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303" r:id="rId4"/>
    <p:sldId id="257" r:id="rId5"/>
    <p:sldId id="305" r:id="rId6"/>
    <p:sldId id="295" r:id="rId7"/>
    <p:sldId id="296" r:id="rId8"/>
    <p:sldId id="297" r:id="rId9"/>
    <p:sldId id="298" r:id="rId10"/>
    <p:sldId id="299" r:id="rId11"/>
    <p:sldId id="300" r:id="rId12"/>
    <p:sldId id="267" r:id="rId13"/>
    <p:sldId id="306" r:id="rId14"/>
    <p:sldId id="307" r:id="rId15"/>
    <p:sldId id="258" r:id="rId16"/>
    <p:sldId id="308" r:id="rId17"/>
    <p:sldId id="259" r:id="rId18"/>
    <p:sldId id="309" r:id="rId19"/>
    <p:sldId id="260" r:id="rId20"/>
    <p:sldId id="261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9A3FA-7E18-4B8D-AF2C-72DCCF0FB958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E5418-363D-4901-8C41-E3E144C7C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6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4E746-F76F-4DB3-A606-7C0A6C25F27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1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E5418-363D-4901-8C41-E3E144C7CA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3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E5418-363D-4901-8C41-E3E144C7CA4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5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E5418-363D-4901-8C41-E3E144C7CA4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E5418-363D-4901-8C41-E3E144C7CA4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E5418-363D-4901-8C41-E3E144C7CA4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4E746-F76F-4DB3-A606-7C0A6C25F27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5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513B-CF8E-4CF1-A3BD-A091A3A5DCE6}" type="datetime1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E3B7-C05D-4D51-9CEA-5CD80A7DCA90}" type="datetime1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E82-F384-4A2B-92EA-036CB1A5CE2D}" type="datetime1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2EA-95C6-4457-85EE-58305CEC32CF}" type="datetime1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4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DDBE-FF97-4A5E-BF49-27F7D393C10F}" type="datetime1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3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2FA-E338-436B-9C35-EC1CFDB274B1}" type="datetime1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3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BD3A-C345-4312-A2CA-9A018854E511}" type="datetime1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F267-75A7-4CD9-8447-B4B00F13428B}" type="datetime1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48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BE62-E528-40AD-9B4A-E115A1A72909}" type="datetime1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9BBE-B0B8-4E97-BE81-079CED790724}" type="datetime1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0EC2-CA31-4055-BEDC-FD9991BCB1FC}" type="datetime1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42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2730-E175-443A-A647-863144BC0167}" type="datetime1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75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mailto:Meetalpa@gamil.com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maven.com/alpa-buddhabhatti/adf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hyperlink" Target="https://docs.microsoft.com/en-us/azure/data-factory/copy-activity-overview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.png"/><Relationship Id="rId2" Type="http://schemas.openxmlformats.org/officeDocument/2006/relationships/hyperlink" Target="https://docs.microsoft.com/en-us/azure/data-factory/data-flow-sourc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10812544" cy="16557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An easy way to process complex XML/JSON file using Azure Data Factory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56A3EF-D309-0CCE-8710-F5B9C80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26BE-68E9-4DC0-A755-9791C7193287}" type="datetime1">
              <a:rPr lang="en-GB" smtClean="0"/>
              <a:t>26/04/2023</a:t>
            </a:fld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35DE9-5C9F-97BE-A557-4CE8753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1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F669F8-AD91-F31E-2D93-4381DA22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9125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408E5B-3336-3C47-9C4A-FBB0A5834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47" y="1232035"/>
            <a:ext cx="3796525" cy="18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39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What can you do in ADF? </a:t>
            </a:r>
            <a:endParaRPr lang="en-GB" sz="6000" b="1" dirty="0">
              <a:solidFill>
                <a:srgbClr val="002060"/>
              </a:solidFill>
            </a:endParaRPr>
          </a:p>
        </p:txBody>
      </p:sp>
      <p:sp>
        <p:nvSpPr>
          <p:cNvPr id="47" name="Content Placeholder 10"/>
          <p:cNvSpPr txBox="1">
            <a:spLocks/>
          </p:cNvSpPr>
          <p:nvPr/>
        </p:nvSpPr>
        <p:spPr>
          <a:xfrm>
            <a:off x="1629934" y="1190914"/>
            <a:ext cx="5445240" cy="43494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Pipelines are JSON, ready for Source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Built in Git Integration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Manage</a:t>
            </a:r>
            <a:endParaRPr lang="en-GB" sz="37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37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09" y="1397837"/>
            <a:ext cx="2836846" cy="49039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276" y="2792666"/>
            <a:ext cx="2844679" cy="66047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74" y="3737575"/>
            <a:ext cx="832393" cy="66112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485" y="4713093"/>
            <a:ext cx="761272" cy="6355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449A6-D4ED-1854-A384-944F2C8EA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37" y="12313"/>
            <a:ext cx="61912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0B248-E9F0-4482-2F7E-1797444641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585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What can you do in ADF? </a:t>
            </a:r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70943" y="2262754"/>
            <a:ext cx="5181600" cy="790313"/>
          </a:xfrm>
        </p:spPr>
        <p:txBody>
          <a:bodyPr/>
          <a:lstStyle/>
          <a:p>
            <a:pPr marL="0" indent="0">
              <a:buNone/>
            </a:pPr>
            <a:r>
              <a:rPr lang="en-GB" sz="3700" dirty="0">
                <a:solidFill>
                  <a:schemeClr val="accent1">
                    <a:lumMod val="50000"/>
                  </a:schemeClr>
                </a:solidFill>
              </a:rPr>
              <a:t>Trigger pipeline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6450" y="1690688"/>
            <a:ext cx="665818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A Specific Time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7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File created or deleted from Blob Storage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Customer Activity  such as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36" y="5495184"/>
            <a:ext cx="1220379" cy="7040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343" y="5419788"/>
            <a:ext cx="1097200" cy="779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162" y="5290631"/>
            <a:ext cx="1218708" cy="9085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434" y="5347023"/>
            <a:ext cx="1085113" cy="8958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90351-7F9E-320C-0E60-5A0A9B842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37" y="12313"/>
            <a:ext cx="61912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BB549-F695-8B32-3D2C-746F6710B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5993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sz="6000" b="1" i="1" dirty="0">
                <a:solidFill>
                  <a:schemeClr val="accent1">
                    <a:lumMod val="50000"/>
                  </a:schemeClr>
                </a:solidFill>
              </a:rPr>
              <a:t> can you do in ADF? </a:t>
            </a:r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Content Placeholder 10"/>
          <p:cNvSpPr txBox="1">
            <a:spLocks/>
          </p:cNvSpPr>
          <p:nvPr/>
        </p:nvSpPr>
        <p:spPr>
          <a:xfrm>
            <a:off x="1535340" y="2006928"/>
            <a:ext cx="5445240" cy="43494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Data Movements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Data Transformation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Easy to integrate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Orchestration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Automation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7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3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91917" y="6437033"/>
            <a:ext cx="2743200" cy="365125"/>
          </a:xfrm>
        </p:spPr>
        <p:txBody>
          <a:bodyPr/>
          <a:lstStyle/>
          <a:p>
            <a:fld id="{3F258594-8039-40EB-8BEF-26F3122950D2}" type="slidenum">
              <a:rPr lang="en-GB" sz="2000" smtClean="0">
                <a:solidFill>
                  <a:schemeClr val="accent1"/>
                </a:solidFill>
              </a:rPr>
              <a:t>12</a:t>
            </a:fld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4B6A7-2A07-D7D0-BA2D-14AC1E4B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" y="12313"/>
            <a:ext cx="61912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6832A4-C3F2-EB44-1E72-F1C56550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6000" dirty="0">
                <a:solidFill>
                  <a:schemeClr val="bg1"/>
                </a:solidFill>
              </a:rPr>
              <a:t>                  2. Demos</a:t>
            </a:r>
            <a:endParaRPr lang="en-US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E53B-ED7D-0F45-E904-D1C112C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13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26A453-D37E-3C64-A765-EF0A5FCE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" y="-43443"/>
            <a:ext cx="6191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85D8EB-40A7-3045-00F0-37A9B59A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3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944679"/>
            <a:ext cx="10734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6000" dirty="0">
                <a:solidFill>
                  <a:schemeClr val="bg1"/>
                </a:solidFill>
              </a:rPr>
              <a:t>                  2.1 Demo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bg1"/>
                </a:solidFill>
              </a:rPr>
              <a:t>Process a Simple xml file using copy activity</a:t>
            </a:r>
          </a:p>
          <a:p>
            <a:pPr marL="0" indent="0">
              <a:buNone/>
            </a:pPr>
            <a:endParaRPr lang="en-US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E53B-ED7D-0F45-E904-D1C112C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14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26A453-D37E-3C64-A765-EF0A5FCE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" y="-43443"/>
            <a:ext cx="6191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85D8EB-40A7-3045-00F0-37A9B59A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0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488"/>
            <a:ext cx="10515600" cy="73309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Demo1</a:t>
            </a:r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miro.medium.com/max/1400/1*5-6Mn6rssCXAwwyfJ1nFi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76" y="1416144"/>
            <a:ext cx="9602790" cy="48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5323-D6E7-FD4A-6D98-4EE885BC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E8D3-4841-C2F6-6CE0-E11ECA5D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15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D5FB7-214F-A920-584E-C54B613B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8B4FE-2510-0B19-1BEE-AEB7BD7A9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" y="-10987"/>
            <a:ext cx="619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944679"/>
            <a:ext cx="10734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6000" dirty="0">
                <a:solidFill>
                  <a:schemeClr val="bg1"/>
                </a:solidFill>
              </a:rPr>
              <a:t>                  2.2 Demo</a:t>
            </a:r>
          </a:p>
          <a:p>
            <a:pPr marL="457200" lvl="1" indent="0">
              <a:buNone/>
            </a:pPr>
            <a:r>
              <a:rPr lang="en-US" sz="6000" dirty="0">
                <a:solidFill>
                  <a:schemeClr val="bg1"/>
                </a:solidFill>
              </a:rPr>
              <a:t>Process a Slightly complex xml file using Copy activity </a:t>
            </a:r>
            <a:endParaRPr lang="en-GB" sz="6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E53B-ED7D-0F45-E904-D1C112C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16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26A453-D37E-3C64-A765-EF0A5FCE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" y="-43443"/>
            <a:ext cx="6191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85D8EB-40A7-3045-00F0-37A9B59A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9" y="234779"/>
            <a:ext cx="10515600" cy="6152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Demo2</a:t>
            </a:r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miro.medium.com/max/1400/1*MBuM4FmDx55oG96JsInAA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9" y="1072508"/>
            <a:ext cx="10515600" cy="528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6EE8-F33C-5F00-0EFC-3C156FBD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17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A65201-BC4C-87D7-D2F8-9ADCA8CF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35AC79-0E97-22A1-8829-38FEA404E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" y="-10987"/>
            <a:ext cx="619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4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944679"/>
            <a:ext cx="10734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6000" dirty="0">
                <a:solidFill>
                  <a:schemeClr val="bg1"/>
                </a:solidFill>
              </a:rPr>
              <a:t>                  2.2 Demo</a:t>
            </a:r>
          </a:p>
          <a:p>
            <a:pPr marL="457200" lvl="1" indent="0">
              <a:buNone/>
            </a:pPr>
            <a:r>
              <a:rPr lang="en-US" sz="6000" dirty="0">
                <a:solidFill>
                  <a:schemeClr val="bg1"/>
                </a:solidFill>
              </a:rPr>
              <a:t>Process a Complex xml file using Data Flow activity</a:t>
            </a:r>
          </a:p>
          <a:p>
            <a:pPr marL="0" indent="0">
              <a:buNone/>
            </a:pPr>
            <a:endParaRPr lang="en-US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E53B-ED7D-0F45-E904-D1C112C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18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26A453-D37E-3C64-A765-EF0A5FCE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" y="-43443"/>
            <a:ext cx="6191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85D8EB-40A7-3045-00F0-37A9B59A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5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9" y="205256"/>
            <a:ext cx="10515600" cy="6152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Demo3(Copy Activity)</a:t>
            </a:r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https://miro.medium.com/max/1400/1*AwjFgbjyEDv-FAs04I3b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0" y="1070407"/>
            <a:ext cx="10301205" cy="54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214E-176C-54F6-FC45-E196B562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19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CB8E4-CB3B-584D-53F7-308D331B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D3BB9-BB64-224C-8047-1716C2F7E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" y="-10987"/>
            <a:ext cx="619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Abstract </a:t>
            </a:r>
            <a:endParaRPr lang="en-GB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 this session, We will see a quick overview of ADF and later on we will see a demo using Data Integration pipeline.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We will see how to process complex json/xml file using Azure Data Factory and moving data to Azure SQL Server. With No code or Low code solution.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At the end of session, you will get basic ideas about following Azure services.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1. Azure Data Factory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2. Azure Key Vault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3. Azure Storage Account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4. Azure SQL Server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5. XML file having array or array or Complex XML object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main goal of this session is to show a demo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so attendee will leave with ideas about how to use it in their business outcome.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3B964-C87B-2D43-F8AF-49058ED4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453D3-4CE9-02EB-A7FD-677353C40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" y="-10987"/>
            <a:ext cx="619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0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356"/>
            <a:ext cx="10515600" cy="6152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 Demo 3(Data Flow Activity)</a:t>
            </a:r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 descr="https://miro.medium.com/max/1400/1*Hb7x0ZpQ7mSRyrylEIeXX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7771"/>
            <a:ext cx="10402229" cy="539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AB8F3-6128-D628-CBB5-D0E5728A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20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AC8E0-DE1B-C29C-1767-F6550FEB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CAA76-032F-E461-6874-3EFCF1A7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" y="-10987"/>
            <a:ext cx="619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EB7474-29D3-6789-7DCC-B3E2FAB2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16" y="419881"/>
            <a:ext cx="6137623" cy="71188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Alpa Buddhabhatti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1504E-68C3-2F01-F25D-5DB94F3E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03" y="1705989"/>
            <a:ext cx="6035252" cy="6477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 Azure Data Engineer/Trainer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C7BBA59-EF50-E67F-41AA-8A66DA0FCACA}"/>
              </a:ext>
            </a:extLst>
          </p:cNvPr>
          <p:cNvSpPr txBox="1">
            <a:spLocks/>
          </p:cNvSpPr>
          <p:nvPr/>
        </p:nvSpPr>
        <p:spPr>
          <a:xfrm>
            <a:off x="-2550648" y="2905594"/>
            <a:ext cx="5101296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@AlpaB7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AA42E3F-65ED-BCF6-EA36-D137E32FA121}"/>
              </a:ext>
            </a:extLst>
          </p:cNvPr>
          <p:cNvSpPr txBox="1">
            <a:spLocks/>
          </p:cNvSpPr>
          <p:nvPr/>
        </p:nvSpPr>
        <p:spPr>
          <a:xfrm>
            <a:off x="417593" y="4715298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@meetalpa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26F0C96-8864-4D7F-DC18-91E8C77F4C9B}"/>
              </a:ext>
            </a:extLst>
          </p:cNvPr>
          <p:cNvSpPr txBox="1">
            <a:spLocks/>
          </p:cNvSpPr>
          <p:nvPr/>
        </p:nvSpPr>
        <p:spPr>
          <a:xfrm>
            <a:off x="994855" y="3579153"/>
            <a:ext cx="9196463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alpabuddhabhatti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C2F7397-A974-130A-2CA2-8860BE668CDD}"/>
              </a:ext>
            </a:extLst>
          </p:cNvPr>
          <p:cNvSpPr txBox="1">
            <a:spLocks/>
          </p:cNvSpPr>
          <p:nvPr/>
        </p:nvSpPr>
        <p:spPr>
          <a:xfrm>
            <a:off x="391203" y="1288297"/>
            <a:ext cx="6035251" cy="4048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She/Her</a:t>
            </a:r>
          </a:p>
        </p:txBody>
      </p:sp>
      <p:pic>
        <p:nvPicPr>
          <p:cNvPr id="1030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2371D004-4DB8-1520-74C4-7210C19D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9" y="3022218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2A500785-7265-0D0F-37BB-974322F3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3" y="3598815"/>
            <a:ext cx="541095" cy="46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6EC808-B11A-A96A-E817-F623B843C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04" y="4805813"/>
            <a:ext cx="640351" cy="332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8411C-85CC-E973-EDF2-0F94A691C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42" y="4216756"/>
            <a:ext cx="502507" cy="474252"/>
          </a:xfrm>
          <a:prstGeom prst="rect">
            <a:avLst/>
          </a:prstGeom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2CAA32F-7F97-5FF0-64F6-F17722D6D01A}"/>
              </a:ext>
            </a:extLst>
          </p:cNvPr>
          <p:cNvSpPr txBox="1">
            <a:spLocks/>
          </p:cNvSpPr>
          <p:nvPr/>
        </p:nvSpPr>
        <p:spPr>
          <a:xfrm>
            <a:off x="994855" y="4221746"/>
            <a:ext cx="9196463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alpaBuddhabhatti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D43AF79-9CFC-AF21-2785-7E1C4DA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4E9F-A731-48C6-ADE9-EFCE19315229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21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B3BDE-2900-633A-EF07-8E19CFFF55DB}"/>
              </a:ext>
            </a:extLst>
          </p:cNvPr>
          <p:cNvSpPr txBox="1"/>
          <p:nvPr/>
        </p:nvSpPr>
        <p:spPr>
          <a:xfrm>
            <a:off x="215654" y="5669279"/>
            <a:ext cx="119763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Online training -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https://maven.com/alpa-buddhabhatti/adft</a:t>
            </a:r>
            <a:br>
              <a:rPr lang="en-GB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Send me an email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Meetalpa@gamil.com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so that I can generate a discount code for you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5C5CAE-1F6D-60C1-418B-B2F65BE84D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1112" y="16796"/>
            <a:ext cx="2162175" cy="1885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CB4945-6447-69CC-8789-5F9CEF5C6D3A}"/>
              </a:ext>
            </a:extLst>
          </p:cNvPr>
          <p:cNvSpPr/>
          <p:nvPr/>
        </p:nvSpPr>
        <p:spPr>
          <a:xfrm>
            <a:off x="4141456" y="3206529"/>
            <a:ext cx="68698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Thank you !!!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38BBA35-EE63-8F7F-D672-10BF44F0AB28}"/>
              </a:ext>
            </a:extLst>
          </p:cNvPr>
          <p:cNvSpPr txBox="1">
            <a:spLocks/>
          </p:cNvSpPr>
          <p:nvPr/>
        </p:nvSpPr>
        <p:spPr>
          <a:xfrm>
            <a:off x="391203" y="2177430"/>
            <a:ext cx="6035252" cy="64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MCT, AZ-204, DP-203,DP-100, AZ-900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073627-3AD1-2C1B-110A-7B8DE55957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634" y="5268506"/>
            <a:ext cx="519310" cy="4565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053940-ED06-6840-5EE7-D430EE8404CB}"/>
              </a:ext>
            </a:extLst>
          </p:cNvPr>
          <p:cNvSpPr txBox="1"/>
          <p:nvPr/>
        </p:nvSpPr>
        <p:spPr>
          <a:xfrm>
            <a:off x="930385" y="5185490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@alpabuddhabhatti</a:t>
            </a:r>
          </a:p>
        </p:txBody>
      </p:sp>
    </p:spTree>
    <p:extLst>
      <p:ext uri="{BB962C8B-B14F-4D97-AF65-F5344CB8AC3E}">
        <p14:creationId xmlns:p14="http://schemas.microsoft.com/office/powerpoint/2010/main" val="373133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EB7474-29D3-6789-7DCC-B3E2FAB2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1" y="451274"/>
            <a:ext cx="6137623" cy="71188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Alpa Buddhabhatti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C2F7397-A974-130A-2CA2-8860BE668CDD}"/>
              </a:ext>
            </a:extLst>
          </p:cNvPr>
          <p:cNvSpPr txBox="1">
            <a:spLocks/>
          </p:cNvSpPr>
          <p:nvPr/>
        </p:nvSpPr>
        <p:spPr>
          <a:xfrm>
            <a:off x="391203" y="1089061"/>
            <a:ext cx="6035251" cy="14469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She/Her                                                      Lead Azure Data Engineer/Trainer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D43AF79-9CFC-AF21-2785-7E1C4DA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4E9F-A731-48C6-ADE9-EFCE19315229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B3BDE-2900-633A-EF07-8E19CFFF55DB}"/>
              </a:ext>
            </a:extLst>
          </p:cNvPr>
          <p:cNvSpPr txBox="1"/>
          <p:nvPr/>
        </p:nvSpPr>
        <p:spPr>
          <a:xfrm>
            <a:off x="973937" y="5996966"/>
            <a:ext cx="8391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 https://maven.com/alpa-buddhabhatti/adft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B577B-4DBE-0644-9D04-7669A161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9" y="6049026"/>
            <a:ext cx="352425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C5CAE-1F6D-60C1-418B-B2F65BE8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12" y="443585"/>
            <a:ext cx="2162175" cy="18859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D29355-40DE-CB43-4042-097A2499EBBD}"/>
              </a:ext>
            </a:extLst>
          </p:cNvPr>
          <p:cNvSpPr txBox="1">
            <a:spLocks/>
          </p:cNvSpPr>
          <p:nvPr/>
        </p:nvSpPr>
        <p:spPr>
          <a:xfrm>
            <a:off x="6971059" y="2214588"/>
            <a:ext cx="6035252" cy="207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Microsoft Certified Trainer(MCT)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Azure Developer(AZ-204)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Azure Data Engineer(DP-203)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Azure Data Scientist(DP-100)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E78A1-0EF3-725A-D2D0-102DB728F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5337" y="14255"/>
            <a:ext cx="1616926" cy="668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019A67-9E34-4C67-D77F-7C3631FE9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" y="-10987"/>
            <a:ext cx="619125" cy="523875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D805971-8EF6-BED5-9C81-3A41C0B88378}"/>
              </a:ext>
            </a:extLst>
          </p:cNvPr>
          <p:cNvSpPr txBox="1">
            <a:spLocks/>
          </p:cNvSpPr>
          <p:nvPr/>
        </p:nvSpPr>
        <p:spPr>
          <a:xfrm>
            <a:off x="-2550648" y="2905594"/>
            <a:ext cx="5101296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@AlpaB7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659C15D-D84D-EE80-98C3-96D04221E08E}"/>
              </a:ext>
            </a:extLst>
          </p:cNvPr>
          <p:cNvSpPr txBox="1">
            <a:spLocks/>
          </p:cNvSpPr>
          <p:nvPr/>
        </p:nvSpPr>
        <p:spPr>
          <a:xfrm>
            <a:off x="417593" y="4715298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@meetalpa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B7830355-5BB7-ECCD-3CCC-F4F1C11DAC45}"/>
              </a:ext>
            </a:extLst>
          </p:cNvPr>
          <p:cNvSpPr txBox="1">
            <a:spLocks/>
          </p:cNvSpPr>
          <p:nvPr/>
        </p:nvSpPr>
        <p:spPr>
          <a:xfrm>
            <a:off x="994855" y="3579153"/>
            <a:ext cx="9196463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alpabuddhabhatti</a:t>
            </a:r>
          </a:p>
        </p:txBody>
      </p:sp>
      <p:pic>
        <p:nvPicPr>
          <p:cNvPr id="23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15A1775F-670E-2CAB-3960-84550EDF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9" y="3022218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4286ACA8-CBD5-32F8-C621-956EBF56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3" y="3598815"/>
            <a:ext cx="541095" cy="46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4C9CDF-10B9-72FF-F6D4-21EC828641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504" y="4805813"/>
            <a:ext cx="640351" cy="3320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CB12CC-615D-3F1A-1EC6-F65D42138A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142" y="4216756"/>
            <a:ext cx="502507" cy="474252"/>
          </a:xfrm>
          <a:prstGeom prst="rect">
            <a:avLst/>
          </a:prstGeom>
        </p:spPr>
      </p:pic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8ECBF97-79E5-D336-6675-604ACC8FD01D}"/>
              </a:ext>
            </a:extLst>
          </p:cNvPr>
          <p:cNvSpPr txBox="1">
            <a:spLocks/>
          </p:cNvSpPr>
          <p:nvPr/>
        </p:nvSpPr>
        <p:spPr>
          <a:xfrm>
            <a:off x="994855" y="4221746"/>
            <a:ext cx="9196463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alpaBuddhabhatti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C50DD-3265-4D32-CA81-9EC8A7BF5354}"/>
              </a:ext>
            </a:extLst>
          </p:cNvPr>
          <p:cNvSpPr txBox="1"/>
          <p:nvPr/>
        </p:nvSpPr>
        <p:spPr>
          <a:xfrm>
            <a:off x="930385" y="5185490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@alpabuddhabhatti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7E7D40-4009-3C36-16FF-21277D41CE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634" y="5268506"/>
            <a:ext cx="519310" cy="4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5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1. Azure Data Factory Overview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2. Demos 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Process a Simple file using copy activity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Process a Slightly complex file using Copy activity 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Process a Complex file using Data Flow activity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3. Q &amp; A</a:t>
            </a:r>
          </a:p>
          <a:p>
            <a:pPr marL="457200" lvl="1" indent="0">
              <a:buNone/>
            </a:pPr>
            <a:endParaRPr lang="en-GB" sz="36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8AFED-2B8F-B94D-AA5F-1AC5B245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E53B-ED7D-0F45-E904-D1C112C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26A453-D37E-3C64-A765-EF0A5FCE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" y="12313"/>
            <a:ext cx="6191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85D8EB-40A7-3045-00F0-37A9B59A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7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GB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6000" dirty="0">
                <a:solidFill>
                  <a:schemeClr val="bg1"/>
                </a:solidFill>
              </a:rPr>
              <a:t>1. Azure Data Factory Overview</a:t>
            </a:r>
            <a:endParaRPr lang="en-US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sz="6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E53B-ED7D-0F45-E904-D1C112C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5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26A453-D37E-3C64-A765-EF0A5FCE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" y="-43443"/>
            <a:ext cx="6191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85D8EB-40A7-3045-00F0-37A9B59A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6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098" y="136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What is Azure Data Factory(ADF)</a:t>
            </a:r>
            <a:endParaRPr lang="en-GB" sz="60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7441" y="1479700"/>
            <a:ext cx="1029878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700" dirty="0">
                <a:solidFill>
                  <a:schemeClr val="accent1">
                    <a:lumMod val="50000"/>
                  </a:schemeClr>
                </a:solidFill>
              </a:rPr>
              <a:t>A cloud-based data integration service that </a:t>
            </a:r>
            <a:r>
              <a:rPr lang="en-GB" sz="3700" i="1" u="sng" dirty="0">
                <a:solidFill>
                  <a:srgbClr val="00B050"/>
                </a:solidFill>
              </a:rPr>
              <a:t>orchestrates</a:t>
            </a:r>
            <a:r>
              <a:rPr lang="en-GB" sz="37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sz="3700" i="1" u="sng" dirty="0">
                <a:solidFill>
                  <a:srgbClr val="00B050"/>
                </a:solidFill>
              </a:rPr>
              <a:t>automates</a:t>
            </a:r>
            <a:r>
              <a:rPr lang="en-GB" sz="37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37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sz="3700" i="1" u="sng" dirty="0">
                <a:solidFill>
                  <a:srgbClr val="00B050"/>
                </a:solidFill>
              </a:rPr>
              <a:t>movement</a:t>
            </a:r>
            <a:r>
              <a:rPr lang="en-GB" sz="37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sz="3700" i="1" u="sng" dirty="0">
                <a:solidFill>
                  <a:srgbClr val="00B050"/>
                </a:solidFill>
              </a:rPr>
              <a:t>transformation</a:t>
            </a:r>
            <a:r>
              <a:rPr lang="en-GB" sz="3700" dirty="0">
                <a:solidFill>
                  <a:schemeClr val="accent1">
                    <a:lumMod val="50000"/>
                  </a:schemeClr>
                </a:solidFill>
              </a:rPr>
              <a:t> of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7441" y="3610248"/>
            <a:ext cx="1017061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Azure Platform as a Service (PaaS)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It is Serverless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Only pay for what you have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Low-code and no-code 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>
                <a:solidFill>
                  <a:schemeClr val="accent1"/>
                </a:solidFill>
              </a:rPr>
              <a:t>6</a:t>
            </a:fld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8A4FF-454B-1460-D74E-B741D31E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" y="12313"/>
            <a:ext cx="619125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2D7E9F-E873-3256-BE36-0D008FDC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933" y="-594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917" y="21629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What are Key Components?</a:t>
            </a:r>
            <a:endParaRPr lang="en-GB" sz="6000" b="1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65964" y="1748842"/>
            <a:ext cx="556738" cy="48872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dirty="0">
                <a:solidFill>
                  <a:schemeClr val="bg1"/>
                </a:solidFill>
                <a:cs typeface="Segoe UI" panose="020B0502040204020203" pitchFamily="34" charset="0"/>
              </a:rPr>
              <a:t>1</a:t>
            </a:r>
            <a:endParaRPr lang="en-GB" sz="37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 rot="10800000" flipV="1">
            <a:off x="2665965" y="2406044"/>
            <a:ext cx="556736" cy="56089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dirty="0">
                <a:solidFill>
                  <a:schemeClr val="bg1"/>
                </a:solidFill>
                <a:cs typeface="Segoe UI" panose="020B0502040204020203" pitchFamily="34" charset="0"/>
              </a:rPr>
              <a:t>2</a:t>
            </a:r>
            <a:endParaRPr lang="en-GB" sz="37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 rot="10800000" flipV="1">
            <a:off x="2670956" y="3157321"/>
            <a:ext cx="546755" cy="56089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dirty="0">
                <a:solidFill>
                  <a:schemeClr val="bg1"/>
                </a:solidFill>
                <a:cs typeface="Segoe UI" panose="020B0502040204020203" pitchFamily="34" charset="0"/>
              </a:rPr>
              <a:t>3</a:t>
            </a:r>
            <a:endParaRPr lang="en-GB" sz="37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0800000" flipV="1">
            <a:off x="2670956" y="3886695"/>
            <a:ext cx="546755" cy="56089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dirty="0">
                <a:solidFill>
                  <a:schemeClr val="bg1"/>
                </a:solidFill>
                <a:cs typeface="Segoe UI" panose="020B0502040204020203" pitchFamily="34" charset="0"/>
              </a:rPr>
              <a:t>4</a:t>
            </a:r>
            <a:endParaRPr lang="en-GB" sz="37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 rot="10800000" flipV="1">
            <a:off x="2703949" y="4563552"/>
            <a:ext cx="546755" cy="56089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dirty="0">
                <a:solidFill>
                  <a:schemeClr val="bg1"/>
                </a:solidFill>
                <a:cs typeface="Segoe UI" panose="020B0502040204020203" pitchFamily="34" charset="0"/>
              </a:rPr>
              <a:t>5</a:t>
            </a:r>
            <a:endParaRPr lang="en-GB" sz="37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4369" y="1657148"/>
            <a:ext cx="372469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>
                    <a:lumMod val="50000"/>
                  </a:schemeClr>
                </a:solidFill>
                <a:cs typeface="Segoe UI" panose="020B0502040204020203" pitchFamily="34" charset="0"/>
              </a:rPr>
              <a:t>Linked services</a:t>
            </a:r>
            <a:endParaRPr lang="en-GB" sz="3700" dirty="0">
              <a:solidFill>
                <a:schemeClr val="accent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4368" y="2291448"/>
            <a:ext cx="343913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>
                    <a:lumMod val="50000"/>
                  </a:schemeClr>
                </a:solidFill>
                <a:cs typeface="Segoe UI" panose="020B0502040204020203" pitchFamily="34" charset="0"/>
              </a:rPr>
              <a:t>Datasets</a:t>
            </a:r>
            <a:endParaRPr lang="en-GB" sz="3700" dirty="0">
              <a:solidFill>
                <a:schemeClr val="accent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3105" y="3068461"/>
            <a:ext cx="27809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>
                    <a:lumMod val="50000"/>
                  </a:schemeClr>
                </a:solidFill>
                <a:cs typeface="Segoe UI" panose="020B0502040204020203" pitchFamily="34" charset="0"/>
              </a:rPr>
              <a:t>Activities</a:t>
            </a:r>
            <a:endParaRPr lang="en-GB" sz="3700" dirty="0">
              <a:solidFill>
                <a:schemeClr val="accent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105" y="3776624"/>
            <a:ext cx="27809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>
                    <a:lumMod val="50000"/>
                  </a:schemeClr>
                </a:solidFill>
                <a:cs typeface="Segoe UI" panose="020B0502040204020203" pitchFamily="34" charset="0"/>
              </a:rPr>
              <a:t>Pipelines</a:t>
            </a:r>
            <a:endParaRPr lang="en-GB" sz="3700" dirty="0">
              <a:solidFill>
                <a:schemeClr val="accent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3106" y="4607952"/>
            <a:ext cx="27809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>
                    <a:lumMod val="50000"/>
                  </a:schemeClr>
                </a:solidFill>
                <a:cs typeface="Segoe UI" panose="020B0502040204020203" pitchFamily="34" charset="0"/>
              </a:rPr>
              <a:t>Triggers</a:t>
            </a:r>
            <a:endParaRPr lang="en-GB" sz="3700" dirty="0">
              <a:solidFill>
                <a:schemeClr val="accent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7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DA63D-D820-9728-3ABE-F67E2813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" y="12313"/>
            <a:ext cx="619125" cy="523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338856-0CF3-FEA6-0D85-973D2D0B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0337" y="4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What can you do in ADF? </a:t>
            </a:r>
            <a:endParaRPr lang="en-GB" sz="6000" b="1" dirty="0">
              <a:solidFill>
                <a:srgbClr val="00206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68808" y="4019419"/>
            <a:ext cx="2900810" cy="805794"/>
            <a:chOff x="1526863" y="4078142"/>
            <a:chExt cx="2900810" cy="80579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149" y="4153184"/>
              <a:ext cx="1410524" cy="6557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6863" y="4078142"/>
              <a:ext cx="1144079" cy="805794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541053" y="5185200"/>
            <a:ext cx="3024437" cy="963554"/>
            <a:chOff x="1499108" y="5243923"/>
            <a:chExt cx="3024437" cy="96355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108" y="5243923"/>
              <a:ext cx="1097200" cy="96355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8865" y="5465257"/>
              <a:ext cx="760040" cy="74222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7614" y="5368724"/>
              <a:ext cx="685931" cy="838753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630594" y="2706404"/>
            <a:ext cx="2334791" cy="1098237"/>
            <a:chOff x="1588649" y="2765127"/>
            <a:chExt cx="2334791" cy="109823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8649" y="2792391"/>
              <a:ext cx="1021875" cy="107097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9909" y="2765127"/>
              <a:ext cx="1073531" cy="99698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608112" y="1332175"/>
            <a:ext cx="2357273" cy="1070254"/>
            <a:chOff x="1550629" y="1373909"/>
            <a:chExt cx="2357273" cy="107025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7440" y="1436267"/>
              <a:ext cx="1320462" cy="100789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0629" y="1373909"/>
              <a:ext cx="872765" cy="709151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5579322" y="3979885"/>
            <a:ext cx="3115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~100</a:t>
            </a:r>
            <a:endParaRPr lang="en-GB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00352" y="1740462"/>
            <a:ext cx="2448460" cy="4379680"/>
            <a:chOff x="9058407" y="1799185"/>
            <a:chExt cx="2448460" cy="437968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36179" y="5272535"/>
              <a:ext cx="1117663" cy="9063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7" y="1810848"/>
              <a:ext cx="1144079" cy="80579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2734" y="1799185"/>
              <a:ext cx="791066" cy="89275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9" y="3129092"/>
              <a:ext cx="718621" cy="87103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667" y="3189630"/>
              <a:ext cx="1097200" cy="96355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224" y="4323023"/>
              <a:ext cx="1410524" cy="655711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551138" y="2309433"/>
            <a:ext cx="4410587" cy="1495208"/>
            <a:chOff x="4563632" y="2812571"/>
            <a:chExt cx="4410587" cy="149520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66120" y="3203052"/>
              <a:ext cx="1408099" cy="93671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flipH="1">
              <a:off x="5383762" y="2812571"/>
              <a:ext cx="2625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 DATA</a:t>
              </a:r>
              <a:endParaRPr lang="en-GB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56717" y="3723288"/>
              <a:ext cx="1189478" cy="386188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5573730" y="3575104"/>
              <a:ext cx="1942017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63632" y="3171365"/>
              <a:ext cx="870030" cy="1136414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>
            <a:off x="1849772" y="4750172"/>
            <a:ext cx="10104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hlinkClick r:id="rId14"/>
              </a:rPr>
              <a:t>Copy activity - Azure Data Factory &amp; Azure Synapse | Microsoft Docs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24400" y="1563994"/>
            <a:ext cx="3673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Movement</a:t>
            </a:r>
            <a:endParaRPr lang="en-GB" sz="4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59575" y="6110865"/>
            <a:ext cx="674370" cy="681519"/>
          </a:xfrm>
        </p:spPr>
        <p:txBody>
          <a:bodyPr/>
          <a:lstStyle/>
          <a:p>
            <a:fld id="{3F258594-8039-40EB-8BEF-26F3122950D2}" type="slidenum">
              <a:rPr lang="en-GB" smtClean="0"/>
              <a:t>8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2E4AE8-743B-8C1F-046E-DB70F635A0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37" y="12313"/>
            <a:ext cx="619125" cy="523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D84FD5-575D-15A3-52A9-C6E9B952083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6791" y="-465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What can you do in ADF? </a:t>
            </a:r>
            <a:endParaRPr lang="en-GB" sz="6000" b="1" dirty="0">
              <a:solidFill>
                <a:srgbClr val="00206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63513" y="5647816"/>
            <a:ext cx="11028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hlinkClick r:id="rId2"/>
              </a:rPr>
              <a:t>Source transformation in mapping data flow - Azure Data Factory &amp; Azure Synapse | Microsoft Docs</a:t>
            </a:r>
            <a:endParaRPr lang="en-GB" sz="2000" b="1" i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420068" y="1666746"/>
            <a:ext cx="2718789" cy="3955701"/>
            <a:chOff x="1264036" y="1834791"/>
            <a:chExt cx="3229633" cy="395570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794" y="3229504"/>
              <a:ext cx="1006261" cy="101981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1794" y="1905493"/>
              <a:ext cx="1021875" cy="1267757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4036" y="1834791"/>
              <a:ext cx="1407290" cy="1188859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036" y="3129715"/>
              <a:ext cx="1467230" cy="147609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0790" y="4853782"/>
              <a:ext cx="1408099" cy="93671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851488" y="4200807"/>
            <a:ext cx="162141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>
                <a:solidFill>
                  <a:schemeClr val="accent1">
                    <a:lumMod val="50000"/>
                  </a:schemeClr>
                </a:solidFill>
              </a:rPr>
              <a:t>~18</a:t>
            </a:r>
            <a:endParaRPr lang="en-GB" sz="37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933031" y="1619973"/>
            <a:ext cx="4229812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00" dirty="0">
                <a:solidFill>
                  <a:schemeClr val="accent1">
                    <a:lumMod val="50000"/>
                  </a:schemeClr>
                </a:solidFill>
              </a:rPr>
              <a:t>Data Transformation </a:t>
            </a:r>
            <a:endParaRPr lang="en-GB" sz="3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4369919" y="2357004"/>
            <a:ext cx="4615673" cy="1189845"/>
            <a:chOff x="4977521" y="2375941"/>
            <a:chExt cx="4615673" cy="118984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77521" y="2375941"/>
              <a:ext cx="1222548" cy="115992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 flipH="1">
              <a:off x="6154908" y="2511898"/>
              <a:ext cx="2304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TRANSFORMATION</a:t>
              </a:r>
              <a:endParaRPr lang="en-GB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5904" y="2376927"/>
              <a:ext cx="1407290" cy="118885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2193" y="3066162"/>
              <a:ext cx="900615" cy="483466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6539434" y="2957526"/>
              <a:ext cx="1535185" cy="13831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940456" y="1576066"/>
            <a:ext cx="2748378" cy="3941566"/>
            <a:chOff x="8937707" y="1714496"/>
            <a:chExt cx="2748378" cy="394156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226" y="1714496"/>
              <a:ext cx="1006261" cy="101981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4210" y="3197472"/>
              <a:ext cx="1021875" cy="1267757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21935" y="1786923"/>
              <a:ext cx="1265282" cy="93671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37707" y="2974317"/>
              <a:ext cx="1467230" cy="147609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6527" y="4659082"/>
              <a:ext cx="1073531" cy="99698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63EBAE7-54B1-5818-AEDD-0C129B2068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37" y="12313"/>
            <a:ext cx="61912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EDE14-C7B3-A291-DD18-F7D7413619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5337" y="12313"/>
            <a:ext cx="1616926" cy="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9" grpId="0"/>
      <p:bldP spid="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569</Words>
  <Application>Microsoft Office PowerPoint</Application>
  <PresentationFormat>Widescreen</PresentationFormat>
  <Paragraphs>139</Paragraphs>
  <Slides>21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Abstract </vt:lpstr>
      <vt:lpstr>Alpa Buddhabhatti</vt:lpstr>
      <vt:lpstr>Agenda</vt:lpstr>
      <vt:lpstr>PowerPoint Presentation</vt:lpstr>
      <vt:lpstr>What is Azure Data Factory(ADF)</vt:lpstr>
      <vt:lpstr>What are Key Components?</vt:lpstr>
      <vt:lpstr>What can you do in ADF? </vt:lpstr>
      <vt:lpstr>What can you do in ADF? </vt:lpstr>
      <vt:lpstr>What can you do in ADF? </vt:lpstr>
      <vt:lpstr>What can you do in ADF? </vt:lpstr>
      <vt:lpstr>What can you do in ADF? </vt:lpstr>
      <vt:lpstr>PowerPoint Presentation</vt:lpstr>
      <vt:lpstr>PowerPoint Presentation</vt:lpstr>
      <vt:lpstr>Demo1</vt:lpstr>
      <vt:lpstr>PowerPoint Presentation</vt:lpstr>
      <vt:lpstr>Demo2</vt:lpstr>
      <vt:lpstr>PowerPoint Presentation</vt:lpstr>
      <vt:lpstr>Demo3(Copy Activity)</vt:lpstr>
      <vt:lpstr> Demo 3(Data Flow Activity)</vt:lpstr>
      <vt:lpstr>Alpa Buddhabhatti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Alpa Buddhabhatti</dc:creator>
  <cp:lastModifiedBy>Alpa Buddhabhatti</cp:lastModifiedBy>
  <cp:revision>25</cp:revision>
  <dcterms:created xsi:type="dcterms:W3CDTF">2022-11-25T15:44:55Z</dcterms:created>
  <dcterms:modified xsi:type="dcterms:W3CDTF">2023-04-26T21:41:04Z</dcterms:modified>
</cp:coreProperties>
</file>