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7" r:id="rId2"/>
    <p:sldId id="325" r:id="rId3"/>
    <p:sldId id="321" r:id="rId4"/>
    <p:sldId id="269" r:id="rId5"/>
    <p:sldId id="268" r:id="rId6"/>
    <p:sldId id="271" r:id="rId7"/>
    <p:sldId id="266" r:id="rId8"/>
    <p:sldId id="272" r:id="rId9"/>
    <p:sldId id="286" r:id="rId10"/>
    <p:sldId id="273" r:id="rId11"/>
    <p:sldId id="270" r:id="rId12"/>
    <p:sldId id="282" r:id="rId13"/>
    <p:sldId id="288" r:id="rId14"/>
    <p:sldId id="287" r:id="rId15"/>
    <p:sldId id="274" r:id="rId16"/>
    <p:sldId id="280" r:id="rId17"/>
    <p:sldId id="276" r:id="rId18"/>
    <p:sldId id="281" r:id="rId19"/>
    <p:sldId id="277" r:id="rId20"/>
    <p:sldId id="283" r:id="rId21"/>
    <p:sldId id="285" r:id="rId22"/>
    <p:sldId id="324" r:id="rId23"/>
    <p:sldId id="327" r:id="rId24"/>
    <p:sldId id="322" r:id="rId25"/>
    <p:sldId id="323" r:id="rId26"/>
    <p:sldId id="326"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A4194-60E0-26D3-6D95-B5E7D620F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85B43E4-9680-AD04-DDE1-94398415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9A0344-AF93-49F8-A4B7-9C1E07E13697}" type="datetimeFigureOut">
              <a:rPr lang="en-GB" smtClean="0"/>
              <a:t>04/11/2023</a:t>
            </a:fld>
            <a:endParaRPr lang="en-GB"/>
          </a:p>
        </p:txBody>
      </p:sp>
      <p:sp>
        <p:nvSpPr>
          <p:cNvPr id="4" name="Footer Placeholder 3">
            <a:extLst>
              <a:ext uri="{FF2B5EF4-FFF2-40B4-BE49-F238E27FC236}">
                <a16:creationId xmlns:a16="http://schemas.microsoft.com/office/drawing/2014/main" id="{66A7065D-E02F-8272-7C79-74EC2F120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ED2C7C5-B646-E73E-8075-A7CEAED730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0ABB3A-7438-4BEE-A58D-3E271D3DAF80}" type="slidenum">
              <a:rPr lang="en-GB" smtClean="0"/>
              <a:t>‹#›</a:t>
            </a:fld>
            <a:endParaRPr lang="en-GB"/>
          </a:p>
        </p:txBody>
      </p:sp>
    </p:spTree>
    <p:extLst>
      <p:ext uri="{BB962C8B-B14F-4D97-AF65-F5344CB8AC3E}">
        <p14:creationId xmlns:p14="http://schemas.microsoft.com/office/powerpoint/2010/main" val="1213791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BB1AD-C578-4DAF-B435-5FA6FDFB5CE4}" type="datetimeFigureOut">
              <a:rPr lang="en-GB" smtClean="0"/>
              <a:t>04/11/2023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CF709-C118-4186-B8E8-A4C12F746F58}" type="slidenum">
              <a:rPr lang="en-GB" smtClean="0"/>
              <a:t>‹#›</a:t>
            </a:fld>
            <a:endParaRPr lang="en-GB"/>
          </a:p>
        </p:txBody>
      </p:sp>
    </p:spTree>
    <p:extLst>
      <p:ext uri="{BB962C8B-B14F-4D97-AF65-F5344CB8AC3E}">
        <p14:creationId xmlns:p14="http://schemas.microsoft.com/office/powerpoint/2010/main" val="8135197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4E746-F76F-4DB3-A606-7C0A6C25F2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41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4E746-F76F-4DB3-A606-7C0A6C25F2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55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4E746-F76F-4DB3-A606-7C0A6C25F2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225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EE13-D7CC-ED17-FBE7-2CB8A873B3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E3A80C8-B7A9-9D9C-8574-AFC71FD0E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EA54AD-8F56-58CD-E67C-11D3A2ABD7B7}"/>
              </a:ext>
            </a:extLst>
          </p:cNvPr>
          <p:cNvSpPr>
            <a:spLocks noGrp="1"/>
          </p:cNvSpPr>
          <p:nvPr>
            <p:ph type="dt" sz="half" idx="10"/>
          </p:nvPr>
        </p:nvSpPr>
        <p:spPr/>
        <p:txBody>
          <a:bodyPr/>
          <a:lstStyle/>
          <a:p>
            <a:fld id="{D08932DE-C3FA-4784-9E63-CB244EAEF350}" type="datetime1">
              <a:rPr lang="en-GB" smtClean="0"/>
              <a:t>04/11/2023</a:t>
            </a:fld>
            <a:endParaRPr lang="en-GB"/>
          </a:p>
        </p:txBody>
      </p:sp>
      <p:sp>
        <p:nvSpPr>
          <p:cNvPr id="5" name="Footer Placeholder 4">
            <a:extLst>
              <a:ext uri="{FF2B5EF4-FFF2-40B4-BE49-F238E27FC236}">
                <a16:creationId xmlns:a16="http://schemas.microsoft.com/office/drawing/2014/main" id="{80E3EA02-CA15-1661-9508-BF93A4E041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D53481-78D9-4BB4-4A8F-3C202200265B}"/>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151153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BCFB-B376-3078-D136-1342E2DD08F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868373-8E2D-1A52-4DBE-04958B0DC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C5990F-12C4-02C5-6BCB-87433004BA40}"/>
              </a:ext>
            </a:extLst>
          </p:cNvPr>
          <p:cNvSpPr>
            <a:spLocks noGrp="1"/>
          </p:cNvSpPr>
          <p:nvPr>
            <p:ph type="dt" sz="half" idx="10"/>
          </p:nvPr>
        </p:nvSpPr>
        <p:spPr/>
        <p:txBody>
          <a:bodyPr/>
          <a:lstStyle/>
          <a:p>
            <a:fld id="{B54A030D-AEF1-4CE4-81F4-7B82033E06F5}" type="datetime1">
              <a:rPr lang="en-GB" smtClean="0"/>
              <a:t>04/11/2023</a:t>
            </a:fld>
            <a:endParaRPr lang="en-GB"/>
          </a:p>
        </p:txBody>
      </p:sp>
      <p:sp>
        <p:nvSpPr>
          <p:cNvPr id="5" name="Footer Placeholder 4">
            <a:extLst>
              <a:ext uri="{FF2B5EF4-FFF2-40B4-BE49-F238E27FC236}">
                <a16:creationId xmlns:a16="http://schemas.microsoft.com/office/drawing/2014/main" id="{85E8E012-9075-F108-3E34-14898B0113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E7A42B-C3E8-89A0-44FC-3CCD431C6E68}"/>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343063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37E5E-C7B7-7132-5A54-5BF2EC22F7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7EDB75-4F95-23E5-AB14-5DDC0E936C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CCB214-0219-2238-FF0C-A88567A12152}"/>
              </a:ext>
            </a:extLst>
          </p:cNvPr>
          <p:cNvSpPr>
            <a:spLocks noGrp="1"/>
          </p:cNvSpPr>
          <p:nvPr>
            <p:ph type="dt" sz="half" idx="10"/>
          </p:nvPr>
        </p:nvSpPr>
        <p:spPr/>
        <p:txBody>
          <a:bodyPr/>
          <a:lstStyle/>
          <a:p>
            <a:fld id="{12B298EA-0BC9-4159-9015-9C67DD4AEBD8}" type="datetime1">
              <a:rPr lang="en-GB" smtClean="0"/>
              <a:t>04/11/2023</a:t>
            </a:fld>
            <a:endParaRPr lang="en-GB"/>
          </a:p>
        </p:txBody>
      </p:sp>
      <p:sp>
        <p:nvSpPr>
          <p:cNvPr id="5" name="Footer Placeholder 4">
            <a:extLst>
              <a:ext uri="{FF2B5EF4-FFF2-40B4-BE49-F238E27FC236}">
                <a16:creationId xmlns:a16="http://schemas.microsoft.com/office/drawing/2014/main" id="{40D85EE1-EB64-D69F-AA93-AB03E2DE18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095D58-E2CF-7990-63B4-298289F58BF8}"/>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19931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0A96-4BF4-359C-7C12-51BF1F5739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7C7FEB-D3C6-B965-E538-F672A7151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7145F7-85A5-4B08-0FBA-C101BD98D484}"/>
              </a:ext>
            </a:extLst>
          </p:cNvPr>
          <p:cNvSpPr>
            <a:spLocks noGrp="1"/>
          </p:cNvSpPr>
          <p:nvPr>
            <p:ph type="dt" sz="half" idx="10"/>
          </p:nvPr>
        </p:nvSpPr>
        <p:spPr/>
        <p:txBody>
          <a:bodyPr/>
          <a:lstStyle/>
          <a:p>
            <a:fld id="{ECC715D0-D072-40C1-81A0-014DFBE5C04E}" type="datetime1">
              <a:rPr lang="en-GB" smtClean="0"/>
              <a:t>04/11/2023</a:t>
            </a:fld>
            <a:endParaRPr lang="en-GB"/>
          </a:p>
        </p:txBody>
      </p:sp>
      <p:sp>
        <p:nvSpPr>
          <p:cNvPr id="5" name="Footer Placeholder 4">
            <a:extLst>
              <a:ext uri="{FF2B5EF4-FFF2-40B4-BE49-F238E27FC236}">
                <a16:creationId xmlns:a16="http://schemas.microsoft.com/office/drawing/2014/main" id="{F3122849-645E-4619-CCCC-F5037AF56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59C160-7C82-03EF-88E3-34A8173315BD}"/>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37607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31E6-58BC-2A8F-D313-F163B3F00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3B9222-45B6-8933-6765-D18153071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AE0A85-99D0-AEC0-8BF4-13ED172EECD0}"/>
              </a:ext>
            </a:extLst>
          </p:cNvPr>
          <p:cNvSpPr>
            <a:spLocks noGrp="1"/>
          </p:cNvSpPr>
          <p:nvPr>
            <p:ph type="dt" sz="half" idx="10"/>
          </p:nvPr>
        </p:nvSpPr>
        <p:spPr/>
        <p:txBody>
          <a:bodyPr/>
          <a:lstStyle/>
          <a:p>
            <a:fld id="{AE5C3E3A-3197-4593-BA73-DFE5C89CAB66}" type="datetime1">
              <a:rPr lang="en-GB" smtClean="0"/>
              <a:t>04/11/2023</a:t>
            </a:fld>
            <a:endParaRPr lang="en-GB"/>
          </a:p>
        </p:txBody>
      </p:sp>
      <p:sp>
        <p:nvSpPr>
          <p:cNvPr id="5" name="Footer Placeholder 4">
            <a:extLst>
              <a:ext uri="{FF2B5EF4-FFF2-40B4-BE49-F238E27FC236}">
                <a16:creationId xmlns:a16="http://schemas.microsoft.com/office/drawing/2014/main" id="{42801660-CFCF-309E-373B-C5902DB001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6705DD-9D2E-D214-EDD4-81C427BCDEA1}"/>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281022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BE52-F27A-598F-65AD-6C1C6936A8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0C5688-B49F-7803-5EA2-4B32CA9A5E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A89733-D14A-2FB6-637A-683F36638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FF3657-ADF5-4B94-5525-18B26DE8ED04}"/>
              </a:ext>
            </a:extLst>
          </p:cNvPr>
          <p:cNvSpPr>
            <a:spLocks noGrp="1"/>
          </p:cNvSpPr>
          <p:nvPr>
            <p:ph type="dt" sz="half" idx="10"/>
          </p:nvPr>
        </p:nvSpPr>
        <p:spPr/>
        <p:txBody>
          <a:bodyPr/>
          <a:lstStyle/>
          <a:p>
            <a:fld id="{52E0C445-D5AC-417C-BB3D-5561F0F8CC1A}" type="datetime1">
              <a:rPr lang="en-GB" smtClean="0"/>
              <a:t>04/11/2023</a:t>
            </a:fld>
            <a:endParaRPr lang="en-GB"/>
          </a:p>
        </p:txBody>
      </p:sp>
      <p:sp>
        <p:nvSpPr>
          <p:cNvPr id="6" name="Footer Placeholder 5">
            <a:extLst>
              <a:ext uri="{FF2B5EF4-FFF2-40B4-BE49-F238E27FC236}">
                <a16:creationId xmlns:a16="http://schemas.microsoft.com/office/drawing/2014/main" id="{7FB51939-C626-B2FF-10D4-E1F436AAEA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F1782F-7B17-9E16-FB11-90E5024792F9}"/>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240558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FB48-2F2C-37C0-BC04-C820F0B03F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F12A53-EB8B-FC5B-5D1F-B757EED26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B3C60-6BA0-7340-C93F-505256BC2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E52FCD-4207-F570-AEB9-B9FA42638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D5D0C-9A0A-6D4F-A2D0-65BAA5E7A9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EB64A64-B050-40E3-CBCF-C2DF947A0146}"/>
              </a:ext>
            </a:extLst>
          </p:cNvPr>
          <p:cNvSpPr>
            <a:spLocks noGrp="1"/>
          </p:cNvSpPr>
          <p:nvPr>
            <p:ph type="dt" sz="half" idx="10"/>
          </p:nvPr>
        </p:nvSpPr>
        <p:spPr/>
        <p:txBody>
          <a:bodyPr/>
          <a:lstStyle/>
          <a:p>
            <a:fld id="{56AE3820-8CF4-47C6-989E-41B9232521AB}" type="datetime1">
              <a:rPr lang="en-GB" smtClean="0"/>
              <a:t>04/11/2023</a:t>
            </a:fld>
            <a:endParaRPr lang="en-GB"/>
          </a:p>
        </p:txBody>
      </p:sp>
      <p:sp>
        <p:nvSpPr>
          <p:cNvPr id="8" name="Footer Placeholder 7">
            <a:extLst>
              <a:ext uri="{FF2B5EF4-FFF2-40B4-BE49-F238E27FC236}">
                <a16:creationId xmlns:a16="http://schemas.microsoft.com/office/drawing/2014/main" id="{2F74B494-F6E4-F1AB-26A5-0516405AF5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DD159C-2925-1738-0CB3-307C559120A2}"/>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318838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F690-0A6D-F2AD-2971-AFC16852E1D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BC2997D-ED8F-CC34-133F-07271D7EE707}"/>
              </a:ext>
            </a:extLst>
          </p:cNvPr>
          <p:cNvSpPr>
            <a:spLocks noGrp="1"/>
          </p:cNvSpPr>
          <p:nvPr>
            <p:ph type="dt" sz="half" idx="10"/>
          </p:nvPr>
        </p:nvSpPr>
        <p:spPr/>
        <p:txBody>
          <a:bodyPr/>
          <a:lstStyle/>
          <a:p>
            <a:fld id="{748EA0A0-D86A-4552-AD4C-53CE59D95160}" type="datetime1">
              <a:rPr lang="en-GB" smtClean="0"/>
              <a:t>04/11/2023</a:t>
            </a:fld>
            <a:endParaRPr lang="en-GB"/>
          </a:p>
        </p:txBody>
      </p:sp>
      <p:sp>
        <p:nvSpPr>
          <p:cNvPr id="4" name="Footer Placeholder 3">
            <a:extLst>
              <a:ext uri="{FF2B5EF4-FFF2-40B4-BE49-F238E27FC236}">
                <a16:creationId xmlns:a16="http://schemas.microsoft.com/office/drawing/2014/main" id="{916D768B-9E10-6FFD-72F4-7A998A39E4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02AD6E-0C9A-EC3E-ECED-B72DBA41CAFD}"/>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54920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7F38C-535B-4C25-2706-FEF2449FE3F9}"/>
              </a:ext>
            </a:extLst>
          </p:cNvPr>
          <p:cNvSpPr>
            <a:spLocks noGrp="1"/>
          </p:cNvSpPr>
          <p:nvPr>
            <p:ph type="dt" sz="half" idx="10"/>
          </p:nvPr>
        </p:nvSpPr>
        <p:spPr/>
        <p:txBody>
          <a:bodyPr/>
          <a:lstStyle/>
          <a:p>
            <a:fld id="{37BC7249-92B5-41CF-94A6-5D3D829464D2}" type="datetime1">
              <a:rPr lang="en-GB" smtClean="0"/>
              <a:t>04/11/2023</a:t>
            </a:fld>
            <a:endParaRPr lang="en-GB"/>
          </a:p>
        </p:txBody>
      </p:sp>
      <p:sp>
        <p:nvSpPr>
          <p:cNvPr id="3" name="Footer Placeholder 2">
            <a:extLst>
              <a:ext uri="{FF2B5EF4-FFF2-40B4-BE49-F238E27FC236}">
                <a16:creationId xmlns:a16="http://schemas.microsoft.com/office/drawing/2014/main" id="{E2911A16-6AD1-0538-4577-8B5C01706B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271A8B-2A65-B16F-9014-C72F1833419B}"/>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37521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7477-D583-B768-9651-9E14803F7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2F6002E-08BA-B63F-C1A1-7080C7823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50B426-7D2B-0EC5-934F-558269C3D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EA57B-87B4-1FD0-F0B0-7F43574B1F38}"/>
              </a:ext>
            </a:extLst>
          </p:cNvPr>
          <p:cNvSpPr>
            <a:spLocks noGrp="1"/>
          </p:cNvSpPr>
          <p:nvPr>
            <p:ph type="dt" sz="half" idx="10"/>
          </p:nvPr>
        </p:nvSpPr>
        <p:spPr/>
        <p:txBody>
          <a:bodyPr/>
          <a:lstStyle/>
          <a:p>
            <a:fld id="{80D5AE37-2395-469C-B50D-EFA140C92CA4}" type="datetime1">
              <a:rPr lang="en-GB" smtClean="0"/>
              <a:t>04/11/2023</a:t>
            </a:fld>
            <a:endParaRPr lang="en-GB"/>
          </a:p>
        </p:txBody>
      </p:sp>
      <p:sp>
        <p:nvSpPr>
          <p:cNvPr id="6" name="Footer Placeholder 5">
            <a:extLst>
              <a:ext uri="{FF2B5EF4-FFF2-40B4-BE49-F238E27FC236}">
                <a16:creationId xmlns:a16="http://schemas.microsoft.com/office/drawing/2014/main" id="{041E63EF-B8DC-BD65-4CD3-17507BA007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50DBE9-A0AD-BF2C-4856-27589BCBBF9E}"/>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165791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7022-99ED-4E1E-4DD5-3D73F10DA8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1C39F6-3F65-0EF1-0B93-51D9937CD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A214DDC-26A0-32E9-8A70-980BED092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EE799-330B-587B-95FB-A3569B19764C}"/>
              </a:ext>
            </a:extLst>
          </p:cNvPr>
          <p:cNvSpPr>
            <a:spLocks noGrp="1"/>
          </p:cNvSpPr>
          <p:nvPr>
            <p:ph type="dt" sz="half" idx="10"/>
          </p:nvPr>
        </p:nvSpPr>
        <p:spPr/>
        <p:txBody>
          <a:bodyPr/>
          <a:lstStyle/>
          <a:p>
            <a:fld id="{5137E94F-3C7A-4E9A-942E-9E6F90C49736}" type="datetime1">
              <a:rPr lang="en-GB" smtClean="0"/>
              <a:t>04/11/2023</a:t>
            </a:fld>
            <a:endParaRPr lang="en-GB"/>
          </a:p>
        </p:txBody>
      </p:sp>
      <p:sp>
        <p:nvSpPr>
          <p:cNvPr id="6" name="Footer Placeholder 5">
            <a:extLst>
              <a:ext uri="{FF2B5EF4-FFF2-40B4-BE49-F238E27FC236}">
                <a16:creationId xmlns:a16="http://schemas.microsoft.com/office/drawing/2014/main" id="{DEA3B0D5-00B2-BF33-2EB3-C1E6DAB7D7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2E5972-71E0-1A93-660B-51289DD4DD9F}"/>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19849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F568B-2F5B-A0BC-77AF-D57E83176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70BEC3-F461-C978-80A7-630CBBBB0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363809-DF86-942F-0FB0-8C43F4D00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4E543-6B75-49AF-95AE-BB59155A4338}" type="datetime1">
              <a:rPr lang="en-GB" smtClean="0"/>
              <a:t>04/11/2023</a:t>
            </a:fld>
            <a:endParaRPr lang="en-GB"/>
          </a:p>
        </p:txBody>
      </p:sp>
      <p:sp>
        <p:nvSpPr>
          <p:cNvPr id="5" name="Footer Placeholder 4">
            <a:extLst>
              <a:ext uri="{FF2B5EF4-FFF2-40B4-BE49-F238E27FC236}">
                <a16:creationId xmlns:a16="http://schemas.microsoft.com/office/drawing/2014/main" id="{9BABEC89-C51D-E0E9-4526-9D641BDC4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D9F2AD-365F-2F59-248D-7C159B39D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2C2C9-E126-44D7-ABC8-7CE5B314A4C3}" type="slidenum">
              <a:rPr lang="en-GB" smtClean="0"/>
              <a:t>‹#›</a:t>
            </a:fld>
            <a:endParaRPr lang="en-GB"/>
          </a:p>
        </p:txBody>
      </p:sp>
    </p:spTree>
    <p:extLst>
      <p:ext uri="{BB962C8B-B14F-4D97-AF65-F5344CB8AC3E}">
        <p14:creationId xmlns:p14="http://schemas.microsoft.com/office/powerpoint/2010/main" val="295406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hyperlink" Target="https://www.kevinrchant.com/2023/06/13/create-your-own-microsoft-fabric-environment/" TargetMode="External"/><Relationship Id="rId7" Type="http://schemas.openxmlformats.org/officeDocument/2006/relationships/image" Target="../media/image2.png"/><Relationship Id="rId2" Type="http://schemas.openxmlformats.org/officeDocument/2006/relationships/hyperlink" Target="https://medium.com/@meetalpa/microsoft-fabric-for-beginner-fd21f09f278c" TargetMode="Externa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learn.microsoft.com/en-us/training/paths/get-started-fabric/" TargetMode="External"/><Relationship Id="rId4" Type="http://schemas.openxmlformats.org/officeDocument/2006/relationships/hyperlink" Target="https://techcommunity.microsoft.com/t5/fasttrack-for-azure/step-by-step-guide-for-building-metadata-driven-pipelines-in/ba-p/3967894"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meetalpa" TargetMode="External"/><Relationship Id="rId2" Type="http://schemas.openxmlformats.org/officeDocument/2006/relationships/hyperlink" Target="https://github.com/alpaBuddhabhatti/MetadataDrivenPipeine"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medium.com/@meetalpa/microsoft-fabric-for-beginner-fd21f09f278c"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edium.com/@meetalpa/microsoft-fabric-for-beginner-fd21f09f278c"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jp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jp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8.png"/><Relationship Id="rId7" Type="http://schemas.openxmlformats.org/officeDocument/2006/relationships/image" Target="../media/image39.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jp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1.png"/><Relationship Id="rId21" Type="http://schemas.openxmlformats.org/officeDocument/2006/relationships/image" Target="../media/image1.jp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10.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hyperlink" Target="https://medium.com/azure-data-lake/connecting-your-own-hadoop-or-spark-to-azure-data-lake-store-93d426d6a5f4" TargetMode="External"/><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2.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91C09-DE92-48E8-877D-8AED5428BB7A}"/>
              </a:ext>
            </a:extLst>
          </p:cNvPr>
          <p:cNvSpPr>
            <a:spLocks noGrp="1"/>
          </p:cNvSpPr>
          <p:nvPr>
            <p:ph type="ctrTitle"/>
          </p:nvPr>
        </p:nvSpPr>
        <p:spPr>
          <a:xfrm>
            <a:off x="1524000" y="1463872"/>
            <a:ext cx="9144000" cy="2387600"/>
          </a:xfrm>
        </p:spPr>
        <p:txBody>
          <a:bodyPr>
            <a:normAutofit/>
          </a:bodyPr>
          <a:lstStyle/>
          <a:p>
            <a:pPr algn="ctr"/>
            <a:r>
              <a:rPr lang="en-GB" sz="4800" dirty="0">
                <a:solidFill>
                  <a:srgbClr val="036258"/>
                </a:solidFill>
                <a:effectLst>
                  <a:outerShdw blurRad="38100" dist="38100" dir="2700000" algn="tl">
                    <a:srgbClr val="000000">
                      <a:alpha val="43137"/>
                    </a:srgbClr>
                  </a:outerShdw>
                </a:effectLst>
              </a:rPr>
              <a:t>Utilizing Microsoft Fabric for Metadata-Driven Pipelines</a:t>
            </a:r>
            <a:endParaRPr lang="en-GB" sz="4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26AA5615-B96D-2872-5911-DDFDE9332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575" y="3851472"/>
            <a:ext cx="4514850" cy="2371725"/>
          </a:xfrm>
          <a:prstGeom prst="rect">
            <a:avLst/>
          </a:prstGeom>
        </p:spPr>
      </p:pic>
      <p:pic>
        <p:nvPicPr>
          <p:cNvPr id="3" name="Picture 2">
            <a:extLst>
              <a:ext uri="{FF2B5EF4-FFF2-40B4-BE49-F238E27FC236}">
                <a16:creationId xmlns:a16="http://schemas.microsoft.com/office/drawing/2014/main" id="{5D56614B-CF94-6F62-2A50-DCDC89EE8414}"/>
              </a:ext>
            </a:extLst>
          </p:cNvPr>
          <p:cNvPicPr>
            <a:picLocks noChangeAspect="1"/>
          </p:cNvPicPr>
          <p:nvPr/>
        </p:nvPicPr>
        <p:blipFill>
          <a:blip r:embed="rId3"/>
          <a:stretch>
            <a:fillRect/>
          </a:stretch>
        </p:blipFill>
        <p:spPr>
          <a:xfrm>
            <a:off x="3263882" y="214397"/>
            <a:ext cx="4883401" cy="2121695"/>
          </a:xfrm>
          <a:prstGeom prst="rect">
            <a:avLst/>
          </a:prstGeom>
        </p:spPr>
      </p:pic>
      <p:sp>
        <p:nvSpPr>
          <p:cNvPr id="6" name="Date Placeholder 5">
            <a:extLst>
              <a:ext uri="{FF2B5EF4-FFF2-40B4-BE49-F238E27FC236}">
                <a16:creationId xmlns:a16="http://schemas.microsoft.com/office/drawing/2014/main" id="{C50AFBDE-AE83-8F1A-41BA-7F503934FE15}"/>
              </a:ext>
            </a:extLst>
          </p:cNvPr>
          <p:cNvSpPr>
            <a:spLocks noGrp="1"/>
          </p:cNvSpPr>
          <p:nvPr>
            <p:ph type="dt" sz="half" idx="10"/>
          </p:nvPr>
        </p:nvSpPr>
        <p:spPr/>
        <p:txBody>
          <a:bodyPr/>
          <a:lstStyle/>
          <a:p>
            <a:fld id="{2C292B55-5A5D-4AF4-A474-DBA24C146EAF}" type="datetime1">
              <a:rPr lang="en-GB" smtClean="0"/>
              <a:t>04/11/2023</a:t>
            </a:fld>
            <a:endParaRPr lang="en-GB"/>
          </a:p>
        </p:txBody>
      </p:sp>
      <p:sp>
        <p:nvSpPr>
          <p:cNvPr id="8" name="Slide Number Placeholder 7">
            <a:extLst>
              <a:ext uri="{FF2B5EF4-FFF2-40B4-BE49-F238E27FC236}">
                <a16:creationId xmlns:a16="http://schemas.microsoft.com/office/drawing/2014/main" id="{3B7C115A-DA12-D607-933A-5730F404ECAB}"/>
              </a:ext>
            </a:extLst>
          </p:cNvPr>
          <p:cNvSpPr>
            <a:spLocks noGrp="1"/>
          </p:cNvSpPr>
          <p:nvPr>
            <p:ph type="sldNum" sz="quarter" idx="12"/>
          </p:nvPr>
        </p:nvSpPr>
        <p:spPr/>
        <p:txBody>
          <a:bodyPr/>
          <a:lstStyle/>
          <a:p>
            <a:fld id="{1822C2C9-E126-44D7-ABC8-7CE5B314A4C3}" type="slidenum">
              <a:rPr lang="en-GB" smtClean="0"/>
              <a:t>1</a:t>
            </a:fld>
            <a:endParaRPr lang="en-GB"/>
          </a:p>
        </p:txBody>
      </p:sp>
    </p:spTree>
    <p:extLst>
      <p:ext uri="{BB962C8B-B14F-4D97-AF65-F5344CB8AC3E}">
        <p14:creationId xmlns:p14="http://schemas.microsoft.com/office/powerpoint/2010/main" val="378468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marL="742950" indent="-742950">
              <a:buFont typeface="+mj-lt"/>
              <a:buAutoNum type="arabicPeriod"/>
            </a:pPr>
            <a:r>
              <a:rPr lang="en-GB" sz="3600" dirty="0">
                <a:cs typeface="Segoe UI" panose="020B0502040204020203" pitchFamily="34" charset="0"/>
              </a:rPr>
              <a:t>Incremental Load and transformation</a:t>
            </a:r>
          </a:p>
          <a:p>
            <a:pPr marL="742950" indent="-742950">
              <a:buFont typeface="+mj-lt"/>
              <a:buAutoNum type="arabicPeriod"/>
            </a:pPr>
            <a:r>
              <a:rPr lang="en-GB" sz="3600" dirty="0">
                <a:cs typeface="Segoe UI" panose="020B0502040204020203" pitchFamily="34" charset="0"/>
              </a:rPr>
              <a:t>Dealta Load and transformation</a:t>
            </a:r>
          </a:p>
          <a:p>
            <a:pPr marL="742950" indent="-742950">
              <a:buFont typeface="+mj-lt"/>
              <a:buAutoNum type="arabicPeriod"/>
            </a:pPr>
            <a:r>
              <a:rPr lang="en-GB" sz="3600" dirty="0">
                <a:cs typeface="Segoe UI" panose="020B0502040204020203" pitchFamily="34" charset="0"/>
              </a:rPr>
              <a:t>Based on operation - Executing store procedure, update table, delete data</a:t>
            </a:r>
          </a:p>
          <a:p>
            <a:pPr marL="742950" indent="-742950">
              <a:buFont typeface="+mj-lt"/>
              <a:buAutoNum type="arabicPeriod"/>
            </a:pPr>
            <a:r>
              <a:rPr lang="en-GB" sz="3600" dirty="0">
                <a:cs typeface="Segoe UI" panose="020B0502040204020203" pitchFamily="34" charset="0"/>
              </a:rPr>
              <a:t>How to load multiple tables ,files, APIs, etc using a single or few pipeline</a:t>
            </a:r>
          </a:p>
          <a:p>
            <a:pPr marL="0" indent="0">
              <a:buNone/>
            </a:pPr>
            <a:endParaRPr lang="en-GB" sz="3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When?</a:t>
            </a:r>
          </a:p>
        </p:txBody>
      </p:sp>
      <p:pic>
        <p:nvPicPr>
          <p:cNvPr id="4" name="Picture 3">
            <a:extLst>
              <a:ext uri="{FF2B5EF4-FFF2-40B4-BE49-F238E27FC236}">
                <a16:creationId xmlns:a16="http://schemas.microsoft.com/office/drawing/2014/main" id="{E6C0133D-DED6-7562-D1DB-5050F8FB8C6D}"/>
              </a:ext>
            </a:extLst>
          </p:cNvPr>
          <p:cNvPicPr>
            <a:picLocks noChangeAspect="1"/>
          </p:cNvPicPr>
          <p:nvPr/>
        </p:nvPicPr>
        <p:blipFill>
          <a:blip r:embed="rId3"/>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72F45940-F74D-C3CF-0424-EBE9E89A1287}"/>
              </a:ext>
            </a:extLst>
          </p:cNvPr>
          <p:cNvSpPr>
            <a:spLocks noGrp="1"/>
          </p:cNvSpPr>
          <p:nvPr>
            <p:ph type="dt" sz="half" idx="10"/>
          </p:nvPr>
        </p:nvSpPr>
        <p:spPr/>
        <p:txBody>
          <a:bodyPr/>
          <a:lstStyle/>
          <a:p>
            <a:fld id="{856F5C71-3D73-41C5-A2E7-090674F70621}" type="datetime1">
              <a:rPr lang="en-GB" smtClean="0"/>
              <a:t>04/11/2023</a:t>
            </a:fld>
            <a:endParaRPr lang="en-GB"/>
          </a:p>
        </p:txBody>
      </p:sp>
      <p:sp>
        <p:nvSpPr>
          <p:cNvPr id="7" name="Slide Number Placeholder 6">
            <a:extLst>
              <a:ext uri="{FF2B5EF4-FFF2-40B4-BE49-F238E27FC236}">
                <a16:creationId xmlns:a16="http://schemas.microsoft.com/office/drawing/2014/main" id="{E9AC6330-21C2-5ECA-8258-1C54C5E8FCCC}"/>
              </a:ext>
            </a:extLst>
          </p:cNvPr>
          <p:cNvSpPr>
            <a:spLocks noGrp="1"/>
          </p:cNvSpPr>
          <p:nvPr>
            <p:ph type="sldNum" sz="quarter" idx="12"/>
          </p:nvPr>
        </p:nvSpPr>
        <p:spPr/>
        <p:txBody>
          <a:bodyPr/>
          <a:lstStyle/>
          <a:p>
            <a:fld id="{1822C2C9-E126-44D7-ABC8-7CE5B314A4C3}" type="slidenum">
              <a:rPr lang="en-GB" smtClean="0"/>
              <a:t>10</a:t>
            </a:fld>
            <a:endParaRPr lang="en-GB"/>
          </a:p>
        </p:txBody>
      </p:sp>
      <p:sp>
        <p:nvSpPr>
          <p:cNvPr id="8" name="TextBox 7">
            <a:extLst>
              <a:ext uri="{FF2B5EF4-FFF2-40B4-BE49-F238E27FC236}">
                <a16:creationId xmlns:a16="http://schemas.microsoft.com/office/drawing/2014/main" id="{36ED43A2-7132-60BA-775F-F636CB0441B6}"/>
              </a:ext>
            </a:extLst>
          </p:cNvPr>
          <p:cNvSpPr txBox="1"/>
          <p:nvPr/>
        </p:nvSpPr>
        <p:spPr>
          <a:xfrm>
            <a:off x="2520472" y="5232849"/>
            <a:ext cx="8026441" cy="1200329"/>
          </a:xfrm>
          <a:prstGeom prst="rect">
            <a:avLst/>
          </a:prstGeom>
          <a:noFill/>
        </p:spPr>
        <p:txBody>
          <a:bodyPr wrap="square" rtlCol="0">
            <a:spAutoFit/>
          </a:bodyPr>
          <a:lstStyle/>
          <a:p>
            <a:r>
              <a:rPr lang="en-GB" sz="2400" b="0" i="0" dirty="0">
                <a:solidFill>
                  <a:srgbClr val="00B050"/>
                </a:solidFill>
                <a:effectLst/>
              </a:rPr>
              <a:t>Metadata-driven approaches provide a way </a:t>
            </a:r>
            <a:r>
              <a:rPr lang="en-GB" sz="2400" b="0" i="0" u="sng" dirty="0">
                <a:solidFill>
                  <a:schemeClr val="accent2"/>
                </a:solidFill>
                <a:effectLst/>
              </a:rPr>
              <a:t>to define, manage, and automate these processes</a:t>
            </a:r>
            <a:r>
              <a:rPr lang="en-GB" sz="2400" b="0" i="0" dirty="0">
                <a:solidFill>
                  <a:srgbClr val="00B050"/>
                </a:solidFill>
                <a:effectLst/>
              </a:rPr>
              <a:t>, making data integration and transformation more flexible and efficient</a:t>
            </a:r>
            <a:endParaRPr lang="en-GB" sz="2400" dirty="0">
              <a:solidFill>
                <a:srgbClr val="00B050"/>
              </a:solidFill>
            </a:endParaRPr>
          </a:p>
        </p:txBody>
      </p:sp>
    </p:spTree>
    <p:extLst>
      <p:ext uri="{BB962C8B-B14F-4D97-AF65-F5344CB8AC3E}">
        <p14:creationId xmlns:p14="http://schemas.microsoft.com/office/powerpoint/2010/main" val="60901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marL="742950" indent="-742950">
              <a:buFont typeface="+mj-lt"/>
              <a:buAutoNum type="arabicPeriod"/>
            </a:pPr>
            <a:r>
              <a:rPr lang="en-GB" sz="3600" dirty="0">
                <a:cs typeface="Segoe UI" panose="020B0502040204020203" pitchFamily="34" charset="0"/>
              </a:rPr>
              <a:t>Easy to Maintain</a:t>
            </a:r>
          </a:p>
          <a:p>
            <a:pPr marL="742950" indent="-742950">
              <a:buFont typeface="+mj-lt"/>
              <a:buAutoNum type="arabicPeriod"/>
            </a:pPr>
            <a:r>
              <a:rPr lang="en-GB" sz="3600" dirty="0">
                <a:cs typeface="Segoe UI" panose="020B0502040204020203" pitchFamily="34" charset="0"/>
              </a:rPr>
              <a:t>Ready for future Features</a:t>
            </a:r>
          </a:p>
          <a:p>
            <a:pPr marL="742950" indent="-742950">
              <a:buFont typeface="+mj-lt"/>
              <a:buAutoNum type="arabicPeriod"/>
            </a:pPr>
            <a:r>
              <a:rPr lang="en-GB" sz="3600" dirty="0">
                <a:cs typeface="Segoe UI" panose="020B0502040204020203" pitchFamily="34" charset="0"/>
              </a:rPr>
              <a:t>Acceleration/ Quick development cycle</a:t>
            </a:r>
          </a:p>
          <a:p>
            <a:pPr marL="742950" indent="-742950">
              <a:buFont typeface="+mj-lt"/>
              <a:buAutoNum type="arabicPeriod"/>
            </a:pPr>
            <a:r>
              <a:rPr lang="en-GB" sz="3600" dirty="0">
                <a:cs typeface="Segoe UI" panose="020B0502040204020203" pitchFamily="34" charset="0"/>
              </a:rPr>
              <a:t>Reduces Mistakes</a:t>
            </a:r>
          </a:p>
          <a:p>
            <a:pPr marL="742950" indent="-742950">
              <a:buFont typeface="+mj-lt"/>
              <a:buAutoNum type="arabicPeriod"/>
            </a:pPr>
            <a:r>
              <a:rPr lang="en-GB" sz="3600" dirty="0">
                <a:latin typeface="Segoe UI" panose="020B0502040204020203" pitchFamily="34" charset="0"/>
                <a:cs typeface="Segoe UI" panose="020B0502040204020203" pitchFamily="34" charset="0"/>
              </a:rPr>
              <a:t>Uniformity</a:t>
            </a:r>
          </a:p>
          <a:p>
            <a:pPr marL="742950" indent="-742950">
              <a:buFont typeface="+mj-lt"/>
              <a:buAutoNum type="arabicPeriod"/>
            </a:pPr>
            <a:r>
              <a:rPr lang="en-GB" sz="3600" dirty="0">
                <a:latin typeface="Segoe UI" panose="020B0502040204020203" pitchFamily="34" charset="0"/>
                <a:cs typeface="Segoe UI" panose="020B0502040204020203" pitchFamily="34" charset="0"/>
              </a:rPr>
              <a:t>Scalability</a:t>
            </a:r>
          </a:p>
          <a:p>
            <a:pPr marL="742950" indent="-742950">
              <a:buFont typeface="+mj-lt"/>
              <a:buAutoNum type="arabicPeriod"/>
            </a:pPr>
            <a:r>
              <a:rPr lang="en-GB" sz="3600" dirty="0">
                <a:latin typeface="Segoe UI" panose="020B0502040204020203" pitchFamily="34" charset="0"/>
                <a:cs typeface="Segoe UI" panose="020B0502040204020203" pitchFamily="34" charset="0"/>
              </a:rPr>
              <a:t>Auto Documents</a:t>
            </a: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Why?</a:t>
            </a:r>
          </a:p>
        </p:txBody>
      </p:sp>
      <p:pic>
        <p:nvPicPr>
          <p:cNvPr id="6" name="Picture 5">
            <a:extLst>
              <a:ext uri="{FF2B5EF4-FFF2-40B4-BE49-F238E27FC236}">
                <a16:creationId xmlns:a16="http://schemas.microsoft.com/office/drawing/2014/main" id="{E9F8BFEC-421A-18ED-90D9-8D3C6008C6C6}"/>
              </a:ext>
            </a:extLst>
          </p:cNvPr>
          <p:cNvPicPr>
            <a:picLocks noChangeAspect="1"/>
          </p:cNvPicPr>
          <p:nvPr/>
        </p:nvPicPr>
        <p:blipFill>
          <a:blip r:embed="rId3"/>
          <a:stretch>
            <a:fillRect/>
          </a:stretch>
        </p:blipFill>
        <p:spPr>
          <a:xfrm>
            <a:off x="0" y="9649"/>
            <a:ext cx="1314968" cy="865188"/>
          </a:xfrm>
          <a:prstGeom prst="rect">
            <a:avLst/>
          </a:prstGeom>
        </p:spPr>
      </p:pic>
      <p:sp>
        <p:nvSpPr>
          <p:cNvPr id="7" name="Date Placeholder 6">
            <a:extLst>
              <a:ext uri="{FF2B5EF4-FFF2-40B4-BE49-F238E27FC236}">
                <a16:creationId xmlns:a16="http://schemas.microsoft.com/office/drawing/2014/main" id="{EA8849B1-95A2-2209-D49B-6F311C2274CF}"/>
              </a:ext>
            </a:extLst>
          </p:cNvPr>
          <p:cNvSpPr>
            <a:spLocks noGrp="1"/>
          </p:cNvSpPr>
          <p:nvPr>
            <p:ph type="dt" sz="half" idx="10"/>
          </p:nvPr>
        </p:nvSpPr>
        <p:spPr/>
        <p:txBody>
          <a:bodyPr/>
          <a:lstStyle/>
          <a:p>
            <a:fld id="{9CEBCF3A-0B54-41D8-B82A-1C093F18F9F9}" type="datetime1">
              <a:rPr lang="en-GB" smtClean="0"/>
              <a:t>04/11/2023</a:t>
            </a:fld>
            <a:endParaRPr lang="en-GB"/>
          </a:p>
        </p:txBody>
      </p:sp>
      <p:sp>
        <p:nvSpPr>
          <p:cNvPr id="8" name="Slide Number Placeholder 7">
            <a:extLst>
              <a:ext uri="{FF2B5EF4-FFF2-40B4-BE49-F238E27FC236}">
                <a16:creationId xmlns:a16="http://schemas.microsoft.com/office/drawing/2014/main" id="{E57F31D1-BC0A-98F8-5D49-0E63971023DD}"/>
              </a:ext>
            </a:extLst>
          </p:cNvPr>
          <p:cNvSpPr>
            <a:spLocks noGrp="1"/>
          </p:cNvSpPr>
          <p:nvPr>
            <p:ph type="sldNum" sz="quarter" idx="12"/>
          </p:nvPr>
        </p:nvSpPr>
        <p:spPr/>
        <p:txBody>
          <a:bodyPr/>
          <a:lstStyle/>
          <a:p>
            <a:fld id="{1822C2C9-E126-44D7-ABC8-7CE5B314A4C3}" type="slidenum">
              <a:rPr lang="en-GB" smtClean="0"/>
              <a:t>11</a:t>
            </a:fld>
            <a:endParaRPr lang="en-GB"/>
          </a:p>
        </p:txBody>
      </p:sp>
    </p:spTree>
    <p:extLst>
      <p:ext uri="{BB962C8B-B14F-4D97-AF65-F5344CB8AC3E}">
        <p14:creationId xmlns:p14="http://schemas.microsoft.com/office/powerpoint/2010/main" val="68466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marL="0" indent="0">
              <a:buNone/>
            </a:pPr>
            <a:r>
              <a:rPr lang="en-GB" sz="3600" dirty="0">
                <a:latin typeface="Segoe UI" panose="020B0502040204020203" pitchFamily="34" charset="0"/>
                <a:cs typeface="Segoe UI" panose="020B0502040204020203" pitchFamily="34" charset="0"/>
              </a:rPr>
              <a:t>Purpose to Injecting data using :</a:t>
            </a:r>
          </a:p>
          <a:p>
            <a:pPr marL="742950" indent="-742950">
              <a:buAutoNum type="arabicPeriod"/>
            </a:pPr>
            <a:r>
              <a:rPr lang="en-GB" sz="3600" dirty="0">
                <a:latin typeface="Segoe UI" panose="020B0502040204020203" pitchFamily="34" charset="0"/>
                <a:cs typeface="Segoe UI" panose="020B0502040204020203" pitchFamily="34" charset="0"/>
              </a:rPr>
              <a:t>Microsoft Fabric Azure Data Factory </a:t>
            </a:r>
          </a:p>
          <a:p>
            <a:pPr marL="742950" indent="-742950">
              <a:buAutoNum type="arabicPeriod"/>
            </a:pPr>
            <a:r>
              <a:rPr lang="en-GB" sz="3600" dirty="0">
                <a:latin typeface="Segoe UI" panose="020B0502040204020203" pitchFamily="34" charset="0"/>
                <a:cs typeface="Segoe UI" panose="020B0502040204020203" pitchFamily="34" charset="0"/>
              </a:rPr>
              <a:t>Azure SQL Database (or Fabric Warehouse)</a:t>
            </a:r>
          </a:p>
          <a:p>
            <a:pPr marL="742950" indent="-742950">
              <a:buAutoNum type="arabicPeriod"/>
            </a:pPr>
            <a:r>
              <a:rPr lang="en-GB" sz="3600" dirty="0">
                <a:latin typeface="Segoe UI" panose="020B0502040204020203" pitchFamily="34" charset="0"/>
                <a:cs typeface="Segoe UI" panose="020B0502040204020203" pitchFamily="34" charset="0"/>
              </a:rPr>
              <a:t>Azure Blob Storage (or Fabric Lakehouse)</a:t>
            </a: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HOW?</a:t>
            </a:r>
          </a:p>
        </p:txBody>
      </p:sp>
      <p:pic>
        <p:nvPicPr>
          <p:cNvPr id="4" name="Picture 3">
            <a:extLst>
              <a:ext uri="{FF2B5EF4-FFF2-40B4-BE49-F238E27FC236}">
                <a16:creationId xmlns:a16="http://schemas.microsoft.com/office/drawing/2014/main" id="{2BD53E0D-DBF2-AB84-C1F2-06AAE6846B24}"/>
              </a:ext>
            </a:extLst>
          </p:cNvPr>
          <p:cNvPicPr>
            <a:picLocks noChangeAspect="1"/>
          </p:cNvPicPr>
          <p:nvPr/>
        </p:nvPicPr>
        <p:blipFill>
          <a:blip r:embed="rId3"/>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62865822-61CA-812D-9E57-06E704C8EB8D}"/>
              </a:ext>
            </a:extLst>
          </p:cNvPr>
          <p:cNvSpPr>
            <a:spLocks noGrp="1"/>
          </p:cNvSpPr>
          <p:nvPr>
            <p:ph type="dt" sz="half" idx="10"/>
          </p:nvPr>
        </p:nvSpPr>
        <p:spPr/>
        <p:txBody>
          <a:bodyPr/>
          <a:lstStyle/>
          <a:p>
            <a:fld id="{80C0DA84-95A5-499C-9EF7-94BA7F4EEE8D}" type="datetime1">
              <a:rPr lang="en-GB" smtClean="0"/>
              <a:t>04/11/2023</a:t>
            </a:fld>
            <a:endParaRPr lang="en-GB"/>
          </a:p>
        </p:txBody>
      </p:sp>
      <p:sp>
        <p:nvSpPr>
          <p:cNvPr id="7" name="Slide Number Placeholder 6">
            <a:extLst>
              <a:ext uri="{FF2B5EF4-FFF2-40B4-BE49-F238E27FC236}">
                <a16:creationId xmlns:a16="http://schemas.microsoft.com/office/drawing/2014/main" id="{5B9B7DC4-E7BE-6823-01DF-DED5E026C900}"/>
              </a:ext>
            </a:extLst>
          </p:cNvPr>
          <p:cNvSpPr>
            <a:spLocks noGrp="1"/>
          </p:cNvSpPr>
          <p:nvPr>
            <p:ph type="sldNum" sz="quarter" idx="12"/>
          </p:nvPr>
        </p:nvSpPr>
        <p:spPr/>
        <p:txBody>
          <a:bodyPr/>
          <a:lstStyle/>
          <a:p>
            <a:fld id="{1822C2C9-E126-44D7-ABC8-7CE5B314A4C3}" type="slidenum">
              <a:rPr lang="en-GB" smtClean="0"/>
              <a:t>12</a:t>
            </a:fld>
            <a:endParaRPr lang="en-GB"/>
          </a:p>
        </p:txBody>
      </p:sp>
    </p:spTree>
    <p:extLst>
      <p:ext uri="{BB962C8B-B14F-4D97-AF65-F5344CB8AC3E}">
        <p14:creationId xmlns:p14="http://schemas.microsoft.com/office/powerpoint/2010/main" val="301809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44CFE-6A49-6931-9964-05AE7B1FC8FA}"/>
              </a:ext>
            </a:extLst>
          </p:cNvPr>
          <p:cNvSpPr>
            <a:spLocks noGrp="1"/>
          </p:cNvSpPr>
          <p:nvPr>
            <p:ph idx="4294967295"/>
          </p:nvPr>
        </p:nvSpPr>
        <p:spPr>
          <a:xfrm>
            <a:off x="838200" y="1080293"/>
            <a:ext cx="10515600" cy="4351338"/>
          </a:xfrm>
        </p:spPr>
        <p:txBody>
          <a:bodyPr>
            <a:normAutofit/>
          </a:bodyPr>
          <a:lstStyle/>
          <a:p>
            <a:pPr marL="0" indent="0">
              <a:buNone/>
            </a:pPr>
            <a:r>
              <a:rPr lang="en-GB" sz="4800" dirty="0"/>
              <a:t>             </a:t>
            </a:r>
          </a:p>
          <a:p>
            <a:pPr marL="0" indent="0">
              <a:buNone/>
            </a:pPr>
            <a:r>
              <a:rPr lang="en-GB" sz="4800" dirty="0"/>
              <a:t>          </a:t>
            </a:r>
            <a:endParaRPr lang="en-GB" sz="4800" dirty="0">
              <a:solidFill>
                <a:srgbClr val="036258"/>
              </a:solidFill>
            </a:endParaRPr>
          </a:p>
          <a:p>
            <a:pPr marL="0" indent="0">
              <a:buNone/>
            </a:pPr>
            <a:r>
              <a:rPr lang="en-GB" sz="4800" dirty="0">
                <a:solidFill>
                  <a:srgbClr val="036258"/>
                </a:solidFill>
              </a:rPr>
              <a:t>           Business Requirements</a:t>
            </a:r>
            <a:endParaRPr lang="en-GB" sz="4800" dirty="0"/>
          </a:p>
        </p:txBody>
      </p:sp>
      <p:pic>
        <p:nvPicPr>
          <p:cNvPr id="6" name="Picture 5">
            <a:extLst>
              <a:ext uri="{FF2B5EF4-FFF2-40B4-BE49-F238E27FC236}">
                <a16:creationId xmlns:a16="http://schemas.microsoft.com/office/drawing/2014/main" id="{DA0D7715-2CF8-E876-713C-7F1613D84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pic>
        <p:nvPicPr>
          <p:cNvPr id="2" name="Picture 1">
            <a:extLst>
              <a:ext uri="{FF2B5EF4-FFF2-40B4-BE49-F238E27FC236}">
                <a16:creationId xmlns:a16="http://schemas.microsoft.com/office/drawing/2014/main" id="{F317DAA5-F08D-27D2-E63C-36194C361E5B}"/>
              </a:ext>
            </a:extLst>
          </p:cNvPr>
          <p:cNvPicPr>
            <a:picLocks noChangeAspect="1"/>
          </p:cNvPicPr>
          <p:nvPr/>
        </p:nvPicPr>
        <p:blipFill>
          <a:blip r:embed="rId3"/>
          <a:stretch>
            <a:fillRect/>
          </a:stretch>
        </p:blipFill>
        <p:spPr>
          <a:xfrm>
            <a:off x="0" y="9649"/>
            <a:ext cx="1314968" cy="865188"/>
          </a:xfrm>
          <a:prstGeom prst="rect">
            <a:avLst/>
          </a:prstGeom>
        </p:spPr>
      </p:pic>
      <p:sp>
        <p:nvSpPr>
          <p:cNvPr id="5" name="Date Placeholder 4">
            <a:extLst>
              <a:ext uri="{FF2B5EF4-FFF2-40B4-BE49-F238E27FC236}">
                <a16:creationId xmlns:a16="http://schemas.microsoft.com/office/drawing/2014/main" id="{2B8EB441-3907-D3EE-0675-4CA03FC14DB2}"/>
              </a:ext>
            </a:extLst>
          </p:cNvPr>
          <p:cNvSpPr>
            <a:spLocks noGrp="1"/>
          </p:cNvSpPr>
          <p:nvPr>
            <p:ph type="dt" sz="half" idx="10"/>
          </p:nvPr>
        </p:nvSpPr>
        <p:spPr/>
        <p:txBody>
          <a:bodyPr/>
          <a:lstStyle/>
          <a:p>
            <a:fld id="{11D4F9AA-4590-435D-990A-4BDAF7ABCB1C}" type="datetime1">
              <a:rPr lang="en-GB" smtClean="0"/>
              <a:t>04/11/2023</a:t>
            </a:fld>
            <a:endParaRPr lang="en-GB"/>
          </a:p>
        </p:txBody>
      </p:sp>
      <p:sp>
        <p:nvSpPr>
          <p:cNvPr id="7" name="Slide Number Placeholder 6">
            <a:extLst>
              <a:ext uri="{FF2B5EF4-FFF2-40B4-BE49-F238E27FC236}">
                <a16:creationId xmlns:a16="http://schemas.microsoft.com/office/drawing/2014/main" id="{0205EFDE-BF67-8BFA-FAA0-D56E17E35198}"/>
              </a:ext>
            </a:extLst>
          </p:cNvPr>
          <p:cNvSpPr>
            <a:spLocks noGrp="1"/>
          </p:cNvSpPr>
          <p:nvPr>
            <p:ph type="sldNum" sz="quarter" idx="12"/>
          </p:nvPr>
        </p:nvSpPr>
        <p:spPr/>
        <p:txBody>
          <a:bodyPr/>
          <a:lstStyle/>
          <a:p>
            <a:fld id="{1822C2C9-E126-44D7-ABC8-7CE5B314A4C3}" type="slidenum">
              <a:rPr lang="en-GB" smtClean="0"/>
              <a:t>13</a:t>
            </a:fld>
            <a:endParaRPr lang="en-GB"/>
          </a:p>
        </p:txBody>
      </p:sp>
    </p:spTree>
    <p:extLst>
      <p:ext uri="{BB962C8B-B14F-4D97-AF65-F5344CB8AC3E}">
        <p14:creationId xmlns:p14="http://schemas.microsoft.com/office/powerpoint/2010/main" val="366229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fontScale="92500" lnSpcReduction="10000"/>
          </a:bodyPr>
          <a:lstStyle/>
          <a:p>
            <a:pPr marL="0" indent="0">
              <a:buNone/>
            </a:pPr>
            <a:r>
              <a:rPr lang="en-GB" sz="3600" b="1" dirty="0">
                <a:latin typeface="Segoe UI" panose="020B0502040204020203" pitchFamily="34" charset="0"/>
                <a:cs typeface="Segoe UI" panose="020B0502040204020203" pitchFamily="34" charset="0"/>
              </a:rPr>
              <a:t>BO1 :   </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100 tables</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Tables saved as .csv to SFTP</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Full Load for tables</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Load only selected columns</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Different target locations</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Delete operation based on filter conditions (for 20 tables)</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Should be scalable with minimal code/config</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No email functionality</a:t>
            </a:r>
          </a:p>
          <a:p>
            <a:pPr marL="0" indent="0">
              <a:buNone/>
            </a:pPr>
            <a:endParaRPr lang="en-GB" sz="3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BO1?</a:t>
            </a:r>
          </a:p>
        </p:txBody>
      </p:sp>
      <p:pic>
        <p:nvPicPr>
          <p:cNvPr id="4" name="Picture 3">
            <a:extLst>
              <a:ext uri="{FF2B5EF4-FFF2-40B4-BE49-F238E27FC236}">
                <a16:creationId xmlns:a16="http://schemas.microsoft.com/office/drawing/2014/main" id="{A96462A2-54AA-3F92-E4CC-2D2D9C420C0A}"/>
              </a:ext>
            </a:extLst>
          </p:cNvPr>
          <p:cNvPicPr>
            <a:picLocks noChangeAspect="1"/>
          </p:cNvPicPr>
          <p:nvPr/>
        </p:nvPicPr>
        <p:blipFill>
          <a:blip r:embed="rId3"/>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92BBDB83-34CE-C4ED-EADE-560162DEBF4F}"/>
              </a:ext>
            </a:extLst>
          </p:cNvPr>
          <p:cNvSpPr>
            <a:spLocks noGrp="1"/>
          </p:cNvSpPr>
          <p:nvPr>
            <p:ph type="dt" sz="half" idx="10"/>
          </p:nvPr>
        </p:nvSpPr>
        <p:spPr/>
        <p:txBody>
          <a:bodyPr/>
          <a:lstStyle/>
          <a:p>
            <a:fld id="{4FACE225-8CB1-4BFA-87D6-DE1C97EEE17C}" type="datetime1">
              <a:rPr lang="en-GB" smtClean="0"/>
              <a:t>04/11/2023</a:t>
            </a:fld>
            <a:endParaRPr lang="en-GB"/>
          </a:p>
        </p:txBody>
      </p:sp>
      <p:sp>
        <p:nvSpPr>
          <p:cNvPr id="7" name="Slide Number Placeholder 6">
            <a:extLst>
              <a:ext uri="{FF2B5EF4-FFF2-40B4-BE49-F238E27FC236}">
                <a16:creationId xmlns:a16="http://schemas.microsoft.com/office/drawing/2014/main" id="{8C7C241F-59C8-A88B-953D-26FCCA43DE4C}"/>
              </a:ext>
            </a:extLst>
          </p:cNvPr>
          <p:cNvSpPr>
            <a:spLocks noGrp="1"/>
          </p:cNvSpPr>
          <p:nvPr>
            <p:ph type="sldNum" sz="quarter" idx="12"/>
          </p:nvPr>
        </p:nvSpPr>
        <p:spPr/>
        <p:txBody>
          <a:bodyPr/>
          <a:lstStyle/>
          <a:p>
            <a:fld id="{1822C2C9-E126-44D7-ABC8-7CE5B314A4C3}" type="slidenum">
              <a:rPr lang="en-GB" smtClean="0"/>
              <a:t>14</a:t>
            </a:fld>
            <a:endParaRPr lang="en-GB"/>
          </a:p>
        </p:txBody>
      </p:sp>
    </p:spTree>
    <p:extLst>
      <p:ext uri="{BB962C8B-B14F-4D97-AF65-F5344CB8AC3E}">
        <p14:creationId xmlns:p14="http://schemas.microsoft.com/office/powerpoint/2010/main" val="224556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BO1</a:t>
            </a:r>
          </a:p>
        </p:txBody>
      </p:sp>
      <p:pic>
        <p:nvPicPr>
          <p:cNvPr id="1026" name="Picture 2">
            <a:extLst>
              <a:ext uri="{FF2B5EF4-FFF2-40B4-BE49-F238E27FC236}">
                <a16:creationId xmlns:a16="http://schemas.microsoft.com/office/drawing/2014/main" id="{D9B9CADC-7D49-8989-FE9B-4CFE4B8E18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6936" y="1549491"/>
            <a:ext cx="10515600" cy="4020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C3FC11E-657A-BF1A-B689-9267643881CF}"/>
              </a:ext>
            </a:extLst>
          </p:cNvPr>
          <p:cNvPicPr>
            <a:picLocks noChangeAspect="1"/>
          </p:cNvPicPr>
          <p:nvPr/>
        </p:nvPicPr>
        <p:blipFill>
          <a:blip r:embed="rId4"/>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6B564A00-C91F-39D5-DCA0-08F0D91E1742}"/>
              </a:ext>
            </a:extLst>
          </p:cNvPr>
          <p:cNvSpPr>
            <a:spLocks noGrp="1"/>
          </p:cNvSpPr>
          <p:nvPr>
            <p:ph type="dt" sz="half" idx="10"/>
          </p:nvPr>
        </p:nvSpPr>
        <p:spPr/>
        <p:txBody>
          <a:bodyPr/>
          <a:lstStyle/>
          <a:p>
            <a:fld id="{E66E2F32-5AAF-45D5-9844-9727D2323B35}" type="datetime1">
              <a:rPr lang="en-GB" smtClean="0"/>
              <a:t>04/11/2023</a:t>
            </a:fld>
            <a:endParaRPr lang="en-GB"/>
          </a:p>
        </p:txBody>
      </p:sp>
      <p:sp>
        <p:nvSpPr>
          <p:cNvPr id="7" name="Slide Number Placeholder 6">
            <a:extLst>
              <a:ext uri="{FF2B5EF4-FFF2-40B4-BE49-F238E27FC236}">
                <a16:creationId xmlns:a16="http://schemas.microsoft.com/office/drawing/2014/main" id="{91BB7989-3F87-4891-678A-90572313C1B2}"/>
              </a:ext>
            </a:extLst>
          </p:cNvPr>
          <p:cNvSpPr>
            <a:spLocks noGrp="1"/>
          </p:cNvSpPr>
          <p:nvPr>
            <p:ph type="sldNum" sz="quarter" idx="12"/>
          </p:nvPr>
        </p:nvSpPr>
        <p:spPr/>
        <p:txBody>
          <a:bodyPr/>
          <a:lstStyle/>
          <a:p>
            <a:fld id="{1822C2C9-E126-44D7-ABC8-7CE5B314A4C3}" type="slidenum">
              <a:rPr lang="en-GB" smtClean="0"/>
              <a:t>15</a:t>
            </a:fld>
            <a:endParaRPr lang="en-GB"/>
          </a:p>
        </p:txBody>
      </p:sp>
    </p:spTree>
    <p:extLst>
      <p:ext uri="{BB962C8B-B14F-4D97-AF65-F5344CB8AC3E}">
        <p14:creationId xmlns:p14="http://schemas.microsoft.com/office/powerpoint/2010/main" val="200987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marL="0" indent="0">
              <a:buNone/>
            </a:pPr>
            <a:r>
              <a:rPr lang="en-GB" sz="3600" b="1" dirty="0">
                <a:latin typeface="Segoe UI" panose="020B0502040204020203" pitchFamily="34" charset="0"/>
                <a:cs typeface="Segoe UI" panose="020B0502040204020203" pitchFamily="34" charset="0"/>
              </a:rPr>
              <a:t>BO2 :   </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100 tables</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Tables saved as .csv to Blob Storage</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Full Load for tables</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Tables saved as .csv files</a:t>
            </a:r>
          </a:p>
          <a:p>
            <a:pPr lvl="1">
              <a:buFont typeface="Wingdings" panose="05000000000000000000" pitchFamily="2" charset="2"/>
              <a:buChar char="ü"/>
            </a:pPr>
            <a:r>
              <a:rPr lang="en-GB" sz="3200" dirty="0">
                <a:latin typeface="Segoe UI" panose="020B0502040204020203" pitchFamily="34" charset="0"/>
                <a:cs typeface="Segoe UI" panose="020B0502040204020203" pitchFamily="34" charset="0"/>
              </a:rPr>
              <a:t>No Email Functionality</a:t>
            </a:r>
          </a:p>
          <a:p>
            <a:pPr marL="0" indent="0">
              <a:buNone/>
            </a:pPr>
            <a:endParaRPr lang="en-GB" sz="3600" dirty="0">
              <a:latin typeface="Segoe UI" panose="020B0502040204020203" pitchFamily="34" charset="0"/>
              <a:cs typeface="Segoe UI" panose="020B0502040204020203" pitchFamily="34" charset="0"/>
            </a:endParaRPr>
          </a:p>
          <a:p>
            <a:pPr marL="0" indent="0">
              <a:buNone/>
            </a:pPr>
            <a:endParaRPr lang="en-GB" sz="3600" dirty="0">
              <a:latin typeface="Segoe UI" panose="020B0502040204020203" pitchFamily="34" charset="0"/>
              <a:cs typeface="Segoe UI" panose="020B0502040204020203" pitchFamily="34" charset="0"/>
            </a:endParaRPr>
          </a:p>
          <a:p>
            <a:pPr marL="0" indent="0">
              <a:buNone/>
            </a:pPr>
            <a:endParaRPr lang="en-GB" sz="3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BO2</a:t>
            </a:r>
          </a:p>
        </p:txBody>
      </p:sp>
      <p:pic>
        <p:nvPicPr>
          <p:cNvPr id="4" name="Picture 3">
            <a:extLst>
              <a:ext uri="{FF2B5EF4-FFF2-40B4-BE49-F238E27FC236}">
                <a16:creationId xmlns:a16="http://schemas.microsoft.com/office/drawing/2014/main" id="{841BE3C5-682A-3418-BB19-DF078D0B2755}"/>
              </a:ext>
            </a:extLst>
          </p:cNvPr>
          <p:cNvPicPr>
            <a:picLocks noChangeAspect="1"/>
          </p:cNvPicPr>
          <p:nvPr/>
        </p:nvPicPr>
        <p:blipFill>
          <a:blip r:embed="rId3"/>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A24B93C6-CF4A-C06B-B6B2-ED90F07A1F51}"/>
              </a:ext>
            </a:extLst>
          </p:cNvPr>
          <p:cNvSpPr>
            <a:spLocks noGrp="1"/>
          </p:cNvSpPr>
          <p:nvPr>
            <p:ph type="dt" sz="half" idx="10"/>
          </p:nvPr>
        </p:nvSpPr>
        <p:spPr/>
        <p:txBody>
          <a:bodyPr/>
          <a:lstStyle/>
          <a:p>
            <a:fld id="{9F4BE7B4-023A-495C-9293-F9B016FD1945}" type="datetime1">
              <a:rPr lang="en-GB" smtClean="0"/>
              <a:t>04/11/2023</a:t>
            </a:fld>
            <a:endParaRPr lang="en-GB"/>
          </a:p>
        </p:txBody>
      </p:sp>
      <p:sp>
        <p:nvSpPr>
          <p:cNvPr id="7" name="Slide Number Placeholder 6">
            <a:extLst>
              <a:ext uri="{FF2B5EF4-FFF2-40B4-BE49-F238E27FC236}">
                <a16:creationId xmlns:a16="http://schemas.microsoft.com/office/drawing/2014/main" id="{3CF1ACDA-BBEA-E0DC-1713-443DF1C93F22}"/>
              </a:ext>
            </a:extLst>
          </p:cNvPr>
          <p:cNvSpPr>
            <a:spLocks noGrp="1"/>
          </p:cNvSpPr>
          <p:nvPr>
            <p:ph type="sldNum" sz="quarter" idx="12"/>
          </p:nvPr>
        </p:nvSpPr>
        <p:spPr/>
        <p:txBody>
          <a:bodyPr/>
          <a:lstStyle/>
          <a:p>
            <a:fld id="{1822C2C9-E126-44D7-ABC8-7CE5B314A4C3}" type="slidenum">
              <a:rPr lang="en-GB" smtClean="0"/>
              <a:t>16</a:t>
            </a:fld>
            <a:endParaRPr lang="en-GB"/>
          </a:p>
        </p:txBody>
      </p:sp>
    </p:spTree>
    <p:extLst>
      <p:ext uri="{BB962C8B-B14F-4D97-AF65-F5344CB8AC3E}">
        <p14:creationId xmlns:p14="http://schemas.microsoft.com/office/powerpoint/2010/main" val="3182276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BO2</a:t>
            </a:r>
          </a:p>
        </p:txBody>
      </p:sp>
      <p:pic>
        <p:nvPicPr>
          <p:cNvPr id="2050" name="Picture 2">
            <a:extLst>
              <a:ext uri="{FF2B5EF4-FFF2-40B4-BE49-F238E27FC236}">
                <a16:creationId xmlns:a16="http://schemas.microsoft.com/office/drawing/2014/main" id="{C35F2218-D704-6289-12CA-1C97F20F6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96" y="1484616"/>
            <a:ext cx="91440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B6D474C-FD3D-3002-346D-439E6B05DA2B}"/>
              </a:ext>
            </a:extLst>
          </p:cNvPr>
          <p:cNvPicPr>
            <a:picLocks noChangeAspect="1"/>
          </p:cNvPicPr>
          <p:nvPr/>
        </p:nvPicPr>
        <p:blipFill>
          <a:blip r:embed="rId4"/>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057A1E08-90EE-5657-191B-C42C1BF06A76}"/>
              </a:ext>
            </a:extLst>
          </p:cNvPr>
          <p:cNvSpPr>
            <a:spLocks noGrp="1"/>
          </p:cNvSpPr>
          <p:nvPr>
            <p:ph type="dt" sz="half" idx="10"/>
          </p:nvPr>
        </p:nvSpPr>
        <p:spPr/>
        <p:txBody>
          <a:bodyPr/>
          <a:lstStyle/>
          <a:p>
            <a:fld id="{9F73BF01-FFB7-49B9-83E9-7505BF4891C1}" type="datetime1">
              <a:rPr lang="en-GB" smtClean="0"/>
              <a:t>04/11/2023</a:t>
            </a:fld>
            <a:endParaRPr lang="en-GB"/>
          </a:p>
        </p:txBody>
      </p:sp>
      <p:sp>
        <p:nvSpPr>
          <p:cNvPr id="7" name="Slide Number Placeholder 6">
            <a:extLst>
              <a:ext uri="{FF2B5EF4-FFF2-40B4-BE49-F238E27FC236}">
                <a16:creationId xmlns:a16="http://schemas.microsoft.com/office/drawing/2014/main" id="{889CBEE9-258B-892B-76BB-D3A5538334C2}"/>
              </a:ext>
            </a:extLst>
          </p:cNvPr>
          <p:cNvSpPr>
            <a:spLocks noGrp="1"/>
          </p:cNvSpPr>
          <p:nvPr>
            <p:ph type="sldNum" sz="quarter" idx="12"/>
          </p:nvPr>
        </p:nvSpPr>
        <p:spPr/>
        <p:txBody>
          <a:bodyPr/>
          <a:lstStyle/>
          <a:p>
            <a:fld id="{1822C2C9-E126-44D7-ABC8-7CE5B314A4C3}" type="slidenum">
              <a:rPr lang="en-GB" smtClean="0"/>
              <a:t>17</a:t>
            </a:fld>
            <a:endParaRPr lang="en-GB"/>
          </a:p>
        </p:txBody>
      </p:sp>
    </p:spTree>
    <p:extLst>
      <p:ext uri="{BB962C8B-B14F-4D97-AF65-F5344CB8AC3E}">
        <p14:creationId xmlns:p14="http://schemas.microsoft.com/office/powerpoint/2010/main" val="225872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marL="0" indent="0">
              <a:buNone/>
            </a:pPr>
            <a:r>
              <a:rPr lang="en-GB" sz="3600" b="1" dirty="0">
                <a:latin typeface="Segoe UI" panose="020B0502040204020203" pitchFamily="34" charset="0"/>
                <a:cs typeface="Segoe UI" panose="020B0502040204020203" pitchFamily="34" charset="0"/>
              </a:rPr>
              <a:t>BO3 :   </a:t>
            </a:r>
          </a:p>
          <a:p>
            <a:pPr>
              <a:buFont typeface="Wingdings" panose="05000000000000000000" pitchFamily="2" charset="2"/>
              <a:buChar char="ü"/>
            </a:pPr>
            <a:r>
              <a:rPr lang="en-GB" sz="3600" dirty="0">
                <a:latin typeface="Segoe UI" panose="020B0502040204020203" pitchFamily="34" charset="0"/>
                <a:cs typeface="Segoe UI" panose="020B0502040204020203" pitchFamily="34" charset="0"/>
              </a:rPr>
              <a:t>20 Files in Azure Blob Storage</a:t>
            </a:r>
          </a:p>
          <a:p>
            <a:pPr>
              <a:buFont typeface="Wingdings" panose="05000000000000000000" pitchFamily="2" charset="2"/>
              <a:buChar char="ü"/>
            </a:pPr>
            <a:r>
              <a:rPr lang="en-GB" sz="3600" dirty="0">
                <a:latin typeface="Segoe UI" panose="020B0502040204020203" pitchFamily="34" charset="0"/>
                <a:cs typeface="Segoe UI" panose="020B0502040204020203" pitchFamily="34" charset="0"/>
              </a:rPr>
              <a:t>Create SQL table for each file</a:t>
            </a:r>
          </a:p>
          <a:p>
            <a:pPr>
              <a:buFont typeface="Wingdings" panose="05000000000000000000" pitchFamily="2" charset="2"/>
              <a:buChar char="ü"/>
            </a:pPr>
            <a:r>
              <a:rPr lang="en-GB" sz="3600" dirty="0">
                <a:latin typeface="Segoe UI" panose="020B0502040204020203" pitchFamily="34" charset="0"/>
                <a:cs typeface="Segoe UI" panose="020B0502040204020203" pitchFamily="34" charset="0"/>
              </a:rPr>
              <a:t>Load only selected columns</a:t>
            </a:r>
          </a:p>
          <a:p>
            <a:pPr>
              <a:buFont typeface="Wingdings" panose="05000000000000000000" pitchFamily="2" charset="2"/>
              <a:buChar char="ü"/>
            </a:pPr>
            <a:r>
              <a:rPr lang="en-GB" sz="3600" dirty="0">
                <a:latin typeface="Segoe UI" panose="020B0502040204020203" pitchFamily="34" charset="0"/>
                <a:cs typeface="Segoe UI" panose="020B0502040204020203" pitchFamily="34" charset="0"/>
              </a:rPr>
              <a:t>Email Functionality for Delta Load</a:t>
            </a:r>
          </a:p>
          <a:p>
            <a:pPr marL="0" indent="0">
              <a:buNone/>
            </a:pPr>
            <a:endParaRPr lang="en-GB" sz="3600" dirty="0">
              <a:latin typeface="Segoe UI" panose="020B0502040204020203" pitchFamily="34" charset="0"/>
              <a:cs typeface="Segoe UI" panose="020B0502040204020203" pitchFamily="34" charset="0"/>
            </a:endParaRPr>
          </a:p>
          <a:p>
            <a:pPr marL="0" indent="0">
              <a:buNone/>
            </a:pPr>
            <a:endParaRPr lang="en-GB" sz="3600" dirty="0">
              <a:latin typeface="Segoe UI" panose="020B0502040204020203" pitchFamily="34" charset="0"/>
              <a:cs typeface="Segoe UI" panose="020B0502040204020203" pitchFamily="34" charset="0"/>
            </a:endParaRPr>
          </a:p>
          <a:p>
            <a:pPr marL="0" indent="0">
              <a:buNone/>
            </a:pPr>
            <a:endParaRPr lang="en-GB" sz="3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BO3</a:t>
            </a:r>
          </a:p>
        </p:txBody>
      </p:sp>
      <p:pic>
        <p:nvPicPr>
          <p:cNvPr id="4" name="Picture 3">
            <a:extLst>
              <a:ext uri="{FF2B5EF4-FFF2-40B4-BE49-F238E27FC236}">
                <a16:creationId xmlns:a16="http://schemas.microsoft.com/office/drawing/2014/main" id="{8F4E9C74-0A0B-E91B-BABF-565BEDBA1E8B}"/>
              </a:ext>
            </a:extLst>
          </p:cNvPr>
          <p:cNvPicPr>
            <a:picLocks noChangeAspect="1"/>
          </p:cNvPicPr>
          <p:nvPr/>
        </p:nvPicPr>
        <p:blipFill>
          <a:blip r:embed="rId3"/>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81011FC4-2A82-CDD9-DC3E-91630897B62A}"/>
              </a:ext>
            </a:extLst>
          </p:cNvPr>
          <p:cNvSpPr>
            <a:spLocks noGrp="1"/>
          </p:cNvSpPr>
          <p:nvPr>
            <p:ph type="dt" sz="half" idx="10"/>
          </p:nvPr>
        </p:nvSpPr>
        <p:spPr/>
        <p:txBody>
          <a:bodyPr/>
          <a:lstStyle/>
          <a:p>
            <a:fld id="{907C6394-4079-425C-8A9C-96F756AAB0D7}" type="datetime1">
              <a:rPr lang="en-GB" smtClean="0"/>
              <a:t>04/11/2023</a:t>
            </a:fld>
            <a:endParaRPr lang="en-GB"/>
          </a:p>
        </p:txBody>
      </p:sp>
      <p:sp>
        <p:nvSpPr>
          <p:cNvPr id="7" name="Slide Number Placeholder 6">
            <a:extLst>
              <a:ext uri="{FF2B5EF4-FFF2-40B4-BE49-F238E27FC236}">
                <a16:creationId xmlns:a16="http://schemas.microsoft.com/office/drawing/2014/main" id="{C6013522-1E11-8C48-5614-540E1B88CC91}"/>
              </a:ext>
            </a:extLst>
          </p:cNvPr>
          <p:cNvSpPr>
            <a:spLocks noGrp="1"/>
          </p:cNvSpPr>
          <p:nvPr>
            <p:ph type="sldNum" sz="quarter" idx="12"/>
          </p:nvPr>
        </p:nvSpPr>
        <p:spPr/>
        <p:txBody>
          <a:bodyPr/>
          <a:lstStyle/>
          <a:p>
            <a:fld id="{1822C2C9-E126-44D7-ABC8-7CE5B314A4C3}" type="slidenum">
              <a:rPr lang="en-GB" smtClean="0"/>
              <a:t>18</a:t>
            </a:fld>
            <a:endParaRPr lang="en-GB"/>
          </a:p>
        </p:txBody>
      </p:sp>
    </p:spTree>
    <p:extLst>
      <p:ext uri="{BB962C8B-B14F-4D97-AF65-F5344CB8AC3E}">
        <p14:creationId xmlns:p14="http://schemas.microsoft.com/office/powerpoint/2010/main" val="17583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BO3</a:t>
            </a:r>
          </a:p>
        </p:txBody>
      </p:sp>
      <p:pic>
        <p:nvPicPr>
          <p:cNvPr id="3074" name="Picture 2">
            <a:extLst>
              <a:ext uri="{FF2B5EF4-FFF2-40B4-BE49-F238E27FC236}">
                <a16:creationId xmlns:a16="http://schemas.microsoft.com/office/drawing/2014/main" id="{154C48F9-0563-3FEC-761F-1CCD58A8C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535" y="1749765"/>
            <a:ext cx="91440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3A160F4-EEA6-743E-44E7-08DB993BD400}"/>
              </a:ext>
            </a:extLst>
          </p:cNvPr>
          <p:cNvPicPr>
            <a:picLocks noChangeAspect="1"/>
          </p:cNvPicPr>
          <p:nvPr/>
        </p:nvPicPr>
        <p:blipFill>
          <a:blip r:embed="rId4"/>
          <a:stretch>
            <a:fillRect/>
          </a:stretch>
        </p:blipFill>
        <p:spPr>
          <a:xfrm>
            <a:off x="0" y="9649"/>
            <a:ext cx="1314968" cy="865188"/>
          </a:xfrm>
          <a:prstGeom prst="rect">
            <a:avLst/>
          </a:prstGeom>
        </p:spPr>
      </p:pic>
      <p:sp>
        <p:nvSpPr>
          <p:cNvPr id="5" name="Date Placeholder 4">
            <a:extLst>
              <a:ext uri="{FF2B5EF4-FFF2-40B4-BE49-F238E27FC236}">
                <a16:creationId xmlns:a16="http://schemas.microsoft.com/office/drawing/2014/main" id="{82B22BD4-0669-52B2-DEB5-2B3E85109627}"/>
              </a:ext>
            </a:extLst>
          </p:cNvPr>
          <p:cNvSpPr>
            <a:spLocks noGrp="1"/>
          </p:cNvSpPr>
          <p:nvPr>
            <p:ph type="dt" sz="half" idx="10"/>
          </p:nvPr>
        </p:nvSpPr>
        <p:spPr/>
        <p:txBody>
          <a:bodyPr/>
          <a:lstStyle/>
          <a:p>
            <a:fld id="{9C87345E-8FA2-4922-8914-A045FDD5E8B6}" type="datetime1">
              <a:rPr lang="en-GB" smtClean="0"/>
              <a:t>04/11/2023</a:t>
            </a:fld>
            <a:endParaRPr lang="en-GB"/>
          </a:p>
        </p:txBody>
      </p:sp>
      <p:sp>
        <p:nvSpPr>
          <p:cNvPr id="6" name="Slide Number Placeholder 5">
            <a:extLst>
              <a:ext uri="{FF2B5EF4-FFF2-40B4-BE49-F238E27FC236}">
                <a16:creationId xmlns:a16="http://schemas.microsoft.com/office/drawing/2014/main" id="{76718475-85C8-CFBA-E680-D03CCE738FEA}"/>
              </a:ext>
            </a:extLst>
          </p:cNvPr>
          <p:cNvSpPr>
            <a:spLocks noGrp="1"/>
          </p:cNvSpPr>
          <p:nvPr>
            <p:ph type="sldNum" sz="quarter" idx="12"/>
          </p:nvPr>
        </p:nvSpPr>
        <p:spPr/>
        <p:txBody>
          <a:bodyPr/>
          <a:lstStyle/>
          <a:p>
            <a:fld id="{1822C2C9-E126-44D7-ABC8-7CE5B314A4C3}" type="slidenum">
              <a:rPr lang="en-GB" smtClean="0"/>
              <a:t>19</a:t>
            </a:fld>
            <a:endParaRPr lang="en-GB"/>
          </a:p>
        </p:txBody>
      </p:sp>
    </p:spTree>
    <p:extLst>
      <p:ext uri="{BB962C8B-B14F-4D97-AF65-F5344CB8AC3E}">
        <p14:creationId xmlns:p14="http://schemas.microsoft.com/office/powerpoint/2010/main" val="104244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CF60-748E-E367-318B-FF389731D8A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EEFC0E5-5CD0-D611-F513-E1604B71A369}"/>
              </a:ext>
            </a:extLst>
          </p:cNvPr>
          <p:cNvSpPr>
            <a:spLocks noGrp="1"/>
          </p:cNvSpPr>
          <p:nvPr>
            <p:ph idx="1"/>
          </p:nvPr>
        </p:nvSpPr>
        <p:spPr/>
        <p:txBody>
          <a:bodyPr/>
          <a:lstStyle/>
          <a:p>
            <a:pPr marL="0" indent="0">
              <a:buNone/>
            </a:pPr>
            <a:r>
              <a:rPr lang="en-GB" dirty="0"/>
              <a:t>The purpose of this session is to introduce you to the concept of metadata-driven pipelines that you can leverage within your domain and for your data using Azure Data Factory, Azure Synapse Analytics data integration pipeline, or Microsoft Fabric. We will explore one of the approaches out of many available. Today, we won't be discussing ETL or Medallion architecture.</a:t>
            </a:r>
          </a:p>
        </p:txBody>
      </p:sp>
      <p:sp>
        <p:nvSpPr>
          <p:cNvPr id="4" name="Date Placeholder 3">
            <a:extLst>
              <a:ext uri="{FF2B5EF4-FFF2-40B4-BE49-F238E27FC236}">
                <a16:creationId xmlns:a16="http://schemas.microsoft.com/office/drawing/2014/main" id="{E3E94AC9-AAEE-AFFE-DB97-981E58690B3F}"/>
              </a:ext>
            </a:extLst>
          </p:cNvPr>
          <p:cNvSpPr>
            <a:spLocks noGrp="1"/>
          </p:cNvSpPr>
          <p:nvPr>
            <p:ph type="dt" sz="half" idx="10"/>
          </p:nvPr>
        </p:nvSpPr>
        <p:spPr/>
        <p:txBody>
          <a:bodyPr/>
          <a:lstStyle/>
          <a:p>
            <a:fld id="{ECC715D0-D072-40C1-81A0-014DFBE5C04E}" type="datetime1">
              <a:rPr lang="en-GB" smtClean="0"/>
              <a:t>04/11/2023</a:t>
            </a:fld>
            <a:endParaRPr lang="en-GB"/>
          </a:p>
        </p:txBody>
      </p:sp>
      <p:sp>
        <p:nvSpPr>
          <p:cNvPr id="5" name="Slide Number Placeholder 4">
            <a:extLst>
              <a:ext uri="{FF2B5EF4-FFF2-40B4-BE49-F238E27FC236}">
                <a16:creationId xmlns:a16="http://schemas.microsoft.com/office/drawing/2014/main" id="{7D47A0C0-3B3C-B6BC-AC5E-0FE7E8550EF8}"/>
              </a:ext>
            </a:extLst>
          </p:cNvPr>
          <p:cNvSpPr>
            <a:spLocks noGrp="1"/>
          </p:cNvSpPr>
          <p:nvPr>
            <p:ph type="sldNum" sz="quarter" idx="12"/>
          </p:nvPr>
        </p:nvSpPr>
        <p:spPr/>
        <p:txBody>
          <a:bodyPr/>
          <a:lstStyle/>
          <a:p>
            <a:fld id="{1822C2C9-E126-44D7-ABC8-7CE5B314A4C3}" type="slidenum">
              <a:rPr lang="en-GB" smtClean="0"/>
              <a:t>2</a:t>
            </a:fld>
            <a:endParaRPr lang="en-GB"/>
          </a:p>
        </p:txBody>
      </p:sp>
    </p:spTree>
    <p:extLst>
      <p:ext uri="{BB962C8B-B14F-4D97-AF65-F5344CB8AC3E}">
        <p14:creationId xmlns:p14="http://schemas.microsoft.com/office/powerpoint/2010/main" val="7714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Data Injections</a:t>
            </a:r>
          </a:p>
        </p:txBody>
      </p:sp>
      <p:pic>
        <p:nvPicPr>
          <p:cNvPr id="4" name="Content Placeholder 3">
            <a:extLst>
              <a:ext uri="{FF2B5EF4-FFF2-40B4-BE49-F238E27FC236}">
                <a16:creationId xmlns:a16="http://schemas.microsoft.com/office/drawing/2014/main" id="{56A82941-5ECB-EFE0-DD52-681B0C1DFAAD}"/>
              </a:ext>
            </a:extLst>
          </p:cNvPr>
          <p:cNvPicPr>
            <a:picLocks noGrp="1" noChangeAspect="1"/>
          </p:cNvPicPr>
          <p:nvPr>
            <p:ph idx="1"/>
          </p:nvPr>
        </p:nvPicPr>
        <p:blipFill>
          <a:blip r:embed="rId3"/>
          <a:stretch>
            <a:fillRect/>
          </a:stretch>
        </p:blipFill>
        <p:spPr>
          <a:xfrm>
            <a:off x="1176701" y="2930810"/>
            <a:ext cx="997557" cy="914400"/>
          </a:xfrm>
          <a:prstGeom prst="rect">
            <a:avLst/>
          </a:prstGeom>
        </p:spPr>
      </p:pic>
      <p:grpSp>
        <p:nvGrpSpPr>
          <p:cNvPr id="9" name="Group 8">
            <a:extLst>
              <a:ext uri="{FF2B5EF4-FFF2-40B4-BE49-F238E27FC236}">
                <a16:creationId xmlns:a16="http://schemas.microsoft.com/office/drawing/2014/main" id="{655C1AC6-C467-B945-3656-927E6619A35C}"/>
              </a:ext>
            </a:extLst>
          </p:cNvPr>
          <p:cNvGrpSpPr/>
          <p:nvPr/>
        </p:nvGrpSpPr>
        <p:grpSpPr>
          <a:xfrm>
            <a:off x="4564694" y="825322"/>
            <a:ext cx="5507491" cy="1252151"/>
            <a:chOff x="163330" y="2184851"/>
            <a:chExt cx="5320201" cy="1610318"/>
          </a:xfrm>
        </p:grpSpPr>
        <p:sp>
          <p:nvSpPr>
            <p:cNvPr id="10" name="TextBox 9">
              <a:extLst>
                <a:ext uri="{FF2B5EF4-FFF2-40B4-BE49-F238E27FC236}">
                  <a16:creationId xmlns:a16="http://schemas.microsoft.com/office/drawing/2014/main" id="{59A14327-F3BA-C3D4-27D7-A73A3B5EF4CC}"/>
                </a:ext>
              </a:extLst>
            </p:cNvPr>
            <p:cNvSpPr txBox="1"/>
            <p:nvPr/>
          </p:nvSpPr>
          <p:spPr>
            <a:xfrm>
              <a:off x="163330" y="2184851"/>
              <a:ext cx="3296930" cy="593720"/>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cs typeface="Segoe UI" panose="020B0502040204020203" pitchFamily="34" charset="0"/>
                </a:rPr>
                <a:t> </a:t>
              </a:r>
              <a:r>
                <a:rPr kumimoji="0" lang="en-US" sz="2400" b="0" i="0" u="none" strike="noStrike" kern="1200" cap="none" spc="0" normalizeH="0" baseline="0" noProof="0" dirty="0">
                  <a:ln>
                    <a:noFill/>
                  </a:ln>
                  <a:solidFill>
                    <a:schemeClr val="accent5">
                      <a:lumMod val="50000"/>
                    </a:schemeClr>
                  </a:solidFill>
                  <a:effectLst>
                    <a:outerShdw blurRad="38100" dist="38100" dir="2700000" algn="tl">
                      <a:srgbClr val="000000">
                        <a:alpha val="43137"/>
                      </a:srgbClr>
                    </a:outerShdw>
                  </a:effectLst>
                  <a:uLnTx/>
                  <a:uFillTx/>
                  <a:cs typeface="Segoe UI" panose="020B0502040204020203" pitchFamily="34" charset="0"/>
                </a:rPr>
                <a:t>Azure Blob Storage</a:t>
              </a:r>
              <a:endParaRPr kumimoji="0" lang="en-GB" sz="2400" b="0" i="0" u="none" strike="noStrike" kern="1200" cap="none" spc="0" normalizeH="0" baseline="0" noProof="0" dirty="0">
                <a:ln>
                  <a:noFill/>
                </a:ln>
                <a:solidFill>
                  <a:schemeClr val="accent5">
                    <a:lumMod val="50000"/>
                  </a:schemeClr>
                </a:solidFill>
                <a:effectLst>
                  <a:outerShdw blurRad="38100" dist="38100" dir="2700000" algn="tl">
                    <a:srgbClr val="000000">
                      <a:alpha val="43137"/>
                    </a:srgbClr>
                  </a:outerShdw>
                </a:effectLst>
                <a:uLnTx/>
                <a:uFillTx/>
                <a:cs typeface="Segoe UI" panose="020B0502040204020203" pitchFamily="34" charset="0"/>
              </a:endParaRPr>
            </a:p>
          </p:txBody>
        </p:sp>
        <p:pic>
          <p:nvPicPr>
            <p:cNvPr id="11" name="Picture 10">
              <a:extLst>
                <a:ext uri="{FF2B5EF4-FFF2-40B4-BE49-F238E27FC236}">
                  <a16:creationId xmlns:a16="http://schemas.microsoft.com/office/drawing/2014/main" id="{7A5EF54F-45F1-C1EF-0B6F-394D0E206264}"/>
                </a:ext>
              </a:extLst>
            </p:cNvPr>
            <p:cNvPicPr>
              <a:picLocks noChangeAspect="1"/>
            </p:cNvPicPr>
            <p:nvPr/>
          </p:nvPicPr>
          <p:blipFill>
            <a:blip r:embed="rId4"/>
            <a:stretch>
              <a:fillRect/>
            </a:stretch>
          </p:blipFill>
          <p:spPr>
            <a:xfrm>
              <a:off x="589683" y="2712254"/>
              <a:ext cx="916231" cy="1082915"/>
            </a:xfrm>
            <a:prstGeom prst="rect">
              <a:avLst/>
            </a:prstGeom>
            <a:ln>
              <a:solidFill>
                <a:schemeClr val="bg1"/>
              </a:solidFill>
            </a:ln>
          </p:spPr>
        </p:pic>
        <p:sp>
          <p:nvSpPr>
            <p:cNvPr id="12" name="TextBox 11">
              <a:extLst>
                <a:ext uri="{FF2B5EF4-FFF2-40B4-BE49-F238E27FC236}">
                  <a16:creationId xmlns:a16="http://schemas.microsoft.com/office/drawing/2014/main" id="{EF4F3DF4-20E1-E98B-86F6-96B100E9DA55}"/>
                </a:ext>
              </a:extLst>
            </p:cNvPr>
            <p:cNvSpPr txBox="1"/>
            <p:nvPr/>
          </p:nvSpPr>
          <p:spPr>
            <a:xfrm>
              <a:off x="2070267" y="2965056"/>
              <a:ext cx="3413264" cy="5937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cs typeface="Segoe UI" panose="020B0502040204020203" pitchFamily="34" charset="0"/>
              </a:endParaRPr>
            </a:p>
          </p:txBody>
        </p:sp>
      </p:grpSp>
      <p:sp>
        <p:nvSpPr>
          <p:cNvPr id="13" name="Rectangle: Rounded Corners 12">
            <a:extLst>
              <a:ext uri="{FF2B5EF4-FFF2-40B4-BE49-F238E27FC236}">
                <a16:creationId xmlns:a16="http://schemas.microsoft.com/office/drawing/2014/main" id="{7B6DE5E2-D61A-A8D5-F906-214B6B047ACC}"/>
              </a:ext>
            </a:extLst>
          </p:cNvPr>
          <p:cNvSpPr/>
          <p:nvPr/>
        </p:nvSpPr>
        <p:spPr>
          <a:xfrm>
            <a:off x="3835098" y="2969534"/>
            <a:ext cx="3893906" cy="914400"/>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r>
              <a:rPr lang="en-GB" sz="2400" dirty="0">
                <a:solidFill>
                  <a:schemeClr val="accent5">
                    <a:lumMod val="50000"/>
                  </a:schemeClr>
                </a:solidFill>
                <a:effectLst>
                  <a:outerShdw blurRad="38100" dist="38100" dir="2700000" algn="tl">
                    <a:srgbClr val="000000">
                      <a:alpha val="43137"/>
                    </a:srgbClr>
                  </a:outerShdw>
                </a:effectLst>
              </a:rPr>
              <a:t>          Data Movements</a:t>
            </a:r>
          </a:p>
        </p:txBody>
      </p:sp>
      <p:cxnSp>
        <p:nvCxnSpPr>
          <p:cNvPr id="18" name="Straight Arrow Connector 17">
            <a:extLst>
              <a:ext uri="{FF2B5EF4-FFF2-40B4-BE49-F238E27FC236}">
                <a16:creationId xmlns:a16="http://schemas.microsoft.com/office/drawing/2014/main" id="{223B1BD0-5110-E087-23D5-9D57C7B3BD77}"/>
              </a:ext>
            </a:extLst>
          </p:cNvPr>
          <p:cNvCxnSpPr>
            <a:cxnSpLocks/>
          </p:cNvCxnSpPr>
          <p:nvPr/>
        </p:nvCxnSpPr>
        <p:spPr>
          <a:xfrm>
            <a:off x="2567821" y="3453142"/>
            <a:ext cx="113015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5301BCB-0268-056D-2074-E5E15E7DC00C}"/>
              </a:ext>
            </a:extLst>
          </p:cNvPr>
          <p:cNvSpPr txBox="1"/>
          <p:nvPr/>
        </p:nvSpPr>
        <p:spPr>
          <a:xfrm>
            <a:off x="2320934" y="3473911"/>
            <a:ext cx="1377044" cy="461665"/>
          </a:xfrm>
          <a:prstGeom prst="rect">
            <a:avLst/>
          </a:prstGeom>
          <a:noFill/>
        </p:spPr>
        <p:txBody>
          <a:bodyPr wrap="none" rtlCol="0">
            <a:spAutoFit/>
          </a:bodyPr>
          <a:lstStyle/>
          <a:p>
            <a:r>
              <a:rPr lang="en-GB" sz="2400" dirty="0">
                <a:solidFill>
                  <a:schemeClr val="accent5">
                    <a:lumMod val="50000"/>
                  </a:schemeClr>
                </a:solidFill>
                <a:effectLst>
                  <a:outerShdw blurRad="38100" dist="38100" dir="2700000" algn="tl">
                    <a:srgbClr val="000000">
                      <a:alpha val="43137"/>
                    </a:srgbClr>
                  </a:outerShdw>
                </a:effectLst>
              </a:rPr>
              <a:t>Batch Job</a:t>
            </a:r>
          </a:p>
        </p:txBody>
      </p:sp>
      <p:cxnSp>
        <p:nvCxnSpPr>
          <p:cNvPr id="23" name="Straight Arrow Connector 22">
            <a:extLst>
              <a:ext uri="{FF2B5EF4-FFF2-40B4-BE49-F238E27FC236}">
                <a16:creationId xmlns:a16="http://schemas.microsoft.com/office/drawing/2014/main" id="{DAFF1D2F-C617-8A50-3530-6874D38343DF}"/>
              </a:ext>
            </a:extLst>
          </p:cNvPr>
          <p:cNvCxnSpPr>
            <a:cxnSpLocks/>
          </p:cNvCxnSpPr>
          <p:nvPr/>
        </p:nvCxnSpPr>
        <p:spPr>
          <a:xfrm flipV="1">
            <a:off x="5421074" y="3982409"/>
            <a:ext cx="0" cy="89591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FB4CEA07-C06C-07F5-36CE-C51C41BFA70E}"/>
              </a:ext>
            </a:extLst>
          </p:cNvPr>
          <p:cNvGrpSpPr/>
          <p:nvPr/>
        </p:nvGrpSpPr>
        <p:grpSpPr>
          <a:xfrm>
            <a:off x="5661808" y="4059254"/>
            <a:ext cx="6097712" cy="801213"/>
            <a:chOff x="5661808" y="4059254"/>
            <a:chExt cx="6097712" cy="801213"/>
          </a:xfrm>
        </p:grpSpPr>
        <p:sp>
          <p:nvSpPr>
            <p:cNvPr id="27" name="TextBox 26">
              <a:extLst>
                <a:ext uri="{FF2B5EF4-FFF2-40B4-BE49-F238E27FC236}">
                  <a16:creationId xmlns:a16="http://schemas.microsoft.com/office/drawing/2014/main" id="{832A11A2-3983-33E2-0C4E-9C4FCFC762D4}"/>
                </a:ext>
              </a:extLst>
            </p:cNvPr>
            <p:cNvSpPr txBox="1"/>
            <p:nvPr/>
          </p:nvSpPr>
          <p:spPr>
            <a:xfrm>
              <a:off x="5661808" y="4059254"/>
              <a:ext cx="2921762" cy="461665"/>
            </a:xfrm>
            <a:prstGeom prst="rect">
              <a:avLst/>
            </a:prstGeom>
            <a:noFill/>
          </p:spPr>
          <p:txBody>
            <a:bodyPr wrap="none" rtlCol="0">
              <a:spAutoFit/>
            </a:bodyPr>
            <a:lstStyle/>
            <a:p>
              <a:r>
                <a:rPr lang="en-GB" sz="2400" dirty="0">
                  <a:solidFill>
                    <a:schemeClr val="accent5">
                      <a:lumMod val="50000"/>
                    </a:schemeClr>
                  </a:solidFill>
                  <a:effectLst>
                    <a:outerShdw blurRad="38100" dist="38100" dir="2700000" algn="tl">
                      <a:srgbClr val="000000">
                        <a:alpha val="43137"/>
                      </a:srgbClr>
                    </a:outerShdw>
                  </a:effectLst>
                </a:rPr>
                <a:t>Config/ Control tables</a:t>
              </a:r>
            </a:p>
          </p:txBody>
        </p:sp>
        <p:sp>
          <p:nvSpPr>
            <p:cNvPr id="44" name="TextBox 43">
              <a:extLst>
                <a:ext uri="{FF2B5EF4-FFF2-40B4-BE49-F238E27FC236}">
                  <a16:creationId xmlns:a16="http://schemas.microsoft.com/office/drawing/2014/main" id="{741C1AE9-CB5D-5EBA-F661-C3BA1CFFD40F}"/>
                </a:ext>
              </a:extLst>
            </p:cNvPr>
            <p:cNvSpPr txBox="1"/>
            <p:nvPr/>
          </p:nvSpPr>
          <p:spPr>
            <a:xfrm>
              <a:off x="5661808" y="4398802"/>
              <a:ext cx="6097712" cy="461665"/>
            </a:xfrm>
            <a:prstGeom prst="rect">
              <a:avLst/>
            </a:prstGeom>
            <a:noFill/>
          </p:spPr>
          <p:txBody>
            <a:bodyPr wrap="square">
              <a:spAutoFit/>
            </a:bodyPr>
            <a:lstStyle/>
            <a:p>
              <a:r>
                <a:rPr lang="en-GB" sz="2400" dirty="0">
                  <a:solidFill>
                    <a:schemeClr val="accent5">
                      <a:lumMod val="50000"/>
                    </a:schemeClr>
                  </a:solidFill>
                  <a:effectLst>
                    <a:outerShdw blurRad="38100" dist="38100" dir="2700000" algn="tl">
                      <a:srgbClr val="000000">
                        <a:alpha val="43137"/>
                      </a:srgbClr>
                    </a:outerShdw>
                  </a:effectLst>
                </a:rPr>
                <a:t>Staging/Row Data Tables</a:t>
              </a:r>
            </a:p>
          </p:txBody>
        </p:sp>
      </p:grpSp>
      <p:cxnSp>
        <p:nvCxnSpPr>
          <p:cNvPr id="45" name="Straight Arrow Connector 44">
            <a:extLst>
              <a:ext uri="{FF2B5EF4-FFF2-40B4-BE49-F238E27FC236}">
                <a16:creationId xmlns:a16="http://schemas.microsoft.com/office/drawing/2014/main" id="{EA13C163-F0DC-12B7-FC95-EE952BEBA2FD}"/>
              </a:ext>
            </a:extLst>
          </p:cNvPr>
          <p:cNvCxnSpPr>
            <a:cxnSpLocks/>
          </p:cNvCxnSpPr>
          <p:nvPr/>
        </p:nvCxnSpPr>
        <p:spPr>
          <a:xfrm flipH="1" flipV="1">
            <a:off x="5466069" y="2147135"/>
            <a:ext cx="1491" cy="783675"/>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270B94A6-435A-4D52-E0FE-6863F6F03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48" y="3756688"/>
            <a:ext cx="1661786" cy="1347352"/>
          </a:xfrm>
          <a:prstGeom prst="rect">
            <a:avLst/>
          </a:prstGeom>
        </p:spPr>
      </p:pic>
      <p:pic>
        <p:nvPicPr>
          <p:cNvPr id="56" name="Picture 55">
            <a:extLst>
              <a:ext uri="{FF2B5EF4-FFF2-40B4-BE49-F238E27FC236}">
                <a16:creationId xmlns:a16="http://schemas.microsoft.com/office/drawing/2014/main" id="{B77E96E2-0972-84AE-FD3B-61D200C08EB6}"/>
              </a:ext>
            </a:extLst>
          </p:cNvPr>
          <p:cNvPicPr>
            <a:picLocks noChangeAspect="1"/>
          </p:cNvPicPr>
          <p:nvPr/>
        </p:nvPicPr>
        <p:blipFill>
          <a:blip r:embed="rId5"/>
          <a:stretch>
            <a:fillRect/>
          </a:stretch>
        </p:blipFill>
        <p:spPr>
          <a:xfrm>
            <a:off x="8904447" y="2860429"/>
            <a:ext cx="1307627" cy="1085996"/>
          </a:xfrm>
          <a:prstGeom prst="rect">
            <a:avLst/>
          </a:prstGeom>
        </p:spPr>
      </p:pic>
      <p:cxnSp>
        <p:nvCxnSpPr>
          <p:cNvPr id="57" name="Straight Arrow Connector 56">
            <a:extLst>
              <a:ext uri="{FF2B5EF4-FFF2-40B4-BE49-F238E27FC236}">
                <a16:creationId xmlns:a16="http://schemas.microsoft.com/office/drawing/2014/main" id="{16D42064-A906-3371-8447-C3AA39FD7E31}"/>
              </a:ext>
            </a:extLst>
          </p:cNvPr>
          <p:cNvCxnSpPr>
            <a:cxnSpLocks/>
          </p:cNvCxnSpPr>
          <p:nvPr/>
        </p:nvCxnSpPr>
        <p:spPr>
          <a:xfrm flipV="1">
            <a:off x="7809357" y="3438577"/>
            <a:ext cx="1095090" cy="554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8EF54FBA-EC4E-FE84-0AD0-6BF7D67937AA}"/>
              </a:ext>
            </a:extLst>
          </p:cNvPr>
          <p:cNvGrpSpPr/>
          <p:nvPr/>
        </p:nvGrpSpPr>
        <p:grpSpPr>
          <a:xfrm>
            <a:off x="4564694" y="4878319"/>
            <a:ext cx="6097712" cy="1464533"/>
            <a:chOff x="4564694" y="4878319"/>
            <a:chExt cx="6097712" cy="1464533"/>
          </a:xfrm>
        </p:grpSpPr>
        <p:pic>
          <p:nvPicPr>
            <p:cNvPr id="61" name="Picture 60">
              <a:extLst>
                <a:ext uri="{FF2B5EF4-FFF2-40B4-BE49-F238E27FC236}">
                  <a16:creationId xmlns:a16="http://schemas.microsoft.com/office/drawing/2014/main" id="{13682EE3-F043-A770-5017-97A2FA836604}"/>
                </a:ext>
              </a:extLst>
            </p:cNvPr>
            <p:cNvPicPr>
              <a:picLocks noChangeAspect="1"/>
            </p:cNvPicPr>
            <p:nvPr/>
          </p:nvPicPr>
          <p:blipFill>
            <a:blip r:embed="rId6"/>
            <a:stretch>
              <a:fillRect/>
            </a:stretch>
          </p:blipFill>
          <p:spPr>
            <a:xfrm>
              <a:off x="5086013" y="4878319"/>
              <a:ext cx="760112" cy="1038202"/>
            </a:xfrm>
            <a:prstGeom prst="rect">
              <a:avLst/>
            </a:prstGeom>
          </p:spPr>
        </p:pic>
        <p:sp>
          <p:nvSpPr>
            <p:cNvPr id="64" name="TextBox 63">
              <a:extLst>
                <a:ext uri="{FF2B5EF4-FFF2-40B4-BE49-F238E27FC236}">
                  <a16:creationId xmlns:a16="http://schemas.microsoft.com/office/drawing/2014/main" id="{F571D10A-0C07-D293-8F28-692CF4DE6B00}"/>
                </a:ext>
              </a:extLst>
            </p:cNvPr>
            <p:cNvSpPr txBox="1"/>
            <p:nvPr/>
          </p:nvSpPr>
          <p:spPr>
            <a:xfrm>
              <a:off x="4564694" y="5881187"/>
              <a:ext cx="6097712" cy="461665"/>
            </a:xfrm>
            <a:prstGeom prst="rect">
              <a:avLst/>
            </a:prstGeom>
            <a:noFill/>
          </p:spPr>
          <p:txBody>
            <a:bodyPr wrap="square">
              <a:spAutoFit/>
            </a:bodyPr>
            <a:lstStyle/>
            <a:p>
              <a:r>
                <a:rPr lang="en-GB" sz="2400" dirty="0">
                  <a:solidFill>
                    <a:schemeClr val="accent5">
                      <a:lumMod val="50000"/>
                    </a:schemeClr>
                  </a:solidFill>
                  <a:effectLst>
                    <a:outerShdw blurRad="38100" dist="38100" dir="2700000" algn="tl">
                      <a:srgbClr val="000000">
                        <a:alpha val="43137"/>
                      </a:srgbClr>
                    </a:outerShdw>
                  </a:effectLst>
                </a:rPr>
                <a:t>Azure SQL Database</a:t>
              </a:r>
            </a:p>
          </p:txBody>
        </p:sp>
      </p:grpSp>
      <p:pic>
        <p:nvPicPr>
          <p:cNvPr id="69" name="Picture 68">
            <a:extLst>
              <a:ext uri="{FF2B5EF4-FFF2-40B4-BE49-F238E27FC236}">
                <a16:creationId xmlns:a16="http://schemas.microsoft.com/office/drawing/2014/main" id="{BE36D041-D29C-2006-CA96-4E531E675FC4}"/>
              </a:ext>
            </a:extLst>
          </p:cNvPr>
          <p:cNvPicPr>
            <a:picLocks noChangeAspect="1"/>
          </p:cNvPicPr>
          <p:nvPr/>
        </p:nvPicPr>
        <p:blipFill>
          <a:blip r:embed="rId7"/>
          <a:stretch>
            <a:fillRect/>
          </a:stretch>
        </p:blipFill>
        <p:spPr>
          <a:xfrm>
            <a:off x="0" y="9649"/>
            <a:ext cx="1314968" cy="865188"/>
          </a:xfrm>
          <a:prstGeom prst="rect">
            <a:avLst/>
          </a:prstGeom>
        </p:spPr>
      </p:pic>
      <p:sp>
        <p:nvSpPr>
          <p:cNvPr id="70" name="Date Placeholder 69">
            <a:extLst>
              <a:ext uri="{FF2B5EF4-FFF2-40B4-BE49-F238E27FC236}">
                <a16:creationId xmlns:a16="http://schemas.microsoft.com/office/drawing/2014/main" id="{1239EC20-31C9-DE1A-0BD4-6E7E91FCD77A}"/>
              </a:ext>
            </a:extLst>
          </p:cNvPr>
          <p:cNvSpPr>
            <a:spLocks noGrp="1"/>
          </p:cNvSpPr>
          <p:nvPr>
            <p:ph type="dt" sz="half" idx="10"/>
          </p:nvPr>
        </p:nvSpPr>
        <p:spPr/>
        <p:txBody>
          <a:bodyPr/>
          <a:lstStyle/>
          <a:p>
            <a:fld id="{BC804125-2C21-4A86-861E-686559137421}" type="datetime1">
              <a:rPr lang="en-GB" smtClean="0"/>
              <a:t>04/11/2023</a:t>
            </a:fld>
            <a:endParaRPr lang="en-GB"/>
          </a:p>
        </p:txBody>
      </p:sp>
      <p:sp>
        <p:nvSpPr>
          <p:cNvPr id="71" name="Slide Number Placeholder 70">
            <a:extLst>
              <a:ext uri="{FF2B5EF4-FFF2-40B4-BE49-F238E27FC236}">
                <a16:creationId xmlns:a16="http://schemas.microsoft.com/office/drawing/2014/main" id="{E0FB80E9-2A28-53C9-25FB-1E34CDBA28C4}"/>
              </a:ext>
            </a:extLst>
          </p:cNvPr>
          <p:cNvSpPr>
            <a:spLocks noGrp="1"/>
          </p:cNvSpPr>
          <p:nvPr>
            <p:ph type="sldNum" sz="quarter" idx="12"/>
          </p:nvPr>
        </p:nvSpPr>
        <p:spPr/>
        <p:txBody>
          <a:bodyPr/>
          <a:lstStyle/>
          <a:p>
            <a:fld id="{1822C2C9-E126-44D7-ABC8-7CE5B314A4C3}" type="slidenum">
              <a:rPr lang="en-GB" smtClean="0"/>
              <a:t>20</a:t>
            </a:fld>
            <a:endParaRPr lang="en-GB"/>
          </a:p>
        </p:txBody>
      </p:sp>
    </p:spTree>
    <p:extLst>
      <p:ext uri="{BB962C8B-B14F-4D97-AF65-F5344CB8AC3E}">
        <p14:creationId xmlns:p14="http://schemas.microsoft.com/office/powerpoint/2010/main" val="317938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a:xfrm>
            <a:off x="401870" y="1116708"/>
            <a:ext cx="10515600" cy="4351338"/>
          </a:xfrm>
        </p:spPr>
        <p:txBody>
          <a:bodyPr>
            <a:normAutofit fontScale="92500" lnSpcReduction="20000"/>
          </a:bodyPr>
          <a:lstStyle/>
          <a:p>
            <a:pPr marL="0" indent="0">
              <a:buNone/>
            </a:pPr>
            <a:endParaRPr lang="en-GB" sz="1600" dirty="0">
              <a:hlinkClick r:id="rId2"/>
            </a:endParaRPr>
          </a:p>
          <a:p>
            <a:pPr marL="0" indent="0">
              <a:buNone/>
            </a:pPr>
            <a:r>
              <a:rPr lang="en-GB" sz="3200" dirty="0"/>
              <a:t>Environment Set UP:</a:t>
            </a:r>
            <a:endParaRPr lang="en-GB" sz="3200" dirty="0">
              <a:hlinkClick r:id="rId2"/>
            </a:endParaRPr>
          </a:p>
          <a:p>
            <a:pPr marL="0" indent="0">
              <a:buNone/>
            </a:pPr>
            <a:r>
              <a:rPr lang="en-GB" sz="2400" dirty="0">
                <a:hlinkClick r:id="rId3"/>
              </a:rPr>
              <a:t>Create your own Microsoft Fabric environment - Kevin Chant (kevinrchant.com)</a:t>
            </a:r>
            <a:endParaRPr lang="en-GB" sz="2400" dirty="0">
              <a:hlinkClick r:id="rId2"/>
            </a:endParaRPr>
          </a:p>
          <a:p>
            <a:pPr marL="0" indent="0">
              <a:buNone/>
            </a:pPr>
            <a:r>
              <a:rPr lang="en-GB" sz="2400" dirty="0">
                <a:hlinkClick r:id="rId2"/>
              </a:rPr>
              <a:t>A Beginner’s Guide to Microsoft Fabric | by </a:t>
            </a:r>
            <a:r>
              <a:rPr lang="en-GB" sz="2400" dirty="0" err="1">
                <a:hlinkClick r:id="rId2"/>
              </a:rPr>
              <a:t>alpa</a:t>
            </a:r>
            <a:r>
              <a:rPr lang="en-GB" sz="2400" dirty="0">
                <a:hlinkClick r:id="rId2"/>
              </a:rPr>
              <a:t> </a:t>
            </a:r>
            <a:r>
              <a:rPr lang="en-GB" sz="2400" dirty="0" err="1">
                <a:hlinkClick r:id="rId2"/>
              </a:rPr>
              <a:t>buddhabhatti</a:t>
            </a:r>
            <a:r>
              <a:rPr lang="en-GB" sz="2400" dirty="0">
                <a:hlinkClick r:id="rId2"/>
              </a:rPr>
              <a:t> | Sep, 2023 | Medium</a:t>
            </a:r>
            <a:endParaRPr lang="en-GB" sz="2400" dirty="0"/>
          </a:p>
          <a:p>
            <a:pPr marL="0" indent="0">
              <a:buNone/>
            </a:pPr>
            <a:endParaRPr lang="en-GB" sz="2400" dirty="0">
              <a:hlinkClick r:id="rId4"/>
            </a:endParaRPr>
          </a:p>
          <a:p>
            <a:pPr marL="0" indent="0">
              <a:buNone/>
            </a:pPr>
            <a:r>
              <a:rPr lang="en-GB" sz="3500" dirty="0"/>
              <a:t>Microsoft Fabric </a:t>
            </a:r>
            <a:endParaRPr lang="en-GB" sz="3500" dirty="0">
              <a:hlinkClick r:id="rId4"/>
            </a:endParaRPr>
          </a:p>
          <a:p>
            <a:pPr marL="0" indent="0">
              <a:buNone/>
            </a:pPr>
            <a:r>
              <a:rPr lang="en-GB" sz="2200" dirty="0">
                <a:hlinkClick r:id="rId5"/>
              </a:rPr>
              <a:t>Get started with Microsoft Fabric - Training | Microsoft Learn</a:t>
            </a:r>
            <a:endParaRPr lang="en-GB" sz="2200" dirty="0">
              <a:hlinkClick r:id="rId4"/>
            </a:endParaRPr>
          </a:p>
          <a:p>
            <a:pPr marL="0" indent="0">
              <a:buNone/>
            </a:pPr>
            <a:endParaRPr lang="en-GB" sz="2400" dirty="0">
              <a:hlinkClick r:id="rId4"/>
            </a:endParaRPr>
          </a:p>
          <a:p>
            <a:pPr marL="0" indent="0">
              <a:buNone/>
            </a:pPr>
            <a:r>
              <a:rPr lang="en-GB" sz="3200" dirty="0"/>
              <a:t>Metadata Driven Pipeline in Fabric</a:t>
            </a:r>
            <a:endParaRPr lang="en-GB" sz="3200" dirty="0">
              <a:hlinkClick r:id="rId4"/>
            </a:endParaRPr>
          </a:p>
          <a:p>
            <a:pPr marL="0" indent="0">
              <a:buNone/>
            </a:pPr>
            <a:r>
              <a:rPr lang="en-GB" sz="2400" dirty="0">
                <a:hlinkClick r:id="rId4"/>
              </a:rPr>
              <a:t>Step-by-Step Guide for Building Metadata Driven Pipelines in Microsoft Fabric - Microsoft Community Hub</a:t>
            </a:r>
            <a:endParaRPr lang="en-GB" sz="3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Useful Resources Links</a:t>
            </a:r>
          </a:p>
        </p:txBody>
      </p:sp>
      <p:pic>
        <p:nvPicPr>
          <p:cNvPr id="4" name="Picture 3">
            <a:extLst>
              <a:ext uri="{FF2B5EF4-FFF2-40B4-BE49-F238E27FC236}">
                <a16:creationId xmlns:a16="http://schemas.microsoft.com/office/drawing/2014/main" id="{78EEEBF7-02EE-3B98-B039-2BD0DC61146E}"/>
              </a:ext>
            </a:extLst>
          </p:cNvPr>
          <p:cNvPicPr>
            <a:picLocks noChangeAspect="1"/>
          </p:cNvPicPr>
          <p:nvPr/>
        </p:nvPicPr>
        <p:blipFill>
          <a:blip r:embed="rId7"/>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7919E1E2-779E-F6CD-0374-CD1B748AE02A}"/>
              </a:ext>
            </a:extLst>
          </p:cNvPr>
          <p:cNvSpPr>
            <a:spLocks noGrp="1"/>
          </p:cNvSpPr>
          <p:nvPr>
            <p:ph type="dt" sz="half" idx="10"/>
          </p:nvPr>
        </p:nvSpPr>
        <p:spPr/>
        <p:txBody>
          <a:bodyPr/>
          <a:lstStyle/>
          <a:p>
            <a:fld id="{03FA2230-570C-4B3A-9D27-15624963E18D}" type="datetime1">
              <a:rPr lang="en-GB" smtClean="0"/>
              <a:t>04/11/2023</a:t>
            </a:fld>
            <a:endParaRPr lang="en-GB"/>
          </a:p>
        </p:txBody>
      </p:sp>
      <p:sp>
        <p:nvSpPr>
          <p:cNvPr id="7" name="Slide Number Placeholder 6">
            <a:extLst>
              <a:ext uri="{FF2B5EF4-FFF2-40B4-BE49-F238E27FC236}">
                <a16:creationId xmlns:a16="http://schemas.microsoft.com/office/drawing/2014/main" id="{49166322-D763-8E8E-C20F-24691D0D12BE}"/>
              </a:ext>
            </a:extLst>
          </p:cNvPr>
          <p:cNvSpPr>
            <a:spLocks noGrp="1"/>
          </p:cNvSpPr>
          <p:nvPr>
            <p:ph type="sldNum" sz="quarter" idx="12"/>
          </p:nvPr>
        </p:nvSpPr>
        <p:spPr/>
        <p:txBody>
          <a:bodyPr/>
          <a:lstStyle/>
          <a:p>
            <a:fld id="{1822C2C9-E126-44D7-ABC8-7CE5B314A4C3}" type="slidenum">
              <a:rPr lang="en-GB" smtClean="0"/>
              <a:t>21</a:t>
            </a:fld>
            <a:endParaRPr lang="en-GB"/>
          </a:p>
        </p:txBody>
      </p:sp>
    </p:spTree>
    <p:extLst>
      <p:ext uri="{BB962C8B-B14F-4D97-AF65-F5344CB8AC3E}">
        <p14:creationId xmlns:p14="http://schemas.microsoft.com/office/powerpoint/2010/main" val="389826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a:xfrm>
            <a:off x="401870" y="1116708"/>
            <a:ext cx="10515600" cy="4351338"/>
          </a:xfrm>
        </p:spPr>
        <p:txBody>
          <a:bodyPr>
            <a:normAutofit/>
          </a:bodyPr>
          <a:lstStyle/>
          <a:p>
            <a:pPr marL="0" indent="0">
              <a:buNone/>
            </a:pPr>
            <a:endParaRPr lang="en-GB" sz="2000" dirty="0"/>
          </a:p>
          <a:p>
            <a:pPr marL="0" indent="0">
              <a:buNone/>
            </a:pPr>
            <a:endParaRPr lang="en-GB" sz="2000" dirty="0"/>
          </a:p>
          <a:p>
            <a:pPr marL="0" indent="0">
              <a:buNone/>
            </a:pPr>
            <a:r>
              <a:rPr lang="en-GB" dirty="0"/>
              <a:t>GitHub Code Repo:</a:t>
            </a:r>
          </a:p>
          <a:p>
            <a:pPr marL="0" indent="0">
              <a:buNone/>
            </a:pPr>
            <a:r>
              <a:rPr lang="en-GB" sz="2400" dirty="0" err="1">
                <a:hlinkClick r:id="rId2"/>
              </a:rPr>
              <a:t>alpaBuddhabhatti</a:t>
            </a:r>
            <a:r>
              <a:rPr lang="en-GB" sz="2400" dirty="0">
                <a:hlinkClick r:id="rId2"/>
              </a:rPr>
              <a:t>/</a:t>
            </a:r>
            <a:r>
              <a:rPr lang="en-GB" sz="2400" dirty="0" err="1">
                <a:hlinkClick r:id="rId2"/>
              </a:rPr>
              <a:t>MetadataDrivenPipeine</a:t>
            </a:r>
            <a:r>
              <a:rPr lang="en-GB" sz="2400" dirty="0">
                <a:hlinkClick r:id="rId2"/>
              </a:rPr>
              <a:t> (github.com)</a:t>
            </a:r>
            <a:endParaRPr lang="en-GB" sz="2400" dirty="0"/>
          </a:p>
          <a:p>
            <a:pPr marL="0" indent="0">
              <a:buNone/>
            </a:pPr>
            <a:endParaRPr lang="en-GB" sz="2400" dirty="0"/>
          </a:p>
          <a:p>
            <a:pPr marL="0" indent="0">
              <a:buNone/>
            </a:pPr>
            <a:r>
              <a:rPr lang="en-GB" dirty="0"/>
              <a:t>Blog:</a:t>
            </a:r>
          </a:p>
          <a:p>
            <a:pPr marL="0" indent="0">
              <a:buNone/>
            </a:pPr>
            <a:r>
              <a:rPr lang="en-GB" sz="2400" dirty="0" err="1">
                <a:hlinkClick r:id="rId3"/>
              </a:rPr>
              <a:t>alpa</a:t>
            </a:r>
            <a:r>
              <a:rPr lang="en-GB" sz="2400" dirty="0">
                <a:hlinkClick r:id="rId3"/>
              </a:rPr>
              <a:t> </a:t>
            </a:r>
            <a:r>
              <a:rPr lang="en-GB" sz="2400" dirty="0" err="1">
                <a:hlinkClick r:id="rId3"/>
              </a:rPr>
              <a:t>buddhabhatti</a:t>
            </a:r>
            <a:r>
              <a:rPr lang="en-GB" sz="2400" dirty="0">
                <a:hlinkClick r:id="rId3"/>
              </a:rPr>
              <a:t> – Medium</a:t>
            </a:r>
            <a:endParaRPr lang="en-GB" sz="2400" dirty="0">
              <a:hlinkClick r:id="rId4"/>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DEMO Resources</a:t>
            </a:r>
          </a:p>
        </p:txBody>
      </p:sp>
      <p:pic>
        <p:nvPicPr>
          <p:cNvPr id="4" name="Picture 3">
            <a:extLst>
              <a:ext uri="{FF2B5EF4-FFF2-40B4-BE49-F238E27FC236}">
                <a16:creationId xmlns:a16="http://schemas.microsoft.com/office/drawing/2014/main" id="{78EEEBF7-02EE-3B98-B039-2BD0DC61146E}"/>
              </a:ext>
            </a:extLst>
          </p:cNvPr>
          <p:cNvPicPr>
            <a:picLocks noChangeAspect="1"/>
          </p:cNvPicPr>
          <p:nvPr/>
        </p:nvPicPr>
        <p:blipFill>
          <a:blip r:embed="rId6"/>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CC809018-469E-1434-5499-C7084F033E78}"/>
              </a:ext>
            </a:extLst>
          </p:cNvPr>
          <p:cNvSpPr>
            <a:spLocks noGrp="1"/>
          </p:cNvSpPr>
          <p:nvPr>
            <p:ph type="dt" sz="half" idx="10"/>
          </p:nvPr>
        </p:nvSpPr>
        <p:spPr/>
        <p:txBody>
          <a:bodyPr/>
          <a:lstStyle/>
          <a:p>
            <a:fld id="{3F141527-4E0D-4EC3-9B59-C1CD710BFD5D}" type="datetime1">
              <a:rPr lang="en-GB" smtClean="0"/>
              <a:t>04/11/2023</a:t>
            </a:fld>
            <a:endParaRPr lang="en-GB"/>
          </a:p>
        </p:txBody>
      </p:sp>
      <p:sp>
        <p:nvSpPr>
          <p:cNvPr id="7" name="Slide Number Placeholder 6">
            <a:extLst>
              <a:ext uri="{FF2B5EF4-FFF2-40B4-BE49-F238E27FC236}">
                <a16:creationId xmlns:a16="http://schemas.microsoft.com/office/drawing/2014/main" id="{3713C67E-6BD0-6CD5-CD58-49CD6F259994}"/>
              </a:ext>
            </a:extLst>
          </p:cNvPr>
          <p:cNvSpPr>
            <a:spLocks noGrp="1"/>
          </p:cNvSpPr>
          <p:nvPr>
            <p:ph type="sldNum" sz="quarter" idx="12"/>
          </p:nvPr>
        </p:nvSpPr>
        <p:spPr/>
        <p:txBody>
          <a:bodyPr/>
          <a:lstStyle/>
          <a:p>
            <a:fld id="{1822C2C9-E126-44D7-ABC8-7CE5B314A4C3}" type="slidenum">
              <a:rPr lang="en-GB" smtClean="0"/>
              <a:t>22</a:t>
            </a:fld>
            <a:endParaRPr lang="en-GB"/>
          </a:p>
        </p:txBody>
      </p:sp>
    </p:spTree>
    <p:extLst>
      <p:ext uri="{BB962C8B-B14F-4D97-AF65-F5344CB8AC3E}">
        <p14:creationId xmlns:p14="http://schemas.microsoft.com/office/powerpoint/2010/main" val="2864508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a:xfrm>
            <a:off x="401870" y="1116708"/>
            <a:ext cx="10515600" cy="4351338"/>
          </a:xfrm>
        </p:spPr>
        <p:txBody>
          <a:bodyPr>
            <a:normAutofit/>
          </a:bodyPr>
          <a:lstStyle/>
          <a:p>
            <a:pPr>
              <a:buFont typeface="Wingdings" panose="05000000000000000000" pitchFamily="2" charset="2"/>
              <a:buChar char="ü"/>
            </a:pPr>
            <a:r>
              <a:rPr lang="en-GB" sz="2400" b="1" dirty="0"/>
              <a:t>Microsoft Fabric </a:t>
            </a:r>
          </a:p>
          <a:p>
            <a:pPr marL="457200" lvl="1" indent="0">
              <a:buNone/>
            </a:pPr>
            <a:r>
              <a:rPr lang="en-GB" sz="2000" dirty="0"/>
              <a:t>- </a:t>
            </a:r>
            <a:r>
              <a:rPr lang="en-GB" sz="2000" i="0" dirty="0">
                <a:solidFill>
                  <a:srgbClr val="242424"/>
                </a:solidFill>
              </a:rPr>
              <a:t>A unified </a:t>
            </a:r>
            <a:r>
              <a:rPr lang="en-GB" sz="2000" i="1" dirty="0">
                <a:solidFill>
                  <a:srgbClr val="242424"/>
                </a:solidFill>
              </a:rPr>
              <a:t>software-as-a-service</a:t>
            </a:r>
            <a:r>
              <a:rPr lang="en-GB" sz="2000" i="0" dirty="0">
                <a:solidFill>
                  <a:srgbClr val="242424"/>
                </a:solidFill>
              </a:rPr>
              <a:t> (SaaS)</a:t>
            </a:r>
          </a:p>
          <a:p>
            <a:pPr marL="457200" lvl="1" indent="0">
              <a:buNone/>
            </a:pPr>
            <a:r>
              <a:rPr lang="en-GB" sz="2000" dirty="0">
                <a:solidFill>
                  <a:srgbClr val="242424"/>
                </a:solidFill>
              </a:rPr>
              <a:t>- OneLake like onedrive</a:t>
            </a:r>
          </a:p>
          <a:p>
            <a:pPr marL="457200" lvl="1" indent="0">
              <a:buNone/>
            </a:pPr>
            <a:r>
              <a:rPr lang="en-GB" sz="2000" dirty="0">
                <a:solidFill>
                  <a:srgbClr val="242424"/>
                </a:solidFill>
              </a:rPr>
              <a:t>- One platform, one system, one product, one experience, one architect, one Business Model and one united space where data experts and business teams can work together on data</a:t>
            </a:r>
          </a:p>
          <a:p>
            <a:pPr marL="0" indent="0">
              <a:buNone/>
            </a:pPr>
            <a:endParaRPr lang="en-GB" sz="2000" dirty="0">
              <a:solidFill>
                <a:srgbClr val="242424"/>
              </a:solidFill>
            </a:endParaRPr>
          </a:p>
          <a:p>
            <a:pPr>
              <a:buFont typeface="Wingdings" panose="05000000000000000000" pitchFamily="2" charset="2"/>
              <a:buChar char="ü"/>
            </a:pPr>
            <a:r>
              <a:rPr lang="en-GB" sz="2400" b="1" dirty="0"/>
              <a:t>Metadata Driven pipeline </a:t>
            </a:r>
          </a:p>
          <a:p>
            <a:pPr marL="457200" lvl="1" indent="0">
              <a:buNone/>
            </a:pPr>
            <a:r>
              <a:rPr lang="en-GB" sz="2000" dirty="0"/>
              <a:t>- same your time  &amp; cost </a:t>
            </a:r>
          </a:p>
          <a:p>
            <a:pPr marL="457200" lvl="1" indent="0">
              <a:buNone/>
            </a:pPr>
            <a:r>
              <a:rPr lang="en-GB" sz="2000" dirty="0"/>
              <a:t>- Scalability</a:t>
            </a:r>
          </a:p>
          <a:p>
            <a:pPr marL="457200" lvl="1" indent="0">
              <a:buNone/>
            </a:pPr>
            <a:r>
              <a:rPr lang="en-GB" sz="2000" dirty="0"/>
              <a:t>- Reusability</a:t>
            </a:r>
          </a:p>
          <a:p>
            <a:pPr marL="457200" lvl="1" indent="0">
              <a:buNone/>
            </a:pPr>
            <a:r>
              <a:rPr lang="en-GB" sz="2000" dirty="0"/>
              <a:t>- Unified code </a:t>
            </a:r>
          </a:p>
          <a:p>
            <a:pPr marL="457200" lvl="1" indent="0">
              <a:buNone/>
            </a:pPr>
            <a:endParaRPr lang="en-GB" sz="2000" dirty="0"/>
          </a:p>
          <a:p>
            <a:pPr marL="0" indent="0">
              <a:buNone/>
            </a:pPr>
            <a:endParaRPr lang="en-GB" sz="2400" b="1" dirty="0"/>
          </a:p>
          <a:p>
            <a:pPr marL="0" indent="0">
              <a:buNone/>
            </a:pPr>
            <a:endParaRPr lang="en-GB" sz="2400" b="1" dirty="0">
              <a:hlinkClick r:id="rId2">
                <a:extLst>
                  <a:ext uri="{A12FA001-AC4F-418D-AE19-62706E023703}">
                    <ahyp:hlinkClr xmlns:ahyp="http://schemas.microsoft.com/office/drawing/2018/hyperlinkcolor" val="tx"/>
                  </a:ext>
                </a:extLst>
              </a:hlinkClick>
            </a:endParaRPr>
          </a:p>
          <a:p>
            <a:pPr>
              <a:buFont typeface="Wingdings" panose="05000000000000000000" pitchFamily="2" charset="2"/>
              <a:buChar char="ü"/>
            </a:pPr>
            <a:endParaRPr lang="en-GB" sz="2400" b="1" dirty="0">
              <a:solidFill>
                <a:srgbClr val="0563C1"/>
              </a:solidFill>
              <a:hlinkClick r:id="rId2">
                <a:extLst>
                  <a:ext uri="{A12FA001-AC4F-418D-AE19-62706E023703}">
                    <ahyp:hlinkClr xmlns:ahyp="http://schemas.microsoft.com/office/drawing/2018/hyperlinkcolor" val="tx"/>
                  </a:ext>
                </a:extLst>
              </a:hlinkClick>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Conclusion</a:t>
            </a:r>
          </a:p>
        </p:txBody>
      </p:sp>
      <p:pic>
        <p:nvPicPr>
          <p:cNvPr id="4" name="Picture 3">
            <a:extLst>
              <a:ext uri="{FF2B5EF4-FFF2-40B4-BE49-F238E27FC236}">
                <a16:creationId xmlns:a16="http://schemas.microsoft.com/office/drawing/2014/main" id="{78EEEBF7-02EE-3B98-B039-2BD0DC61146E}"/>
              </a:ext>
            </a:extLst>
          </p:cNvPr>
          <p:cNvPicPr>
            <a:picLocks noChangeAspect="1"/>
          </p:cNvPicPr>
          <p:nvPr/>
        </p:nvPicPr>
        <p:blipFill>
          <a:blip r:embed="rId4"/>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CC809018-469E-1434-5499-C7084F033E78}"/>
              </a:ext>
            </a:extLst>
          </p:cNvPr>
          <p:cNvSpPr>
            <a:spLocks noGrp="1"/>
          </p:cNvSpPr>
          <p:nvPr>
            <p:ph type="dt" sz="half" idx="10"/>
          </p:nvPr>
        </p:nvSpPr>
        <p:spPr/>
        <p:txBody>
          <a:bodyPr/>
          <a:lstStyle/>
          <a:p>
            <a:fld id="{3F141527-4E0D-4EC3-9B59-C1CD710BFD5D}" type="datetime1">
              <a:rPr lang="en-GB" smtClean="0"/>
              <a:t>04/11/2023</a:t>
            </a:fld>
            <a:endParaRPr lang="en-GB"/>
          </a:p>
        </p:txBody>
      </p:sp>
      <p:sp>
        <p:nvSpPr>
          <p:cNvPr id="7" name="Slide Number Placeholder 6">
            <a:extLst>
              <a:ext uri="{FF2B5EF4-FFF2-40B4-BE49-F238E27FC236}">
                <a16:creationId xmlns:a16="http://schemas.microsoft.com/office/drawing/2014/main" id="{3713C67E-6BD0-6CD5-CD58-49CD6F259994}"/>
              </a:ext>
            </a:extLst>
          </p:cNvPr>
          <p:cNvSpPr>
            <a:spLocks noGrp="1"/>
          </p:cNvSpPr>
          <p:nvPr>
            <p:ph type="sldNum" sz="quarter" idx="12"/>
          </p:nvPr>
        </p:nvSpPr>
        <p:spPr/>
        <p:txBody>
          <a:bodyPr/>
          <a:lstStyle/>
          <a:p>
            <a:fld id="{1822C2C9-E126-44D7-ABC8-7CE5B314A4C3}" type="slidenum">
              <a:rPr lang="en-GB" smtClean="0"/>
              <a:t>23</a:t>
            </a:fld>
            <a:endParaRPr lang="en-GB"/>
          </a:p>
        </p:txBody>
      </p:sp>
    </p:spTree>
    <p:extLst>
      <p:ext uri="{BB962C8B-B14F-4D97-AF65-F5344CB8AC3E}">
        <p14:creationId xmlns:p14="http://schemas.microsoft.com/office/powerpoint/2010/main" val="3932662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1F25F-EB2A-3085-AF36-5CC96814A09B}"/>
              </a:ext>
            </a:extLst>
          </p:cNvPr>
          <p:cNvSpPr>
            <a:spLocks noGrp="1"/>
          </p:cNvSpPr>
          <p:nvPr>
            <p:ph type="dt" sz="half" idx="10"/>
          </p:nvPr>
        </p:nvSpPr>
        <p:spPr>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AEB51DE-10D3-4CC4-B257-17F69998BDF7}" type="datetime1">
              <a:rPr kumimoji="0" lang="en-GB" sz="1200" b="0" i="0" u="none" strike="noStrike" kern="1200" cap="none" spc="0" normalizeH="0" baseline="0" noProof="0" smtClean="0">
                <a:ln>
                  <a:noFill/>
                </a:ln>
                <a:solidFill>
                  <a:schemeClr val="accent5">
                    <a:lumMod val="50000"/>
                  </a:schemeClr>
                </a:solidFill>
                <a:effectLst/>
                <a:uLnTx/>
                <a:uFillTx/>
                <a:latin typeface="Calibri" panose="020F0502020204030204"/>
                <a:ea typeface="+mn-ea"/>
                <a:cs typeface="+mn-cs"/>
              </a:rPr>
              <a:t>04/11/2023</a:t>
            </a:fld>
            <a:endParaRPr kumimoji="0" lang="en-US" sz="12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FEB7474-29D3-6789-7DCC-B3E2FAB29E8D}"/>
              </a:ext>
            </a:extLst>
          </p:cNvPr>
          <p:cNvSpPr>
            <a:spLocks noGrp="1"/>
          </p:cNvSpPr>
          <p:nvPr>
            <p:ph type="title" idx="4294967295"/>
          </p:nvPr>
        </p:nvSpPr>
        <p:spPr>
          <a:xfrm>
            <a:off x="429996" y="1210297"/>
            <a:ext cx="6138863" cy="712788"/>
          </a:xfrm>
        </p:spPr>
        <p:txBody>
          <a:bodyPr/>
          <a:lstStyle/>
          <a:p>
            <a:r>
              <a:rPr lang="en-US" b="1" dirty="0">
                <a:solidFill>
                  <a:schemeClr val="accent5">
                    <a:lumMod val="50000"/>
                  </a:schemeClr>
                </a:solidFill>
              </a:rPr>
              <a:t>Alpa Buddhabhatti</a:t>
            </a:r>
          </a:p>
        </p:txBody>
      </p:sp>
      <p:sp>
        <p:nvSpPr>
          <p:cNvPr id="7" name="Content Placeholder 2">
            <a:extLst>
              <a:ext uri="{FF2B5EF4-FFF2-40B4-BE49-F238E27FC236}">
                <a16:creationId xmlns:a16="http://schemas.microsoft.com/office/drawing/2014/main" id="{25D1504E-68C3-2F01-F25D-5DB94F3E97D8}"/>
              </a:ext>
            </a:extLst>
          </p:cNvPr>
          <p:cNvSpPr>
            <a:spLocks noGrp="1"/>
          </p:cNvSpPr>
          <p:nvPr>
            <p:ph idx="4294967295"/>
          </p:nvPr>
        </p:nvSpPr>
        <p:spPr>
          <a:xfrm>
            <a:off x="429996" y="2294523"/>
            <a:ext cx="6035675" cy="1270000"/>
          </a:xfrm>
        </p:spPr>
        <p:txBody>
          <a:bodyPr/>
          <a:lstStyle/>
          <a:p>
            <a:pPr marL="0" indent="0">
              <a:buNone/>
            </a:pPr>
            <a:r>
              <a:rPr lang="en-US" dirty="0">
                <a:solidFill>
                  <a:schemeClr val="accent5">
                    <a:lumMod val="50000"/>
                  </a:schemeClr>
                </a:solidFill>
              </a:rPr>
              <a:t>Azure Data Engineer/Trainer</a:t>
            </a:r>
          </a:p>
          <a:p>
            <a:pPr marL="0" indent="0">
              <a:buNone/>
            </a:pPr>
            <a:endParaRPr lang="en-US" dirty="0">
              <a:solidFill>
                <a:schemeClr val="accent5">
                  <a:lumMod val="50000"/>
                </a:schemeClr>
              </a:solidFill>
            </a:endParaRPr>
          </a:p>
        </p:txBody>
      </p:sp>
      <p:sp>
        <p:nvSpPr>
          <p:cNvPr id="13" name="Content Placeholder 9">
            <a:extLst>
              <a:ext uri="{FF2B5EF4-FFF2-40B4-BE49-F238E27FC236}">
                <a16:creationId xmlns:a16="http://schemas.microsoft.com/office/drawing/2014/main" id="{BC2F7397-A974-130A-2CA2-8860BE668CDD}"/>
              </a:ext>
            </a:extLst>
          </p:cNvPr>
          <p:cNvSpPr txBox="1">
            <a:spLocks/>
          </p:cNvSpPr>
          <p:nvPr/>
        </p:nvSpPr>
        <p:spPr>
          <a:xfrm>
            <a:off x="417593" y="1909600"/>
            <a:ext cx="6035251" cy="404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She/Her</a:t>
            </a:r>
          </a:p>
        </p:txBody>
      </p:sp>
      <p:sp>
        <p:nvSpPr>
          <p:cNvPr id="8" name="TextBox 7">
            <a:extLst>
              <a:ext uri="{FF2B5EF4-FFF2-40B4-BE49-F238E27FC236}">
                <a16:creationId xmlns:a16="http://schemas.microsoft.com/office/drawing/2014/main" id="{CA000F7D-1800-F474-A8F1-F788401208C9}"/>
              </a:ext>
            </a:extLst>
          </p:cNvPr>
          <p:cNvSpPr txBox="1"/>
          <p:nvPr/>
        </p:nvSpPr>
        <p:spPr>
          <a:xfrm>
            <a:off x="850891" y="5755158"/>
            <a:ext cx="839129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https://maven.com/alpa-buddhabhatti/adft</a:t>
            </a:r>
          </a:p>
        </p:txBody>
      </p:sp>
      <p:sp>
        <p:nvSpPr>
          <p:cNvPr id="12" name="Content Placeholder 4">
            <a:extLst>
              <a:ext uri="{FF2B5EF4-FFF2-40B4-BE49-F238E27FC236}">
                <a16:creationId xmlns:a16="http://schemas.microsoft.com/office/drawing/2014/main" id="{A26039F3-0C6B-66DF-5EC3-B01796F838CD}"/>
              </a:ext>
            </a:extLst>
          </p:cNvPr>
          <p:cNvSpPr txBox="1">
            <a:spLocks/>
          </p:cNvSpPr>
          <p:nvPr/>
        </p:nvSpPr>
        <p:spPr>
          <a:xfrm>
            <a:off x="930385" y="3472095"/>
            <a:ext cx="1612978" cy="64778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@AlpaB7</a:t>
            </a:r>
          </a:p>
        </p:txBody>
      </p:sp>
      <p:sp>
        <p:nvSpPr>
          <p:cNvPr id="14" name="Content Placeholder 5">
            <a:extLst>
              <a:ext uri="{FF2B5EF4-FFF2-40B4-BE49-F238E27FC236}">
                <a16:creationId xmlns:a16="http://schemas.microsoft.com/office/drawing/2014/main" id="{286DA136-B1C6-B3D0-D1D3-91B9B4EABEE9}"/>
              </a:ext>
            </a:extLst>
          </p:cNvPr>
          <p:cNvSpPr txBox="1">
            <a:spLocks/>
          </p:cNvSpPr>
          <p:nvPr/>
        </p:nvSpPr>
        <p:spPr>
          <a:xfrm>
            <a:off x="417593" y="4715298"/>
            <a:ext cx="6178806" cy="553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@meetalpa</a:t>
            </a:r>
          </a:p>
        </p:txBody>
      </p:sp>
      <p:sp>
        <p:nvSpPr>
          <p:cNvPr id="15" name="Content Placeholder 6">
            <a:extLst>
              <a:ext uri="{FF2B5EF4-FFF2-40B4-BE49-F238E27FC236}">
                <a16:creationId xmlns:a16="http://schemas.microsoft.com/office/drawing/2014/main" id="{1CDBBF1A-0E8D-DE90-481C-0AD066BECA89}"/>
              </a:ext>
            </a:extLst>
          </p:cNvPr>
          <p:cNvSpPr txBox="1">
            <a:spLocks/>
          </p:cNvSpPr>
          <p:nvPr/>
        </p:nvSpPr>
        <p:spPr>
          <a:xfrm>
            <a:off x="1001531" y="2955519"/>
            <a:ext cx="3125488"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16" name="Picture 6" descr="Twitter Icon | Twitter icon, Twitter logo, Twitter followers">
            <a:extLst>
              <a:ext uri="{FF2B5EF4-FFF2-40B4-BE49-F238E27FC236}">
                <a16:creationId xmlns:a16="http://schemas.microsoft.com/office/drawing/2014/main" id="{7FF39CFB-F0F5-3247-61E8-A6293E350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996" y="3549197"/>
            <a:ext cx="541095" cy="493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igh quality linkedin media social social media square icon - Social Media  Square Flat | Free icons">
            <a:extLst>
              <a:ext uri="{FF2B5EF4-FFF2-40B4-BE49-F238E27FC236}">
                <a16:creationId xmlns:a16="http://schemas.microsoft.com/office/drawing/2014/main" id="{7F1A84DC-FD40-D397-E533-B71EA224A6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689" y="3025706"/>
            <a:ext cx="460222" cy="412833"/>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6">
            <a:extLst>
              <a:ext uri="{FF2B5EF4-FFF2-40B4-BE49-F238E27FC236}">
                <a16:creationId xmlns:a16="http://schemas.microsoft.com/office/drawing/2014/main" id="{DAB17784-4018-FA68-A893-C518D5BB5177}"/>
              </a:ext>
            </a:extLst>
          </p:cNvPr>
          <p:cNvSpPr txBox="1">
            <a:spLocks/>
          </p:cNvSpPr>
          <p:nvPr/>
        </p:nvSpPr>
        <p:spPr>
          <a:xfrm>
            <a:off x="994855" y="4149887"/>
            <a:ext cx="6659392"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alpaBuddhabhatti/MetadataDrivenPipeine</a:t>
            </a:r>
          </a:p>
        </p:txBody>
      </p:sp>
      <p:sp>
        <p:nvSpPr>
          <p:cNvPr id="22" name="TextBox 21">
            <a:extLst>
              <a:ext uri="{FF2B5EF4-FFF2-40B4-BE49-F238E27FC236}">
                <a16:creationId xmlns:a16="http://schemas.microsoft.com/office/drawing/2014/main" id="{20C34742-71F6-C325-020E-E3A48C0BA5A8}"/>
              </a:ext>
            </a:extLst>
          </p:cNvPr>
          <p:cNvSpPr txBox="1"/>
          <p:nvPr/>
        </p:nvSpPr>
        <p:spPr>
          <a:xfrm>
            <a:off x="930385" y="5185490"/>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23" name="Picture 22">
            <a:extLst>
              <a:ext uri="{FF2B5EF4-FFF2-40B4-BE49-F238E27FC236}">
                <a16:creationId xmlns:a16="http://schemas.microsoft.com/office/drawing/2014/main" id="{648C9DA6-E0D5-78C8-23E0-404398517139}"/>
              </a:ext>
            </a:extLst>
          </p:cNvPr>
          <p:cNvPicPr>
            <a:picLocks noChangeAspect="1"/>
          </p:cNvPicPr>
          <p:nvPr/>
        </p:nvPicPr>
        <p:blipFill>
          <a:blip r:embed="rId5"/>
          <a:stretch>
            <a:fillRect/>
          </a:stretch>
        </p:blipFill>
        <p:spPr>
          <a:xfrm>
            <a:off x="498466" y="5884352"/>
            <a:ext cx="352425" cy="419100"/>
          </a:xfrm>
          <a:prstGeom prst="rect">
            <a:avLst/>
          </a:prstGeom>
        </p:spPr>
      </p:pic>
      <p:pic>
        <p:nvPicPr>
          <p:cNvPr id="24" name="Picture 23">
            <a:extLst>
              <a:ext uri="{FF2B5EF4-FFF2-40B4-BE49-F238E27FC236}">
                <a16:creationId xmlns:a16="http://schemas.microsoft.com/office/drawing/2014/main" id="{45422B73-3DB6-7A56-0C33-33A3D26D6778}"/>
              </a:ext>
            </a:extLst>
          </p:cNvPr>
          <p:cNvPicPr>
            <a:picLocks noChangeAspect="1"/>
          </p:cNvPicPr>
          <p:nvPr/>
        </p:nvPicPr>
        <p:blipFill>
          <a:blip r:embed="rId6"/>
          <a:stretch>
            <a:fillRect/>
          </a:stretch>
        </p:blipFill>
        <p:spPr>
          <a:xfrm>
            <a:off x="456181" y="4745286"/>
            <a:ext cx="502507" cy="385176"/>
          </a:xfrm>
          <a:prstGeom prst="rect">
            <a:avLst/>
          </a:prstGeom>
        </p:spPr>
      </p:pic>
      <p:pic>
        <p:nvPicPr>
          <p:cNvPr id="25" name="Picture 24">
            <a:extLst>
              <a:ext uri="{FF2B5EF4-FFF2-40B4-BE49-F238E27FC236}">
                <a16:creationId xmlns:a16="http://schemas.microsoft.com/office/drawing/2014/main" id="{459D582A-DB15-DA78-F9D6-77D6BD5F0F76}"/>
              </a:ext>
            </a:extLst>
          </p:cNvPr>
          <p:cNvPicPr>
            <a:picLocks noChangeAspect="1"/>
          </p:cNvPicPr>
          <p:nvPr/>
        </p:nvPicPr>
        <p:blipFill>
          <a:blip r:embed="rId7"/>
          <a:stretch>
            <a:fillRect/>
          </a:stretch>
        </p:blipFill>
        <p:spPr>
          <a:xfrm>
            <a:off x="440689" y="4124378"/>
            <a:ext cx="502507" cy="474252"/>
          </a:xfrm>
          <a:prstGeom prst="rect">
            <a:avLst/>
          </a:prstGeom>
        </p:spPr>
      </p:pic>
      <p:pic>
        <p:nvPicPr>
          <p:cNvPr id="26" name="Picture 25">
            <a:extLst>
              <a:ext uri="{FF2B5EF4-FFF2-40B4-BE49-F238E27FC236}">
                <a16:creationId xmlns:a16="http://schemas.microsoft.com/office/drawing/2014/main" id="{A6E7F204-3CF3-5F8E-0C26-D6A1C5B7235E}"/>
              </a:ext>
            </a:extLst>
          </p:cNvPr>
          <p:cNvPicPr>
            <a:picLocks noChangeAspect="1"/>
          </p:cNvPicPr>
          <p:nvPr/>
        </p:nvPicPr>
        <p:blipFill>
          <a:blip r:embed="rId8"/>
          <a:stretch>
            <a:fillRect/>
          </a:stretch>
        </p:blipFill>
        <p:spPr>
          <a:xfrm>
            <a:off x="444634" y="5268506"/>
            <a:ext cx="519310" cy="456563"/>
          </a:xfrm>
          <a:prstGeom prst="rect">
            <a:avLst/>
          </a:prstGeom>
        </p:spPr>
      </p:pic>
      <p:sp>
        <p:nvSpPr>
          <p:cNvPr id="29" name="Content Placeholder 2">
            <a:extLst>
              <a:ext uri="{FF2B5EF4-FFF2-40B4-BE49-F238E27FC236}">
                <a16:creationId xmlns:a16="http://schemas.microsoft.com/office/drawing/2014/main" id="{2CE7E662-8579-F08D-9984-FB1C5975261E}"/>
              </a:ext>
            </a:extLst>
          </p:cNvPr>
          <p:cNvSpPr txBox="1">
            <a:spLocks/>
          </p:cNvSpPr>
          <p:nvPr/>
        </p:nvSpPr>
        <p:spPr>
          <a:xfrm>
            <a:off x="7309387" y="2536008"/>
            <a:ext cx="6035252" cy="2732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Certified Trainer(MCT)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Developer(AZ-204)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Engineer(DP-203)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Scientist(DP-100)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Administrator(AZ-104)</a:t>
            </a:r>
          </a:p>
        </p:txBody>
      </p:sp>
      <p:pic>
        <p:nvPicPr>
          <p:cNvPr id="4" name="Picture 3">
            <a:extLst>
              <a:ext uri="{FF2B5EF4-FFF2-40B4-BE49-F238E27FC236}">
                <a16:creationId xmlns:a16="http://schemas.microsoft.com/office/drawing/2014/main" id="{D976EE89-EC28-7BEB-9073-1CD889DA405C}"/>
              </a:ext>
            </a:extLst>
          </p:cNvPr>
          <p:cNvPicPr>
            <a:picLocks noChangeAspect="1"/>
          </p:cNvPicPr>
          <p:nvPr/>
        </p:nvPicPr>
        <p:blipFill>
          <a:blip r:embed="rId9"/>
          <a:stretch>
            <a:fillRect/>
          </a:stretch>
        </p:blipFill>
        <p:spPr>
          <a:xfrm>
            <a:off x="8363737" y="708917"/>
            <a:ext cx="1787130" cy="1802018"/>
          </a:xfrm>
          <a:prstGeom prst="rect">
            <a:avLst/>
          </a:prstGeom>
        </p:spPr>
      </p:pic>
      <p:pic>
        <p:nvPicPr>
          <p:cNvPr id="5" name="Picture 4">
            <a:extLst>
              <a:ext uri="{FF2B5EF4-FFF2-40B4-BE49-F238E27FC236}">
                <a16:creationId xmlns:a16="http://schemas.microsoft.com/office/drawing/2014/main" id="{9E5C1440-E839-726B-1728-08E347AC1C99}"/>
              </a:ext>
            </a:extLst>
          </p:cNvPr>
          <p:cNvPicPr>
            <a:picLocks noChangeAspect="1"/>
          </p:cNvPicPr>
          <p:nvPr/>
        </p:nvPicPr>
        <p:blipFill>
          <a:blip r:embed="rId10"/>
          <a:stretch>
            <a:fillRect/>
          </a:stretch>
        </p:blipFill>
        <p:spPr>
          <a:xfrm>
            <a:off x="0" y="9649"/>
            <a:ext cx="1314968" cy="865188"/>
          </a:xfrm>
          <a:prstGeom prst="rect">
            <a:avLst/>
          </a:prstGeom>
        </p:spPr>
      </p:pic>
      <p:pic>
        <p:nvPicPr>
          <p:cNvPr id="9" name="Picture 8">
            <a:extLst>
              <a:ext uri="{FF2B5EF4-FFF2-40B4-BE49-F238E27FC236}">
                <a16:creationId xmlns:a16="http://schemas.microsoft.com/office/drawing/2014/main" id="{6AE3AD78-A526-DF04-AF4F-9A58B48C038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extBox 2">
            <a:extLst>
              <a:ext uri="{FF2B5EF4-FFF2-40B4-BE49-F238E27FC236}">
                <a16:creationId xmlns:a16="http://schemas.microsoft.com/office/drawing/2014/main" id="{FAF1E03C-67C9-DBAC-E125-149FEC3FE4E9}"/>
              </a:ext>
            </a:extLst>
          </p:cNvPr>
          <p:cNvSpPr txBox="1"/>
          <p:nvPr/>
        </p:nvSpPr>
        <p:spPr>
          <a:xfrm>
            <a:off x="3581400" y="53415"/>
            <a:ext cx="5342164" cy="1107996"/>
          </a:xfrm>
          <a:prstGeom prst="rect">
            <a:avLst/>
          </a:prstGeom>
          <a:noFill/>
        </p:spPr>
        <p:txBody>
          <a:bodyPr wrap="square" rtlCol="0">
            <a:spAutoFit/>
          </a:bodyPr>
          <a:lstStyle/>
          <a:p>
            <a:r>
              <a:rPr lang="en-GB" sz="6600" dirty="0">
                <a:solidFill>
                  <a:srgbClr val="00B050"/>
                </a:solidFill>
              </a:rPr>
              <a:t>Thank you!!</a:t>
            </a:r>
          </a:p>
        </p:txBody>
      </p:sp>
      <p:sp>
        <p:nvSpPr>
          <p:cNvPr id="10" name="Slide Number Placeholder 9">
            <a:extLst>
              <a:ext uri="{FF2B5EF4-FFF2-40B4-BE49-F238E27FC236}">
                <a16:creationId xmlns:a16="http://schemas.microsoft.com/office/drawing/2014/main" id="{4023386F-994B-7652-1414-FA912F3E9AEF}"/>
              </a:ext>
            </a:extLst>
          </p:cNvPr>
          <p:cNvSpPr>
            <a:spLocks noGrp="1"/>
          </p:cNvSpPr>
          <p:nvPr>
            <p:ph type="sldNum" sz="quarter" idx="12"/>
          </p:nvPr>
        </p:nvSpPr>
        <p:spPr/>
        <p:txBody>
          <a:bodyPr/>
          <a:lstStyle/>
          <a:p>
            <a:fld id="{1822C2C9-E126-44D7-ABC8-7CE5B314A4C3}" type="slidenum">
              <a:rPr lang="en-GB" smtClean="0"/>
              <a:t>24</a:t>
            </a:fld>
            <a:endParaRPr lang="en-GB"/>
          </a:p>
        </p:txBody>
      </p:sp>
    </p:spTree>
    <p:extLst>
      <p:ext uri="{BB962C8B-B14F-4D97-AF65-F5344CB8AC3E}">
        <p14:creationId xmlns:p14="http://schemas.microsoft.com/office/powerpoint/2010/main" val="278925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1F25F-EB2A-3085-AF36-5CC96814A09B}"/>
              </a:ext>
            </a:extLst>
          </p:cNvPr>
          <p:cNvSpPr>
            <a:spLocks noGrp="1"/>
          </p:cNvSpPr>
          <p:nvPr>
            <p:ph type="dt" sz="half" idx="10"/>
          </p:nvPr>
        </p:nvSpPr>
        <p:spPr>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D3E7F278-BBC8-48CC-B427-48DA54ADA2EE}" type="datetime1">
              <a:rPr kumimoji="0" lang="en-GB" sz="1200" b="0" i="0" u="none" strike="noStrike" kern="1200" cap="none" spc="0" normalizeH="0" baseline="0" noProof="0" smtClean="0">
                <a:ln>
                  <a:noFill/>
                </a:ln>
                <a:solidFill>
                  <a:schemeClr val="accent5">
                    <a:lumMod val="50000"/>
                  </a:schemeClr>
                </a:solidFill>
                <a:effectLst/>
                <a:uLnTx/>
                <a:uFillTx/>
                <a:latin typeface="Calibri" panose="020F0502020204030204"/>
                <a:ea typeface="+mn-ea"/>
                <a:cs typeface="+mn-cs"/>
              </a:rPr>
              <a:t>04/11/2023</a:t>
            </a:fld>
            <a:endParaRPr kumimoji="0" lang="en-US" sz="12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FEB7474-29D3-6789-7DCC-B3E2FAB29E8D}"/>
              </a:ext>
            </a:extLst>
          </p:cNvPr>
          <p:cNvSpPr>
            <a:spLocks noGrp="1"/>
          </p:cNvSpPr>
          <p:nvPr>
            <p:ph type="title" idx="4294967295"/>
          </p:nvPr>
        </p:nvSpPr>
        <p:spPr>
          <a:xfrm>
            <a:off x="445398" y="1210297"/>
            <a:ext cx="6138863" cy="712788"/>
          </a:xfrm>
        </p:spPr>
        <p:txBody>
          <a:bodyPr/>
          <a:lstStyle/>
          <a:p>
            <a:r>
              <a:rPr lang="en-US" b="1" dirty="0">
                <a:solidFill>
                  <a:schemeClr val="accent5">
                    <a:lumMod val="50000"/>
                  </a:schemeClr>
                </a:solidFill>
              </a:rPr>
              <a:t>Alpa Buddhabhatti</a:t>
            </a:r>
          </a:p>
        </p:txBody>
      </p:sp>
      <p:sp>
        <p:nvSpPr>
          <p:cNvPr id="7" name="Content Placeholder 2">
            <a:extLst>
              <a:ext uri="{FF2B5EF4-FFF2-40B4-BE49-F238E27FC236}">
                <a16:creationId xmlns:a16="http://schemas.microsoft.com/office/drawing/2014/main" id="{25D1504E-68C3-2F01-F25D-5DB94F3E97D8}"/>
              </a:ext>
            </a:extLst>
          </p:cNvPr>
          <p:cNvSpPr>
            <a:spLocks noGrp="1"/>
          </p:cNvSpPr>
          <p:nvPr>
            <p:ph idx="4294967295"/>
          </p:nvPr>
        </p:nvSpPr>
        <p:spPr>
          <a:xfrm>
            <a:off x="429996" y="2294523"/>
            <a:ext cx="6035675" cy="1270000"/>
          </a:xfrm>
        </p:spPr>
        <p:txBody>
          <a:bodyPr/>
          <a:lstStyle/>
          <a:p>
            <a:pPr marL="0" indent="0">
              <a:buNone/>
            </a:pPr>
            <a:r>
              <a:rPr lang="en-US" dirty="0">
                <a:solidFill>
                  <a:schemeClr val="accent5">
                    <a:lumMod val="50000"/>
                  </a:schemeClr>
                </a:solidFill>
              </a:rPr>
              <a:t>Azure Data Engineer/Trainer</a:t>
            </a:r>
          </a:p>
          <a:p>
            <a:pPr marL="0" indent="0">
              <a:buNone/>
            </a:pPr>
            <a:endParaRPr lang="en-US" dirty="0">
              <a:solidFill>
                <a:schemeClr val="accent5">
                  <a:lumMod val="50000"/>
                </a:schemeClr>
              </a:solidFill>
            </a:endParaRPr>
          </a:p>
        </p:txBody>
      </p:sp>
      <p:sp>
        <p:nvSpPr>
          <p:cNvPr id="13" name="Content Placeholder 9">
            <a:extLst>
              <a:ext uri="{FF2B5EF4-FFF2-40B4-BE49-F238E27FC236}">
                <a16:creationId xmlns:a16="http://schemas.microsoft.com/office/drawing/2014/main" id="{BC2F7397-A974-130A-2CA2-8860BE668CDD}"/>
              </a:ext>
            </a:extLst>
          </p:cNvPr>
          <p:cNvSpPr txBox="1">
            <a:spLocks/>
          </p:cNvSpPr>
          <p:nvPr/>
        </p:nvSpPr>
        <p:spPr>
          <a:xfrm>
            <a:off x="417593" y="1909600"/>
            <a:ext cx="6035251" cy="404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She/Her</a:t>
            </a:r>
          </a:p>
        </p:txBody>
      </p:sp>
      <p:sp>
        <p:nvSpPr>
          <p:cNvPr id="8" name="TextBox 7">
            <a:extLst>
              <a:ext uri="{FF2B5EF4-FFF2-40B4-BE49-F238E27FC236}">
                <a16:creationId xmlns:a16="http://schemas.microsoft.com/office/drawing/2014/main" id="{CA000F7D-1800-F474-A8F1-F788401208C9}"/>
              </a:ext>
            </a:extLst>
          </p:cNvPr>
          <p:cNvSpPr txBox="1"/>
          <p:nvPr/>
        </p:nvSpPr>
        <p:spPr>
          <a:xfrm>
            <a:off x="850891" y="5755158"/>
            <a:ext cx="839129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https://maven.com/alpa-buddhabhatti/adft</a:t>
            </a:r>
          </a:p>
        </p:txBody>
      </p:sp>
      <p:sp>
        <p:nvSpPr>
          <p:cNvPr id="12" name="Content Placeholder 4">
            <a:extLst>
              <a:ext uri="{FF2B5EF4-FFF2-40B4-BE49-F238E27FC236}">
                <a16:creationId xmlns:a16="http://schemas.microsoft.com/office/drawing/2014/main" id="{A26039F3-0C6B-66DF-5EC3-B01796F838CD}"/>
              </a:ext>
            </a:extLst>
          </p:cNvPr>
          <p:cNvSpPr txBox="1">
            <a:spLocks/>
          </p:cNvSpPr>
          <p:nvPr/>
        </p:nvSpPr>
        <p:spPr>
          <a:xfrm>
            <a:off x="930385" y="3472095"/>
            <a:ext cx="1612978" cy="64778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@AlpaB7</a:t>
            </a:r>
          </a:p>
        </p:txBody>
      </p:sp>
      <p:sp>
        <p:nvSpPr>
          <p:cNvPr id="14" name="Content Placeholder 5">
            <a:extLst>
              <a:ext uri="{FF2B5EF4-FFF2-40B4-BE49-F238E27FC236}">
                <a16:creationId xmlns:a16="http://schemas.microsoft.com/office/drawing/2014/main" id="{286DA136-B1C6-B3D0-D1D3-91B9B4EABEE9}"/>
              </a:ext>
            </a:extLst>
          </p:cNvPr>
          <p:cNvSpPr txBox="1">
            <a:spLocks/>
          </p:cNvSpPr>
          <p:nvPr/>
        </p:nvSpPr>
        <p:spPr>
          <a:xfrm>
            <a:off x="417593" y="4715298"/>
            <a:ext cx="6178806" cy="553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@meetalpa</a:t>
            </a:r>
          </a:p>
        </p:txBody>
      </p:sp>
      <p:sp>
        <p:nvSpPr>
          <p:cNvPr id="15" name="Content Placeholder 6">
            <a:extLst>
              <a:ext uri="{FF2B5EF4-FFF2-40B4-BE49-F238E27FC236}">
                <a16:creationId xmlns:a16="http://schemas.microsoft.com/office/drawing/2014/main" id="{1CDBBF1A-0E8D-DE90-481C-0AD066BECA89}"/>
              </a:ext>
            </a:extLst>
          </p:cNvPr>
          <p:cNvSpPr txBox="1">
            <a:spLocks/>
          </p:cNvSpPr>
          <p:nvPr/>
        </p:nvSpPr>
        <p:spPr>
          <a:xfrm>
            <a:off x="1001531" y="2955519"/>
            <a:ext cx="3125488"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16" name="Picture 6" descr="Twitter Icon | Twitter icon, Twitter logo, Twitter followers">
            <a:extLst>
              <a:ext uri="{FF2B5EF4-FFF2-40B4-BE49-F238E27FC236}">
                <a16:creationId xmlns:a16="http://schemas.microsoft.com/office/drawing/2014/main" id="{7FF39CFB-F0F5-3247-61E8-A6293E350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996" y="3549197"/>
            <a:ext cx="541095" cy="493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igh quality linkedin media social social media square icon - Social Media  Square Flat | Free icons">
            <a:extLst>
              <a:ext uri="{FF2B5EF4-FFF2-40B4-BE49-F238E27FC236}">
                <a16:creationId xmlns:a16="http://schemas.microsoft.com/office/drawing/2014/main" id="{7F1A84DC-FD40-D397-E533-B71EA224A6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689" y="3025706"/>
            <a:ext cx="460222" cy="412833"/>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6">
            <a:extLst>
              <a:ext uri="{FF2B5EF4-FFF2-40B4-BE49-F238E27FC236}">
                <a16:creationId xmlns:a16="http://schemas.microsoft.com/office/drawing/2014/main" id="{DAB17784-4018-FA68-A893-C518D5BB5177}"/>
              </a:ext>
            </a:extLst>
          </p:cNvPr>
          <p:cNvSpPr txBox="1">
            <a:spLocks/>
          </p:cNvSpPr>
          <p:nvPr/>
        </p:nvSpPr>
        <p:spPr>
          <a:xfrm>
            <a:off x="994855" y="4149887"/>
            <a:ext cx="6659392"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alpaBuddhabhatti/MetadataDrivenPipeine</a:t>
            </a:r>
          </a:p>
        </p:txBody>
      </p:sp>
      <p:sp>
        <p:nvSpPr>
          <p:cNvPr id="22" name="TextBox 21">
            <a:extLst>
              <a:ext uri="{FF2B5EF4-FFF2-40B4-BE49-F238E27FC236}">
                <a16:creationId xmlns:a16="http://schemas.microsoft.com/office/drawing/2014/main" id="{20C34742-71F6-C325-020E-E3A48C0BA5A8}"/>
              </a:ext>
            </a:extLst>
          </p:cNvPr>
          <p:cNvSpPr txBox="1"/>
          <p:nvPr/>
        </p:nvSpPr>
        <p:spPr>
          <a:xfrm>
            <a:off x="930385" y="5185490"/>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23" name="Picture 22">
            <a:extLst>
              <a:ext uri="{FF2B5EF4-FFF2-40B4-BE49-F238E27FC236}">
                <a16:creationId xmlns:a16="http://schemas.microsoft.com/office/drawing/2014/main" id="{648C9DA6-E0D5-78C8-23E0-404398517139}"/>
              </a:ext>
            </a:extLst>
          </p:cNvPr>
          <p:cNvPicPr>
            <a:picLocks noChangeAspect="1"/>
          </p:cNvPicPr>
          <p:nvPr/>
        </p:nvPicPr>
        <p:blipFill>
          <a:blip r:embed="rId5"/>
          <a:stretch>
            <a:fillRect/>
          </a:stretch>
        </p:blipFill>
        <p:spPr>
          <a:xfrm>
            <a:off x="498466" y="5884352"/>
            <a:ext cx="352425" cy="419100"/>
          </a:xfrm>
          <a:prstGeom prst="rect">
            <a:avLst/>
          </a:prstGeom>
        </p:spPr>
      </p:pic>
      <p:pic>
        <p:nvPicPr>
          <p:cNvPr id="24" name="Picture 23">
            <a:extLst>
              <a:ext uri="{FF2B5EF4-FFF2-40B4-BE49-F238E27FC236}">
                <a16:creationId xmlns:a16="http://schemas.microsoft.com/office/drawing/2014/main" id="{45422B73-3DB6-7A56-0C33-33A3D26D6778}"/>
              </a:ext>
            </a:extLst>
          </p:cNvPr>
          <p:cNvPicPr>
            <a:picLocks noChangeAspect="1"/>
          </p:cNvPicPr>
          <p:nvPr/>
        </p:nvPicPr>
        <p:blipFill>
          <a:blip r:embed="rId6"/>
          <a:stretch>
            <a:fillRect/>
          </a:stretch>
        </p:blipFill>
        <p:spPr>
          <a:xfrm>
            <a:off x="456181" y="4745286"/>
            <a:ext cx="502507" cy="385176"/>
          </a:xfrm>
          <a:prstGeom prst="rect">
            <a:avLst/>
          </a:prstGeom>
        </p:spPr>
      </p:pic>
      <p:pic>
        <p:nvPicPr>
          <p:cNvPr id="25" name="Picture 24">
            <a:extLst>
              <a:ext uri="{FF2B5EF4-FFF2-40B4-BE49-F238E27FC236}">
                <a16:creationId xmlns:a16="http://schemas.microsoft.com/office/drawing/2014/main" id="{459D582A-DB15-DA78-F9D6-77D6BD5F0F76}"/>
              </a:ext>
            </a:extLst>
          </p:cNvPr>
          <p:cNvPicPr>
            <a:picLocks noChangeAspect="1"/>
          </p:cNvPicPr>
          <p:nvPr/>
        </p:nvPicPr>
        <p:blipFill>
          <a:blip r:embed="rId7"/>
          <a:stretch>
            <a:fillRect/>
          </a:stretch>
        </p:blipFill>
        <p:spPr>
          <a:xfrm>
            <a:off x="440689" y="4124378"/>
            <a:ext cx="502507" cy="474252"/>
          </a:xfrm>
          <a:prstGeom prst="rect">
            <a:avLst/>
          </a:prstGeom>
        </p:spPr>
      </p:pic>
      <p:pic>
        <p:nvPicPr>
          <p:cNvPr id="26" name="Picture 25">
            <a:extLst>
              <a:ext uri="{FF2B5EF4-FFF2-40B4-BE49-F238E27FC236}">
                <a16:creationId xmlns:a16="http://schemas.microsoft.com/office/drawing/2014/main" id="{A6E7F204-3CF3-5F8E-0C26-D6A1C5B7235E}"/>
              </a:ext>
            </a:extLst>
          </p:cNvPr>
          <p:cNvPicPr>
            <a:picLocks noChangeAspect="1"/>
          </p:cNvPicPr>
          <p:nvPr/>
        </p:nvPicPr>
        <p:blipFill>
          <a:blip r:embed="rId8"/>
          <a:stretch>
            <a:fillRect/>
          </a:stretch>
        </p:blipFill>
        <p:spPr>
          <a:xfrm>
            <a:off x="444634" y="5268506"/>
            <a:ext cx="519310" cy="456563"/>
          </a:xfrm>
          <a:prstGeom prst="rect">
            <a:avLst/>
          </a:prstGeom>
        </p:spPr>
      </p:pic>
      <p:sp>
        <p:nvSpPr>
          <p:cNvPr id="29" name="Content Placeholder 2">
            <a:extLst>
              <a:ext uri="{FF2B5EF4-FFF2-40B4-BE49-F238E27FC236}">
                <a16:creationId xmlns:a16="http://schemas.microsoft.com/office/drawing/2014/main" id="{2CE7E662-8579-F08D-9984-FB1C5975261E}"/>
              </a:ext>
            </a:extLst>
          </p:cNvPr>
          <p:cNvSpPr txBox="1">
            <a:spLocks/>
          </p:cNvSpPr>
          <p:nvPr/>
        </p:nvSpPr>
        <p:spPr>
          <a:xfrm>
            <a:off x="7309387" y="2536008"/>
            <a:ext cx="6035252" cy="2732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Certified Trainer(MCT)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Developer(AZ-204)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Engineer(DP-203)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Scientist(DP-100)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Administrator(AZ-104)</a:t>
            </a:r>
          </a:p>
        </p:txBody>
      </p:sp>
      <p:pic>
        <p:nvPicPr>
          <p:cNvPr id="4" name="Picture 3">
            <a:extLst>
              <a:ext uri="{FF2B5EF4-FFF2-40B4-BE49-F238E27FC236}">
                <a16:creationId xmlns:a16="http://schemas.microsoft.com/office/drawing/2014/main" id="{D976EE89-EC28-7BEB-9073-1CD889DA405C}"/>
              </a:ext>
            </a:extLst>
          </p:cNvPr>
          <p:cNvPicPr>
            <a:picLocks noChangeAspect="1"/>
          </p:cNvPicPr>
          <p:nvPr/>
        </p:nvPicPr>
        <p:blipFill>
          <a:blip r:embed="rId9"/>
          <a:stretch>
            <a:fillRect/>
          </a:stretch>
        </p:blipFill>
        <p:spPr>
          <a:xfrm>
            <a:off x="8363737" y="708917"/>
            <a:ext cx="1787130" cy="1802018"/>
          </a:xfrm>
          <a:prstGeom prst="rect">
            <a:avLst/>
          </a:prstGeom>
        </p:spPr>
      </p:pic>
      <p:pic>
        <p:nvPicPr>
          <p:cNvPr id="5" name="Picture 4">
            <a:extLst>
              <a:ext uri="{FF2B5EF4-FFF2-40B4-BE49-F238E27FC236}">
                <a16:creationId xmlns:a16="http://schemas.microsoft.com/office/drawing/2014/main" id="{9E5C1440-E839-726B-1728-08E347AC1C99}"/>
              </a:ext>
            </a:extLst>
          </p:cNvPr>
          <p:cNvPicPr>
            <a:picLocks noChangeAspect="1"/>
          </p:cNvPicPr>
          <p:nvPr/>
        </p:nvPicPr>
        <p:blipFill>
          <a:blip r:embed="rId10"/>
          <a:stretch>
            <a:fillRect/>
          </a:stretch>
        </p:blipFill>
        <p:spPr>
          <a:xfrm>
            <a:off x="0" y="9649"/>
            <a:ext cx="1314968" cy="865188"/>
          </a:xfrm>
          <a:prstGeom prst="rect">
            <a:avLst/>
          </a:prstGeom>
        </p:spPr>
      </p:pic>
      <p:pic>
        <p:nvPicPr>
          <p:cNvPr id="9" name="Picture 8">
            <a:extLst>
              <a:ext uri="{FF2B5EF4-FFF2-40B4-BE49-F238E27FC236}">
                <a16:creationId xmlns:a16="http://schemas.microsoft.com/office/drawing/2014/main" id="{6AE3AD78-A526-DF04-AF4F-9A58B48C038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extBox 2">
            <a:extLst>
              <a:ext uri="{FF2B5EF4-FFF2-40B4-BE49-F238E27FC236}">
                <a16:creationId xmlns:a16="http://schemas.microsoft.com/office/drawing/2014/main" id="{FAF1E03C-67C9-DBAC-E125-149FEC3FE4E9}"/>
              </a:ext>
            </a:extLst>
          </p:cNvPr>
          <p:cNvSpPr txBox="1"/>
          <p:nvPr/>
        </p:nvSpPr>
        <p:spPr>
          <a:xfrm>
            <a:off x="4324551" y="120818"/>
            <a:ext cx="5342164" cy="1107996"/>
          </a:xfrm>
          <a:prstGeom prst="rect">
            <a:avLst/>
          </a:prstGeom>
          <a:noFill/>
        </p:spPr>
        <p:txBody>
          <a:bodyPr wrap="square" rtlCol="0">
            <a:spAutoFit/>
          </a:bodyPr>
          <a:lstStyle/>
          <a:p>
            <a:r>
              <a:rPr lang="en-GB" sz="6600" dirty="0">
                <a:solidFill>
                  <a:srgbClr val="00B050"/>
                </a:solidFill>
              </a:rPr>
              <a:t>Q &amp; A</a:t>
            </a:r>
          </a:p>
        </p:txBody>
      </p:sp>
      <p:sp>
        <p:nvSpPr>
          <p:cNvPr id="10" name="Slide Number Placeholder 9">
            <a:extLst>
              <a:ext uri="{FF2B5EF4-FFF2-40B4-BE49-F238E27FC236}">
                <a16:creationId xmlns:a16="http://schemas.microsoft.com/office/drawing/2014/main" id="{A8E5AAA5-A18B-3F69-6360-1572E3A8ABBB}"/>
              </a:ext>
            </a:extLst>
          </p:cNvPr>
          <p:cNvSpPr>
            <a:spLocks noGrp="1"/>
          </p:cNvSpPr>
          <p:nvPr>
            <p:ph type="sldNum" sz="quarter" idx="12"/>
          </p:nvPr>
        </p:nvSpPr>
        <p:spPr/>
        <p:txBody>
          <a:bodyPr/>
          <a:lstStyle/>
          <a:p>
            <a:fld id="{1822C2C9-E126-44D7-ABC8-7CE5B314A4C3}" type="slidenum">
              <a:rPr lang="en-GB" smtClean="0"/>
              <a:t>25</a:t>
            </a:fld>
            <a:endParaRPr lang="en-GB"/>
          </a:p>
        </p:txBody>
      </p:sp>
    </p:spTree>
    <p:extLst>
      <p:ext uri="{BB962C8B-B14F-4D97-AF65-F5344CB8AC3E}">
        <p14:creationId xmlns:p14="http://schemas.microsoft.com/office/powerpoint/2010/main" val="119524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BO4</a:t>
            </a:r>
          </a:p>
        </p:txBody>
      </p:sp>
      <p:pic>
        <p:nvPicPr>
          <p:cNvPr id="4" name="Picture 3">
            <a:extLst>
              <a:ext uri="{FF2B5EF4-FFF2-40B4-BE49-F238E27FC236}">
                <a16:creationId xmlns:a16="http://schemas.microsoft.com/office/drawing/2014/main" id="{C3A160F4-EEA6-743E-44E7-08DB993BD400}"/>
              </a:ext>
            </a:extLst>
          </p:cNvPr>
          <p:cNvPicPr>
            <a:picLocks noChangeAspect="1"/>
          </p:cNvPicPr>
          <p:nvPr/>
        </p:nvPicPr>
        <p:blipFill>
          <a:blip r:embed="rId3"/>
          <a:stretch>
            <a:fillRect/>
          </a:stretch>
        </p:blipFill>
        <p:spPr>
          <a:xfrm>
            <a:off x="0" y="9649"/>
            <a:ext cx="1314968" cy="865188"/>
          </a:xfrm>
          <a:prstGeom prst="rect">
            <a:avLst/>
          </a:prstGeom>
        </p:spPr>
      </p:pic>
      <p:sp>
        <p:nvSpPr>
          <p:cNvPr id="5" name="Date Placeholder 4">
            <a:extLst>
              <a:ext uri="{FF2B5EF4-FFF2-40B4-BE49-F238E27FC236}">
                <a16:creationId xmlns:a16="http://schemas.microsoft.com/office/drawing/2014/main" id="{82B22BD4-0669-52B2-DEB5-2B3E85109627}"/>
              </a:ext>
            </a:extLst>
          </p:cNvPr>
          <p:cNvSpPr>
            <a:spLocks noGrp="1"/>
          </p:cNvSpPr>
          <p:nvPr>
            <p:ph type="dt" sz="half" idx="10"/>
          </p:nvPr>
        </p:nvSpPr>
        <p:spPr/>
        <p:txBody>
          <a:bodyPr/>
          <a:lstStyle/>
          <a:p>
            <a:fld id="{9C87345E-8FA2-4922-8914-A045FDD5E8B6}" type="datetime1">
              <a:rPr lang="en-GB" smtClean="0"/>
              <a:t>04/11/2023</a:t>
            </a:fld>
            <a:endParaRPr lang="en-GB"/>
          </a:p>
        </p:txBody>
      </p:sp>
      <p:sp>
        <p:nvSpPr>
          <p:cNvPr id="6" name="Slide Number Placeholder 5">
            <a:extLst>
              <a:ext uri="{FF2B5EF4-FFF2-40B4-BE49-F238E27FC236}">
                <a16:creationId xmlns:a16="http://schemas.microsoft.com/office/drawing/2014/main" id="{76718475-85C8-CFBA-E680-D03CCE738FEA}"/>
              </a:ext>
            </a:extLst>
          </p:cNvPr>
          <p:cNvSpPr>
            <a:spLocks noGrp="1"/>
          </p:cNvSpPr>
          <p:nvPr>
            <p:ph type="sldNum" sz="quarter" idx="12"/>
          </p:nvPr>
        </p:nvSpPr>
        <p:spPr/>
        <p:txBody>
          <a:bodyPr/>
          <a:lstStyle/>
          <a:p>
            <a:fld id="{1822C2C9-E126-44D7-ABC8-7CE5B314A4C3}" type="slidenum">
              <a:rPr lang="en-GB" smtClean="0"/>
              <a:t>26</a:t>
            </a:fld>
            <a:endParaRPr lang="en-GB"/>
          </a:p>
        </p:txBody>
      </p:sp>
      <p:pic>
        <p:nvPicPr>
          <p:cNvPr id="9" name="Picture 8">
            <a:extLst>
              <a:ext uri="{FF2B5EF4-FFF2-40B4-BE49-F238E27FC236}">
                <a16:creationId xmlns:a16="http://schemas.microsoft.com/office/drawing/2014/main" id="{B7088B51-59C6-3E0E-1A64-82C92FE141EB}"/>
              </a:ext>
            </a:extLst>
          </p:cNvPr>
          <p:cNvPicPr>
            <a:picLocks noChangeAspect="1"/>
          </p:cNvPicPr>
          <p:nvPr/>
        </p:nvPicPr>
        <p:blipFill>
          <a:blip r:embed="rId4"/>
          <a:stretch>
            <a:fillRect/>
          </a:stretch>
        </p:blipFill>
        <p:spPr>
          <a:xfrm>
            <a:off x="1511157" y="2664474"/>
            <a:ext cx="2485490" cy="951120"/>
          </a:xfrm>
          <a:prstGeom prst="rect">
            <a:avLst/>
          </a:prstGeom>
        </p:spPr>
      </p:pic>
      <p:sp>
        <p:nvSpPr>
          <p:cNvPr id="10" name="TextBox 9">
            <a:extLst>
              <a:ext uri="{FF2B5EF4-FFF2-40B4-BE49-F238E27FC236}">
                <a16:creationId xmlns:a16="http://schemas.microsoft.com/office/drawing/2014/main" id="{A3B6E9ED-4544-37B9-AE58-694C30512A7F}"/>
              </a:ext>
            </a:extLst>
          </p:cNvPr>
          <p:cNvSpPr txBox="1"/>
          <p:nvPr/>
        </p:nvSpPr>
        <p:spPr>
          <a:xfrm>
            <a:off x="1511157" y="2003166"/>
            <a:ext cx="3739793" cy="400110"/>
          </a:xfrm>
          <a:prstGeom prst="rect">
            <a:avLst/>
          </a:prstGeom>
          <a:noFill/>
        </p:spPr>
        <p:txBody>
          <a:bodyPr wrap="square" rtlCol="0">
            <a:spAutoFit/>
          </a:bodyPr>
          <a:lstStyle/>
          <a:p>
            <a:r>
              <a:rPr lang="en-GB" sz="2000" dirty="0">
                <a:solidFill>
                  <a:srgbClr val="00B050"/>
                </a:solidFill>
              </a:rPr>
              <a:t>Source Data Source</a:t>
            </a:r>
          </a:p>
        </p:txBody>
      </p:sp>
      <p:sp>
        <p:nvSpPr>
          <p:cNvPr id="11" name="TextBox 10">
            <a:extLst>
              <a:ext uri="{FF2B5EF4-FFF2-40B4-BE49-F238E27FC236}">
                <a16:creationId xmlns:a16="http://schemas.microsoft.com/office/drawing/2014/main" id="{06F96F57-D45E-694F-571A-31B1EE5898A4}"/>
              </a:ext>
            </a:extLst>
          </p:cNvPr>
          <p:cNvSpPr txBox="1"/>
          <p:nvPr/>
        </p:nvSpPr>
        <p:spPr>
          <a:xfrm>
            <a:off x="6096000" y="2003166"/>
            <a:ext cx="3739793" cy="400110"/>
          </a:xfrm>
          <a:prstGeom prst="rect">
            <a:avLst/>
          </a:prstGeom>
          <a:noFill/>
        </p:spPr>
        <p:txBody>
          <a:bodyPr wrap="square" rtlCol="0">
            <a:spAutoFit/>
          </a:bodyPr>
          <a:lstStyle/>
          <a:p>
            <a:r>
              <a:rPr lang="en-GB" sz="2000" dirty="0">
                <a:solidFill>
                  <a:srgbClr val="00B050"/>
                </a:solidFill>
              </a:rPr>
              <a:t>Sink Data Source</a:t>
            </a:r>
          </a:p>
        </p:txBody>
      </p:sp>
      <p:grpSp>
        <p:nvGrpSpPr>
          <p:cNvPr id="12" name="Group 11">
            <a:extLst>
              <a:ext uri="{FF2B5EF4-FFF2-40B4-BE49-F238E27FC236}">
                <a16:creationId xmlns:a16="http://schemas.microsoft.com/office/drawing/2014/main" id="{155C0D53-2AC8-AB1F-ECB5-7B52D1BA62FC}"/>
              </a:ext>
            </a:extLst>
          </p:cNvPr>
          <p:cNvGrpSpPr/>
          <p:nvPr/>
        </p:nvGrpSpPr>
        <p:grpSpPr>
          <a:xfrm>
            <a:off x="6271191" y="1431994"/>
            <a:ext cx="4264762" cy="2156664"/>
            <a:chOff x="1811795" y="2965056"/>
            <a:chExt cx="4119733" cy="2773559"/>
          </a:xfrm>
        </p:grpSpPr>
        <p:sp>
          <p:nvSpPr>
            <p:cNvPr id="13" name="TextBox 12">
              <a:extLst>
                <a:ext uri="{FF2B5EF4-FFF2-40B4-BE49-F238E27FC236}">
                  <a16:creationId xmlns:a16="http://schemas.microsoft.com/office/drawing/2014/main" id="{D097984F-55C2-A3DD-538A-A89BA566639E}"/>
                </a:ext>
              </a:extLst>
            </p:cNvPr>
            <p:cNvSpPr txBox="1"/>
            <p:nvPr/>
          </p:nvSpPr>
          <p:spPr>
            <a:xfrm>
              <a:off x="2634598" y="5102149"/>
              <a:ext cx="3296930" cy="593720"/>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cs typeface="Segoe UI" panose="020B0502040204020203" pitchFamily="34" charset="0"/>
                </a:rPr>
                <a:t> </a:t>
              </a:r>
              <a:r>
                <a:rPr kumimoji="0" lang="en-US" sz="2400" b="0" i="0" u="none" strike="noStrike" kern="1200" cap="none" spc="0" normalizeH="0" baseline="0" noProof="0" dirty="0">
                  <a:ln>
                    <a:noFill/>
                  </a:ln>
                  <a:solidFill>
                    <a:schemeClr val="accent5">
                      <a:lumMod val="50000"/>
                    </a:schemeClr>
                  </a:solidFill>
                  <a:effectLst>
                    <a:outerShdw blurRad="38100" dist="38100" dir="2700000" algn="tl">
                      <a:srgbClr val="000000">
                        <a:alpha val="43137"/>
                      </a:srgbClr>
                    </a:outerShdw>
                  </a:effectLst>
                  <a:uLnTx/>
                  <a:uFillTx/>
                  <a:cs typeface="Segoe UI" panose="020B0502040204020203" pitchFamily="34" charset="0"/>
                </a:rPr>
                <a:t>Azure Blob Storage</a:t>
              </a:r>
              <a:endParaRPr kumimoji="0" lang="en-GB" sz="2400" b="0" i="0" u="none" strike="noStrike" kern="1200" cap="none" spc="0" normalizeH="0" baseline="0" noProof="0" dirty="0">
                <a:ln>
                  <a:noFill/>
                </a:ln>
                <a:solidFill>
                  <a:schemeClr val="accent5">
                    <a:lumMod val="50000"/>
                  </a:schemeClr>
                </a:solidFill>
                <a:effectLst>
                  <a:outerShdw blurRad="38100" dist="38100" dir="2700000" algn="tl">
                    <a:srgbClr val="000000">
                      <a:alpha val="43137"/>
                    </a:srgbClr>
                  </a:outerShdw>
                </a:effectLst>
                <a:uLnTx/>
                <a:uFillTx/>
                <a:cs typeface="Segoe UI" panose="020B0502040204020203" pitchFamily="34" charset="0"/>
              </a:endParaRPr>
            </a:p>
          </p:txBody>
        </p:sp>
        <p:pic>
          <p:nvPicPr>
            <p:cNvPr id="14" name="Picture 13">
              <a:extLst>
                <a:ext uri="{FF2B5EF4-FFF2-40B4-BE49-F238E27FC236}">
                  <a16:creationId xmlns:a16="http://schemas.microsoft.com/office/drawing/2014/main" id="{DA3E6280-F5F1-4BEF-1CC4-530ABC51109F}"/>
                </a:ext>
              </a:extLst>
            </p:cNvPr>
            <p:cNvPicPr>
              <a:picLocks noChangeAspect="1"/>
            </p:cNvPicPr>
            <p:nvPr/>
          </p:nvPicPr>
          <p:blipFill>
            <a:blip r:embed="rId5"/>
            <a:stretch>
              <a:fillRect/>
            </a:stretch>
          </p:blipFill>
          <p:spPr>
            <a:xfrm>
              <a:off x="1811795" y="4655700"/>
              <a:ext cx="916231" cy="1082915"/>
            </a:xfrm>
            <a:prstGeom prst="rect">
              <a:avLst/>
            </a:prstGeom>
            <a:ln>
              <a:solidFill>
                <a:schemeClr val="bg1"/>
              </a:solidFill>
            </a:ln>
          </p:spPr>
        </p:pic>
        <p:sp>
          <p:nvSpPr>
            <p:cNvPr id="15" name="TextBox 14">
              <a:extLst>
                <a:ext uri="{FF2B5EF4-FFF2-40B4-BE49-F238E27FC236}">
                  <a16:creationId xmlns:a16="http://schemas.microsoft.com/office/drawing/2014/main" id="{00104D4B-D942-74D9-36A2-B8A4A029E150}"/>
                </a:ext>
              </a:extLst>
            </p:cNvPr>
            <p:cNvSpPr txBox="1"/>
            <p:nvPr/>
          </p:nvSpPr>
          <p:spPr>
            <a:xfrm>
              <a:off x="2070267" y="2965056"/>
              <a:ext cx="3413264" cy="5937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cs typeface="Segoe UI" panose="020B0502040204020203" pitchFamily="34" charset="0"/>
              </a:endParaRPr>
            </a:p>
          </p:txBody>
        </p:sp>
      </p:grpSp>
      <p:sp>
        <p:nvSpPr>
          <p:cNvPr id="16" name="TextBox 15">
            <a:extLst>
              <a:ext uri="{FF2B5EF4-FFF2-40B4-BE49-F238E27FC236}">
                <a16:creationId xmlns:a16="http://schemas.microsoft.com/office/drawing/2014/main" id="{B2DA1B52-95B1-4E7F-BC9F-1295AE8B8D22}"/>
              </a:ext>
            </a:extLst>
          </p:cNvPr>
          <p:cNvSpPr txBox="1"/>
          <p:nvPr/>
        </p:nvSpPr>
        <p:spPr>
          <a:xfrm>
            <a:off x="3852811" y="1021902"/>
            <a:ext cx="3088241" cy="1323439"/>
          </a:xfrm>
          <a:prstGeom prst="rect">
            <a:avLst/>
          </a:prstGeom>
          <a:noFill/>
        </p:spPr>
        <p:txBody>
          <a:bodyPr wrap="square" rtlCol="0">
            <a:spAutoFit/>
          </a:bodyPr>
          <a:lstStyle/>
          <a:p>
            <a:r>
              <a:rPr lang="en-GB" sz="2000" dirty="0">
                <a:solidFill>
                  <a:srgbClr val="00B050"/>
                </a:solidFill>
              </a:rPr>
              <a:t>- DELTA Load</a:t>
            </a:r>
          </a:p>
          <a:p>
            <a:r>
              <a:rPr lang="en-GB" sz="2000" dirty="0">
                <a:solidFill>
                  <a:srgbClr val="00B050"/>
                </a:solidFill>
              </a:rPr>
              <a:t>- Email Functionality</a:t>
            </a:r>
          </a:p>
          <a:p>
            <a:r>
              <a:rPr lang="en-GB" sz="2000" dirty="0">
                <a:solidFill>
                  <a:srgbClr val="00B050"/>
                </a:solidFill>
              </a:rPr>
              <a:t>- bo4-in </a:t>
            </a:r>
          </a:p>
          <a:p>
            <a:r>
              <a:rPr lang="en-GB" sz="2000" dirty="0">
                <a:solidFill>
                  <a:srgbClr val="00B050"/>
                </a:solidFill>
              </a:rPr>
              <a:t>- URL</a:t>
            </a:r>
          </a:p>
        </p:txBody>
      </p:sp>
      <p:sp>
        <p:nvSpPr>
          <p:cNvPr id="17" name="TextBox 16">
            <a:extLst>
              <a:ext uri="{FF2B5EF4-FFF2-40B4-BE49-F238E27FC236}">
                <a16:creationId xmlns:a16="http://schemas.microsoft.com/office/drawing/2014/main" id="{09A6937E-C5AE-6D86-6852-9E97F6BD3E90}"/>
              </a:ext>
            </a:extLst>
          </p:cNvPr>
          <p:cNvSpPr txBox="1"/>
          <p:nvPr/>
        </p:nvSpPr>
        <p:spPr>
          <a:xfrm>
            <a:off x="1849347" y="4500080"/>
            <a:ext cx="7109717" cy="1569660"/>
          </a:xfrm>
          <a:prstGeom prst="rect">
            <a:avLst/>
          </a:prstGeom>
          <a:noFill/>
        </p:spPr>
        <p:txBody>
          <a:bodyPr wrap="square" rtlCol="0">
            <a:spAutoFit/>
          </a:bodyPr>
          <a:lstStyle/>
          <a:p>
            <a:r>
              <a:rPr lang="en-GB" sz="3200" dirty="0"/>
              <a:t>What should I do to make it work? Should I create a new pipeline? Which tables need to be changed?</a:t>
            </a:r>
          </a:p>
        </p:txBody>
      </p:sp>
    </p:spTree>
    <p:extLst>
      <p:ext uri="{BB962C8B-B14F-4D97-AF65-F5344CB8AC3E}">
        <p14:creationId xmlns:p14="http://schemas.microsoft.com/office/powerpoint/2010/main" val="224928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B835E73D-BB95-882E-FAC5-4693F14187A7}"/>
              </a:ext>
            </a:extLst>
          </p:cNvPr>
          <p:cNvSpPr/>
          <p:nvPr/>
        </p:nvSpPr>
        <p:spPr>
          <a:xfrm>
            <a:off x="1051195" y="2804460"/>
            <a:ext cx="9848958" cy="1592346"/>
          </a:xfrm>
          <a:prstGeom prst="roundRect">
            <a:avLst/>
          </a:prstGeom>
          <a:solidFill>
            <a:schemeClr val="bg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BO5</a:t>
            </a:r>
          </a:p>
        </p:txBody>
      </p:sp>
      <p:pic>
        <p:nvPicPr>
          <p:cNvPr id="4" name="Content Placeholder 3">
            <a:extLst>
              <a:ext uri="{FF2B5EF4-FFF2-40B4-BE49-F238E27FC236}">
                <a16:creationId xmlns:a16="http://schemas.microsoft.com/office/drawing/2014/main" id="{56A82941-5ECB-EFE0-DD52-681B0C1DFAAD}"/>
              </a:ext>
            </a:extLst>
          </p:cNvPr>
          <p:cNvPicPr>
            <a:picLocks noGrp="1" noChangeAspect="1"/>
          </p:cNvPicPr>
          <p:nvPr>
            <p:ph idx="1"/>
          </p:nvPr>
        </p:nvPicPr>
        <p:blipFill>
          <a:blip r:embed="rId3"/>
          <a:stretch>
            <a:fillRect/>
          </a:stretch>
        </p:blipFill>
        <p:spPr>
          <a:xfrm>
            <a:off x="1397843" y="2971800"/>
            <a:ext cx="997557" cy="914400"/>
          </a:xfrm>
          <a:prstGeom prst="rect">
            <a:avLst/>
          </a:prstGeom>
        </p:spPr>
      </p:pic>
      <p:grpSp>
        <p:nvGrpSpPr>
          <p:cNvPr id="6" name="Group 5">
            <a:extLst>
              <a:ext uri="{FF2B5EF4-FFF2-40B4-BE49-F238E27FC236}">
                <a16:creationId xmlns:a16="http://schemas.microsoft.com/office/drawing/2014/main" id="{5004CD28-8E25-0EAD-D188-429EA16CF57A}"/>
              </a:ext>
            </a:extLst>
          </p:cNvPr>
          <p:cNvGrpSpPr/>
          <p:nvPr/>
        </p:nvGrpSpPr>
        <p:grpSpPr>
          <a:xfrm>
            <a:off x="5412165" y="4988947"/>
            <a:ext cx="2897313" cy="1506899"/>
            <a:chOff x="7272545" y="3263857"/>
            <a:chExt cx="4532289" cy="1059430"/>
          </a:xfrm>
        </p:grpSpPr>
        <p:pic>
          <p:nvPicPr>
            <p:cNvPr id="7" name="Picture 6">
              <a:extLst>
                <a:ext uri="{FF2B5EF4-FFF2-40B4-BE49-F238E27FC236}">
                  <a16:creationId xmlns:a16="http://schemas.microsoft.com/office/drawing/2014/main" id="{04EF3DD2-E1EC-A069-7DB2-0E4A03CFAB53}"/>
                </a:ext>
              </a:extLst>
            </p:cNvPr>
            <p:cNvPicPr>
              <a:picLocks noChangeAspect="1"/>
            </p:cNvPicPr>
            <p:nvPr/>
          </p:nvPicPr>
          <p:blipFill>
            <a:blip r:embed="rId4"/>
            <a:stretch>
              <a:fillRect/>
            </a:stretch>
          </p:blipFill>
          <p:spPr>
            <a:xfrm>
              <a:off x="7715164" y="3263857"/>
              <a:ext cx="1236155" cy="804092"/>
            </a:xfrm>
            <a:prstGeom prst="rect">
              <a:avLst/>
            </a:prstGeom>
          </p:spPr>
        </p:pic>
        <p:sp>
          <p:nvSpPr>
            <p:cNvPr id="8" name="TextBox 7">
              <a:extLst>
                <a:ext uri="{FF2B5EF4-FFF2-40B4-BE49-F238E27FC236}">
                  <a16:creationId xmlns:a16="http://schemas.microsoft.com/office/drawing/2014/main" id="{BB58D509-0CD2-DB67-F68D-5DD8218D2D84}"/>
                </a:ext>
              </a:extLst>
            </p:cNvPr>
            <p:cNvSpPr txBox="1"/>
            <p:nvPr/>
          </p:nvSpPr>
          <p:spPr>
            <a:xfrm>
              <a:off x="7272545" y="4041988"/>
              <a:ext cx="4532289" cy="281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5">
                      <a:lumMod val="50000"/>
                    </a:schemeClr>
                  </a:solidFill>
                  <a:effectLst>
                    <a:outerShdw blurRad="38100" dist="38100" dir="2700000" algn="tl">
                      <a:srgbClr val="000000">
                        <a:alpha val="43137"/>
                      </a:srgbClr>
                    </a:outerShdw>
                  </a:effectLst>
                  <a:uLnTx/>
                  <a:uFillTx/>
                  <a:cs typeface="Segoe UI" panose="020B0502040204020203" pitchFamily="34" charset="0"/>
                </a:rPr>
                <a:t>Azure SQL Server</a:t>
              </a:r>
              <a:endParaRPr kumimoji="0" lang="en-GB" sz="2000" b="0" i="0" u="none" strike="noStrike" kern="1200" cap="none" spc="0" normalizeH="0" baseline="0" noProof="0" dirty="0">
                <a:ln>
                  <a:noFill/>
                </a:ln>
                <a:solidFill>
                  <a:schemeClr val="accent5">
                    <a:lumMod val="50000"/>
                  </a:schemeClr>
                </a:solidFill>
                <a:effectLst>
                  <a:outerShdw blurRad="38100" dist="38100" dir="2700000" algn="tl">
                    <a:srgbClr val="000000">
                      <a:alpha val="43137"/>
                    </a:srgbClr>
                  </a:outerShdw>
                </a:effectLst>
                <a:uLnTx/>
                <a:uFillTx/>
                <a:cs typeface="Segoe UI" panose="020B0502040204020203" pitchFamily="34" charset="0"/>
              </a:endParaRPr>
            </a:p>
          </p:txBody>
        </p:sp>
      </p:grpSp>
      <p:sp>
        <p:nvSpPr>
          <p:cNvPr id="13" name="Rectangle: Rounded Corners 12">
            <a:extLst>
              <a:ext uri="{FF2B5EF4-FFF2-40B4-BE49-F238E27FC236}">
                <a16:creationId xmlns:a16="http://schemas.microsoft.com/office/drawing/2014/main" id="{7B6DE5E2-D61A-A8D5-F906-214B6B047ACC}"/>
              </a:ext>
            </a:extLst>
          </p:cNvPr>
          <p:cNvSpPr/>
          <p:nvPr/>
        </p:nvSpPr>
        <p:spPr>
          <a:xfrm>
            <a:off x="3541433" y="3063953"/>
            <a:ext cx="150002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Bronze</a:t>
            </a:r>
          </a:p>
          <a:p>
            <a:pPr algn="ctr"/>
            <a:r>
              <a:rPr lang="en-GB" dirty="0"/>
              <a:t>RAW</a:t>
            </a:r>
          </a:p>
        </p:txBody>
      </p:sp>
      <p:sp>
        <p:nvSpPr>
          <p:cNvPr id="15" name="Rectangle: Rounded Corners 14">
            <a:extLst>
              <a:ext uri="{FF2B5EF4-FFF2-40B4-BE49-F238E27FC236}">
                <a16:creationId xmlns:a16="http://schemas.microsoft.com/office/drawing/2014/main" id="{2D643159-19E9-5AE8-79F4-98AAFBB72539}"/>
              </a:ext>
            </a:extLst>
          </p:cNvPr>
          <p:cNvSpPr/>
          <p:nvPr/>
        </p:nvSpPr>
        <p:spPr>
          <a:xfrm>
            <a:off x="5544614" y="3063953"/>
            <a:ext cx="150002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Silver</a:t>
            </a:r>
          </a:p>
          <a:p>
            <a:pPr algn="ctr"/>
            <a:r>
              <a:rPr lang="en-GB" dirty="0"/>
              <a:t>ODS</a:t>
            </a:r>
          </a:p>
        </p:txBody>
      </p:sp>
      <p:sp>
        <p:nvSpPr>
          <p:cNvPr id="16" name="Rectangle: Rounded Corners 15">
            <a:extLst>
              <a:ext uri="{FF2B5EF4-FFF2-40B4-BE49-F238E27FC236}">
                <a16:creationId xmlns:a16="http://schemas.microsoft.com/office/drawing/2014/main" id="{29FCA6A1-4524-5607-4473-342605267503}"/>
              </a:ext>
            </a:extLst>
          </p:cNvPr>
          <p:cNvSpPr/>
          <p:nvPr/>
        </p:nvSpPr>
        <p:spPr>
          <a:xfrm>
            <a:off x="7564937" y="3045890"/>
            <a:ext cx="1693989"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Gold</a:t>
            </a:r>
          </a:p>
          <a:p>
            <a:pPr algn="ctr"/>
            <a:r>
              <a:rPr lang="en-GB" dirty="0"/>
              <a:t>Reporting</a:t>
            </a:r>
          </a:p>
        </p:txBody>
      </p:sp>
      <p:cxnSp>
        <p:nvCxnSpPr>
          <p:cNvPr id="18" name="Straight Arrow Connector 17">
            <a:extLst>
              <a:ext uri="{FF2B5EF4-FFF2-40B4-BE49-F238E27FC236}">
                <a16:creationId xmlns:a16="http://schemas.microsoft.com/office/drawing/2014/main" id="{223B1BD0-5110-E087-23D5-9D57C7B3BD77}"/>
              </a:ext>
            </a:extLst>
          </p:cNvPr>
          <p:cNvCxnSpPr>
            <a:cxnSpLocks/>
          </p:cNvCxnSpPr>
          <p:nvPr/>
        </p:nvCxnSpPr>
        <p:spPr>
          <a:xfrm>
            <a:off x="2599362" y="3492879"/>
            <a:ext cx="9420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5301BCB-0268-056D-2074-E5E15E7DC00C}"/>
              </a:ext>
            </a:extLst>
          </p:cNvPr>
          <p:cNvSpPr txBox="1"/>
          <p:nvPr/>
        </p:nvSpPr>
        <p:spPr>
          <a:xfrm>
            <a:off x="2114274" y="3819808"/>
            <a:ext cx="1579600" cy="523220"/>
          </a:xfrm>
          <a:prstGeom prst="rect">
            <a:avLst/>
          </a:prstGeom>
          <a:noFill/>
        </p:spPr>
        <p:txBody>
          <a:bodyPr wrap="none" rtlCol="0">
            <a:spAutoFit/>
          </a:bodyPr>
          <a:lstStyle/>
          <a:p>
            <a:r>
              <a:rPr lang="en-GB" sz="2800" dirty="0">
                <a:solidFill>
                  <a:schemeClr val="accent5">
                    <a:lumMod val="50000"/>
                  </a:schemeClr>
                </a:solidFill>
              </a:rPr>
              <a:t>Batch Job</a:t>
            </a:r>
          </a:p>
        </p:txBody>
      </p:sp>
      <p:cxnSp>
        <p:nvCxnSpPr>
          <p:cNvPr id="20" name="Straight Arrow Connector 19">
            <a:extLst>
              <a:ext uri="{FF2B5EF4-FFF2-40B4-BE49-F238E27FC236}">
                <a16:creationId xmlns:a16="http://schemas.microsoft.com/office/drawing/2014/main" id="{0C854009-1F76-A4A6-79F7-D6E220E1CE5C}"/>
              </a:ext>
            </a:extLst>
          </p:cNvPr>
          <p:cNvCxnSpPr>
            <a:cxnSpLocks/>
            <a:endCxn id="15" idx="1"/>
          </p:cNvCxnSpPr>
          <p:nvPr/>
        </p:nvCxnSpPr>
        <p:spPr>
          <a:xfrm>
            <a:off x="5083989" y="3521153"/>
            <a:ext cx="46062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FA697-3513-B2D8-BF84-71459AF73E14}"/>
              </a:ext>
            </a:extLst>
          </p:cNvPr>
          <p:cNvCxnSpPr>
            <a:cxnSpLocks/>
          </p:cNvCxnSpPr>
          <p:nvPr/>
        </p:nvCxnSpPr>
        <p:spPr>
          <a:xfrm>
            <a:off x="7104312" y="3493909"/>
            <a:ext cx="46062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32A11A2-3983-33E2-0C4E-9C4FCFC762D4}"/>
              </a:ext>
            </a:extLst>
          </p:cNvPr>
          <p:cNvSpPr txBox="1"/>
          <p:nvPr/>
        </p:nvSpPr>
        <p:spPr>
          <a:xfrm>
            <a:off x="6267515" y="5352942"/>
            <a:ext cx="4115678" cy="523220"/>
          </a:xfrm>
          <a:prstGeom prst="rect">
            <a:avLst/>
          </a:prstGeom>
          <a:noFill/>
        </p:spPr>
        <p:txBody>
          <a:bodyPr wrap="none" rtlCol="0">
            <a:spAutoFit/>
          </a:bodyPr>
          <a:lstStyle/>
          <a:p>
            <a:r>
              <a:rPr lang="en-GB" sz="2800" dirty="0">
                <a:solidFill>
                  <a:schemeClr val="accent5">
                    <a:lumMod val="50000"/>
                  </a:schemeClr>
                </a:solidFill>
              </a:rPr>
              <a:t>         Config/ Control tables</a:t>
            </a:r>
          </a:p>
        </p:txBody>
      </p:sp>
      <p:pic>
        <p:nvPicPr>
          <p:cNvPr id="39" name="Picture 38">
            <a:extLst>
              <a:ext uri="{FF2B5EF4-FFF2-40B4-BE49-F238E27FC236}">
                <a16:creationId xmlns:a16="http://schemas.microsoft.com/office/drawing/2014/main" id="{A88ADAFB-07AF-FAAD-D267-B675C7349DB7}"/>
              </a:ext>
            </a:extLst>
          </p:cNvPr>
          <p:cNvPicPr>
            <a:picLocks noChangeAspect="1"/>
          </p:cNvPicPr>
          <p:nvPr/>
        </p:nvPicPr>
        <p:blipFill>
          <a:blip r:embed="rId5"/>
          <a:stretch>
            <a:fillRect/>
          </a:stretch>
        </p:blipFill>
        <p:spPr>
          <a:xfrm>
            <a:off x="5063112" y="743537"/>
            <a:ext cx="1428823" cy="1435174"/>
          </a:xfrm>
          <a:prstGeom prst="rect">
            <a:avLst/>
          </a:prstGeom>
        </p:spPr>
      </p:pic>
      <p:pic>
        <p:nvPicPr>
          <p:cNvPr id="14" name="Picture 13">
            <a:extLst>
              <a:ext uri="{FF2B5EF4-FFF2-40B4-BE49-F238E27FC236}">
                <a16:creationId xmlns:a16="http://schemas.microsoft.com/office/drawing/2014/main" id="{3EEB86AC-D33C-82F1-783C-EFEBE61832ED}"/>
              </a:ext>
            </a:extLst>
          </p:cNvPr>
          <p:cNvPicPr>
            <a:picLocks noChangeAspect="1"/>
          </p:cNvPicPr>
          <p:nvPr/>
        </p:nvPicPr>
        <p:blipFill>
          <a:blip r:embed="rId6"/>
          <a:stretch>
            <a:fillRect/>
          </a:stretch>
        </p:blipFill>
        <p:spPr>
          <a:xfrm>
            <a:off x="9801755" y="2820285"/>
            <a:ext cx="1001892" cy="934948"/>
          </a:xfrm>
          <a:prstGeom prst="rect">
            <a:avLst/>
          </a:prstGeom>
        </p:spPr>
      </p:pic>
      <p:cxnSp>
        <p:nvCxnSpPr>
          <p:cNvPr id="17" name="Straight Arrow Connector 16">
            <a:extLst>
              <a:ext uri="{FF2B5EF4-FFF2-40B4-BE49-F238E27FC236}">
                <a16:creationId xmlns:a16="http://schemas.microsoft.com/office/drawing/2014/main" id="{EAE5F2D4-0810-B5E7-0ACA-75895BAF3D29}"/>
              </a:ext>
            </a:extLst>
          </p:cNvPr>
          <p:cNvCxnSpPr>
            <a:cxnSpLocks/>
          </p:cNvCxnSpPr>
          <p:nvPr/>
        </p:nvCxnSpPr>
        <p:spPr>
          <a:xfrm>
            <a:off x="9341130" y="3447043"/>
            <a:ext cx="46062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CFB4276-8B3E-B42B-756C-A6F738944FF7}"/>
              </a:ext>
            </a:extLst>
          </p:cNvPr>
          <p:cNvPicPr>
            <a:picLocks noChangeAspect="1"/>
          </p:cNvPicPr>
          <p:nvPr/>
        </p:nvPicPr>
        <p:blipFill>
          <a:blip r:embed="rId7"/>
          <a:stretch>
            <a:fillRect/>
          </a:stretch>
        </p:blipFill>
        <p:spPr>
          <a:xfrm>
            <a:off x="10068610" y="3669893"/>
            <a:ext cx="749339" cy="673135"/>
          </a:xfrm>
          <a:prstGeom prst="rect">
            <a:avLst/>
          </a:prstGeom>
        </p:spPr>
      </p:pic>
      <p:cxnSp>
        <p:nvCxnSpPr>
          <p:cNvPr id="31" name="Straight Arrow Connector 30">
            <a:extLst>
              <a:ext uri="{FF2B5EF4-FFF2-40B4-BE49-F238E27FC236}">
                <a16:creationId xmlns:a16="http://schemas.microsoft.com/office/drawing/2014/main" id="{B132F418-A706-9426-7F3A-8779006B1FC1}"/>
              </a:ext>
            </a:extLst>
          </p:cNvPr>
          <p:cNvCxnSpPr>
            <a:cxnSpLocks/>
          </p:cNvCxnSpPr>
          <p:nvPr/>
        </p:nvCxnSpPr>
        <p:spPr>
          <a:xfrm>
            <a:off x="6015054" y="4396806"/>
            <a:ext cx="13699" cy="57972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72FAD35-2947-081C-AC9F-90A420374A0F}"/>
              </a:ext>
            </a:extLst>
          </p:cNvPr>
          <p:cNvCxnSpPr/>
          <p:nvPr/>
        </p:nvCxnSpPr>
        <p:spPr>
          <a:xfrm>
            <a:off x="5899078" y="2178711"/>
            <a:ext cx="0" cy="41247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97B4E6D7-6616-5305-034D-F8FC73D74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3" y="4081418"/>
            <a:ext cx="1661786" cy="1347352"/>
          </a:xfrm>
          <a:prstGeom prst="rect">
            <a:avLst/>
          </a:prstGeom>
        </p:spPr>
      </p:pic>
      <p:pic>
        <p:nvPicPr>
          <p:cNvPr id="49" name="Picture 48">
            <a:extLst>
              <a:ext uri="{FF2B5EF4-FFF2-40B4-BE49-F238E27FC236}">
                <a16:creationId xmlns:a16="http://schemas.microsoft.com/office/drawing/2014/main" id="{2C2C4CB6-910D-FD4A-32DB-5DF3BA335163}"/>
              </a:ext>
            </a:extLst>
          </p:cNvPr>
          <p:cNvPicPr>
            <a:picLocks noChangeAspect="1"/>
          </p:cNvPicPr>
          <p:nvPr/>
        </p:nvPicPr>
        <p:blipFill>
          <a:blip r:embed="rId8"/>
          <a:stretch>
            <a:fillRect/>
          </a:stretch>
        </p:blipFill>
        <p:spPr>
          <a:xfrm>
            <a:off x="0" y="9649"/>
            <a:ext cx="1314968" cy="865188"/>
          </a:xfrm>
          <a:prstGeom prst="rect">
            <a:avLst/>
          </a:prstGeom>
        </p:spPr>
      </p:pic>
      <p:sp>
        <p:nvSpPr>
          <p:cNvPr id="50" name="Date Placeholder 49">
            <a:extLst>
              <a:ext uri="{FF2B5EF4-FFF2-40B4-BE49-F238E27FC236}">
                <a16:creationId xmlns:a16="http://schemas.microsoft.com/office/drawing/2014/main" id="{FFDC8285-121A-48B3-6132-9006457E4DDB}"/>
              </a:ext>
            </a:extLst>
          </p:cNvPr>
          <p:cNvSpPr>
            <a:spLocks noGrp="1"/>
          </p:cNvSpPr>
          <p:nvPr>
            <p:ph type="dt" sz="half" idx="10"/>
          </p:nvPr>
        </p:nvSpPr>
        <p:spPr/>
        <p:txBody>
          <a:bodyPr/>
          <a:lstStyle/>
          <a:p>
            <a:fld id="{94F12DEC-A2DB-4033-91F5-08EADBA97BC0}" type="datetime1">
              <a:rPr lang="en-GB" smtClean="0"/>
              <a:t>04/11/2023</a:t>
            </a:fld>
            <a:endParaRPr lang="en-GB"/>
          </a:p>
        </p:txBody>
      </p:sp>
      <p:sp>
        <p:nvSpPr>
          <p:cNvPr id="51" name="Slide Number Placeholder 50">
            <a:extLst>
              <a:ext uri="{FF2B5EF4-FFF2-40B4-BE49-F238E27FC236}">
                <a16:creationId xmlns:a16="http://schemas.microsoft.com/office/drawing/2014/main" id="{295F40A1-F64F-8D1D-B301-11AB602D893C}"/>
              </a:ext>
            </a:extLst>
          </p:cNvPr>
          <p:cNvSpPr>
            <a:spLocks noGrp="1"/>
          </p:cNvSpPr>
          <p:nvPr>
            <p:ph type="sldNum" sz="quarter" idx="12"/>
          </p:nvPr>
        </p:nvSpPr>
        <p:spPr/>
        <p:txBody>
          <a:bodyPr/>
          <a:lstStyle/>
          <a:p>
            <a:fld id="{1822C2C9-E126-44D7-ABC8-7CE5B314A4C3}" type="slidenum">
              <a:rPr lang="en-GB" smtClean="0"/>
              <a:t>27</a:t>
            </a:fld>
            <a:endParaRPr lang="en-GB"/>
          </a:p>
        </p:txBody>
      </p:sp>
    </p:spTree>
    <p:extLst>
      <p:ext uri="{BB962C8B-B14F-4D97-AF65-F5344CB8AC3E}">
        <p14:creationId xmlns:p14="http://schemas.microsoft.com/office/powerpoint/2010/main" val="262586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1F25F-EB2A-3085-AF36-5CC96814A09B}"/>
              </a:ext>
            </a:extLst>
          </p:cNvPr>
          <p:cNvSpPr>
            <a:spLocks noGrp="1"/>
          </p:cNvSpPr>
          <p:nvPr>
            <p:ph type="dt" sz="half" idx="10"/>
          </p:nvPr>
        </p:nvSpPr>
        <p:spPr>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87EABF7-250E-4320-B8FD-A80F11078FD2}" type="datetime1">
              <a:rPr kumimoji="0" lang="en-GB" sz="1200" b="0" i="0" u="none" strike="noStrike" kern="1200" cap="none" spc="0" normalizeH="0" baseline="0" noProof="0" smtClean="0">
                <a:ln>
                  <a:noFill/>
                </a:ln>
                <a:solidFill>
                  <a:schemeClr val="accent5">
                    <a:lumMod val="50000"/>
                  </a:schemeClr>
                </a:solidFill>
                <a:effectLst/>
                <a:uLnTx/>
                <a:uFillTx/>
                <a:latin typeface="Calibri" panose="020F0502020204030204"/>
                <a:ea typeface="+mn-ea"/>
                <a:cs typeface="+mn-cs"/>
              </a:rPr>
              <a:t>04/11/2023</a:t>
            </a:fld>
            <a:endParaRPr kumimoji="0" lang="en-US" sz="12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FEB7474-29D3-6789-7DCC-B3E2FAB29E8D}"/>
              </a:ext>
            </a:extLst>
          </p:cNvPr>
          <p:cNvSpPr>
            <a:spLocks noGrp="1"/>
          </p:cNvSpPr>
          <p:nvPr>
            <p:ph type="title" idx="4294967295"/>
          </p:nvPr>
        </p:nvSpPr>
        <p:spPr>
          <a:xfrm>
            <a:off x="437564" y="1210297"/>
            <a:ext cx="6138863" cy="712788"/>
          </a:xfrm>
        </p:spPr>
        <p:txBody>
          <a:bodyPr/>
          <a:lstStyle/>
          <a:p>
            <a:r>
              <a:rPr lang="en-US" b="1" dirty="0">
                <a:solidFill>
                  <a:schemeClr val="accent5">
                    <a:lumMod val="50000"/>
                  </a:schemeClr>
                </a:solidFill>
              </a:rPr>
              <a:t>Alpa Buddhabhatti</a:t>
            </a:r>
          </a:p>
        </p:txBody>
      </p:sp>
      <p:sp>
        <p:nvSpPr>
          <p:cNvPr id="7" name="Content Placeholder 2">
            <a:extLst>
              <a:ext uri="{FF2B5EF4-FFF2-40B4-BE49-F238E27FC236}">
                <a16:creationId xmlns:a16="http://schemas.microsoft.com/office/drawing/2014/main" id="{25D1504E-68C3-2F01-F25D-5DB94F3E97D8}"/>
              </a:ext>
            </a:extLst>
          </p:cNvPr>
          <p:cNvSpPr>
            <a:spLocks noGrp="1"/>
          </p:cNvSpPr>
          <p:nvPr>
            <p:ph idx="4294967295"/>
          </p:nvPr>
        </p:nvSpPr>
        <p:spPr>
          <a:xfrm>
            <a:off x="429996" y="2294523"/>
            <a:ext cx="6035675" cy="1270000"/>
          </a:xfrm>
        </p:spPr>
        <p:txBody>
          <a:bodyPr/>
          <a:lstStyle/>
          <a:p>
            <a:pPr marL="0" indent="0">
              <a:buNone/>
            </a:pPr>
            <a:r>
              <a:rPr lang="en-US" dirty="0">
                <a:solidFill>
                  <a:schemeClr val="accent5">
                    <a:lumMod val="50000"/>
                  </a:schemeClr>
                </a:solidFill>
              </a:rPr>
              <a:t>Azure Data Engineer/Trainer</a:t>
            </a:r>
          </a:p>
          <a:p>
            <a:pPr marL="0" indent="0">
              <a:buNone/>
            </a:pPr>
            <a:endParaRPr lang="en-US" dirty="0">
              <a:solidFill>
                <a:schemeClr val="accent5">
                  <a:lumMod val="50000"/>
                </a:schemeClr>
              </a:solidFill>
            </a:endParaRPr>
          </a:p>
        </p:txBody>
      </p:sp>
      <p:sp>
        <p:nvSpPr>
          <p:cNvPr id="13" name="Content Placeholder 9">
            <a:extLst>
              <a:ext uri="{FF2B5EF4-FFF2-40B4-BE49-F238E27FC236}">
                <a16:creationId xmlns:a16="http://schemas.microsoft.com/office/drawing/2014/main" id="{BC2F7397-A974-130A-2CA2-8860BE668CDD}"/>
              </a:ext>
            </a:extLst>
          </p:cNvPr>
          <p:cNvSpPr txBox="1">
            <a:spLocks/>
          </p:cNvSpPr>
          <p:nvPr/>
        </p:nvSpPr>
        <p:spPr>
          <a:xfrm>
            <a:off x="417593" y="1909600"/>
            <a:ext cx="6035251" cy="404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She/Her</a:t>
            </a:r>
          </a:p>
        </p:txBody>
      </p:sp>
      <p:sp>
        <p:nvSpPr>
          <p:cNvPr id="8" name="TextBox 7">
            <a:extLst>
              <a:ext uri="{FF2B5EF4-FFF2-40B4-BE49-F238E27FC236}">
                <a16:creationId xmlns:a16="http://schemas.microsoft.com/office/drawing/2014/main" id="{CA000F7D-1800-F474-A8F1-F788401208C9}"/>
              </a:ext>
            </a:extLst>
          </p:cNvPr>
          <p:cNvSpPr txBox="1"/>
          <p:nvPr/>
        </p:nvSpPr>
        <p:spPr>
          <a:xfrm>
            <a:off x="850891" y="5755158"/>
            <a:ext cx="839129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https://maven.com/alpa-buddhabhatti/adft</a:t>
            </a:r>
          </a:p>
        </p:txBody>
      </p:sp>
      <p:sp>
        <p:nvSpPr>
          <p:cNvPr id="12" name="Content Placeholder 4">
            <a:extLst>
              <a:ext uri="{FF2B5EF4-FFF2-40B4-BE49-F238E27FC236}">
                <a16:creationId xmlns:a16="http://schemas.microsoft.com/office/drawing/2014/main" id="{A26039F3-0C6B-66DF-5EC3-B01796F838CD}"/>
              </a:ext>
            </a:extLst>
          </p:cNvPr>
          <p:cNvSpPr txBox="1">
            <a:spLocks/>
          </p:cNvSpPr>
          <p:nvPr/>
        </p:nvSpPr>
        <p:spPr>
          <a:xfrm>
            <a:off x="930385" y="3472095"/>
            <a:ext cx="1612978" cy="64778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@AlpaB7</a:t>
            </a:r>
          </a:p>
        </p:txBody>
      </p:sp>
      <p:sp>
        <p:nvSpPr>
          <p:cNvPr id="14" name="Content Placeholder 5">
            <a:extLst>
              <a:ext uri="{FF2B5EF4-FFF2-40B4-BE49-F238E27FC236}">
                <a16:creationId xmlns:a16="http://schemas.microsoft.com/office/drawing/2014/main" id="{286DA136-B1C6-B3D0-D1D3-91B9B4EABEE9}"/>
              </a:ext>
            </a:extLst>
          </p:cNvPr>
          <p:cNvSpPr txBox="1">
            <a:spLocks/>
          </p:cNvSpPr>
          <p:nvPr/>
        </p:nvSpPr>
        <p:spPr>
          <a:xfrm>
            <a:off x="417593" y="4715298"/>
            <a:ext cx="6178806" cy="553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@meetalpa</a:t>
            </a:r>
          </a:p>
        </p:txBody>
      </p:sp>
      <p:sp>
        <p:nvSpPr>
          <p:cNvPr id="15" name="Content Placeholder 6">
            <a:extLst>
              <a:ext uri="{FF2B5EF4-FFF2-40B4-BE49-F238E27FC236}">
                <a16:creationId xmlns:a16="http://schemas.microsoft.com/office/drawing/2014/main" id="{1CDBBF1A-0E8D-DE90-481C-0AD066BECA89}"/>
              </a:ext>
            </a:extLst>
          </p:cNvPr>
          <p:cNvSpPr txBox="1">
            <a:spLocks/>
          </p:cNvSpPr>
          <p:nvPr/>
        </p:nvSpPr>
        <p:spPr>
          <a:xfrm>
            <a:off x="1001531" y="2955519"/>
            <a:ext cx="3125488"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16" name="Picture 6" descr="Twitter Icon | Twitter icon, Twitter logo, Twitter followers">
            <a:extLst>
              <a:ext uri="{FF2B5EF4-FFF2-40B4-BE49-F238E27FC236}">
                <a16:creationId xmlns:a16="http://schemas.microsoft.com/office/drawing/2014/main" id="{7FF39CFB-F0F5-3247-61E8-A6293E350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996" y="3549197"/>
            <a:ext cx="541095" cy="493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igh quality linkedin media social social media square icon - Social Media  Square Flat | Free icons">
            <a:extLst>
              <a:ext uri="{FF2B5EF4-FFF2-40B4-BE49-F238E27FC236}">
                <a16:creationId xmlns:a16="http://schemas.microsoft.com/office/drawing/2014/main" id="{7F1A84DC-FD40-D397-E533-B71EA224A6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689" y="3025706"/>
            <a:ext cx="460222" cy="412833"/>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6">
            <a:extLst>
              <a:ext uri="{FF2B5EF4-FFF2-40B4-BE49-F238E27FC236}">
                <a16:creationId xmlns:a16="http://schemas.microsoft.com/office/drawing/2014/main" id="{DAB17784-4018-FA68-A893-C518D5BB5177}"/>
              </a:ext>
            </a:extLst>
          </p:cNvPr>
          <p:cNvSpPr txBox="1">
            <a:spLocks/>
          </p:cNvSpPr>
          <p:nvPr/>
        </p:nvSpPr>
        <p:spPr>
          <a:xfrm>
            <a:off x="994855" y="4149887"/>
            <a:ext cx="6659392"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alpaBuddhabhatti/MetadataDrivenPipeine</a:t>
            </a:r>
          </a:p>
        </p:txBody>
      </p:sp>
      <p:sp>
        <p:nvSpPr>
          <p:cNvPr id="22" name="TextBox 21">
            <a:extLst>
              <a:ext uri="{FF2B5EF4-FFF2-40B4-BE49-F238E27FC236}">
                <a16:creationId xmlns:a16="http://schemas.microsoft.com/office/drawing/2014/main" id="{20C34742-71F6-C325-020E-E3A48C0BA5A8}"/>
              </a:ext>
            </a:extLst>
          </p:cNvPr>
          <p:cNvSpPr txBox="1"/>
          <p:nvPr/>
        </p:nvSpPr>
        <p:spPr>
          <a:xfrm>
            <a:off x="930385" y="5185490"/>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23" name="Picture 22">
            <a:extLst>
              <a:ext uri="{FF2B5EF4-FFF2-40B4-BE49-F238E27FC236}">
                <a16:creationId xmlns:a16="http://schemas.microsoft.com/office/drawing/2014/main" id="{648C9DA6-E0D5-78C8-23E0-404398517139}"/>
              </a:ext>
            </a:extLst>
          </p:cNvPr>
          <p:cNvPicPr>
            <a:picLocks noChangeAspect="1"/>
          </p:cNvPicPr>
          <p:nvPr/>
        </p:nvPicPr>
        <p:blipFill>
          <a:blip r:embed="rId5"/>
          <a:stretch>
            <a:fillRect/>
          </a:stretch>
        </p:blipFill>
        <p:spPr>
          <a:xfrm>
            <a:off x="498466" y="5884352"/>
            <a:ext cx="352425" cy="419100"/>
          </a:xfrm>
          <a:prstGeom prst="rect">
            <a:avLst/>
          </a:prstGeom>
        </p:spPr>
      </p:pic>
      <p:pic>
        <p:nvPicPr>
          <p:cNvPr id="24" name="Picture 23">
            <a:extLst>
              <a:ext uri="{FF2B5EF4-FFF2-40B4-BE49-F238E27FC236}">
                <a16:creationId xmlns:a16="http://schemas.microsoft.com/office/drawing/2014/main" id="{45422B73-3DB6-7A56-0C33-33A3D26D6778}"/>
              </a:ext>
            </a:extLst>
          </p:cNvPr>
          <p:cNvPicPr>
            <a:picLocks noChangeAspect="1"/>
          </p:cNvPicPr>
          <p:nvPr/>
        </p:nvPicPr>
        <p:blipFill>
          <a:blip r:embed="rId6"/>
          <a:stretch>
            <a:fillRect/>
          </a:stretch>
        </p:blipFill>
        <p:spPr>
          <a:xfrm>
            <a:off x="456181" y="4745286"/>
            <a:ext cx="502507" cy="385176"/>
          </a:xfrm>
          <a:prstGeom prst="rect">
            <a:avLst/>
          </a:prstGeom>
        </p:spPr>
      </p:pic>
      <p:pic>
        <p:nvPicPr>
          <p:cNvPr id="25" name="Picture 24">
            <a:extLst>
              <a:ext uri="{FF2B5EF4-FFF2-40B4-BE49-F238E27FC236}">
                <a16:creationId xmlns:a16="http://schemas.microsoft.com/office/drawing/2014/main" id="{459D582A-DB15-DA78-F9D6-77D6BD5F0F76}"/>
              </a:ext>
            </a:extLst>
          </p:cNvPr>
          <p:cNvPicPr>
            <a:picLocks noChangeAspect="1"/>
          </p:cNvPicPr>
          <p:nvPr/>
        </p:nvPicPr>
        <p:blipFill>
          <a:blip r:embed="rId7"/>
          <a:stretch>
            <a:fillRect/>
          </a:stretch>
        </p:blipFill>
        <p:spPr>
          <a:xfrm>
            <a:off x="440689" y="4124378"/>
            <a:ext cx="502507" cy="474252"/>
          </a:xfrm>
          <a:prstGeom prst="rect">
            <a:avLst/>
          </a:prstGeom>
        </p:spPr>
      </p:pic>
      <p:pic>
        <p:nvPicPr>
          <p:cNvPr id="26" name="Picture 25">
            <a:extLst>
              <a:ext uri="{FF2B5EF4-FFF2-40B4-BE49-F238E27FC236}">
                <a16:creationId xmlns:a16="http://schemas.microsoft.com/office/drawing/2014/main" id="{A6E7F204-3CF3-5F8E-0C26-D6A1C5B7235E}"/>
              </a:ext>
            </a:extLst>
          </p:cNvPr>
          <p:cNvPicPr>
            <a:picLocks noChangeAspect="1"/>
          </p:cNvPicPr>
          <p:nvPr/>
        </p:nvPicPr>
        <p:blipFill>
          <a:blip r:embed="rId8"/>
          <a:stretch>
            <a:fillRect/>
          </a:stretch>
        </p:blipFill>
        <p:spPr>
          <a:xfrm>
            <a:off x="444634" y="5268506"/>
            <a:ext cx="519310" cy="456563"/>
          </a:xfrm>
          <a:prstGeom prst="rect">
            <a:avLst/>
          </a:prstGeom>
        </p:spPr>
      </p:pic>
      <p:sp>
        <p:nvSpPr>
          <p:cNvPr id="29" name="Content Placeholder 2">
            <a:extLst>
              <a:ext uri="{FF2B5EF4-FFF2-40B4-BE49-F238E27FC236}">
                <a16:creationId xmlns:a16="http://schemas.microsoft.com/office/drawing/2014/main" id="{2CE7E662-8579-F08D-9984-FB1C5975261E}"/>
              </a:ext>
            </a:extLst>
          </p:cNvPr>
          <p:cNvSpPr txBox="1">
            <a:spLocks/>
          </p:cNvSpPr>
          <p:nvPr/>
        </p:nvSpPr>
        <p:spPr>
          <a:xfrm>
            <a:off x="7309387" y="2536008"/>
            <a:ext cx="6035252" cy="2732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Certified Trainer(MCT)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Developer(AZ-204)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Engineer(DP-203)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Scientist(DP-100)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Administrator(AZ-104)</a:t>
            </a:r>
          </a:p>
        </p:txBody>
      </p:sp>
      <p:pic>
        <p:nvPicPr>
          <p:cNvPr id="4" name="Picture 3">
            <a:extLst>
              <a:ext uri="{FF2B5EF4-FFF2-40B4-BE49-F238E27FC236}">
                <a16:creationId xmlns:a16="http://schemas.microsoft.com/office/drawing/2014/main" id="{D976EE89-EC28-7BEB-9073-1CD889DA405C}"/>
              </a:ext>
            </a:extLst>
          </p:cNvPr>
          <p:cNvPicPr>
            <a:picLocks noChangeAspect="1"/>
          </p:cNvPicPr>
          <p:nvPr/>
        </p:nvPicPr>
        <p:blipFill>
          <a:blip r:embed="rId9"/>
          <a:stretch>
            <a:fillRect/>
          </a:stretch>
        </p:blipFill>
        <p:spPr>
          <a:xfrm>
            <a:off x="8363737" y="708917"/>
            <a:ext cx="1787130" cy="1802018"/>
          </a:xfrm>
          <a:prstGeom prst="rect">
            <a:avLst/>
          </a:prstGeom>
        </p:spPr>
      </p:pic>
      <p:pic>
        <p:nvPicPr>
          <p:cNvPr id="5" name="Picture 4">
            <a:extLst>
              <a:ext uri="{FF2B5EF4-FFF2-40B4-BE49-F238E27FC236}">
                <a16:creationId xmlns:a16="http://schemas.microsoft.com/office/drawing/2014/main" id="{9E5C1440-E839-726B-1728-08E347AC1C99}"/>
              </a:ext>
            </a:extLst>
          </p:cNvPr>
          <p:cNvPicPr>
            <a:picLocks noChangeAspect="1"/>
          </p:cNvPicPr>
          <p:nvPr/>
        </p:nvPicPr>
        <p:blipFill>
          <a:blip r:embed="rId10"/>
          <a:stretch>
            <a:fillRect/>
          </a:stretch>
        </p:blipFill>
        <p:spPr>
          <a:xfrm>
            <a:off x="0" y="9649"/>
            <a:ext cx="1314968" cy="865188"/>
          </a:xfrm>
          <a:prstGeom prst="rect">
            <a:avLst/>
          </a:prstGeom>
        </p:spPr>
      </p:pic>
      <p:pic>
        <p:nvPicPr>
          <p:cNvPr id="9" name="Picture 8">
            <a:extLst>
              <a:ext uri="{FF2B5EF4-FFF2-40B4-BE49-F238E27FC236}">
                <a16:creationId xmlns:a16="http://schemas.microsoft.com/office/drawing/2014/main" id="{6AE3AD78-A526-DF04-AF4F-9A58B48C038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10" name="Slide Number Placeholder 9">
            <a:extLst>
              <a:ext uri="{FF2B5EF4-FFF2-40B4-BE49-F238E27FC236}">
                <a16:creationId xmlns:a16="http://schemas.microsoft.com/office/drawing/2014/main" id="{508B65DA-2BFE-3E69-1C7E-D700A4AAD1BB}"/>
              </a:ext>
            </a:extLst>
          </p:cNvPr>
          <p:cNvSpPr>
            <a:spLocks noGrp="1"/>
          </p:cNvSpPr>
          <p:nvPr>
            <p:ph type="sldNum" sz="quarter" idx="12"/>
          </p:nvPr>
        </p:nvSpPr>
        <p:spPr/>
        <p:txBody>
          <a:bodyPr/>
          <a:lstStyle/>
          <a:p>
            <a:fld id="{1822C2C9-E126-44D7-ABC8-7CE5B314A4C3}" type="slidenum">
              <a:rPr lang="en-GB" smtClean="0"/>
              <a:t>3</a:t>
            </a:fld>
            <a:endParaRPr lang="en-GB"/>
          </a:p>
        </p:txBody>
      </p:sp>
    </p:spTree>
    <p:extLst>
      <p:ext uri="{BB962C8B-B14F-4D97-AF65-F5344CB8AC3E}">
        <p14:creationId xmlns:p14="http://schemas.microsoft.com/office/powerpoint/2010/main" val="260485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91C09-DE92-48E8-877D-8AED5428BB7A}"/>
              </a:ext>
            </a:extLst>
          </p:cNvPr>
          <p:cNvSpPr>
            <a:spLocks noGrp="1"/>
          </p:cNvSpPr>
          <p:nvPr>
            <p:ph type="title"/>
          </p:nvPr>
        </p:nvSpPr>
        <p:spPr/>
        <p:txBody>
          <a:bodyPr>
            <a:normAutofit/>
          </a:bodyPr>
          <a:lstStyle/>
          <a:p>
            <a:pPr algn="ctr"/>
            <a:r>
              <a:rPr lang="en-GB" sz="4800" dirty="0">
                <a:solidFill>
                  <a:srgbClr val="036258"/>
                </a:solidFill>
                <a:effectLst>
                  <a:outerShdw blurRad="38100" dist="38100" dir="2700000" algn="tl">
                    <a:srgbClr val="000000">
                      <a:alpha val="43137"/>
                    </a:srgbClr>
                  </a:outerShdw>
                </a:effectLst>
              </a:rPr>
              <a:t>Agenda</a:t>
            </a:r>
            <a:endParaRPr lang="en-GB" sz="4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marL="514350" indent="-514350">
              <a:buAutoNum type="arabicPeriod"/>
            </a:pPr>
            <a:r>
              <a:rPr lang="en-GB" sz="3600" dirty="0">
                <a:latin typeface="Segoe UI" panose="020B0502040204020203" pitchFamily="34" charset="0"/>
                <a:cs typeface="Segoe UI" panose="020B0502040204020203" pitchFamily="34" charset="0"/>
              </a:rPr>
              <a:t>Quick Overview of Microsoft Fabric</a:t>
            </a:r>
          </a:p>
          <a:p>
            <a:pPr marL="514350" indent="-514350">
              <a:buAutoNum type="arabicPeriod"/>
            </a:pPr>
            <a:r>
              <a:rPr lang="en-GB" sz="3600" dirty="0">
                <a:latin typeface="Segoe UI" panose="020B0502040204020203" pitchFamily="34" charset="0"/>
                <a:cs typeface="Segoe UI" panose="020B0502040204020203" pitchFamily="34" charset="0"/>
              </a:rPr>
              <a:t>Overview of a Metadata-Driven Pipeline</a:t>
            </a:r>
          </a:p>
          <a:p>
            <a:pPr marL="514350" indent="-514350">
              <a:buAutoNum type="arabicPeriod"/>
            </a:pPr>
            <a:r>
              <a:rPr lang="en-GB" sz="3600" dirty="0">
                <a:latin typeface="Segoe UI" panose="020B0502040204020203" pitchFamily="34" charset="0"/>
                <a:cs typeface="Segoe UI" panose="020B0502040204020203" pitchFamily="34" charset="0"/>
              </a:rPr>
              <a:t>Demo </a:t>
            </a:r>
          </a:p>
          <a:p>
            <a:pPr marL="514350" indent="-514350">
              <a:buAutoNum type="arabicPeriod"/>
            </a:pPr>
            <a:r>
              <a:rPr lang="en-GB" sz="3600" dirty="0">
                <a:latin typeface="Segoe UI" panose="020B0502040204020203" pitchFamily="34" charset="0"/>
                <a:cs typeface="Segoe UI" panose="020B0502040204020203" pitchFamily="34" charset="0"/>
              </a:rPr>
              <a:t>Conclusion</a:t>
            </a:r>
          </a:p>
          <a:p>
            <a:pPr marL="514350" indent="-514350">
              <a:buAutoNum type="arabicPeriod"/>
            </a:pPr>
            <a:r>
              <a:rPr lang="en-GB" sz="3600" dirty="0">
                <a:latin typeface="Segoe UI" panose="020B0502040204020203" pitchFamily="34" charset="0"/>
                <a:cs typeface="Segoe UI" panose="020B0502040204020203" pitchFamily="34" charset="0"/>
              </a:rPr>
              <a:t>Q&amp;A </a:t>
            </a:r>
          </a:p>
          <a:p>
            <a:pPr marL="0" indent="0">
              <a:buNone/>
            </a:pPr>
            <a:endParaRPr lang="en-GB" sz="3600" dirty="0">
              <a:latin typeface="Segoe UI" panose="020B0502040204020203" pitchFamily="34" charset="0"/>
              <a:cs typeface="Segoe UI" panose="020B0502040204020203" pitchFamily="34" charset="0"/>
            </a:endParaRPr>
          </a:p>
          <a:p>
            <a:pPr marL="0" indent="0">
              <a:buNone/>
            </a:pPr>
            <a:endParaRPr lang="en-GB" sz="3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pic>
        <p:nvPicPr>
          <p:cNvPr id="6" name="Picture 5">
            <a:extLst>
              <a:ext uri="{FF2B5EF4-FFF2-40B4-BE49-F238E27FC236}">
                <a16:creationId xmlns:a16="http://schemas.microsoft.com/office/drawing/2014/main" id="{AF600150-271B-0497-252F-C100FF2C2FEE}"/>
              </a:ext>
            </a:extLst>
          </p:cNvPr>
          <p:cNvPicPr>
            <a:picLocks noChangeAspect="1"/>
          </p:cNvPicPr>
          <p:nvPr/>
        </p:nvPicPr>
        <p:blipFill>
          <a:blip r:embed="rId3"/>
          <a:stretch>
            <a:fillRect/>
          </a:stretch>
        </p:blipFill>
        <p:spPr>
          <a:xfrm>
            <a:off x="0" y="0"/>
            <a:ext cx="1314968" cy="865188"/>
          </a:xfrm>
          <a:prstGeom prst="rect">
            <a:avLst/>
          </a:prstGeom>
        </p:spPr>
      </p:pic>
      <p:sp>
        <p:nvSpPr>
          <p:cNvPr id="7" name="Date Placeholder 6">
            <a:extLst>
              <a:ext uri="{FF2B5EF4-FFF2-40B4-BE49-F238E27FC236}">
                <a16:creationId xmlns:a16="http://schemas.microsoft.com/office/drawing/2014/main" id="{1B9D7871-D114-EB05-9756-380C48F27438}"/>
              </a:ext>
            </a:extLst>
          </p:cNvPr>
          <p:cNvSpPr>
            <a:spLocks noGrp="1"/>
          </p:cNvSpPr>
          <p:nvPr>
            <p:ph type="dt" sz="half" idx="10"/>
          </p:nvPr>
        </p:nvSpPr>
        <p:spPr/>
        <p:txBody>
          <a:bodyPr/>
          <a:lstStyle/>
          <a:p>
            <a:fld id="{5DF74D88-CA6F-4C52-8555-1EFB66F9D1DC}" type="datetime1">
              <a:rPr lang="en-GB" smtClean="0"/>
              <a:t>04/11/2023</a:t>
            </a:fld>
            <a:endParaRPr lang="en-GB"/>
          </a:p>
        </p:txBody>
      </p:sp>
      <p:sp>
        <p:nvSpPr>
          <p:cNvPr id="8" name="Slide Number Placeholder 7">
            <a:extLst>
              <a:ext uri="{FF2B5EF4-FFF2-40B4-BE49-F238E27FC236}">
                <a16:creationId xmlns:a16="http://schemas.microsoft.com/office/drawing/2014/main" id="{10ABD195-1C74-993F-434B-D2CDE34D8DD6}"/>
              </a:ext>
            </a:extLst>
          </p:cNvPr>
          <p:cNvSpPr>
            <a:spLocks noGrp="1"/>
          </p:cNvSpPr>
          <p:nvPr>
            <p:ph type="sldNum" sz="quarter" idx="12"/>
          </p:nvPr>
        </p:nvSpPr>
        <p:spPr/>
        <p:txBody>
          <a:bodyPr/>
          <a:lstStyle/>
          <a:p>
            <a:fld id="{1822C2C9-E126-44D7-ABC8-7CE5B314A4C3}" type="slidenum">
              <a:rPr lang="en-GB" smtClean="0"/>
              <a:t>4</a:t>
            </a:fld>
            <a:endParaRPr lang="en-GB"/>
          </a:p>
        </p:txBody>
      </p:sp>
    </p:spTree>
    <p:extLst>
      <p:ext uri="{BB962C8B-B14F-4D97-AF65-F5344CB8AC3E}">
        <p14:creationId xmlns:p14="http://schemas.microsoft.com/office/powerpoint/2010/main" val="100683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91C09-DE92-48E8-877D-8AED5428BB7A}"/>
              </a:ext>
            </a:extLst>
          </p:cNvPr>
          <p:cNvSpPr>
            <a:spLocks noGrp="1"/>
          </p:cNvSpPr>
          <p:nvPr>
            <p:ph type="title"/>
          </p:nvPr>
        </p:nvSpPr>
        <p:spPr/>
        <p:txBody>
          <a:bodyPr>
            <a:normAutofit/>
          </a:bodyPr>
          <a:lstStyle/>
          <a:p>
            <a:pPr algn="ctr"/>
            <a:r>
              <a:rPr lang="en-GB" sz="4800" dirty="0">
                <a:solidFill>
                  <a:srgbClr val="036258"/>
                </a:solidFill>
                <a:effectLst>
                  <a:outerShdw blurRad="38100" dist="38100" dir="2700000" algn="tl">
                    <a:srgbClr val="000000">
                      <a:alpha val="43137"/>
                    </a:srgbClr>
                  </a:outerShdw>
                </a:effectLst>
              </a:rPr>
              <a:t>Abstract</a:t>
            </a:r>
            <a:endParaRPr lang="en-GB" sz="4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marL="0" indent="0">
              <a:buNone/>
            </a:pPr>
            <a:r>
              <a:rPr lang="en-GB" sz="2400" b="0" i="0" dirty="0">
                <a:solidFill>
                  <a:srgbClr val="676A6C"/>
                </a:solidFill>
                <a:effectLst/>
                <a:latin typeface="open sans" panose="020B0606030504020204" pitchFamily="34" charset="0"/>
              </a:rPr>
              <a:t>During this session, we will explore the concept of metadata-driven Azure data pipelines within the framework of Microsoft's Azure Data Factory, focusing on the utilization of Microsoft Fabric to efficiently process various data sources. This demonstration will showcase the seamless integration of the following services:</a:t>
            </a:r>
            <a:br>
              <a:rPr lang="en-GB" sz="2400" dirty="0"/>
            </a:br>
            <a:br>
              <a:rPr lang="en-GB" sz="2400" dirty="0"/>
            </a:br>
            <a:r>
              <a:rPr lang="en-GB" sz="2400" b="0" i="0" dirty="0">
                <a:solidFill>
                  <a:srgbClr val="676A6C"/>
                </a:solidFill>
                <a:effectLst/>
                <a:latin typeface="open sans" panose="020B0606030504020204" pitchFamily="34" charset="0"/>
              </a:rPr>
              <a:t>**Microsoft Fabric</a:t>
            </a:r>
            <a:br>
              <a:rPr lang="en-GB" sz="2400" dirty="0"/>
            </a:br>
            <a:r>
              <a:rPr lang="en-GB" sz="2400" b="0" i="0" dirty="0">
                <a:solidFill>
                  <a:srgbClr val="676A6C"/>
                </a:solidFill>
                <a:effectLst/>
                <a:latin typeface="open sans" panose="020B0606030504020204" pitchFamily="34" charset="0"/>
              </a:rPr>
              <a:t>**Azure SQL</a:t>
            </a:r>
            <a:br>
              <a:rPr lang="en-GB" sz="2400" dirty="0"/>
            </a:br>
            <a:br>
              <a:rPr lang="en-GB" sz="2400" dirty="0"/>
            </a:br>
            <a:r>
              <a:rPr lang="en-GB" sz="2400" b="0" i="0" dirty="0">
                <a:solidFill>
                  <a:srgbClr val="676A6C"/>
                </a:solidFill>
                <a:effectLst/>
                <a:latin typeface="open sans" panose="020B0606030504020204" pitchFamily="34" charset="0"/>
              </a:rPr>
              <a:t>By the end of this session, attendees will acquire valuable insights into Microsoft Fabric and gain inspiration on how to leverage its capabilities within their respective business domains.</a:t>
            </a:r>
            <a:endParaRPr lang="en-GB" sz="3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1B0878B8-31FC-A9D2-82AC-73C960D30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pic>
        <p:nvPicPr>
          <p:cNvPr id="3" name="Picture 2">
            <a:extLst>
              <a:ext uri="{FF2B5EF4-FFF2-40B4-BE49-F238E27FC236}">
                <a16:creationId xmlns:a16="http://schemas.microsoft.com/office/drawing/2014/main" id="{647078C8-37FC-7F33-FF47-5AFEC7ED519E}"/>
              </a:ext>
            </a:extLst>
          </p:cNvPr>
          <p:cNvPicPr>
            <a:picLocks noChangeAspect="1"/>
          </p:cNvPicPr>
          <p:nvPr/>
        </p:nvPicPr>
        <p:blipFill>
          <a:blip r:embed="rId3"/>
          <a:stretch>
            <a:fillRect/>
          </a:stretch>
        </p:blipFill>
        <p:spPr>
          <a:xfrm>
            <a:off x="0" y="0"/>
            <a:ext cx="1314968" cy="865188"/>
          </a:xfrm>
          <a:prstGeom prst="rect">
            <a:avLst/>
          </a:prstGeom>
        </p:spPr>
      </p:pic>
      <p:sp>
        <p:nvSpPr>
          <p:cNvPr id="6" name="Date Placeholder 5">
            <a:extLst>
              <a:ext uri="{FF2B5EF4-FFF2-40B4-BE49-F238E27FC236}">
                <a16:creationId xmlns:a16="http://schemas.microsoft.com/office/drawing/2014/main" id="{D2CD571A-A5C9-D66B-6CBC-ED44521F016B}"/>
              </a:ext>
            </a:extLst>
          </p:cNvPr>
          <p:cNvSpPr>
            <a:spLocks noGrp="1"/>
          </p:cNvSpPr>
          <p:nvPr>
            <p:ph type="dt" sz="half" idx="10"/>
          </p:nvPr>
        </p:nvSpPr>
        <p:spPr/>
        <p:txBody>
          <a:bodyPr/>
          <a:lstStyle/>
          <a:p>
            <a:fld id="{D8672DA3-B578-47AC-8E52-B116087891CF}" type="datetime1">
              <a:rPr lang="en-GB" smtClean="0"/>
              <a:t>04/11/2023</a:t>
            </a:fld>
            <a:endParaRPr lang="en-GB"/>
          </a:p>
        </p:txBody>
      </p:sp>
      <p:sp>
        <p:nvSpPr>
          <p:cNvPr id="7" name="Slide Number Placeholder 6">
            <a:extLst>
              <a:ext uri="{FF2B5EF4-FFF2-40B4-BE49-F238E27FC236}">
                <a16:creationId xmlns:a16="http://schemas.microsoft.com/office/drawing/2014/main" id="{B0AD9D58-D821-8D2C-3C26-E87F82A40334}"/>
              </a:ext>
            </a:extLst>
          </p:cNvPr>
          <p:cNvSpPr>
            <a:spLocks noGrp="1"/>
          </p:cNvSpPr>
          <p:nvPr>
            <p:ph type="sldNum" sz="quarter" idx="12"/>
          </p:nvPr>
        </p:nvSpPr>
        <p:spPr/>
        <p:txBody>
          <a:bodyPr/>
          <a:lstStyle/>
          <a:p>
            <a:fld id="{1822C2C9-E126-44D7-ABC8-7CE5B314A4C3}" type="slidenum">
              <a:rPr lang="en-GB" smtClean="0"/>
              <a:t>5</a:t>
            </a:fld>
            <a:endParaRPr lang="en-GB"/>
          </a:p>
        </p:txBody>
      </p:sp>
    </p:spTree>
    <p:extLst>
      <p:ext uri="{BB962C8B-B14F-4D97-AF65-F5344CB8AC3E}">
        <p14:creationId xmlns:p14="http://schemas.microsoft.com/office/powerpoint/2010/main" val="59518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44CFE-6A49-6931-9964-05AE7B1FC8FA}"/>
              </a:ext>
            </a:extLst>
          </p:cNvPr>
          <p:cNvSpPr>
            <a:spLocks noGrp="1"/>
          </p:cNvSpPr>
          <p:nvPr>
            <p:ph idx="4294967295"/>
          </p:nvPr>
        </p:nvSpPr>
        <p:spPr>
          <a:xfrm>
            <a:off x="838200" y="1080293"/>
            <a:ext cx="10515600" cy="4351338"/>
          </a:xfrm>
        </p:spPr>
        <p:txBody>
          <a:bodyPr>
            <a:normAutofit/>
          </a:bodyPr>
          <a:lstStyle/>
          <a:p>
            <a:pPr marL="0" indent="0">
              <a:buNone/>
            </a:pPr>
            <a:r>
              <a:rPr lang="en-GB" sz="4400" dirty="0"/>
              <a:t>             </a:t>
            </a:r>
          </a:p>
          <a:p>
            <a:pPr marL="0" indent="0">
              <a:buNone/>
            </a:pPr>
            <a:r>
              <a:rPr lang="en-GB" sz="4400" dirty="0"/>
              <a:t>          </a:t>
            </a:r>
            <a:r>
              <a:rPr lang="en-GB" sz="4400" dirty="0">
                <a:solidFill>
                  <a:srgbClr val="036258"/>
                </a:solidFill>
              </a:rPr>
              <a:t>1.Microsoft Fabric Quick Overview</a:t>
            </a:r>
            <a:endParaRPr lang="en-GB" sz="4400" dirty="0"/>
          </a:p>
        </p:txBody>
      </p:sp>
      <p:pic>
        <p:nvPicPr>
          <p:cNvPr id="4" name="Picture 3">
            <a:extLst>
              <a:ext uri="{FF2B5EF4-FFF2-40B4-BE49-F238E27FC236}">
                <a16:creationId xmlns:a16="http://schemas.microsoft.com/office/drawing/2014/main" id="{E52FCE76-5EB0-9730-F2B5-598F66147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527" y="2893121"/>
            <a:ext cx="4514850" cy="2371725"/>
          </a:xfrm>
          <a:prstGeom prst="rect">
            <a:avLst/>
          </a:prstGeom>
        </p:spPr>
      </p:pic>
      <p:pic>
        <p:nvPicPr>
          <p:cNvPr id="6" name="Picture 5">
            <a:extLst>
              <a:ext uri="{FF2B5EF4-FFF2-40B4-BE49-F238E27FC236}">
                <a16:creationId xmlns:a16="http://schemas.microsoft.com/office/drawing/2014/main" id="{DA0D7715-2CF8-E876-713C-7F1613D84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pic>
        <p:nvPicPr>
          <p:cNvPr id="7" name="Picture 6">
            <a:extLst>
              <a:ext uri="{FF2B5EF4-FFF2-40B4-BE49-F238E27FC236}">
                <a16:creationId xmlns:a16="http://schemas.microsoft.com/office/drawing/2014/main" id="{3E6AE10A-AAD8-C14A-6EC1-37777BCAE63B}"/>
              </a:ext>
            </a:extLst>
          </p:cNvPr>
          <p:cNvPicPr>
            <a:picLocks noChangeAspect="1"/>
          </p:cNvPicPr>
          <p:nvPr/>
        </p:nvPicPr>
        <p:blipFill>
          <a:blip r:embed="rId3"/>
          <a:stretch>
            <a:fillRect/>
          </a:stretch>
        </p:blipFill>
        <p:spPr>
          <a:xfrm>
            <a:off x="0" y="0"/>
            <a:ext cx="1314968" cy="865188"/>
          </a:xfrm>
          <a:prstGeom prst="rect">
            <a:avLst/>
          </a:prstGeom>
        </p:spPr>
      </p:pic>
      <p:sp>
        <p:nvSpPr>
          <p:cNvPr id="8" name="Date Placeholder 7">
            <a:extLst>
              <a:ext uri="{FF2B5EF4-FFF2-40B4-BE49-F238E27FC236}">
                <a16:creationId xmlns:a16="http://schemas.microsoft.com/office/drawing/2014/main" id="{45422348-AA12-B83E-E5E7-01B7B5599E24}"/>
              </a:ext>
            </a:extLst>
          </p:cNvPr>
          <p:cNvSpPr>
            <a:spLocks noGrp="1"/>
          </p:cNvSpPr>
          <p:nvPr>
            <p:ph type="dt" sz="half" idx="10"/>
          </p:nvPr>
        </p:nvSpPr>
        <p:spPr/>
        <p:txBody>
          <a:bodyPr/>
          <a:lstStyle/>
          <a:p>
            <a:fld id="{E93EEC5F-D2F8-446A-8A83-10AB17811F3B}" type="datetime1">
              <a:rPr lang="en-GB" smtClean="0"/>
              <a:t>04/11/2023</a:t>
            </a:fld>
            <a:endParaRPr lang="en-GB"/>
          </a:p>
        </p:txBody>
      </p:sp>
      <p:sp>
        <p:nvSpPr>
          <p:cNvPr id="9" name="Slide Number Placeholder 8">
            <a:extLst>
              <a:ext uri="{FF2B5EF4-FFF2-40B4-BE49-F238E27FC236}">
                <a16:creationId xmlns:a16="http://schemas.microsoft.com/office/drawing/2014/main" id="{DEFE8235-0F1B-D04F-A1E7-770679679D0A}"/>
              </a:ext>
            </a:extLst>
          </p:cNvPr>
          <p:cNvSpPr>
            <a:spLocks noGrp="1"/>
          </p:cNvSpPr>
          <p:nvPr>
            <p:ph type="sldNum" sz="quarter" idx="12"/>
          </p:nvPr>
        </p:nvSpPr>
        <p:spPr/>
        <p:txBody>
          <a:bodyPr/>
          <a:lstStyle/>
          <a:p>
            <a:fld id="{1822C2C9-E126-44D7-ABC8-7CE5B314A4C3}" type="slidenum">
              <a:rPr lang="en-GB" smtClean="0"/>
              <a:t>6</a:t>
            </a:fld>
            <a:endParaRPr lang="en-GB"/>
          </a:p>
        </p:txBody>
      </p:sp>
    </p:spTree>
    <p:extLst>
      <p:ext uri="{BB962C8B-B14F-4D97-AF65-F5344CB8AC3E}">
        <p14:creationId xmlns:p14="http://schemas.microsoft.com/office/powerpoint/2010/main" val="129847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2">
            <a:extLst>
              <a:ext uri="{FF2B5EF4-FFF2-40B4-BE49-F238E27FC236}">
                <a16:creationId xmlns:a16="http://schemas.microsoft.com/office/drawing/2014/main" id="{F020DB06-070F-A235-9842-633AFBE55A88}"/>
              </a:ext>
            </a:extLst>
          </p:cNvPr>
          <p:cNvSpPr/>
          <p:nvPr/>
        </p:nvSpPr>
        <p:spPr bwMode="auto">
          <a:xfrm>
            <a:off x="166493" y="1170873"/>
            <a:ext cx="6702754" cy="5284928"/>
          </a:xfrm>
          <a:prstGeom prst="roundRect">
            <a:avLst>
              <a:gd name="adj" fmla="val 3641"/>
            </a:avLst>
          </a:prstGeom>
          <a:solidFill>
            <a:srgbClr val="FFFFFF"/>
          </a:solidFill>
          <a:ln w="9525" cap="flat" cmpd="sng" algn="ctr">
            <a:solidFill>
              <a:schemeClr val="accent2"/>
            </a:solidFill>
            <a:prstDash val="solid"/>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sp>
        <p:nvSpPr>
          <p:cNvPr id="3" name="Rounded Rectangle 45">
            <a:extLst>
              <a:ext uri="{FF2B5EF4-FFF2-40B4-BE49-F238E27FC236}">
                <a16:creationId xmlns:a16="http://schemas.microsoft.com/office/drawing/2014/main" id="{2F9F7557-D459-32A3-89D3-2B1136384F11}"/>
              </a:ext>
            </a:extLst>
          </p:cNvPr>
          <p:cNvSpPr/>
          <p:nvPr/>
        </p:nvSpPr>
        <p:spPr>
          <a:xfrm>
            <a:off x="364321" y="5127979"/>
            <a:ext cx="6307098" cy="1117711"/>
          </a:xfrm>
          <a:prstGeom prst="roundRect">
            <a:avLst>
              <a:gd name="adj" fmla="val 3792"/>
            </a:avLst>
          </a:prstGeom>
          <a:solidFill>
            <a:schemeClr val="bg1">
              <a:lumMod val="75000"/>
            </a:schemeClr>
          </a:soli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sp>
        <p:nvSpPr>
          <p:cNvPr id="4" name="Title 1">
            <a:extLst>
              <a:ext uri="{FF2B5EF4-FFF2-40B4-BE49-F238E27FC236}">
                <a16:creationId xmlns:a16="http://schemas.microsoft.com/office/drawing/2014/main" id="{7F235B8C-2357-B604-F31C-D6C5E861EB53}"/>
              </a:ext>
            </a:extLst>
          </p:cNvPr>
          <p:cNvSpPr txBox="1">
            <a:spLocks/>
          </p:cNvSpPr>
          <p:nvPr/>
        </p:nvSpPr>
        <p:spPr>
          <a:xfrm>
            <a:off x="172294" y="145615"/>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Microsoft FABRIC</a:t>
            </a:r>
          </a:p>
        </p:txBody>
      </p:sp>
      <p:sp>
        <p:nvSpPr>
          <p:cNvPr id="5" name="Rounded Rectangle 45">
            <a:extLst>
              <a:ext uri="{FF2B5EF4-FFF2-40B4-BE49-F238E27FC236}">
                <a16:creationId xmlns:a16="http://schemas.microsoft.com/office/drawing/2014/main" id="{D4CFF8EA-FC05-C099-1CA3-EF8F43B1E214}"/>
              </a:ext>
            </a:extLst>
          </p:cNvPr>
          <p:cNvSpPr/>
          <p:nvPr/>
        </p:nvSpPr>
        <p:spPr>
          <a:xfrm>
            <a:off x="364321" y="1562570"/>
            <a:ext cx="6307098" cy="3530885"/>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Semibold"/>
            </a:endParaRPr>
          </a:p>
        </p:txBody>
      </p:sp>
      <p:sp>
        <p:nvSpPr>
          <p:cNvPr id="6" name="Rounded Rectangle 45">
            <a:extLst>
              <a:ext uri="{FF2B5EF4-FFF2-40B4-BE49-F238E27FC236}">
                <a16:creationId xmlns:a16="http://schemas.microsoft.com/office/drawing/2014/main" id="{C21A4966-6284-9FF5-BB8D-8CAB2BFA7E0A}"/>
              </a:ext>
            </a:extLst>
          </p:cNvPr>
          <p:cNvSpPr/>
          <p:nvPr/>
        </p:nvSpPr>
        <p:spPr>
          <a:xfrm>
            <a:off x="582417" y="3484841"/>
            <a:ext cx="5870907" cy="1314244"/>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20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2000" b="0" i="0" u="none" strike="noStrike" kern="0" cap="none" spc="0" normalizeH="0" baseline="0" noProof="0" dirty="0" err="1">
                <a:ln>
                  <a:noFill/>
                </a:ln>
                <a:solidFill>
                  <a:srgbClr val="FFFFFF"/>
                </a:solidFill>
                <a:effectLst/>
                <a:uLnTx/>
                <a:uFillTx/>
                <a:latin typeface="Segoe UI Semibold"/>
                <a:ea typeface="+mn-ea"/>
                <a:cs typeface="Segoe UI" panose="020B0502040204020203" pitchFamily="34" charset="0"/>
              </a:rPr>
              <a:t>OneLake</a:t>
            </a:r>
            <a:r>
              <a:rPr kumimoji="0" lang="en-US" sz="20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 Storage</a:t>
            </a:r>
          </a:p>
        </p:txBody>
      </p:sp>
      <p:sp>
        <p:nvSpPr>
          <p:cNvPr id="7" name="Rounded Rectangle 45">
            <a:extLst>
              <a:ext uri="{FF2B5EF4-FFF2-40B4-BE49-F238E27FC236}">
                <a16:creationId xmlns:a16="http://schemas.microsoft.com/office/drawing/2014/main" id="{2C50FEB5-2CED-2674-4F74-C1EAB5D5EDEC}"/>
              </a:ext>
            </a:extLst>
          </p:cNvPr>
          <p:cNvSpPr/>
          <p:nvPr/>
        </p:nvSpPr>
        <p:spPr>
          <a:xfrm>
            <a:off x="582417" y="2570276"/>
            <a:ext cx="5870907" cy="831968"/>
          </a:xfrm>
          <a:prstGeom prst="roundRect">
            <a:avLst>
              <a:gd name="adj" fmla="val 5340"/>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Serverless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Compute</a:t>
            </a:r>
          </a:p>
        </p:txBody>
      </p:sp>
      <p:sp>
        <p:nvSpPr>
          <p:cNvPr id="8" name="Cylinder 7">
            <a:extLst>
              <a:ext uri="{FF2B5EF4-FFF2-40B4-BE49-F238E27FC236}">
                <a16:creationId xmlns:a16="http://schemas.microsoft.com/office/drawing/2014/main" id="{87E55A3F-4667-04CA-513F-7D5498117D6C}"/>
              </a:ext>
            </a:extLst>
          </p:cNvPr>
          <p:cNvSpPr/>
          <p:nvPr/>
        </p:nvSpPr>
        <p:spPr bwMode="auto">
          <a:xfrm>
            <a:off x="1053387" y="3815064"/>
            <a:ext cx="421745" cy="376591"/>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14400">
              <a:defRPr/>
            </a:pPr>
            <a:br>
              <a:rPr lang="en-US" sz="900" kern="0" dirty="0">
                <a:solidFill>
                  <a:srgbClr val="FFFFFF"/>
                </a:solidFill>
                <a:latin typeface="Segoe UI Semibold"/>
                <a:cs typeface="Segoe UI" panose="020B0502040204020203" pitchFamily="34" charset="0"/>
              </a:rPr>
            </a:br>
            <a:r>
              <a:rPr lang="en-US" sz="900" kern="0" dirty="0">
                <a:solidFill>
                  <a:srgbClr val="FFFFFF"/>
                </a:solidFill>
                <a:latin typeface="Segoe UI Semibold"/>
                <a:cs typeface="Segoe UI" panose="020B0502040204020203" pitchFamily="34" charset="0"/>
              </a:rPr>
              <a:t>Finance</a:t>
            </a:r>
          </a:p>
          <a:p>
            <a:pPr lvl="0" algn="ctr" defTabSz="914400">
              <a:defRPr/>
            </a:pPr>
            <a:endParaRPr lang="en-US" sz="900" kern="0" dirty="0">
              <a:solidFill>
                <a:srgbClr val="FFFFFF"/>
              </a:solidFill>
              <a:latin typeface="Segoe UI Semibold"/>
              <a:cs typeface="Segoe UI" panose="020B0502040204020203" pitchFamily="34" charset="0"/>
            </a:endParaRPr>
          </a:p>
        </p:txBody>
      </p:sp>
      <p:grpSp>
        <p:nvGrpSpPr>
          <p:cNvPr id="9" name="Group 8">
            <a:extLst>
              <a:ext uri="{FF2B5EF4-FFF2-40B4-BE49-F238E27FC236}">
                <a16:creationId xmlns:a16="http://schemas.microsoft.com/office/drawing/2014/main" id="{3B9C1C7E-8F19-B43F-FC5A-32DEDD12D95A}"/>
              </a:ext>
            </a:extLst>
          </p:cNvPr>
          <p:cNvGrpSpPr/>
          <p:nvPr/>
        </p:nvGrpSpPr>
        <p:grpSpPr>
          <a:xfrm>
            <a:off x="582418" y="4772597"/>
            <a:ext cx="5862832" cy="1338913"/>
            <a:chOff x="998539" y="3846563"/>
            <a:chExt cx="5862832" cy="1338913"/>
          </a:xfrm>
        </p:grpSpPr>
        <p:sp>
          <p:nvSpPr>
            <p:cNvPr id="10" name="Rounded Rectangle 81">
              <a:extLst>
                <a:ext uri="{FF2B5EF4-FFF2-40B4-BE49-F238E27FC236}">
                  <a16:creationId xmlns:a16="http://schemas.microsoft.com/office/drawing/2014/main" id="{8203A3CD-4335-53A9-EEAD-AF7CFD3CAF67}"/>
                </a:ext>
              </a:extLst>
            </p:cNvPr>
            <p:cNvSpPr/>
            <p:nvPr/>
          </p:nvSpPr>
          <p:spPr bwMode="auto">
            <a:xfrm>
              <a:off x="3600072" y="4305277"/>
              <a:ext cx="1581539" cy="880199"/>
            </a:xfrm>
            <a:prstGeom prst="roundRect">
              <a:avLst>
                <a:gd name="adj" fmla="val 7450"/>
              </a:avLst>
            </a:prstGeom>
            <a:solidFill>
              <a:srgbClr val="FFFFFF">
                <a:alpha val="5000"/>
              </a:srgbClr>
            </a:solidFill>
            <a:ln w="6350" cap="flat" cmpd="sng" algn="ctr">
              <a:solidFill>
                <a:srgbClr val="FFFFFF"/>
              </a:solidFill>
              <a:prstDash val="dash"/>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sp>
          <p:nvSpPr>
            <p:cNvPr id="11" name="Rounded Rectangle 82">
              <a:extLst>
                <a:ext uri="{FF2B5EF4-FFF2-40B4-BE49-F238E27FC236}">
                  <a16:creationId xmlns:a16="http://schemas.microsoft.com/office/drawing/2014/main" id="{34056CE5-5D65-8771-E634-809FFBCDAA06}"/>
                </a:ext>
              </a:extLst>
            </p:cNvPr>
            <p:cNvSpPr/>
            <p:nvPr/>
          </p:nvSpPr>
          <p:spPr bwMode="auto">
            <a:xfrm>
              <a:off x="5279832" y="4305277"/>
              <a:ext cx="1581539" cy="880199"/>
            </a:xfrm>
            <a:prstGeom prst="roundRect">
              <a:avLst>
                <a:gd name="adj" fmla="val 7450"/>
              </a:avLst>
            </a:prstGeom>
            <a:solidFill>
              <a:srgbClr val="FFFFFF">
                <a:alpha val="5000"/>
              </a:srgbClr>
            </a:solidFill>
            <a:ln w="6350" cap="flat" cmpd="sng" algn="ctr">
              <a:solidFill>
                <a:srgbClr val="FFFFFF"/>
              </a:solidFill>
              <a:prstDash val="dash"/>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sp>
          <p:nvSpPr>
            <p:cNvPr id="12" name="Rounded Rectangle 76">
              <a:extLst>
                <a:ext uri="{FF2B5EF4-FFF2-40B4-BE49-F238E27FC236}">
                  <a16:creationId xmlns:a16="http://schemas.microsoft.com/office/drawing/2014/main" id="{01A7ACF8-575A-16FB-8AC1-3279E3D7B0C3}"/>
                </a:ext>
              </a:extLst>
            </p:cNvPr>
            <p:cNvSpPr/>
            <p:nvPr/>
          </p:nvSpPr>
          <p:spPr bwMode="auto">
            <a:xfrm>
              <a:off x="998539" y="4305277"/>
              <a:ext cx="2511386" cy="880199"/>
            </a:xfrm>
            <a:prstGeom prst="roundRect">
              <a:avLst>
                <a:gd name="adj" fmla="val 7450"/>
              </a:avLst>
            </a:prstGeom>
            <a:solidFill>
              <a:srgbClr val="FFFFFF">
                <a:alpha val="5000"/>
              </a:srgbClr>
            </a:solidFill>
            <a:ln w="6350" cap="flat" cmpd="sng" algn="ctr">
              <a:solidFill>
                <a:srgbClr val="FFFFFF"/>
              </a:solidFill>
              <a:prstDash val="dash"/>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cxnSp>
          <p:nvCxnSpPr>
            <p:cNvPr id="13" name="Straight Connector 12">
              <a:extLst>
                <a:ext uri="{FF2B5EF4-FFF2-40B4-BE49-F238E27FC236}">
                  <a16:creationId xmlns:a16="http://schemas.microsoft.com/office/drawing/2014/main" id="{DE7E364C-7C67-0F65-B6C1-9B0A5D2F82CB}"/>
                </a:ext>
              </a:extLst>
            </p:cNvPr>
            <p:cNvCxnSpPr>
              <a:cxnSpLocks/>
            </p:cNvCxnSpPr>
            <p:nvPr/>
          </p:nvCxnSpPr>
          <p:spPr>
            <a:xfrm flipV="1">
              <a:off x="4213632"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14" name="Straight Connector 13">
              <a:extLst>
                <a:ext uri="{FF2B5EF4-FFF2-40B4-BE49-F238E27FC236}">
                  <a16:creationId xmlns:a16="http://schemas.microsoft.com/office/drawing/2014/main" id="{BD09D910-D627-C9EA-0090-DD98D7A3A468}"/>
                </a:ext>
              </a:extLst>
            </p:cNvPr>
            <p:cNvCxnSpPr>
              <a:cxnSpLocks/>
            </p:cNvCxnSpPr>
            <p:nvPr/>
          </p:nvCxnSpPr>
          <p:spPr>
            <a:xfrm flipV="1">
              <a:off x="2437345"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15" name="Straight Connector 14">
              <a:extLst>
                <a:ext uri="{FF2B5EF4-FFF2-40B4-BE49-F238E27FC236}">
                  <a16:creationId xmlns:a16="http://schemas.microsoft.com/office/drawing/2014/main" id="{8EC4E18A-333D-8EFA-A0CD-812A9CF85CB3}"/>
                </a:ext>
              </a:extLst>
            </p:cNvPr>
            <p:cNvCxnSpPr>
              <a:cxnSpLocks/>
            </p:cNvCxnSpPr>
            <p:nvPr/>
          </p:nvCxnSpPr>
          <p:spPr>
            <a:xfrm flipV="1">
              <a:off x="5889459"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16" name="Straight Connector 15">
              <a:extLst>
                <a:ext uri="{FF2B5EF4-FFF2-40B4-BE49-F238E27FC236}">
                  <a16:creationId xmlns:a16="http://schemas.microsoft.com/office/drawing/2014/main" id="{E4BFE2FD-7E50-6B26-B320-BCF3F34F6C3B}"/>
                </a:ext>
              </a:extLst>
            </p:cNvPr>
            <p:cNvCxnSpPr>
              <a:cxnSpLocks/>
            </p:cNvCxnSpPr>
            <p:nvPr/>
          </p:nvCxnSpPr>
          <p:spPr>
            <a:xfrm flipV="1">
              <a:off x="1329784"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17" name="Straight Connector 16">
              <a:extLst>
                <a:ext uri="{FF2B5EF4-FFF2-40B4-BE49-F238E27FC236}">
                  <a16:creationId xmlns:a16="http://schemas.microsoft.com/office/drawing/2014/main" id="{9821B578-F8D9-1F54-6C40-DE2B7F549BFD}"/>
                </a:ext>
              </a:extLst>
            </p:cNvPr>
            <p:cNvCxnSpPr>
              <a:cxnSpLocks/>
            </p:cNvCxnSpPr>
            <p:nvPr/>
          </p:nvCxnSpPr>
          <p:spPr>
            <a:xfrm flipV="1">
              <a:off x="1698971"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18" name="Straight Connector 17">
              <a:extLst>
                <a:ext uri="{FF2B5EF4-FFF2-40B4-BE49-F238E27FC236}">
                  <a16:creationId xmlns:a16="http://schemas.microsoft.com/office/drawing/2014/main" id="{4F3C5605-AC83-A98E-D487-67D3D8DBC4D2}"/>
                </a:ext>
              </a:extLst>
            </p:cNvPr>
            <p:cNvCxnSpPr>
              <a:cxnSpLocks/>
            </p:cNvCxnSpPr>
            <p:nvPr/>
          </p:nvCxnSpPr>
          <p:spPr>
            <a:xfrm flipV="1">
              <a:off x="2068158"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19" name="Straight Connector 18">
              <a:extLst>
                <a:ext uri="{FF2B5EF4-FFF2-40B4-BE49-F238E27FC236}">
                  <a16:creationId xmlns:a16="http://schemas.microsoft.com/office/drawing/2014/main" id="{7EBC263C-9BFC-2BBF-EE8E-C6B38F4C5645}"/>
                </a:ext>
              </a:extLst>
            </p:cNvPr>
            <p:cNvCxnSpPr>
              <a:cxnSpLocks/>
            </p:cNvCxnSpPr>
            <p:nvPr/>
          </p:nvCxnSpPr>
          <p:spPr>
            <a:xfrm flipV="1">
              <a:off x="2806532"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20" name="Straight Connector 19">
              <a:extLst>
                <a:ext uri="{FF2B5EF4-FFF2-40B4-BE49-F238E27FC236}">
                  <a16:creationId xmlns:a16="http://schemas.microsoft.com/office/drawing/2014/main" id="{635B749E-5965-D676-CFD6-FF93A094C23A}"/>
                </a:ext>
              </a:extLst>
            </p:cNvPr>
            <p:cNvCxnSpPr>
              <a:cxnSpLocks/>
            </p:cNvCxnSpPr>
            <p:nvPr/>
          </p:nvCxnSpPr>
          <p:spPr>
            <a:xfrm flipV="1">
              <a:off x="3175720"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21" name="Straight Connector 20">
              <a:extLst>
                <a:ext uri="{FF2B5EF4-FFF2-40B4-BE49-F238E27FC236}">
                  <a16:creationId xmlns:a16="http://schemas.microsoft.com/office/drawing/2014/main" id="{07FBBD83-60C0-AA48-C52F-A37AE457F9E5}"/>
                </a:ext>
              </a:extLst>
            </p:cNvPr>
            <p:cNvCxnSpPr>
              <a:cxnSpLocks/>
            </p:cNvCxnSpPr>
            <p:nvPr/>
          </p:nvCxnSpPr>
          <p:spPr>
            <a:xfrm flipV="1">
              <a:off x="4575140" y="3846563"/>
              <a:ext cx="0" cy="450618"/>
            </a:xfrm>
            <a:prstGeom prst="line">
              <a:avLst/>
            </a:prstGeom>
            <a:noFill/>
            <a:ln w="6350" cap="flat" cmpd="sng" algn="ctr">
              <a:solidFill>
                <a:srgbClr val="FFFFFF"/>
              </a:solidFill>
              <a:prstDash val="dash"/>
              <a:headEnd type="none" w="lg" len="med"/>
              <a:tailEnd type="triangle" w="med" len="med"/>
            </a:ln>
            <a:effectLst/>
          </p:spPr>
        </p:cxnSp>
        <p:cxnSp>
          <p:nvCxnSpPr>
            <p:cNvPr id="22" name="Straight Connector 21">
              <a:extLst>
                <a:ext uri="{FF2B5EF4-FFF2-40B4-BE49-F238E27FC236}">
                  <a16:creationId xmlns:a16="http://schemas.microsoft.com/office/drawing/2014/main" id="{F560BE13-1B5D-8E60-4665-9A8CB050D4DD}"/>
                </a:ext>
              </a:extLst>
            </p:cNvPr>
            <p:cNvCxnSpPr>
              <a:cxnSpLocks/>
            </p:cNvCxnSpPr>
            <p:nvPr/>
          </p:nvCxnSpPr>
          <p:spPr>
            <a:xfrm flipV="1">
              <a:off x="6241967" y="3846563"/>
              <a:ext cx="0" cy="450618"/>
            </a:xfrm>
            <a:prstGeom prst="line">
              <a:avLst/>
            </a:prstGeom>
            <a:noFill/>
            <a:ln w="6350" cap="flat" cmpd="sng" algn="ctr">
              <a:solidFill>
                <a:srgbClr val="FFFFFF"/>
              </a:solidFill>
              <a:prstDash val="dash"/>
              <a:headEnd type="none" w="lg" len="med"/>
              <a:tailEnd type="triangle" w="med" len="med"/>
            </a:ln>
            <a:effectLst/>
          </p:spPr>
        </p:cxnSp>
      </p:grpSp>
      <p:grpSp>
        <p:nvGrpSpPr>
          <p:cNvPr id="23" name="Group 22">
            <a:extLst>
              <a:ext uri="{FF2B5EF4-FFF2-40B4-BE49-F238E27FC236}">
                <a16:creationId xmlns:a16="http://schemas.microsoft.com/office/drawing/2014/main" id="{DFD2C827-5E11-F6D2-63BA-650419E2B89C}"/>
              </a:ext>
            </a:extLst>
          </p:cNvPr>
          <p:cNvGrpSpPr/>
          <p:nvPr/>
        </p:nvGrpSpPr>
        <p:grpSpPr>
          <a:xfrm>
            <a:off x="763903" y="5379144"/>
            <a:ext cx="5689421" cy="594511"/>
            <a:chOff x="1180024" y="4453110"/>
            <a:chExt cx="5689421" cy="594511"/>
          </a:xfrm>
        </p:grpSpPr>
        <p:grpSp>
          <p:nvGrpSpPr>
            <p:cNvPr id="24" name="Group 23">
              <a:extLst>
                <a:ext uri="{FF2B5EF4-FFF2-40B4-BE49-F238E27FC236}">
                  <a16:creationId xmlns:a16="http://schemas.microsoft.com/office/drawing/2014/main" id="{57879036-C4E1-A65B-04DE-0FDEF1F3651B}"/>
                </a:ext>
              </a:extLst>
            </p:cNvPr>
            <p:cNvGrpSpPr/>
            <p:nvPr/>
          </p:nvGrpSpPr>
          <p:grpSpPr>
            <a:xfrm>
              <a:off x="4046551" y="4453110"/>
              <a:ext cx="688580" cy="342450"/>
              <a:chOff x="3429012" y="4362864"/>
              <a:chExt cx="688580" cy="342450"/>
            </a:xfrm>
          </p:grpSpPr>
          <p:pic>
            <p:nvPicPr>
              <p:cNvPr id="38" name="Picture 37">
                <a:extLst>
                  <a:ext uri="{FF2B5EF4-FFF2-40B4-BE49-F238E27FC236}">
                    <a16:creationId xmlns:a16="http://schemas.microsoft.com/office/drawing/2014/main" id="{7870D842-562C-59BD-D2F8-D5ACAD5A58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29012" y="4362864"/>
                <a:ext cx="310487" cy="342450"/>
              </a:xfrm>
              <a:prstGeom prst="rect">
                <a:avLst/>
              </a:prstGeom>
            </p:spPr>
          </p:pic>
          <p:pic>
            <p:nvPicPr>
              <p:cNvPr id="39" name="Picture 38">
                <a:extLst>
                  <a:ext uri="{FF2B5EF4-FFF2-40B4-BE49-F238E27FC236}">
                    <a16:creationId xmlns:a16="http://schemas.microsoft.com/office/drawing/2014/main" id="{5F5ACE7E-EDF9-88CC-647E-2633618517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07105" y="4362864"/>
                <a:ext cx="310487" cy="342450"/>
              </a:xfrm>
              <a:prstGeom prst="rect">
                <a:avLst/>
              </a:prstGeom>
            </p:spPr>
          </p:pic>
        </p:grpSp>
        <p:sp>
          <p:nvSpPr>
            <p:cNvPr id="25" name="TextBox 24">
              <a:extLst>
                <a:ext uri="{FF2B5EF4-FFF2-40B4-BE49-F238E27FC236}">
                  <a16:creationId xmlns:a16="http://schemas.microsoft.com/office/drawing/2014/main" id="{7AA4916E-8032-ABCD-E127-F24BD1B1B797}"/>
                </a:ext>
              </a:extLst>
            </p:cNvPr>
            <p:cNvSpPr txBox="1"/>
            <p:nvPr/>
          </p:nvSpPr>
          <p:spPr>
            <a:xfrm>
              <a:off x="3591997" y="4862955"/>
              <a:ext cx="1597688" cy="184666"/>
            </a:xfrm>
            <a:prstGeom prst="rect">
              <a:avLst/>
            </a:prstGeom>
            <a:noFill/>
          </p:spPr>
          <p:txBody>
            <a:bodyPr wrap="square" lIns="0" tIns="0" rIns="0" bIns="0" rtlCol="0">
              <a:spAutoFit/>
            </a:bodyPr>
            <a:lstStyle/>
            <a:p>
              <a:pPr algn="ctr" defTabSz="914400">
                <a:defRPr/>
              </a:pPr>
              <a:r>
                <a:rPr lang="en-US" sz="1200">
                  <a:solidFill>
                    <a:srgbClr val="FFFFFF"/>
                  </a:solidFill>
                  <a:latin typeface="Segoe UI Semibold"/>
                </a:rPr>
                <a:t>Amazon</a:t>
              </a:r>
            </a:p>
          </p:txBody>
        </p:sp>
        <p:grpSp>
          <p:nvGrpSpPr>
            <p:cNvPr id="26" name="Group 25">
              <a:extLst>
                <a:ext uri="{FF2B5EF4-FFF2-40B4-BE49-F238E27FC236}">
                  <a16:creationId xmlns:a16="http://schemas.microsoft.com/office/drawing/2014/main" id="{13076BE9-5946-7037-3788-3E83CD1AB52D}"/>
                </a:ext>
              </a:extLst>
            </p:cNvPr>
            <p:cNvGrpSpPr/>
            <p:nvPr/>
          </p:nvGrpSpPr>
          <p:grpSpPr>
            <a:xfrm>
              <a:off x="5753092" y="4481948"/>
              <a:ext cx="635018" cy="284774"/>
              <a:chOff x="4185198" y="4391702"/>
              <a:chExt cx="635018" cy="284774"/>
            </a:xfrm>
          </p:grpSpPr>
          <p:pic>
            <p:nvPicPr>
              <p:cNvPr id="36" name="Picture 35">
                <a:extLst>
                  <a:ext uri="{FF2B5EF4-FFF2-40B4-BE49-F238E27FC236}">
                    <a16:creationId xmlns:a16="http://schemas.microsoft.com/office/drawing/2014/main" id="{0956BCC0-E4C1-9276-7844-48C8585651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85198" y="4391702"/>
                <a:ext cx="283707" cy="284774"/>
              </a:xfrm>
              <a:prstGeom prst="rect">
                <a:avLst/>
              </a:prstGeom>
            </p:spPr>
          </p:pic>
          <p:pic>
            <p:nvPicPr>
              <p:cNvPr id="37" name="Picture 36">
                <a:extLst>
                  <a:ext uri="{FF2B5EF4-FFF2-40B4-BE49-F238E27FC236}">
                    <a16:creationId xmlns:a16="http://schemas.microsoft.com/office/drawing/2014/main" id="{87966BBE-E18A-6174-FDD5-1A87110F06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36509" y="4391702"/>
                <a:ext cx="283707" cy="284774"/>
              </a:xfrm>
              <a:prstGeom prst="rect">
                <a:avLst/>
              </a:prstGeom>
            </p:spPr>
          </p:pic>
        </p:grpSp>
        <p:sp>
          <p:nvSpPr>
            <p:cNvPr id="27" name="TextBox 26">
              <a:extLst>
                <a:ext uri="{FF2B5EF4-FFF2-40B4-BE49-F238E27FC236}">
                  <a16:creationId xmlns:a16="http://schemas.microsoft.com/office/drawing/2014/main" id="{0E8257E5-8B3B-069E-5403-9D3E3998FEC1}"/>
                </a:ext>
              </a:extLst>
            </p:cNvPr>
            <p:cNvSpPr txBox="1"/>
            <p:nvPr/>
          </p:nvSpPr>
          <p:spPr>
            <a:xfrm>
              <a:off x="5271757" y="4862955"/>
              <a:ext cx="1597688" cy="184666"/>
            </a:xfrm>
            <a:prstGeom prst="rect">
              <a:avLst/>
            </a:prstGeom>
            <a:noFill/>
          </p:spPr>
          <p:txBody>
            <a:bodyPr wrap="square" lIns="0" tIns="0" rIns="0" bIns="0" rtlCol="0">
              <a:spAutoFit/>
            </a:bodyPr>
            <a:lstStyle/>
            <a:p>
              <a:pPr algn="ctr" defTabSz="914400">
                <a:defRPr/>
              </a:pPr>
              <a:r>
                <a:rPr lang="en-US" sz="1200">
                  <a:solidFill>
                    <a:srgbClr val="FFFFFF"/>
                  </a:solidFill>
                  <a:latin typeface="Segoe UI Semibold"/>
                </a:rPr>
                <a:t>Google</a:t>
              </a:r>
            </a:p>
          </p:txBody>
        </p:sp>
        <p:sp>
          <p:nvSpPr>
            <p:cNvPr id="28" name="TextBox 27">
              <a:extLst>
                <a:ext uri="{FF2B5EF4-FFF2-40B4-BE49-F238E27FC236}">
                  <a16:creationId xmlns:a16="http://schemas.microsoft.com/office/drawing/2014/main" id="{51528D4E-499F-BC27-C9E6-C33317662F19}"/>
                </a:ext>
              </a:extLst>
            </p:cNvPr>
            <p:cNvSpPr txBox="1"/>
            <p:nvPr/>
          </p:nvSpPr>
          <p:spPr>
            <a:xfrm>
              <a:off x="1455388" y="4862955"/>
              <a:ext cx="1597688" cy="184666"/>
            </a:xfrm>
            <a:prstGeom prst="rect">
              <a:avLst/>
            </a:prstGeom>
            <a:noFill/>
          </p:spPr>
          <p:txBody>
            <a:bodyPr wrap="square" lIns="0" tIns="0" rIns="0" bIns="0" rtlCol="0">
              <a:spAutoFit/>
            </a:bodyPr>
            <a:lstStyle/>
            <a:p>
              <a:pPr algn="ctr" defTabSz="914400">
                <a:defRPr/>
              </a:pPr>
              <a:r>
                <a:rPr lang="en-US" sz="1200">
                  <a:solidFill>
                    <a:srgbClr val="FFFFFF"/>
                  </a:solidFill>
                  <a:latin typeface="Segoe UI Semibold"/>
                </a:rPr>
                <a:t>Azure</a:t>
              </a:r>
            </a:p>
          </p:txBody>
        </p:sp>
        <p:grpSp>
          <p:nvGrpSpPr>
            <p:cNvPr id="29" name="Group 28">
              <a:extLst>
                <a:ext uri="{FF2B5EF4-FFF2-40B4-BE49-F238E27FC236}">
                  <a16:creationId xmlns:a16="http://schemas.microsoft.com/office/drawing/2014/main" id="{C1D5E0EE-1C74-2A80-9FCB-6A260D21655C}"/>
                </a:ext>
              </a:extLst>
            </p:cNvPr>
            <p:cNvGrpSpPr/>
            <p:nvPr/>
          </p:nvGrpSpPr>
          <p:grpSpPr>
            <a:xfrm>
              <a:off x="1180024" y="4453110"/>
              <a:ext cx="2148416" cy="342450"/>
              <a:chOff x="1212990" y="4362864"/>
              <a:chExt cx="2148416" cy="342450"/>
            </a:xfrm>
          </p:grpSpPr>
          <p:pic>
            <p:nvPicPr>
              <p:cNvPr id="30" name="Picture 29" descr="Icon&#10;&#10;Description automatically generated">
                <a:extLst>
                  <a:ext uri="{FF2B5EF4-FFF2-40B4-BE49-F238E27FC236}">
                    <a16:creationId xmlns:a16="http://schemas.microsoft.com/office/drawing/2014/main" id="{F7EB7E9B-4A5C-6059-EEEC-FCDC594A0C79}"/>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7136" r="26607"/>
              <a:stretch/>
            </p:blipFill>
            <p:spPr>
              <a:xfrm>
                <a:off x="2321001" y="4362864"/>
                <a:ext cx="301731" cy="342450"/>
              </a:xfrm>
              <a:prstGeom prst="rect">
                <a:avLst/>
              </a:prstGeom>
            </p:spPr>
          </p:pic>
          <p:pic>
            <p:nvPicPr>
              <p:cNvPr id="31" name="Picture 30" descr="Icon&#10;&#10;Description automatically generated">
                <a:extLst>
                  <a:ext uri="{FF2B5EF4-FFF2-40B4-BE49-F238E27FC236}">
                    <a16:creationId xmlns:a16="http://schemas.microsoft.com/office/drawing/2014/main" id="{A90860DC-D729-F764-3A69-184BAA9439C0}"/>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7136" r="26607"/>
              <a:stretch/>
            </p:blipFill>
            <p:spPr>
              <a:xfrm>
                <a:off x="2690338" y="4362864"/>
                <a:ext cx="301731" cy="342450"/>
              </a:xfrm>
              <a:prstGeom prst="rect">
                <a:avLst/>
              </a:prstGeom>
            </p:spPr>
          </p:pic>
          <p:pic>
            <p:nvPicPr>
              <p:cNvPr id="32" name="Picture 31" descr="Icon&#10;&#10;Description automatically generated">
                <a:extLst>
                  <a:ext uri="{FF2B5EF4-FFF2-40B4-BE49-F238E27FC236}">
                    <a16:creationId xmlns:a16="http://schemas.microsoft.com/office/drawing/2014/main" id="{DA52ABB8-2B1D-50F3-C249-C4EBA64AF01A}"/>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7136" r="26607"/>
              <a:stretch/>
            </p:blipFill>
            <p:spPr>
              <a:xfrm>
                <a:off x="3059675" y="4362864"/>
                <a:ext cx="301731" cy="342450"/>
              </a:xfrm>
              <a:prstGeom prst="rect">
                <a:avLst/>
              </a:prstGeom>
            </p:spPr>
          </p:pic>
          <p:pic>
            <p:nvPicPr>
              <p:cNvPr id="33" name="Picture 32" descr="Icon&#10;&#10;Description automatically generated">
                <a:extLst>
                  <a:ext uri="{FF2B5EF4-FFF2-40B4-BE49-F238E27FC236}">
                    <a16:creationId xmlns:a16="http://schemas.microsoft.com/office/drawing/2014/main" id="{CDCA5B8A-A1E1-B431-A9A9-84D3CA231DFD}"/>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7136" r="26607"/>
              <a:stretch/>
            </p:blipFill>
            <p:spPr>
              <a:xfrm>
                <a:off x="1212990" y="4362864"/>
                <a:ext cx="301731" cy="342450"/>
              </a:xfrm>
              <a:prstGeom prst="rect">
                <a:avLst/>
              </a:prstGeom>
            </p:spPr>
          </p:pic>
          <p:pic>
            <p:nvPicPr>
              <p:cNvPr id="34" name="Picture 33" descr="Icon&#10;&#10;Description automatically generated">
                <a:extLst>
                  <a:ext uri="{FF2B5EF4-FFF2-40B4-BE49-F238E27FC236}">
                    <a16:creationId xmlns:a16="http://schemas.microsoft.com/office/drawing/2014/main" id="{A8DCA1E1-FCF9-C54D-0BFD-7988047B0CFF}"/>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7136" r="26607"/>
              <a:stretch/>
            </p:blipFill>
            <p:spPr>
              <a:xfrm>
                <a:off x="1582327" y="4362864"/>
                <a:ext cx="301731" cy="342450"/>
              </a:xfrm>
              <a:prstGeom prst="rect">
                <a:avLst/>
              </a:prstGeom>
            </p:spPr>
          </p:pic>
          <p:pic>
            <p:nvPicPr>
              <p:cNvPr id="35" name="Picture 34" descr="Icon&#10;&#10;Description automatically generated">
                <a:extLst>
                  <a:ext uri="{FF2B5EF4-FFF2-40B4-BE49-F238E27FC236}">
                    <a16:creationId xmlns:a16="http://schemas.microsoft.com/office/drawing/2014/main" id="{D42CA549-37E8-7278-81CA-5CF7E6DED6A9}"/>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7136" r="26607"/>
              <a:stretch/>
            </p:blipFill>
            <p:spPr>
              <a:xfrm>
                <a:off x="1951664" y="4362864"/>
                <a:ext cx="301731" cy="342450"/>
              </a:xfrm>
              <a:prstGeom prst="rect">
                <a:avLst/>
              </a:prstGeom>
            </p:spPr>
          </p:pic>
        </p:grpSp>
      </p:grpSp>
      <p:grpSp>
        <p:nvGrpSpPr>
          <p:cNvPr id="40" name="Group 39">
            <a:extLst>
              <a:ext uri="{FF2B5EF4-FFF2-40B4-BE49-F238E27FC236}">
                <a16:creationId xmlns:a16="http://schemas.microsoft.com/office/drawing/2014/main" id="{8C075E65-33C0-7487-8AEF-7F4C5D519B77}"/>
              </a:ext>
            </a:extLst>
          </p:cNvPr>
          <p:cNvGrpSpPr/>
          <p:nvPr/>
        </p:nvGrpSpPr>
        <p:grpSpPr>
          <a:xfrm>
            <a:off x="864811" y="4419617"/>
            <a:ext cx="5378893" cy="312339"/>
            <a:chOff x="1907814" y="-1740083"/>
            <a:chExt cx="19579799" cy="1209834"/>
          </a:xfrm>
          <a:solidFill>
            <a:srgbClr val="003E74"/>
          </a:solidFill>
        </p:grpSpPr>
        <p:grpSp>
          <p:nvGrpSpPr>
            <p:cNvPr id="41" name="Group 40">
              <a:extLst>
                <a:ext uri="{FF2B5EF4-FFF2-40B4-BE49-F238E27FC236}">
                  <a16:creationId xmlns:a16="http://schemas.microsoft.com/office/drawing/2014/main" id="{E0472B71-A0BD-A954-3899-50C1A3F2D780}"/>
                </a:ext>
              </a:extLst>
            </p:cNvPr>
            <p:cNvGrpSpPr/>
            <p:nvPr/>
          </p:nvGrpSpPr>
          <p:grpSpPr>
            <a:xfrm>
              <a:off x="1907814" y="-1373653"/>
              <a:ext cx="123063" cy="518339"/>
              <a:chOff x="1907814" y="-1373653"/>
              <a:chExt cx="123063" cy="518339"/>
            </a:xfrm>
            <a:grpFill/>
          </p:grpSpPr>
          <p:sp>
            <p:nvSpPr>
              <p:cNvPr id="143" name="TextBox 142">
                <a:extLst>
                  <a:ext uri="{FF2B5EF4-FFF2-40B4-BE49-F238E27FC236}">
                    <a16:creationId xmlns:a16="http://schemas.microsoft.com/office/drawing/2014/main" id="{530156C8-F97E-D6F1-DC65-CDF555DFBC8E}"/>
                  </a:ext>
                </a:extLst>
              </p:cNvPr>
              <p:cNvSpPr txBox="1"/>
              <p:nvPr/>
            </p:nvSpPr>
            <p:spPr>
              <a:xfrm>
                <a:off x="1907814" y="-1373653"/>
                <a:ext cx="123063" cy="175483"/>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44" name="TextBox 143">
                <a:extLst>
                  <a:ext uri="{FF2B5EF4-FFF2-40B4-BE49-F238E27FC236}">
                    <a16:creationId xmlns:a16="http://schemas.microsoft.com/office/drawing/2014/main" id="{C4464E42-8828-6FD0-992B-D6201BF9052D}"/>
                  </a:ext>
                </a:extLst>
              </p:cNvPr>
              <p:cNvSpPr txBox="1"/>
              <p:nvPr/>
            </p:nvSpPr>
            <p:spPr>
              <a:xfrm>
                <a:off x="1946486" y="-963418"/>
                <a:ext cx="45719" cy="108104"/>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grpSp>
        <p:grpSp>
          <p:nvGrpSpPr>
            <p:cNvPr id="42" name="Group 41">
              <a:extLst>
                <a:ext uri="{FF2B5EF4-FFF2-40B4-BE49-F238E27FC236}">
                  <a16:creationId xmlns:a16="http://schemas.microsoft.com/office/drawing/2014/main" id="{799D3ECC-5B8D-0561-C4A3-82FF2DF6A6FC}"/>
                </a:ext>
              </a:extLst>
            </p:cNvPr>
            <p:cNvGrpSpPr/>
            <p:nvPr/>
          </p:nvGrpSpPr>
          <p:grpSpPr>
            <a:xfrm>
              <a:off x="2391862" y="-1453368"/>
              <a:ext cx="178966" cy="903010"/>
              <a:chOff x="2391862" y="-1453368"/>
              <a:chExt cx="178966" cy="903010"/>
            </a:xfrm>
            <a:grpFill/>
          </p:grpSpPr>
          <p:sp>
            <p:nvSpPr>
              <p:cNvPr id="140" name="TextBox 139">
                <a:extLst>
                  <a:ext uri="{FF2B5EF4-FFF2-40B4-BE49-F238E27FC236}">
                    <a16:creationId xmlns:a16="http://schemas.microsoft.com/office/drawing/2014/main" id="{20744FDD-A9BA-BD07-16AC-9A47B267ECCD}"/>
                  </a:ext>
                </a:extLst>
              </p:cNvPr>
              <p:cNvSpPr txBox="1"/>
              <p:nvPr/>
            </p:nvSpPr>
            <p:spPr>
              <a:xfrm>
                <a:off x="2391862" y="-1453368"/>
                <a:ext cx="178966" cy="25519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41" name="TextBox 140">
                <a:extLst>
                  <a:ext uri="{FF2B5EF4-FFF2-40B4-BE49-F238E27FC236}">
                    <a16:creationId xmlns:a16="http://schemas.microsoft.com/office/drawing/2014/main" id="{E3EC97AC-FC89-B247-BDE7-F16DFC9EA269}"/>
                  </a:ext>
                </a:extLst>
              </p:cNvPr>
              <p:cNvSpPr txBox="1"/>
              <p:nvPr/>
            </p:nvSpPr>
            <p:spPr>
              <a:xfrm>
                <a:off x="2441623" y="-1043161"/>
                <a:ext cx="79444" cy="187847"/>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42" name="TextBox 141">
                <a:extLst>
                  <a:ext uri="{FF2B5EF4-FFF2-40B4-BE49-F238E27FC236}">
                    <a16:creationId xmlns:a16="http://schemas.microsoft.com/office/drawing/2014/main" id="{4D8D343F-FEDF-4650-D0A7-0855F9C5ED1D}"/>
                  </a:ext>
                </a:extLst>
              </p:cNvPr>
              <p:cNvSpPr txBox="1"/>
              <p:nvPr/>
            </p:nvSpPr>
            <p:spPr>
              <a:xfrm>
                <a:off x="2441623" y="-663643"/>
                <a:ext cx="79445" cy="113285"/>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grpSp>
        <p:grpSp>
          <p:nvGrpSpPr>
            <p:cNvPr id="43" name="Group 42">
              <a:extLst>
                <a:ext uri="{FF2B5EF4-FFF2-40B4-BE49-F238E27FC236}">
                  <a16:creationId xmlns:a16="http://schemas.microsoft.com/office/drawing/2014/main" id="{93FDE06A-2BA5-6B88-065F-9C47C90B69F6}"/>
                </a:ext>
              </a:extLst>
            </p:cNvPr>
            <p:cNvGrpSpPr/>
            <p:nvPr/>
          </p:nvGrpSpPr>
          <p:grpSpPr>
            <a:xfrm>
              <a:off x="2881002" y="-1555893"/>
              <a:ext cx="178966" cy="933359"/>
              <a:chOff x="2391862" y="-1453368"/>
              <a:chExt cx="178966" cy="933359"/>
            </a:xfrm>
            <a:grpFill/>
          </p:grpSpPr>
          <p:sp>
            <p:nvSpPr>
              <p:cNvPr id="137" name="TextBox 136">
                <a:extLst>
                  <a:ext uri="{FF2B5EF4-FFF2-40B4-BE49-F238E27FC236}">
                    <a16:creationId xmlns:a16="http://schemas.microsoft.com/office/drawing/2014/main" id="{FC0E18AA-B2E2-74DC-EACE-A734C8360660}"/>
                  </a:ext>
                </a:extLst>
              </p:cNvPr>
              <p:cNvSpPr txBox="1"/>
              <p:nvPr/>
            </p:nvSpPr>
            <p:spPr>
              <a:xfrm>
                <a:off x="2391862" y="-1453368"/>
                <a:ext cx="178966" cy="25519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38" name="TextBox 137">
                <a:extLst>
                  <a:ext uri="{FF2B5EF4-FFF2-40B4-BE49-F238E27FC236}">
                    <a16:creationId xmlns:a16="http://schemas.microsoft.com/office/drawing/2014/main" id="{BFCB4801-74C8-1BC0-9235-D6359229994D}"/>
                  </a:ext>
                </a:extLst>
              </p:cNvPr>
              <p:cNvSpPr txBox="1"/>
              <p:nvPr/>
            </p:nvSpPr>
            <p:spPr>
              <a:xfrm>
                <a:off x="2441623" y="-1043161"/>
                <a:ext cx="79444" cy="187847"/>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39" name="TextBox 138">
                <a:extLst>
                  <a:ext uri="{FF2B5EF4-FFF2-40B4-BE49-F238E27FC236}">
                    <a16:creationId xmlns:a16="http://schemas.microsoft.com/office/drawing/2014/main" id="{213AC944-1E2E-03AE-47A7-EBC2E7C1F1F8}"/>
                  </a:ext>
                </a:extLst>
              </p:cNvPr>
              <p:cNvSpPr txBox="1"/>
              <p:nvPr/>
            </p:nvSpPr>
            <p:spPr>
              <a:xfrm>
                <a:off x="2491383" y="-633294"/>
                <a:ext cx="79445" cy="113285"/>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grpSp>
        <p:grpSp>
          <p:nvGrpSpPr>
            <p:cNvPr id="44" name="Group 43">
              <a:extLst>
                <a:ext uri="{FF2B5EF4-FFF2-40B4-BE49-F238E27FC236}">
                  <a16:creationId xmlns:a16="http://schemas.microsoft.com/office/drawing/2014/main" id="{CB0F2D8D-1030-0430-8B2E-59380D2B3F8D}"/>
                </a:ext>
              </a:extLst>
            </p:cNvPr>
            <p:cNvGrpSpPr/>
            <p:nvPr/>
          </p:nvGrpSpPr>
          <p:grpSpPr>
            <a:xfrm>
              <a:off x="3386424" y="-1703506"/>
              <a:ext cx="178966" cy="605008"/>
              <a:chOff x="2391862" y="-1803178"/>
              <a:chExt cx="178966" cy="605008"/>
            </a:xfrm>
            <a:grpFill/>
          </p:grpSpPr>
          <p:sp>
            <p:nvSpPr>
              <p:cNvPr id="135" name="TextBox 134">
                <a:extLst>
                  <a:ext uri="{FF2B5EF4-FFF2-40B4-BE49-F238E27FC236}">
                    <a16:creationId xmlns:a16="http://schemas.microsoft.com/office/drawing/2014/main" id="{05D4591E-E018-C910-DA04-5D922DF11BC8}"/>
                  </a:ext>
                </a:extLst>
              </p:cNvPr>
              <p:cNvSpPr txBox="1"/>
              <p:nvPr/>
            </p:nvSpPr>
            <p:spPr>
              <a:xfrm>
                <a:off x="2391862" y="-1453368"/>
                <a:ext cx="178966" cy="25519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36" name="TextBox 135">
                <a:extLst>
                  <a:ext uri="{FF2B5EF4-FFF2-40B4-BE49-F238E27FC236}">
                    <a16:creationId xmlns:a16="http://schemas.microsoft.com/office/drawing/2014/main" id="{6F757EFA-6872-C649-33DE-A5BC4CA32D0B}"/>
                  </a:ext>
                </a:extLst>
              </p:cNvPr>
              <p:cNvSpPr txBox="1"/>
              <p:nvPr/>
            </p:nvSpPr>
            <p:spPr>
              <a:xfrm>
                <a:off x="2440849" y="-1803178"/>
                <a:ext cx="93879" cy="22198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grpSp>
        <p:grpSp>
          <p:nvGrpSpPr>
            <p:cNvPr id="45" name="Group 44">
              <a:extLst>
                <a:ext uri="{FF2B5EF4-FFF2-40B4-BE49-F238E27FC236}">
                  <a16:creationId xmlns:a16="http://schemas.microsoft.com/office/drawing/2014/main" id="{B205F7B9-F489-6DB0-AF0E-618847D752AB}"/>
                </a:ext>
              </a:extLst>
            </p:cNvPr>
            <p:cNvGrpSpPr/>
            <p:nvPr/>
          </p:nvGrpSpPr>
          <p:grpSpPr>
            <a:xfrm>
              <a:off x="3891846" y="-1730401"/>
              <a:ext cx="178966" cy="647123"/>
              <a:chOff x="2386412" y="-1830073"/>
              <a:chExt cx="178966" cy="647123"/>
            </a:xfrm>
            <a:grpFill/>
          </p:grpSpPr>
          <p:sp>
            <p:nvSpPr>
              <p:cNvPr id="133" name="TextBox 132">
                <a:extLst>
                  <a:ext uri="{FF2B5EF4-FFF2-40B4-BE49-F238E27FC236}">
                    <a16:creationId xmlns:a16="http://schemas.microsoft.com/office/drawing/2014/main" id="{A8F03933-939D-C417-1484-A0055487A249}"/>
                  </a:ext>
                </a:extLst>
              </p:cNvPr>
              <p:cNvSpPr txBox="1"/>
              <p:nvPr/>
            </p:nvSpPr>
            <p:spPr>
              <a:xfrm>
                <a:off x="2386412" y="-1438148"/>
                <a:ext cx="178966" cy="25519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34" name="TextBox 133">
                <a:extLst>
                  <a:ext uri="{FF2B5EF4-FFF2-40B4-BE49-F238E27FC236}">
                    <a16:creationId xmlns:a16="http://schemas.microsoft.com/office/drawing/2014/main" id="{9CC7469C-FB9F-15D2-582E-69879DDB808B}"/>
                  </a:ext>
                </a:extLst>
              </p:cNvPr>
              <p:cNvSpPr txBox="1"/>
              <p:nvPr/>
            </p:nvSpPr>
            <p:spPr>
              <a:xfrm>
                <a:off x="2423609" y="-1830073"/>
                <a:ext cx="115472" cy="273037"/>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w="28575">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grpSp>
        <p:sp>
          <p:nvSpPr>
            <p:cNvPr id="46" name="TextBox 45">
              <a:extLst>
                <a:ext uri="{FF2B5EF4-FFF2-40B4-BE49-F238E27FC236}">
                  <a16:creationId xmlns:a16="http://schemas.microsoft.com/office/drawing/2014/main" id="{0D12D274-157E-2BCC-839E-631BFA0371A5}"/>
                </a:ext>
              </a:extLst>
            </p:cNvPr>
            <p:cNvSpPr txBox="1"/>
            <p:nvPr/>
          </p:nvSpPr>
          <p:spPr>
            <a:xfrm>
              <a:off x="4070812" y="-855314"/>
              <a:ext cx="79444" cy="187847"/>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47" name="TextBox 46">
              <a:extLst>
                <a:ext uri="{FF2B5EF4-FFF2-40B4-BE49-F238E27FC236}">
                  <a16:creationId xmlns:a16="http://schemas.microsoft.com/office/drawing/2014/main" id="{0892A29E-D52E-5AC9-A36A-0C6893440BD9}"/>
                </a:ext>
              </a:extLst>
            </p:cNvPr>
            <p:cNvSpPr txBox="1"/>
            <p:nvPr/>
          </p:nvSpPr>
          <p:spPr>
            <a:xfrm>
              <a:off x="4444325" y="-1148517"/>
              <a:ext cx="79444" cy="187847"/>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48" name="TextBox 47">
              <a:extLst>
                <a:ext uri="{FF2B5EF4-FFF2-40B4-BE49-F238E27FC236}">
                  <a16:creationId xmlns:a16="http://schemas.microsoft.com/office/drawing/2014/main" id="{FEE5C230-DBFF-2FC4-AF08-B1BAA72C1B9E}"/>
                </a:ext>
              </a:extLst>
            </p:cNvPr>
            <p:cNvSpPr txBox="1"/>
            <p:nvPr/>
          </p:nvSpPr>
          <p:spPr>
            <a:xfrm>
              <a:off x="4406201" y="-1541544"/>
              <a:ext cx="178966" cy="215930"/>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49" name="TextBox 48">
              <a:extLst>
                <a:ext uri="{FF2B5EF4-FFF2-40B4-BE49-F238E27FC236}">
                  <a16:creationId xmlns:a16="http://schemas.microsoft.com/office/drawing/2014/main" id="{ABD93BBF-5309-5846-8DCD-8D0081F78ABE}"/>
                </a:ext>
              </a:extLst>
            </p:cNvPr>
            <p:cNvSpPr txBox="1"/>
            <p:nvPr/>
          </p:nvSpPr>
          <p:spPr>
            <a:xfrm>
              <a:off x="4891858" y="-1471239"/>
              <a:ext cx="210523" cy="285720"/>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50" name="TextBox 49">
              <a:extLst>
                <a:ext uri="{FF2B5EF4-FFF2-40B4-BE49-F238E27FC236}">
                  <a16:creationId xmlns:a16="http://schemas.microsoft.com/office/drawing/2014/main" id="{A03D9B54-A035-B24D-4279-069C39C92EC2}"/>
                </a:ext>
              </a:extLst>
            </p:cNvPr>
            <p:cNvSpPr txBox="1"/>
            <p:nvPr/>
          </p:nvSpPr>
          <p:spPr>
            <a:xfrm>
              <a:off x="4908104" y="-1014728"/>
              <a:ext cx="126396" cy="152502"/>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51" name="TextBox 50">
              <a:extLst>
                <a:ext uri="{FF2B5EF4-FFF2-40B4-BE49-F238E27FC236}">
                  <a16:creationId xmlns:a16="http://schemas.microsoft.com/office/drawing/2014/main" id="{7A4E80C3-F197-8FAD-C810-FA93B208C74A}"/>
                </a:ext>
              </a:extLst>
            </p:cNvPr>
            <p:cNvSpPr txBox="1"/>
            <p:nvPr/>
          </p:nvSpPr>
          <p:spPr>
            <a:xfrm>
              <a:off x="5418835" y="-985617"/>
              <a:ext cx="126396" cy="152502"/>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52" name="TextBox 51">
              <a:extLst>
                <a:ext uri="{FF2B5EF4-FFF2-40B4-BE49-F238E27FC236}">
                  <a16:creationId xmlns:a16="http://schemas.microsoft.com/office/drawing/2014/main" id="{61A7D872-4535-5D22-2752-BDDF897647A0}"/>
                </a:ext>
              </a:extLst>
            </p:cNvPr>
            <p:cNvSpPr txBox="1"/>
            <p:nvPr/>
          </p:nvSpPr>
          <p:spPr>
            <a:xfrm>
              <a:off x="5160567" y="-669374"/>
              <a:ext cx="93444" cy="112744"/>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53" name="TextBox 52">
              <a:extLst>
                <a:ext uri="{FF2B5EF4-FFF2-40B4-BE49-F238E27FC236}">
                  <a16:creationId xmlns:a16="http://schemas.microsoft.com/office/drawing/2014/main" id="{80990188-12CD-BC45-2900-9A77481E0221}"/>
                </a:ext>
              </a:extLst>
            </p:cNvPr>
            <p:cNvSpPr txBox="1"/>
            <p:nvPr/>
          </p:nvSpPr>
          <p:spPr>
            <a:xfrm>
              <a:off x="5680995" y="-669374"/>
              <a:ext cx="115309" cy="139125"/>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54" name="TextBox 53">
              <a:extLst>
                <a:ext uri="{FF2B5EF4-FFF2-40B4-BE49-F238E27FC236}">
                  <a16:creationId xmlns:a16="http://schemas.microsoft.com/office/drawing/2014/main" id="{9359E684-F934-A9B7-3789-596712D09CE7}"/>
                </a:ext>
              </a:extLst>
            </p:cNvPr>
            <p:cNvSpPr txBox="1"/>
            <p:nvPr/>
          </p:nvSpPr>
          <p:spPr>
            <a:xfrm>
              <a:off x="6228863" y="-669374"/>
              <a:ext cx="93444" cy="112744"/>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55" name="TextBox 54">
              <a:extLst>
                <a:ext uri="{FF2B5EF4-FFF2-40B4-BE49-F238E27FC236}">
                  <a16:creationId xmlns:a16="http://schemas.microsoft.com/office/drawing/2014/main" id="{D85DD5B0-87AA-55B6-8537-4C73A1A187FF}"/>
                </a:ext>
              </a:extLst>
            </p:cNvPr>
            <p:cNvSpPr txBox="1"/>
            <p:nvPr/>
          </p:nvSpPr>
          <p:spPr>
            <a:xfrm>
              <a:off x="5957887" y="-995768"/>
              <a:ext cx="79444" cy="187847"/>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56" name="TextBox 55">
              <a:extLst>
                <a:ext uri="{FF2B5EF4-FFF2-40B4-BE49-F238E27FC236}">
                  <a16:creationId xmlns:a16="http://schemas.microsoft.com/office/drawing/2014/main" id="{DDC4CF58-050B-2C0F-8425-7567F3A86B1F}"/>
                </a:ext>
              </a:extLst>
            </p:cNvPr>
            <p:cNvSpPr txBox="1"/>
            <p:nvPr/>
          </p:nvSpPr>
          <p:spPr>
            <a:xfrm>
              <a:off x="5442024" y="-1422482"/>
              <a:ext cx="115472" cy="273037"/>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w="28575">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57" name="TextBox 56">
              <a:extLst>
                <a:ext uri="{FF2B5EF4-FFF2-40B4-BE49-F238E27FC236}">
                  <a16:creationId xmlns:a16="http://schemas.microsoft.com/office/drawing/2014/main" id="{B7E561A8-187B-448C-8FFD-C8489CE4B5AF}"/>
                </a:ext>
              </a:extLst>
            </p:cNvPr>
            <p:cNvSpPr txBox="1"/>
            <p:nvPr/>
          </p:nvSpPr>
          <p:spPr>
            <a:xfrm>
              <a:off x="5957887" y="-1364994"/>
              <a:ext cx="92646" cy="164793"/>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58" name="TextBox 57">
              <a:extLst>
                <a:ext uri="{FF2B5EF4-FFF2-40B4-BE49-F238E27FC236}">
                  <a16:creationId xmlns:a16="http://schemas.microsoft.com/office/drawing/2014/main" id="{1E212821-CB51-C3BF-4F74-2155BE00B43B}"/>
                </a:ext>
              </a:extLst>
            </p:cNvPr>
            <p:cNvSpPr txBox="1"/>
            <p:nvPr/>
          </p:nvSpPr>
          <p:spPr>
            <a:xfrm>
              <a:off x="6449987" y="-1090515"/>
              <a:ext cx="104218" cy="246426"/>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59" name="TextBox 58">
              <a:extLst>
                <a:ext uri="{FF2B5EF4-FFF2-40B4-BE49-F238E27FC236}">
                  <a16:creationId xmlns:a16="http://schemas.microsoft.com/office/drawing/2014/main" id="{28B3EBB2-5AAE-336A-80CE-6896CC733310}"/>
                </a:ext>
              </a:extLst>
            </p:cNvPr>
            <p:cNvSpPr txBox="1"/>
            <p:nvPr/>
          </p:nvSpPr>
          <p:spPr>
            <a:xfrm>
              <a:off x="6468458" y="-1399813"/>
              <a:ext cx="92646" cy="164793"/>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60" name="TextBox 59">
              <a:extLst>
                <a:ext uri="{FF2B5EF4-FFF2-40B4-BE49-F238E27FC236}">
                  <a16:creationId xmlns:a16="http://schemas.microsoft.com/office/drawing/2014/main" id="{E9222B80-FE23-3855-87C3-551327C15695}"/>
                </a:ext>
              </a:extLst>
            </p:cNvPr>
            <p:cNvSpPr txBox="1"/>
            <p:nvPr/>
          </p:nvSpPr>
          <p:spPr>
            <a:xfrm>
              <a:off x="6949854" y="-1174976"/>
              <a:ext cx="104218" cy="246426"/>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61" name="TextBox 60">
              <a:extLst>
                <a:ext uri="{FF2B5EF4-FFF2-40B4-BE49-F238E27FC236}">
                  <a16:creationId xmlns:a16="http://schemas.microsoft.com/office/drawing/2014/main" id="{3451B4FA-ECC4-949E-8E82-D496B4D88750}"/>
                </a:ext>
              </a:extLst>
            </p:cNvPr>
            <p:cNvSpPr txBox="1"/>
            <p:nvPr/>
          </p:nvSpPr>
          <p:spPr>
            <a:xfrm>
              <a:off x="7452496" y="-1350818"/>
              <a:ext cx="104218" cy="246426"/>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62" name="TextBox 61">
              <a:extLst>
                <a:ext uri="{FF2B5EF4-FFF2-40B4-BE49-F238E27FC236}">
                  <a16:creationId xmlns:a16="http://schemas.microsoft.com/office/drawing/2014/main" id="{B01C9C43-E6B4-DE72-9298-722293A1F716}"/>
                </a:ext>
              </a:extLst>
            </p:cNvPr>
            <p:cNvSpPr txBox="1"/>
            <p:nvPr/>
          </p:nvSpPr>
          <p:spPr>
            <a:xfrm>
              <a:off x="7520771" y="-840657"/>
              <a:ext cx="96645" cy="116606"/>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63" name="TextBox 62">
              <a:extLst>
                <a:ext uri="{FF2B5EF4-FFF2-40B4-BE49-F238E27FC236}">
                  <a16:creationId xmlns:a16="http://schemas.microsoft.com/office/drawing/2014/main" id="{83D31338-7E5C-C278-A1CF-4620357ECD9A}"/>
                </a:ext>
              </a:extLst>
            </p:cNvPr>
            <p:cNvSpPr txBox="1"/>
            <p:nvPr/>
          </p:nvSpPr>
          <p:spPr>
            <a:xfrm>
              <a:off x="7473879" y="-1657332"/>
              <a:ext cx="117234" cy="14144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64" name="TextBox 63">
              <a:extLst>
                <a:ext uri="{FF2B5EF4-FFF2-40B4-BE49-F238E27FC236}">
                  <a16:creationId xmlns:a16="http://schemas.microsoft.com/office/drawing/2014/main" id="{3C215575-4C40-C521-872D-BA774DD19D65}"/>
                </a:ext>
              </a:extLst>
            </p:cNvPr>
            <p:cNvSpPr txBox="1"/>
            <p:nvPr/>
          </p:nvSpPr>
          <p:spPr>
            <a:xfrm>
              <a:off x="6915995" y="-1565370"/>
              <a:ext cx="213435" cy="257519"/>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65" name="TextBox 64">
              <a:extLst>
                <a:ext uri="{FF2B5EF4-FFF2-40B4-BE49-F238E27FC236}">
                  <a16:creationId xmlns:a16="http://schemas.microsoft.com/office/drawing/2014/main" id="{119D0000-6B5B-E6FE-C4D2-09BF5E025E4E}"/>
                </a:ext>
              </a:extLst>
            </p:cNvPr>
            <p:cNvSpPr txBox="1"/>
            <p:nvPr/>
          </p:nvSpPr>
          <p:spPr>
            <a:xfrm>
              <a:off x="8228804" y="-1728758"/>
              <a:ext cx="213435" cy="257519"/>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66" name="TextBox 65">
              <a:extLst>
                <a:ext uri="{FF2B5EF4-FFF2-40B4-BE49-F238E27FC236}">
                  <a16:creationId xmlns:a16="http://schemas.microsoft.com/office/drawing/2014/main" id="{23F5D746-A5B7-8C97-37F7-0630CF0143AD}"/>
                </a:ext>
              </a:extLst>
            </p:cNvPr>
            <p:cNvSpPr txBox="1"/>
            <p:nvPr/>
          </p:nvSpPr>
          <p:spPr>
            <a:xfrm>
              <a:off x="8253256" y="-1150941"/>
              <a:ext cx="171017" cy="206340"/>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67" name="TextBox 66">
              <a:extLst>
                <a:ext uri="{FF2B5EF4-FFF2-40B4-BE49-F238E27FC236}">
                  <a16:creationId xmlns:a16="http://schemas.microsoft.com/office/drawing/2014/main" id="{E4CAF696-496D-F1F6-7EEA-3E37844B36FB}"/>
                </a:ext>
              </a:extLst>
            </p:cNvPr>
            <p:cNvSpPr txBox="1"/>
            <p:nvPr/>
          </p:nvSpPr>
          <p:spPr>
            <a:xfrm>
              <a:off x="8300645" y="-757984"/>
              <a:ext cx="69751" cy="145938"/>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68" name="TextBox 67">
              <a:extLst>
                <a:ext uri="{FF2B5EF4-FFF2-40B4-BE49-F238E27FC236}">
                  <a16:creationId xmlns:a16="http://schemas.microsoft.com/office/drawing/2014/main" id="{912A7DA4-F35B-0191-485A-9ACBCD50DB55}"/>
                </a:ext>
              </a:extLst>
            </p:cNvPr>
            <p:cNvSpPr txBox="1"/>
            <p:nvPr/>
          </p:nvSpPr>
          <p:spPr>
            <a:xfrm>
              <a:off x="8853420" y="-670363"/>
              <a:ext cx="45719" cy="95657"/>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69" name="TextBox 68">
              <a:extLst>
                <a:ext uri="{FF2B5EF4-FFF2-40B4-BE49-F238E27FC236}">
                  <a16:creationId xmlns:a16="http://schemas.microsoft.com/office/drawing/2014/main" id="{1B88B74C-FAC9-E3C3-D26C-0E2687A8CDBA}"/>
                </a:ext>
              </a:extLst>
            </p:cNvPr>
            <p:cNvSpPr txBox="1"/>
            <p:nvPr/>
          </p:nvSpPr>
          <p:spPr>
            <a:xfrm>
              <a:off x="8801222" y="-1140207"/>
              <a:ext cx="85708" cy="152548"/>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70" name="TextBox 69">
              <a:extLst>
                <a:ext uri="{FF2B5EF4-FFF2-40B4-BE49-F238E27FC236}">
                  <a16:creationId xmlns:a16="http://schemas.microsoft.com/office/drawing/2014/main" id="{2BBFFF42-BFBA-53DD-8AC5-81AE17C36344}"/>
                </a:ext>
              </a:extLst>
            </p:cNvPr>
            <p:cNvSpPr txBox="1"/>
            <p:nvPr/>
          </p:nvSpPr>
          <p:spPr>
            <a:xfrm>
              <a:off x="8782712" y="-1547814"/>
              <a:ext cx="104218" cy="22220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71" name="TextBox 70">
              <a:extLst>
                <a:ext uri="{FF2B5EF4-FFF2-40B4-BE49-F238E27FC236}">
                  <a16:creationId xmlns:a16="http://schemas.microsoft.com/office/drawing/2014/main" id="{F8B58667-C499-1E28-FCE8-A4B71D129882}"/>
                </a:ext>
              </a:extLst>
            </p:cNvPr>
            <p:cNvSpPr txBox="1"/>
            <p:nvPr/>
          </p:nvSpPr>
          <p:spPr>
            <a:xfrm>
              <a:off x="9274455" y="-1036796"/>
              <a:ext cx="144686" cy="174570"/>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72" name="TextBox 71">
              <a:extLst>
                <a:ext uri="{FF2B5EF4-FFF2-40B4-BE49-F238E27FC236}">
                  <a16:creationId xmlns:a16="http://schemas.microsoft.com/office/drawing/2014/main" id="{C0B827A2-8AE0-A6C6-49A3-78CDE2AC94B0}"/>
                </a:ext>
              </a:extLst>
            </p:cNvPr>
            <p:cNvSpPr txBox="1"/>
            <p:nvPr/>
          </p:nvSpPr>
          <p:spPr>
            <a:xfrm>
              <a:off x="9274455" y="-1465190"/>
              <a:ext cx="122448" cy="261068"/>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73" name="TextBox 72">
              <a:extLst>
                <a:ext uri="{FF2B5EF4-FFF2-40B4-BE49-F238E27FC236}">
                  <a16:creationId xmlns:a16="http://schemas.microsoft.com/office/drawing/2014/main" id="{CD3442D3-3114-A578-E42E-4970BA08B8CC}"/>
                </a:ext>
              </a:extLst>
            </p:cNvPr>
            <p:cNvSpPr txBox="1"/>
            <p:nvPr/>
          </p:nvSpPr>
          <p:spPr>
            <a:xfrm>
              <a:off x="9805780" y="-673236"/>
              <a:ext cx="96645" cy="116606"/>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74" name="TextBox 73">
              <a:extLst>
                <a:ext uri="{FF2B5EF4-FFF2-40B4-BE49-F238E27FC236}">
                  <a16:creationId xmlns:a16="http://schemas.microsoft.com/office/drawing/2014/main" id="{0FD3F515-7B0F-B756-4B40-B232B1412640}"/>
                </a:ext>
              </a:extLst>
            </p:cNvPr>
            <p:cNvSpPr txBox="1"/>
            <p:nvPr/>
          </p:nvSpPr>
          <p:spPr>
            <a:xfrm>
              <a:off x="10791843" y="-1465190"/>
              <a:ext cx="122448" cy="261068"/>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75" name="TextBox 74">
              <a:extLst>
                <a:ext uri="{FF2B5EF4-FFF2-40B4-BE49-F238E27FC236}">
                  <a16:creationId xmlns:a16="http://schemas.microsoft.com/office/drawing/2014/main" id="{C5C331CF-DC8A-F5A7-C403-7F46006F404E}"/>
                </a:ext>
              </a:extLst>
            </p:cNvPr>
            <p:cNvSpPr txBox="1"/>
            <p:nvPr/>
          </p:nvSpPr>
          <p:spPr>
            <a:xfrm>
              <a:off x="11323061" y="-1174976"/>
              <a:ext cx="104218" cy="246426"/>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76" name="TextBox 75">
              <a:extLst>
                <a:ext uri="{FF2B5EF4-FFF2-40B4-BE49-F238E27FC236}">
                  <a16:creationId xmlns:a16="http://schemas.microsoft.com/office/drawing/2014/main" id="{5ECA10EE-DA68-5BCE-12D7-612AF5B94173}"/>
                </a:ext>
              </a:extLst>
            </p:cNvPr>
            <p:cNvSpPr txBox="1"/>
            <p:nvPr/>
          </p:nvSpPr>
          <p:spPr>
            <a:xfrm>
              <a:off x="11796176" y="-1686396"/>
              <a:ext cx="122448" cy="18776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77" name="TextBox 76">
              <a:extLst>
                <a:ext uri="{FF2B5EF4-FFF2-40B4-BE49-F238E27FC236}">
                  <a16:creationId xmlns:a16="http://schemas.microsoft.com/office/drawing/2014/main" id="{AE308B37-2744-7B39-CFE0-E4F02FB80C54}"/>
                </a:ext>
              </a:extLst>
            </p:cNvPr>
            <p:cNvSpPr txBox="1"/>
            <p:nvPr/>
          </p:nvSpPr>
          <p:spPr>
            <a:xfrm>
              <a:off x="10305896" y="-689613"/>
              <a:ext cx="111192" cy="13415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78" name="TextBox 77">
              <a:extLst>
                <a:ext uri="{FF2B5EF4-FFF2-40B4-BE49-F238E27FC236}">
                  <a16:creationId xmlns:a16="http://schemas.microsoft.com/office/drawing/2014/main" id="{705C968D-45D2-8945-AD29-ABDE471421B8}"/>
                </a:ext>
              </a:extLst>
            </p:cNvPr>
            <p:cNvSpPr txBox="1"/>
            <p:nvPr/>
          </p:nvSpPr>
          <p:spPr>
            <a:xfrm>
              <a:off x="10279521" y="-993514"/>
              <a:ext cx="155689" cy="187846"/>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79" name="TextBox 78">
              <a:extLst>
                <a:ext uri="{FF2B5EF4-FFF2-40B4-BE49-F238E27FC236}">
                  <a16:creationId xmlns:a16="http://schemas.microsoft.com/office/drawing/2014/main" id="{349C05A5-B9E4-5B09-28F1-B2B4ECA111BF}"/>
                </a:ext>
              </a:extLst>
            </p:cNvPr>
            <p:cNvSpPr txBox="1"/>
            <p:nvPr/>
          </p:nvSpPr>
          <p:spPr>
            <a:xfrm>
              <a:off x="9801355" y="-979750"/>
              <a:ext cx="85708" cy="152548"/>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80" name="TextBox 79">
              <a:extLst>
                <a:ext uri="{FF2B5EF4-FFF2-40B4-BE49-F238E27FC236}">
                  <a16:creationId xmlns:a16="http://schemas.microsoft.com/office/drawing/2014/main" id="{20DBA8A2-4BEA-A44A-84FA-769EF9C303D8}"/>
                </a:ext>
              </a:extLst>
            </p:cNvPr>
            <p:cNvSpPr txBox="1"/>
            <p:nvPr/>
          </p:nvSpPr>
          <p:spPr>
            <a:xfrm>
              <a:off x="9767043" y="-1373249"/>
              <a:ext cx="144686" cy="174570"/>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81" name="TextBox 80">
              <a:extLst>
                <a:ext uri="{FF2B5EF4-FFF2-40B4-BE49-F238E27FC236}">
                  <a16:creationId xmlns:a16="http://schemas.microsoft.com/office/drawing/2014/main" id="{BFB86CC7-3FDC-5280-2B59-94B929B2E30C}"/>
                </a:ext>
              </a:extLst>
            </p:cNvPr>
            <p:cNvSpPr txBox="1"/>
            <p:nvPr/>
          </p:nvSpPr>
          <p:spPr>
            <a:xfrm>
              <a:off x="10272402" y="-1373249"/>
              <a:ext cx="144686" cy="174570"/>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82" name="TextBox 81">
              <a:extLst>
                <a:ext uri="{FF2B5EF4-FFF2-40B4-BE49-F238E27FC236}">
                  <a16:creationId xmlns:a16="http://schemas.microsoft.com/office/drawing/2014/main" id="{2238B6C1-0E17-2253-3580-3D71FA1449C1}"/>
                </a:ext>
              </a:extLst>
            </p:cNvPr>
            <p:cNvSpPr txBox="1"/>
            <p:nvPr/>
          </p:nvSpPr>
          <p:spPr>
            <a:xfrm>
              <a:off x="10786530" y="-1046072"/>
              <a:ext cx="144686" cy="19075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83" name="TextBox 82">
              <a:extLst>
                <a:ext uri="{FF2B5EF4-FFF2-40B4-BE49-F238E27FC236}">
                  <a16:creationId xmlns:a16="http://schemas.microsoft.com/office/drawing/2014/main" id="{D4ED00CB-2435-CF08-807D-F3DD38F878EC}"/>
                </a:ext>
              </a:extLst>
            </p:cNvPr>
            <p:cNvSpPr txBox="1"/>
            <p:nvPr/>
          </p:nvSpPr>
          <p:spPr>
            <a:xfrm>
              <a:off x="11361434" y="-823771"/>
              <a:ext cx="96645" cy="116606"/>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84" name="TextBox 83">
              <a:extLst>
                <a:ext uri="{FF2B5EF4-FFF2-40B4-BE49-F238E27FC236}">
                  <a16:creationId xmlns:a16="http://schemas.microsoft.com/office/drawing/2014/main" id="{933874B0-E749-46D9-96C9-73962FB41EA3}"/>
                </a:ext>
              </a:extLst>
            </p:cNvPr>
            <p:cNvSpPr txBox="1"/>
            <p:nvPr/>
          </p:nvSpPr>
          <p:spPr>
            <a:xfrm>
              <a:off x="12342254" y="-995768"/>
              <a:ext cx="96645" cy="116606"/>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85" name="TextBox 84">
              <a:extLst>
                <a:ext uri="{FF2B5EF4-FFF2-40B4-BE49-F238E27FC236}">
                  <a16:creationId xmlns:a16="http://schemas.microsoft.com/office/drawing/2014/main" id="{D398A818-E256-2983-C1D6-A6DA64BF5BCA}"/>
                </a:ext>
              </a:extLst>
            </p:cNvPr>
            <p:cNvSpPr txBox="1"/>
            <p:nvPr/>
          </p:nvSpPr>
          <p:spPr>
            <a:xfrm>
              <a:off x="12838317" y="-1174976"/>
              <a:ext cx="104218" cy="246426"/>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86" name="TextBox 85">
              <a:extLst>
                <a:ext uri="{FF2B5EF4-FFF2-40B4-BE49-F238E27FC236}">
                  <a16:creationId xmlns:a16="http://schemas.microsoft.com/office/drawing/2014/main" id="{C707BEF9-5169-47A8-C718-DAA738C575BD}"/>
                </a:ext>
              </a:extLst>
            </p:cNvPr>
            <p:cNvSpPr txBox="1"/>
            <p:nvPr/>
          </p:nvSpPr>
          <p:spPr>
            <a:xfrm>
              <a:off x="11289046" y="-1553016"/>
              <a:ext cx="122448" cy="22220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87" name="TextBox 86">
              <a:extLst>
                <a:ext uri="{FF2B5EF4-FFF2-40B4-BE49-F238E27FC236}">
                  <a16:creationId xmlns:a16="http://schemas.microsoft.com/office/drawing/2014/main" id="{73B980D9-BCAA-534E-08DA-9BC4F44747CA}"/>
                </a:ext>
              </a:extLst>
            </p:cNvPr>
            <p:cNvSpPr txBox="1"/>
            <p:nvPr/>
          </p:nvSpPr>
          <p:spPr>
            <a:xfrm>
              <a:off x="11832107" y="-1313157"/>
              <a:ext cx="86517" cy="172949"/>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88" name="TextBox 87">
              <a:extLst>
                <a:ext uri="{FF2B5EF4-FFF2-40B4-BE49-F238E27FC236}">
                  <a16:creationId xmlns:a16="http://schemas.microsoft.com/office/drawing/2014/main" id="{5C7F0989-768C-7F1D-BF72-F33B5D2F5F67}"/>
                </a:ext>
              </a:extLst>
            </p:cNvPr>
            <p:cNvSpPr txBox="1"/>
            <p:nvPr/>
          </p:nvSpPr>
          <p:spPr>
            <a:xfrm>
              <a:off x="12335212" y="-1313157"/>
              <a:ext cx="86517" cy="208765"/>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89" name="TextBox 88">
              <a:extLst>
                <a:ext uri="{FF2B5EF4-FFF2-40B4-BE49-F238E27FC236}">
                  <a16:creationId xmlns:a16="http://schemas.microsoft.com/office/drawing/2014/main" id="{35DC59E0-6C80-360C-DA33-01AF8B1AE17E}"/>
                </a:ext>
              </a:extLst>
            </p:cNvPr>
            <p:cNvSpPr txBox="1"/>
            <p:nvPr/>
          </p:nvSpPr>
          <p:spPr>
            <a:xfrm>
              <a:off x="12262869" y="-1730402"/>
              <a:ext cx="193516" cy="257519"/>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90" name="TextBox 89">
              <a:extLst>
                <a:ext uri="{FF2B5EF4-FFF2-40B4-BE49-F238E27FC236}">
                  <a16:creationId xmlns:a16="http://schemas.microsoft.com/office/drawing/2014/main" id="{5B0B2244-ACF5-06B8-1C3E-157F58252C0D}"/>
                </a:ext>
              </a:extLst>
            </p:cNvPr>
            <p:cNvSpPr txBox="1"/>
            <p:nvPr/>
          </p:nvSpPr>
          <p:spPr>
            <a:xfrm>
              <a:off x="12769999" y="-1564896"/>
              <a:ext cx="193516" cy="257519"/>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91" name="TextBox 90">
              <a:extLst>
                <a:ext uri="{FF2B5EF4-FFF2-40B4-BE49-F238E27FC236}">
                  <a16:creationId xmlns:a16="http://schemas.microsoft.com/office/drawing/2014/main" id="{FD69182C-A7FF-B0B4-53EA-844EFB7BA42F}"/>
                </a:ext>
              </a:extLst>
            </p:cNvPr>
            <p:cNvSpPr txBox="1"/>
            <p:nvPr/>
          </p:nvSpPr>
          <p:spPr>
            <a:xfrm>
              <a:off x="13970431" y="-1458731"/>
              <a:ext cx="193516" cy="257519"/>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92" name="TextBox 91">
              <a:extLst>
                <a:ext uri="{FF2B5EF4-FFF2-40B4-BE49-F238E27FC236}">
                  <a16:creationId xmlns:a16="http://schemas.microsoft.com/office/drawing/2014/main" id="{F0DBD12B-46FB-3028-6363-CD36A29C5032}"/>
                </a:ext>
              </a:extLst>
            </p:cNvPr>
            <p:cNvSpPr txBox="1"/>
            <p:nvPr/>
          </p:nvSpPr>
          <p:spPr>
            <a:xfrm>
              <a:off x="13491283" y="-1373653"/>
              <a:ext cx="129583" cy="172441"/>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93" name="TextBox 92">
              <a:extLst>
                <a:ext uri="{FF2B5EF4-FFF2-40B4-BE49-F238E27FC236}">
                  <a16:creationId xmlns:a16="http://schemas.microsoft.com/office/drawing/2014/main" id="{59B324C4-B8AA-371C-28ED-12C19F5A164C}"/>
                </a:ext>
              </a:extLst>
            </p:cNvPr>
            <p:cNvSpPr txBox="1"/>
            <p:nvPr/>
          </p:nvSpPr>
          <p:spPr>
            <a:xfrm>
              <a:off x="14476364" y="-1544952"/>
              <a:ext cx="155159" cy="206476"/>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94" name="TextBox 93">
              <a:extLst>
                <a:ext uri="{FF2B5EF4-FFF2-40B4-BE49-F238E27FC236}">
                  <a16:creationId xmlns:a16="http://schemas.microsoft.com/office/drawing/2014/main" id="{CA3BEE54-AA42-F4EC-405A-644C726E89E0}"/>
                </a:ext>
              </a:extLst>
            </p:cNvPr>
            <p:cNvSpPr txBox="1"/>
            <p:nvPr/>
          </p:nvSpPr>
          <p:spPr>
            <a:xfrm>
              <a:off x="14969609" y="-1311374"/>
              <a:ext cx="155159" cy="206476"/>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95" name="TextBox 94">
              <a:extLst>
                <a:ext uri="{FF2B5EF4-FFF2-40B4-BE49-F238E27FC236}">
                  <a16:creationId xmlns:a16="http://schemas.microsoft.com/office/drawing/2014/main" id="{3C900364-792F-F25B-9324-15F772081B6A}"/>
                </a:ext>
              </a:extLst>
            </p:cNvPr>
            <p:cNvSpPr txBox="1"/>
            <p:nvPr/>
          </p:nvSpPr>
          <p:spPr>
            <a:xfrm>
              <a:off x="15484751" y="-1302954"/>
              <a:ext cx="130685" cy="173907"/>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96" name="TextBox 95">
              <a:extLst>
                <a:ext uri="{FF2B5EF4-FFF2-40B4-BE49-F238E27FC236}">
                  <a16:creationId xmlns:a16="http://schemas.microsoft.com/office/drawing/2014/main" id="{C94264AA-5F83-5887-EDB9-4B883CA934FE}"/>
                </a:ext>
              </a:extLst>
            </p:cNvPr>
            <p:cNvSpPr txBox="1"/>
            <p:nvPr/>
          </p:nvSpPr>
          <p:spPr>
            <a:xfrm>
              <a:off x="15008566" y="-1703506"/>
              <a:ext cx="104218" cy="246426"/>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97" name="TextBox 96">
              <a:extLst>
                <a:ext uri="{FF2B5EF4-FFF2-40B4-BE49-F238E27FC236}">
                  <a16:creationId xmlns:a16="http://schemas.microsoft.com/office/drawing/2014/main" id="{4BF1DE43-7CB2-FE5E-D683-AE272B97FA22}"/>
                </a:ext>
              </a:extLst>
            </p:cNvPr>
            <p:cNvSpPr txBox="1"/>
            <p:nvPr/>
          </p:nvSpPr>
          <p:spPr>
            <a:xfrm>
              <a:off x="15511218" y="-1703506"/>
              <a:ext cx="104218" cy="22198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98" name="TextBox 97">
              <a:extLst>
                <a:ext uri="{FF2B5EF4-FFF2-40B4-BE49-F238E27FC236}">
                  <a16:creationId xmlns:a16="http://schemas.microsoft.com/office/drawing/2014/main" id="{727F586A-B22A-B8D3-3D92-08CC7124ED30}"/>
                </a:ext>
              </a:extLst>
            </p:cNvPr>
            <p:cNvSpPr txBox="1"/>
            <p:nvPr/>
          </p:nvSpPr>
          <p:spPr>
            <a:xfrm>
              <a:off x="14491762" y="-1160457"/>
              <a:ext cx="92508" cy="197039"/>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dirty="0"/>
            </a:p>
          </p:txBody>
        </p:sp>
        <p:sp>
          <p:nvSpPr>
            <p:cNvPr id="99" name="TextBox 98">
              <a:extLst>
                <a:ext uri="{FF2B5EF4-FFF2-40B4-BE49-F238E27FC236}">
                  <a16:creationId xmlns:a16="http://schemas.microsoft.com/office/drawing/2014/main" id="{ABC769D0-23F1-26F3-0F7E-EA57B3D76162}"/>
                </a:ext>
              </a:extLst>
            </p:cNvPr>
            <p:cNvSpPr txBox="1"/>
            <p:nvPr/>
          </p:nvSpPr>
          <p:spPr>
            <a:xfrm>
              <a:off x="13988126" y="-1052353"/>
              <a:ext cx="92508" cy="197039"/>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00" name="TextBox 99">
              <a:extLst>
                <a:ext uri="{FF2B5EF4-FFF2-40B4-BE49-F238E27FC236}">
                  <a16:creationId xmlns:a16="http://schemas.microsoft.com/office/drawing/2014/main" id="{7980F7A6-F9F3-DBDF-9BCF-0342C8079792}"/>
                </a:ext>
              </a:extLst>
            </p:cNvPr>
            <p:cNvSpPr txBox="1"/>
            <p:nvPr/>
          </p:nvSpPr>
          <p:spPr>
            <a:xfrm>
              <a:off x="13491283" y="-972970"/>
              <a:ext cx="58977" cy="125619"/>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01" name="TextBox 100">
              <a:extLst>
                <a:ext uri="{FF2B5EF4-FFF2-40B4-BE49-F238E27FC236}">
                  <a16:creationId xmlns:a16="http://schemas.microsoft.com/office/drawing/2014/main" id="{4297ACAB-416F-3379-AD51-88A9CC7A752F}"/>
                </a:ext>
              </a:extLst>
            </p:cNvPr>
            <p:cNvSpPr txBox="1"/>
            <p:nvPr/>
          </p:nvSpPr>
          <p:spPr>
            <a:xfrm>
              <a:off x="15666983" y="-849670"/>
              <a:ext cx="58977" cy="125619"/>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02" name="TextBox 101">
              <a:extLst>
                <a:ext uri="{FF2B5EF4-FFF2-40B4-BE49-F238E27FC236}">
                  <a16:creationId xmlns:a16="http://schemas.microsoft.com/office/drawing/2014/main" id="{D8CA562B-B1FF-803D-7DDC-3CFA9985DCA9}"/>
                </a:ext>
              </a:extLst>
            </p:cNvPr>
            <p:cNvSpPr txBox="1"/>
            <p:nvPr/>
          </p:nvSpPr>
          <p:spPr>
            <a:xfrm>
              <a:off x="14034380" y="-676058"/>
              <a:ext cx="76162" cy="101352"/>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03" name="TextBox 102">
              <a:extLst>
                <a:ext uri="{FF2B5EF4-FFF2-40B4-BE49-F238E27FC236}">
                  <a16:creationId xmlns:a16="http://schemas.microsoft.com/office/drawing/2014/main" id="{D96C4040-33BD-ED27-B019-CFD938A10596}"/>
                </a:ext>
              </a:extLst>
            </p:cNvPr>
            <p:cNvSpPr txBox="1"/>
            <p:nvPr/>
          </p:nvSpPr>
          <p:spPr>
            <a:xfrm>
              <a:off x="14573614" y="-735819"/>
              <a:ext cx="76162" cy="101352"/>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04" name="TextBox 103">
              <a:extLst>
                <a:ext uri="{FF2B5EF4-FFF2-40B4-BE49-F238E27FC236}">
                  <a16:creationId xmlns:a16="http://schemas.microsoft.com/office/drawing/2014/main" id="{2F58179D-92C2-054D-5743-438726CB5A31}"/>
                </a:ext>
              </a:extLst>
            </p:cNvPr>
            <p:cNvSpPr txBox="1"/>
            <p:nvPr/>
          </p:nvSpPr>
          <p:spPr>
            <a:xfrm>
              <a:off x="16744261" y="-676058"/>
              <a:ext cx="76162" cy="101352"/>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05" name="TextBox 104">
              <a:extLst>
                <a:ext uri="{FF2B5EF4-FFF2-40B4-BE49-F238E27FC236}">
                  <a16:creationId xmlns:a16="http://schemas.microsoft.com/office/drawing/2014/main" id="{49A79DC3-4D87-B05B-F0D0-1F60172A1F46}"/>
                </a:ext>
              </a:extLst>
            </p:cNvPr>
            <p:cNvSpPr txBox="1"/>
            <p:nvPr/>
          </p:nvSpPr>
          <p:spPr>
            <a:xfrm>
              <a:off x="17280292" y="-664407"/>
              <a:ext cx="93443" cy="13415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06" name="TextBox 105">
              <a:extLst>
                <a:ext uri="{FF2B5EF4-FFF2-40B4-BE49-F238E27FC236}">
                  <a16:creationId xmlns:a16="http://schemas.microsoft.com/office/drawing/2014/main" id="{37C7EE50-C48B-972A-170B-0E198F3707F0}"/>
                </a:ext>
              </a:extLst>
            </p:cNvPr>
            <p:cNvSpPr txBox="1"/>
            <p:nvPr/>
          </p:nvSpPr>
          <p:spPr>
            <a:xfrm>
              <a:off x="17830054" y="-676058"/>
              <a:ext cx="76162" cy="101352"/>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07" name="TextBox 106">
              <a:extLst>
                <a:ext uri="{FF2B5EF4-FFF2-40B4-BE49-F238E27FC236}">
                  <a16:creationId xmlns:a16="http://schemas.microsoft.com/office/drawing/2014/main" id="{C4A86475-2FEF-74AA-F31A-FD5EC43A0340}"/>
                </a:ext>
              </a:extLst>
            </p:cNvPr>
            <p:cNvSpPr txBox="1"/>
            <p:nvPr/>
          </p:nvSpPr>
          <p:spPr>
            <a:xfrm>
              <a:off x="17020960" y="-974815"/>
              <a:ext cx="93443" cy="134158"/>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08" name="TextBox 107">
              <a:extLst>
                <a:ext uri="{FF2B5EF4-FFF2-40B4-BE49-F238E27FC236}">
                  <a16:creationId xmlns:a16="http://schemas.microsoft.com/office/drawing/2014/main" id="{0ED83367-C4F1-F9E4-8677-B77B4C864E37}"/>
                </a:ext>
              </a:extLst>
            </p:cNvPr>
            <p:cNvSpPr txBox="1"/>
            <p:nvPr/>
          </p:nvSpPr>
          <p:spPr>
            <a:xfrm>
              <a:off x="16490586" y="-1040788"/>
              <a:ext cx="130685" cy="173907"/>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09" name="TextBox 108">
              <a:extLst>
                <a:ext uri="{FF2B5EF4-FFF2-40B4-BE49-F238E27FC236}">
                  <a16:creationId xmlns:a16="http://schemas.microsoft.com/office/drawing/2014/main" id="{4975A647-016F-E029-06E9-AF90014ECDA7}"/>
                </a:ext>
              </a:extLst>
            </p:cNvPr>
            <p:cNvSpPr txBox="1"/>
            <p:nvPr/>
          </p:nvSpPr>
          <p:spPr>
            <a:xfrm>
              <a:off x="16464723" y="-1472883"/>
              <a:ext cx="211107" cy="274893"/>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10" name="TextBox 109">
              <a:extLst>
                <a:ext uri="{FF2B5EF4-FFF2-40B4-BE49-F238E27FC236}">
                  <a16:creationId xmlns:a16="http://schemas.microsoft.com/office/drawing/2014/main" id="{E1BEB336-00B5-E7D6-5AFF-0F2CC9F39D72}"/>
                </a:ext>
              </a:extLst>
            </p:cNvPr>
            <p:cNvSpPr txBox="1"/>
            <p:nvPr/>
          </p:nvSpPr>
          <p:spPr>
            <a:xfrm>
              <a:off x="15997147" y="-1530575"/>
              <a:ext cx="170367" cy="206476"/>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11" name="TextBox 110">
              <a:extLst>
                <a:ext uri="{FF2B5EF4-FFF2-40B4-BE49-F238E27FC236}">
                  <a16:creationId xmlns:a16="http://schemas.microsoft.com/office/drawing/2014/main" id="{4012F347-C6B4-0D6C-FE9A-19E2C7ADC2CD}"/>
                </a:ext>
              </a:extLst>
            </p:cNvPr>
            <p:cNvSpPr txBox="1"/>
            <p:nvPr/>
          </p:nvSpPr>
          <p:spPr>
            <a:xfrm>
              <a:off x="16023353" y="-1121387"/>
              <a:ext cx="67544" cy="125619"/>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12" name="TextBox 111">
              <a:extLst>
                <a:ext uri="{FF2B5EF4-FFF2-40B4-BE49-F238E27FC236}">
                  <a16:creationId xmlns:a16="http://schemas.microsoft.com/office/drawing/2014/main" id="{60A8233E-3F11-9BFE-4984-7783A8F7110B}"/>
                </a:ext>
              </a:extLst>
            </p:cNvPr>
            <p:cNvSpPr txBox="1"/>
            <p:nvPr/>
          </p:nvSpPr>
          <p:spPr>
            <a:xfrm>
              <a:off x="17016801" y="-1404274"/>
              <a:ext cx="130685" cy="239785"/>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13" name="TextBox 112">
              <a:extLst>
                <a:ext uri="{FF2B5EF4-FFF2-40B4-BE49-F238E27FC236}">
                  <a16:creationId xmlns:a16="http://schemas.microsoft.com/office/drawing/2014/main" id="{7DD6A4B2-F450-23C5-D630-50982FBB9ED7}"/>
                </a:ext>
              </a:extLst>
            </p:cNvPr>
            <p:cNvSpPr txBox="1"/>
            <p:nvPr/>
          </p:nvSpPr>
          <p:spPr>
            <a:xfrm>
              <a:off x="17533138" y="-1363531"/>
              <a:ext cx="87889" cy="158298"/>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14" name="TextBox 113">
              <a:extLst>
                <a:ext uri="{FF2B5EF4-FFF2-40B4-BE49-F238E27FC236}">
                  <a16:creationId xmlns:a16="http://schemas.microsoft.com/office/drawing/2014/main" id="{4C563DD0-F9A2-54E4-A9FE-2E12EE8D8049}"/>
                </a:ext>
              </a:extLst>
            </p:cNvPr>
            <p:cNvSpPr txBox="1"/>
            <p:nvPr/>
          </p:nvSpPr>
          <p:spPr>
            <a:xfrm>
              <a:off x="17524596" y="-989460"/>
              <a:ext cx="87889" cy="187201"/>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15" name="TextBox 114">
              <a:extLst>
                <a:ext uri="{FF2B5EF4-FFF2-40B4-BE49-F238E27FC236}">
                  <a16:creationId xmlns:a16="http://schemas.microsoft.com/office/drawing/2014/main" id="{524BF078-92F5-670D-61B3-E49E47CD2ECC}"/>
                </a:ext>
              </a:extLst>
            </p:cNvPr>
            <p:cNvSpPr txBox="1"/>
            <p:nvPr/>
          </p:nvSpPr>
          <p:spPr>
            <a:xfrm>
              <a:off x="18037539" y="-1090515"/>
              <a:ext cx="104218" cy="246426"/>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16" name="TextBox 115">
              <a:extLst>
                <a:ext uri="{FF2B5EF4-FFF2-40B4-BE49-F238E27FC236}">
                  <a16:creationId xmlns:a16="http://schemas.microsoft.com/office/drawing/2014/main" id="{56D4BB59-B1C6-BCCD-A8EF-CB0D2DBBFE32}"/>
                </a:ext>
              </a:extLst>
            </p:cNvPr>
            <p:cNvSpPr txBox="1"/>
            <p:nvPr/>
          </p:nvSpPr>
          <p:spPr>
            <a:xfrm>
              <a:off x="18032150" y="-1422482"/>
              <a:ext cx="122448" cy="165595"/>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17" name="TextBox 116">
              <a:extLst>
                <a:ext uri="{FF2B5EF4-FFF2-40B4-BE49-F238E27FC236}">
                  <a16:creationId xmlns:a16="http://schemas.microsoft.com/office/drawing/2014/main" id="{F6E96546-6429-2830-E2CE-12F6D2D7F600}"/>
                </a:ext>
              </a:extLst>
            </p:cNvPr>
            <p:cNvSpPr txBox="1"/>
            <p:nvPr/>
          </p:nvSpPr>
          <p:spPr>
            <a:xfrm>
              <a:off x="18501072" y="-1573077"/>
              <a:ext cx="211107" cy="274893"/>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18" name="TextBox 117">
              <a:extLst>
                <a:ext uri="{FF2B5EF4-FFF2-40B4-BE49-F238E27FC236}">
                  <a16:creationId xmlns:a16="http://schemas.microsoft.com/office/drawing/2014/main" id="{F7082D3F-7505-749C-8616-667A508B58B6}"/>
                </a:ext>
              </a:extLst>
            </p:cNvPr>
            <p:cNvSpPr txBox="1"/>
            <p:nvPr/>
          </p:nvSpPr>
          <p:spPr>
            <a:xfrm>
              <a:off x="19811998" y="-1740083"/>
              <a:ext cx="211107" cy="274893"/>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19" name="TextBox 118">
              <a:extLst>
                <a:ext uri="{FF2B5EF4-FFF2-40B4-BE49-F238E27FC236}">
                  <a16:creationId xmlns:a16="http://schemas.microsoft.com/office/drawing/2014/main" id="{1E0A75A0-1588-338A-F87C-964389CE84CE}"/>
                </a:ext>
              </a:extLst>
            </p:cNvPr>
            <p:cNvSpPr txBox="1"/>
            <p:nvPr/>
          </p:nvSpPr>
          <p:spPr>
            <a:xfrm>
              <a:off x="19053150" y="-1660484"/>
              <a:ext cx="119312" cy="144600"/>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20" name="TextBox 119">
              <a:extLst>
                <a:ext uri="{FF2B5EF4-FFF2-40B4-BE49-F238E27FC236}">
                  <a16:creationId xmlns:a16="http://schemas.microsoft.com/office/drawing/2014/main" id="{76EAC459-23CE-79BF-4DBE-E84D21ACD119}"/>
                </a:ext>
              </a:extLst>
            </p:cNvPr>
            <p:cNvSpPr txBox="1"/>
            <p:nvPr/>
          </p:nvSpPr>
          <p:spPr>
            <a:xfrm>
              <a:off x="18537332" y="-1164001"/>
              <a:ext cx="80965" cy="21940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21" name="TextBox 120">
              <a:extLst>
                <a:ext uri="{FF2B5EF4-FFF2-40B4-BE49-F238E27FC236}">
                  <a16:creationId xmlns:a16="http://schemas.microsoft.com/office/drawing/2014/main" id="{C4D2CE27-FE81-F9BE-7652-94A3CA6B29CE}"/>
                </a:ext>
              </a:extLst>
            </p:cNvPr>
            <p:cNvSpPr txBox="1"/>
            <p:nvPr/>
          </p:nvSpPr>
          <p:spPr>
            <a:xfrm>
              <a:off x="19039771" y="-1347680"/>
              <a:ext cx="87889" cy="264402"/>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22" name="TextBox 121">
              <a:extLst>
                <a:ext uri="{FF2B5EF4-FFF2-40B4-BE49-F238E27FC236}">
                  <a16:creationId xmlns:a16="http://schemas.microsoft.com/office/drawing/2014/main" id="{60E01C7C-2EA0-2968-53D6-5A452C6F0675}"/>
                </a:ext>
              </a:extLst>
            </p:cNvPr>
            <p:cNvSpPr txBox="1"/>
            <p:nvPr/>
          </p:nvSpPr>
          <p:spPr>
            <a:xfrm>
              <a:off x="19096300" y="-825403"/>
              <a:ext cx="76162" cy="101352"/>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23" name="TextBox 122">
              <a:extLst>
                <a:ext uri="{FF2B5EF4-FFF2-40B4-BE49-F238E27FC236}">
                  <a16:creationId xmlns:a16="http://schemas.microsoft.com/office/drawing/2014/main" id="{AF1F3AA2-507B-565F-3B96-62610F0E6D6B}"/>
                </a:ext>
              </a:extLst>
            </p:cNvPr>
            <p:cNvSpPr txBox="1"/>
            <p:nvPr/>
          </p:nvSpPr>
          <p:spPr>
            <a:xfrm>
              <a:off x="19907315" y="-757984"/>
              <a:ext cx="51555" cy="139704"/>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24" name="TextBox 123">
              <a:extLst>
                <a:ext uri="{FF2B5EF4-FFF2-40B4-BE49-F238E27FC236}">
                  <a16:creationId xmlns:a16="http://schemas.microsoft.com/office/drawing/2014/main" id="{76162930-78DD-C2EE-6C66-709512D803FE}"/>
                </a:ext>
              </a:extLst>
            </p:cNvPr>
            <p:cNvSpPr txBox="1"/>
            <p:nvPr/>
          </p:nvSpPr>
          <p:spPr>
            <a:xfrm>
              <a:off x="19826961" y="-1166124"/>
              <a:ext cx="181182" cy="223060"/>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25" name="TextBox 124">
              <a:extLst>
                <a:ext uri="{FF2B5EF4-FFF2-40B4-BE49-F238E27FC236}">
                  <a16:creationId xmlns:a16="http://schemas.microsoft.com/office/drawing/2014/main" id="{AB4FA008-3665-D1A1-4301-B90F0F7E0C56}"/>
                </a:ext>
              </a:extLst>
            </p:cNvPr>
            <p:cNvSpPr txBox="1"/>
            <p:nvPr/>
          </p:nvSpPr>
          <p:spPr>
            <a:xfrm>
              <a:off x="20352650" y="-1547969"/>
              <a:ext cx="122448" cy="22220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26" name="TextBox 125">
              <a:extLst>
                <a:ext uri="{FF2B5EF4-FFF2-40B4-BE49-F238E27FC236}">
                  <a16:creationId xmlns:a16="http://schemas.microsoft.com/office/drawing/2014/main" id="{0480B79C-29E8-C1B9-B3E2-5C343D759A98}"/>
                </a:ext>
              </a:extLst>
            </p:cNvPr>
            <p:cNvSpPr txBox="1"/>
            <p:nvPr/>
          </p:nvSpPr>
          <p:spPr>
            <a:xfrm>
              <a:off x="20849077" y="-1454931"/>
              <a:ext cx="122448" cy="249698"/>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27" name="TextBox 126">
              <a:extLst>
                <a:ext uri="{FF2B5EF4-FFF2-40B4-BE49-F238E27FC236}">
                  <a16:creationId xmlns:a16="http://schemas.microsoft.com/office/drawing/2014/main" id="{2C21B325-8824-4317-660B-B5133DAF4454}"/>
                </a:ext>
              </a:extLst>
            </p:cNvPr>
            <p:cNvSpPr txBox="1"/>
            <p:nvPr/>
          </p:nvSpPr>
          <p:spPr>
            <a:xfrm>
              <a:off x="20373391" y="-1148050"/>
              <a:ext cx="101707" cy="168233"/>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28" name="TextBox 127">
              <a:extLst>
                <a:ext uri="{FF2B5EF4-FFF2-40B4-BE49-F238E27FC236}">
                  <a16:creationId xmlns:a16="http://schemas.microsoft.com/office/drawing/2014/main" id="{92250F69-A013-1D13-F42B-013044B2B441}"/>
                </a:ext>
              </a:extLst>
            </p:cNvPr>
            <p:cNvSpPr txBox="1"/>
            <p:nvPr/>
          </p:nvSpPr>
          <p:spPr>
            <a:xfrm>
              <a:off x="20858635" y="-1034752"/>
              <a:ext cx="131451" cy="161834"/>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sp>
          <p:nvSpPr>
            <p:cNvPr id="129" name="TextBox 128">
              <a:extLst>
                <a:ext uri="{FF2B5EF4-FFF2-40B4-BE49-F238E27FC236}">
                  <a16:creationId xmlns:a16="http://schemas.microsoft.com/office/drawing/2014/main" id="{485555CA-6AF0-1C67-421C-61B932046B51}"/>
                </a:ext>
              </a:extLst>
            </p:cNvPr>
            <p:cNvSpPr txBox="1"/>
            <p:nvPr/>
          </p:nvSpPr>
          <p:spPr>
            <a:xfrm>
              <a:off x="20429379" y="-687327"/>
              <a:ext cx="45719" cy="12389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30" name="TextBox 129">
              <a:extLst>
                <a:ext uri="{FF2B5EF4-FFF2-40B4-BE49-F238E27FC236}">
                  <a16:creationId xmlns:a16="http://schemas.microsoft.com/office/drawing/2014/main" id="{731663DF-DC74-9364-F4AE-A651D6056327}"/>
                </a:ext>
              </a:extLst>
            </p:cNvPr>
            <p:cNvSpPr txBox="1"/>
            <p:nvPr/>
          </p:nvSpPr>
          <p:spPr>
            <a:xfrm>
              <a:off x="21409914" y="-652287"/>
              <a:ext cx="77698" cy="95657"/>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dirty="0"/>
            </a:p>
          </p:txBody>
        </p:sp>
        <p:sp>
          <p:nvSpPr>
            <p:cNvPr id="131" name="TextBox 130">
              <a:extLst>
                <a:ext uri="{FF2B5EF4-FFF2-40B4-BE49-F238E27FC236}">
                  <a16:creationId xmlns:a16="http://schemas.microsoft.com/office/drawing/2014/main" id="{D62F0BFA-472A-346A-6319-1A183A44EC53}"/>
                </a:ext>
              </a:extLst>
            </p:cNvPr>
            <p:cNvSpPr txBox="1"/>
            <p:nvPr/>
          </p:nvSpPr>
          <p:spPr>
            <a:xfrm>
              <a:off x="21383069" y="-973856"/>
              <a:ext cx="77698" cy="133200"/>
            </a:xfrm>
            <a:custGeom>
              <a:avLst/>
              <a:gdLst/>
              <a:ahLst/>
              <a:cxnLst/>
              <a:rect l="l" t="t" r="r" b="b"/>
              <a:pathLst>
                <a:path w="106691" h="252273">
                  <a:moveTo>
                    <a:pt x="73823" y="0"/>
                  </a:moveTo>
                  <a:lnTo>
                    <a:pt x="106691" y="0"/>
                  </a:lnTo>
                  <a:lnTo>
                    <a:pt x="106691" y="252273"/>
                  </a:lnTo>
                  <a:lnTo>
                    <a:pt x="52485" y="252273"/>
                  </a:lnTo>
                  <a:lnTo>
                    <a:pt x="52485" y="61261"/>
                  </a:lnTo>
                  <a:cubicBezTo>
                    <a:pt x="49502" y="63900"/>
                    <a:pt x="45974" y="66395"/>
                    <a:pt x="41902" y="68747"/>
                  </a:cubicBezTo>
                  <a:cubicBezTo>
                    <a:pt x="37829" y="71099"/>
                    <a:pt x="33498" y="73221"/>
                    <a:pt x="28909" y="75114"/>
                  </a:cubicBezTo>
                  <a:cubicBezTo>
                    <a:pt x="24321" y="77007"/>
                    <a:pt x="19560" y="78613"/>
                    <a:pt x="14627" y="79932"/>
                  </a:cubicBezTo>
                  <a:cubicBezTo>
                    <a:pt x="9694" y="81252"/>
                    <a:pt x="4818" y="82198"/>
                    <a:pt x="0" y="82772"/>
                  </a:cubicBezTo>
                  <a:lnTo>
                    <a:pt x="0" y="36998"/>
                  </a:lnTo>
                  <a:cubicBezTo>
                    <a:pt x="14110" y="32868"/>
                    <a:pt x="27418" y="27591"/>
                    <a:pt x="39923" y="21166"/>
                  </a:cubicBezTo>
                  <a:cubicBezTo>
                    <a:pt x="52427" y="14742"/>
                    <a:pt x="63727" y="7686"/>
                    <a:pt x="73823"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a:p>
          </p:txBody>
        </p:sp>
        <p:sp>
          <p:nvSpPr>
            <p:cNvPr id="132" name="TextBox 131">
              <a:extLst>
                <a:ext uri="{FF2B5EF4-FFF2-40B4-BE49-F238E27FC236}">
                  <a16:creationId xmlns:a16="http://schemas.microsoft.com/office/drawing/2014/main" id="{C5986D91-D98F-987E-EC82-F85ADA5C99AC}"/>
                </a:ext>
              </a:extLst>
            </p:cNvPr>
            <p:cNvSpPr txBox="1"/>
            <p:nvPr/>
          </p:nvSpPr>
          <p:spPr>
            <a:xfrm>
              <a:off x="21345505" y="-1388668"/>
              <a:ext cx="142108" cy="213691"/>
            </a:xfrm>
            <a:custGeom>
              <a:avLst/>
              <a:gdLst/>
              <a:ahLst/>
              <a:cxnLst/>
              <a:rect l="l" t="t" r="r" b="b"/>
              <a:pathLst>
                <a:path w="178966" h="255198">
                  <a:moveTo>
                    <a:pt x="92924" y="0"/>
                  </a:moveTo>
                  <a:cubicBezTo>
                    <a:pt x="150285" y="0"/>
                    <a:pt x="178966" y="41930"/>
                    <a:pt x="178966" y="125792"/>
                  </a:cubicBezTo>
                  <a:cubicBezTo>
                    <a:pt x="178966" y="167551"/>
                    <a:pt x="171136" y="199558"/>
                    <a:pt x="155476" y="221814"/>
                  </a:cubicBezTo>
                  <a:cubicBezTo>
                    <a:pt x="139817" y="244070"/>
                    <a:pt x="117360" y="255198"/>
                    <a:pt x="88106" y="255198"/>
                  </a:cubicBezTo>
                  <a:cubicBezTo>
                    <a:pt x="29368" y="255198"/>
                    <a:pt x="0" y="213955"/>
                    <a:pt x="0" y="131471"/>
                  </a:cubicBezTo>
                  <a:cubicBezTo>
                    <a:pt x="0" y="88679"/>
                    <a:pt x="7944" y="56070"/>
                    <a:pt x="23833" y="33642"/>
                  </a:cubicBezTo>
                  <a:cubicBezTo>
                    <a:pt x="39722" y="11214"/>
                    <a:pt x="62752" y="0"/>
                    <a:pt x="92924" y="0"/>
                  </a:cubicBezTo>
                  <a:close/>
                  <a:moveTo>
                    <a:pt x="90515" y="41471"/>
                  </a:moveTo>
                  <a:cubicBezTo>
                    <a:pt x="66997" y="41471"/>
                    <a:pt x="55238" y="71012"/>
                    <a:pt x="55238" y="130094"/>
                  </a:cubicBezTo>
                  <a:cubicBezTo>
                    <a:pt x="55238" y="185734"/>
                    <a:pt x="66768" y="213554"/>
                    <a:pt x="89827" y="213554"/>
                  </a:cubicBezTo>
                  <a:cubicBezTo>
                    <a:pt x="112312" y="213554"/>
                    <a:pt x="123555" y="184874"/>
                    <a:pt x="123555" y="127513"/>
                  </a:cubicBezTo>
                  <a:cubicBezTo>
                    <a:pt x="123555" y="70152"/>
                    <a:pt x="112542" y="41471"/>
                    <a:pt x="90515" y="41471"/>
                  </a:cubicBezTo>
                  <a:close/>
                </a:path>
              </a:pathLst>
            </a:custGeom>
            <a:grpFill/>
            <a:ln>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50000"/>
                </a:lnSpc>
              </a:pPr>
              <a:endParaRPr lang="en-US" sz="2800" b="1"/>
            </a:p>
          </p:txBody>
        </p:sp>
      </p:grpSp>
      <p:sp>
        <p:nvSpPr>
          <p:cNvPr id="145" name="Rounded Rectangle 45">
            <a:extLst>
              <a:ext uri="{FF2B5EF4-FFF2-40B4-BE49-F238E27FC236}">
                <a16:creationId xmlns:a16="http://schemas.microsoft.com/office/drawing/2014/main" id="{8C1DC3C4-1C88-96B1-2A95-5C6A1B7EDAAB}"/>
              </a:ext>
            </a:extLst>
          </p:cNvPr>
          <p:cNvSpPr/>
          <p:nvPr/>
        </p:nvSpPr>
        <p:spPr>
          <a:xfrm>
            <a:off x="852738" y="3531725"/>
            <a:ext cx="5351927" cy="153163"/>
          </a:xfrm>
          <a:prstGeom prst="roundRect">
            <a:avLst>
              <a:gd name="adj" fmla="val 50000"/>
            </a:avLst>
          </a:prstGeom>
          <a:solidFill>
            <a:srgbClr val="0078D4"/>
          </a:solidFill>
          <a:ln>
            <a:noFill/>
          </a:ln>
          <a:effectLst>
            <a:innerShdw blurRad="63500" dist="63500" dir="13500000">
              <a:prstClr val="black">
                <a:alpha val="40000"/>
              </a:prstClr>
            </a:innerShdw>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mn-ea"/>
                <a:cs typeface="Segoe UI" panose="020B0502040204020203" pitchFamily="34" charset="0"/>
              </a:rPr>
              <a:t>OneSecurity </a:t>
            </a:r>
          </a:p>
        </p:txBody>
      </p:sp>
      <p:grpSp>
        <p:nvGrpSpPr>
          <p:cNvPr id="146" name="Group 145">
            <a:extLst>
              <a:ext uri="{FF2B5EF4-FFF2-40B4-BE49-F238E27FC236}">
                <a16:creationId xmlns:a16="http://schemas.microsoft.com/office/drawing/2014/main" id="{1C7AC4FC-AC8D-5EFB-69EC-18704192D227}"/>
              </a:ext>
            </a:extLst>
          </p:cNvPr>
          <p:cNvGrpSpPr/>
          <p:nvPr/>
        </p:nvGrpSpPr>
        <p:grpSpPr>
          <a:xfrm>
            <a:off x="450481" y="1395939"/>
            <a:ext cx="5826337" cy="1094496"/>
            <a:chOff x="730299" y="2207300"/>
            <a:chExt cx="6408971" cy="1094496"/>
          </a:xfrm>
        </p:grpSpPr>
        <p:grpSp>
          <p:nvGrpSpPr>
            <p:cNvPr id="147" name="Group 146">
              <a:extLst>
                <a:ext uri="{FF2B5EF4-FFF2-40B4-BE49-F238E27FC236}">
                  <a16:creationId xmlns:a16="http://schemas.microsoft.com/office/drawing/2014/main" id="{B9227667-2B40-C5D8-97C6-3ABE74C4EA83}"/>
                </a:ext>
              </a:extLst>
            </p:cNvPr>
            <p:cNvGrpSpPr/>
            <p:nvPr/>
          </p:nvGrpSpPr>
          <p:grpSpPr>
            <a:xfrm>
              <a:off x="730299" y="2207300"/>
              <a:ext cx="901138" cy="1094495"/>
              <a:chOff x="730299" y="2207300"/>
              <a:chExt cx="991251" cy="1094495"/>
            </a:xfrm>
          </p:grpSpPr>
          <p:sp>
            <p:nvSpPr>
              <p:cNvPr id="173" name="Rounded Rectangle 14">
                <a:extLst>
                  <a:ext uri="{FF2B5EF4-FFF2-40B4-BE49-F238E27FC236}">
                    <a16:creationId xmlns:a16="http://schemas.microsoft.com/office/drawing/2014/main" id="{9E252DC5-DEE0-A939-57CA-B27440A3C0A9}"/>
                  </a:ext>
                </a:extLst>
              </p:cNvPr>
              <p:cNvSpPr/>
              <p:nvPr/>
            </p:nvSpPr>
            <p:spPr>
              <a:xfrm>
                <a:off x="730299" y="2207300"/>
                <a:ext cx="991251" cy="1094495"/>
              </a:xfrm>
              <a:prstGeom prst="roundRect">
                <a:avLst>
                  <a:gd name="adj" fmla="val 6586"/>
                </a:avLst>
              </a:prstGeom>
              <a:gradFill flip="none" rotWithShape="1">
                <a:gsLst>
                  <a:gs pos="0">
                    <a:srgbClr val="17518A"/>
                  </a:gs>
                  <a:gs pos="65000">
                    <a:srgbClr val="243A5E"/>
                  </a:gs>
                </a:gsLst>
                <a:path path="circle">
                  <a:fillToRect l="100000" t="100000"/>
                </a:path>
                <a:tileRect r="-100000" b="-100000"/>
              </a:gradFill>
              <a:ln>
                <a:noFill/>
              </a:ln>
              <a:effectLst>
                <a:outerShdw blurRad="63500" dist="38100" dir="2700000" algn="tl" rotWithShape="0">
                  <a:prstClr val="black">
                    <a:alpha val="41000"/>
                  </a:prstClr>
                </a:outerShdw>
              </a:effectLst>
            </p:spPr>
            <p:txBody>
              <a:bodyPr rot="0" spcFirstLastPara="0" vert="horz" wrap="none" lIns="182880" tIns="146304" rIns="18360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174" name="Rounded Rectangle 14">
                <a:extLst>
                  <a:ext uri="{FF2B5EF4-FFF2-40B4-BE49-F238E27FC236}">
                    <a16:creationId xmlns:a16="http://schemas.microsoft.com/office/drawing/2014/main" id="{F3E21AA3-A038-59FD-54D8-E2BB3D2B2B7B}"/>
                  </a:ext>
                </a:extLst>
              </p:cNvPr>
              <p:cNvSpPr/>
              <p:nvPr/>
            </p:nvSpPr>
            <p:spPr>
              <a:xfrm>
                <a:off x="880765" y="2837510"/>
                <a:ext cx="688898" cy="255746"/>
              </a:xfrm>
              <a:prstGeom prst="roundRect">
                <a:avLst>
                  <a:gd name="adj" fmla="val 6586"/>
                </a:avLst>
              </a:prstGeom>
              <a:noFill/>
              <a:ln>
                <a:noFill/>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Factory</a:t>
                </a:r>
              </a:p>
            </p:txBody>
          </p:sp>
        </p:grpSp>
        <p:grpSp>
          <p:nvGrpSpPr>
            <p:cNvPr id="148" name="Group 147">
              <a:extLst>
                <a:ext uri="{FF2B5EF4-FFF2-40B4-BE49-F238E27FC236}">
                  <a16:creationId xmlns:a16="http://schemas.microsoft.com/office/drawing/2014/main" id="{0A0B6ADC-6881-4E9F-8021-911F187B4149}"/>
                </a:ext>
              </a:extLst>
            </p:cNvPr>
            <p:cNvGrpSpPr/>
            <p:nvPr/>
          </p:nvGrpSpPr>
          <p:grpSpPr>
            <a:xfrm>
              <a:off x="1648651" y="2207300"/>
              <a:ext cx="901138" cy="1094495"/>
              <a:chOff x="1813843" y="2207300"/>
              <a:chExt cx="991251" cy="1094495"/>
            </a:xfrm>
          </p:grpSpPr>
          <p:sp>
            <p:nvSpPr>
              <p:cNvPr id="171" name="Rounded Rectangle 15">
                <a:extLst>
                  <a:ext uri="{FF2B5EF4-FFF2-40B4-BE49-F238E27FC236}">
                    <a16:creationId xmlns:a16="http://schemas.microsoft.com/office/drawing/2014/main" id="{E6FDDD06-5C2C-D4D0-21A4-66FFA5E2335F}"/>
                  </a:ext>
                </a:extLst>
              </p:cNvPr>
              <p:cNvSpPr/>
              <p:nvPr/>
            </p:nvSpPr>
            <p:spPr>
              <a:xfrm>
                <a:off x="1813843" y="2207300"/>
                <a:ext cx="991251" cy="1094495"/>
              </a:xfrm>
              <a:prstGeom prst="roundRect">
                <a:avLst>
                  <a:gd name="adj" fmla="val 6586"/>
                </a:avLst>
              </a:prstGeom>
              <a:gradFill flip="none" rotWithShape="1">
                <a:gsLst>
                  <a:gs pos="0">
                    <a:srgbClr val="17518A"/>
                  </a:gs>
                  <a:gs pos="65000">
                    <a:srgbClr val="243A5E"/>
                  </a:gs>
                </a:gsLst>
                <a:path path="circle">
                  <a:fillToRect l="100000" t="100000"/>
                </a:path>
                <a:tileRect r="-100000" b="-100000"/>
              </a:gradFill>
              <a:ln>
                <a:noFill/>
              </a:ln>
              <a:effectLst>
                <a:outerShdw blurRad="63500" dist="38100" dir="2700000" algn="tl" rotWithShape="0">
                  <a:prstClr val="black">
                    <a:alpha val="41000"/>
                  </a:prstClr>
                </a:outerShdw>
              </a:effectLst>
            </p:spPr>
            <p:txBody>
              <a:bodyPr rot="0" spcFirstLastPara="0" vert="horz" wrap="none" lIns="182880" tIns="146304" rIns="18360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172" name="Rounded Rectangle 15">
                <a:extLst>
                  <a:ext uri="{FF2B5EF4-FFF2-40B4-BE49-F238E27FC236}">
                    <a16:creationId xmlns:a16="http://schemas.microsoft.com/office/drawing/2014/main" id="{B26436BA-2663-0EAC-CE8D-88A5F170A763}"/>
                  </a:ext>
                </a:extLst>
              </p:cNvPr>
              <p:cNvSpPr/>
              <p:nvPr/>
            </p:nvSpPr>
            <p:spPr>
              <a:xfrm>
                <a:off x="1872880" y="2837508"/>
                <a:ext cx="871754" cy="255746"/>
              </a:xfrm>
              <a:prstGeom prst="roundRect">
                <a:avLst>
                  <a:gd name="adj" fmla="val 6586"/>
                </a:avLst>
              </a:prstGeom>
              <a:noFill/>
              <a:ln>
                <a:noFill/>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14000">
                          <a:srgbClr val="FFFFFF"/>
                        </a:gs>
                        <a:gs pos="59000">
                          <a:srgbClr val="FFFFFF"/>
                        </a:gs>
                      </a:gsLst>
                      <a:path path="circle">
                        <a:fillToRect l="100000" t="100000"/>
                      </a:path>
                    </a:gradFill>
                    <a:effectLst/>
                    <a:uLnTx/>
                    <a:uFillTx/>
                    <a:latin typeface="Segoe UI Semibold"/>
                    <a:ea typeface="+mn-ea"/>
                    <a:cs typeface="+mn-cs"/>
                  </a:rPr>
                  <a:t>Synapse 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gradFill>
                      <a:gsLst>
                        <a:gs pos="14000">
                          <a:srgbClr val="FFFFFF"/>
                        </a:gs>
                        <a:gs pos="59000">
                          <a:srgbClr val="FFFFFF"/>
                        </a:gs>
                      </a:gsLst>
                      <a:path path="circle">
                        <a:fillToRect l="100000" t="100000"/>
                      </a:path>
                    </a:gradFill>
                    <a:effectLst/>
                    <a:uLnTx/>
                    <a:uFillTx/>
                    <a:latin typeface="Segoe UI Semibold"/>
                    <a:ea typeface="+mn-ea"/>
                    <a:cs typeface="+mn-cs"/>
                  </a:rPr>
                  <a:t>Engineering</a:t>
                </a:r>
              </a:p>
            </p:txBody>
          </p:sp>
        </p:grpSp>
        <p:grpSp>
          <p:nvGrpSpPr>
            <p:cNvPr id="149" name="Group 148">
              <a:extLst>
                <a:ext uri="{FF2B5EF4-FFF2-40B4-BE49-F238E27FC236}">
                  <a16:creationId xmlns:a16="http://schemas.microsoft.com/office/drawing/2014/main" id="{7976F452-2B9C-B6BF-0D4B-CAAE5FE6787E}"/>
                </a:ext>
              </a:extLst>
            </p:cNvPr>
            <p:cNvGrpSpPr/>
            <p:nvPr/>
          </p:nvGrpSpPr>
          <p:grpSpPr>
            <a:xfrm>
              <a:off x="2567003" y="2207300"/>
              <a:ext cx="901138" cy="1094495"/>
              <a:chOff x="2897387" y="2207300"/>
              <a:chExt cx="991251" cy="1094495"/>
            </a:xfrm>
          </p:grpSpPr>
          <p:sp>
            <p:nvSpPr>
              <p:cNvPr id="169" name="Rounded Rectangle 17">
                <a:extLst>
                  <a:ext uri="{FF2B5EF4-FFF2-40B4-BE49-F238E27FC236}">
                    <a16:creationId xmlns:a16="http://schemas.microsoft.com/office/drawing/2014/main" id="{66F5D448-7B26-3224-C80A-9610DEAB2544}"/>
                  </a:ext>
                </a:extLst>
              </p:cNvPr>
              <p:cNvSpPr/>
              <p:nvPr/>
            </p:nvSpPr>
            <p:spPr>
              <a:xfrm>
                <a:off x="2897387" y="2207300"/>
                <a:ext cx="991251" cy="1094495"/>
              </a:xfrm>
              <a:prstGeom prst="roundRect">
                <a:avLst>
                  <a:gd name="adj" fmla="val 6586"/>
                </a:avLst>
              </a:prstGeom>
              <a:gradFill flip="none" rotWithShape="1">
                <a:gsLst>
                  <a:gs pos="0">
                    <a:srgbClr val="17518A"/>
                  </a:gs>
                  <a:gs pos="65000">
                    <a:srgbClr val="243A5E"/>
                  </a:gs>
                </a:gsLst>
                <a:path path="circle">
                  <a:fillToRect l="100000" t="100000"/>
                </a:path>
                <a:tileRect r="-100000" b="-100000"/>
              </a:gradFill>
              <a:ln>
                <a:noFill/>
              </a:ln>
              <a:effectLst>
                <a:outerShdw blurRad="63500" dist="38100" dir="2700000" algn="tl" rotWithShape="0">
                  <a:prstClr val="black">
                    <a:alpha val="41000"/>
                  </a:prstClr>
                </a:outerShdw>
              </a:effectLst>
            </p:spPr>
            <p:txBody>
              <a:bodyPr rot="0" spcFirstLastPara="0" vert="horz" wrap="none" lIns="182880" tIns="146304" rIns="18360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170" name="Rounded Rectangle 17">
                <a:extLst>
                  <a:ext uri="{FF2B5EF4-FFF2-40B4-BE49-F238E27FC236}">
                    <a16:creationId xmlns:a16="http://schemas.microsoft.com/office/drawing/2014/main" id="{6B39C18D-7989-5115-7A50-EB371C76C585}"/>
                  </a:ext>
                </a:extLst>
              </p:cNvPr>
              <p:cNvSpPr/>
              <p:nvPr/>
            </p:nvSpPr>
            <p:spPr>
              <a:xfrm>
                <a:off x="2975560" y="2837510"/>
                <a:ext cx="833482" cy="255746"/>
              </a:xfrm>
              <a:prstGeom prst="roundRect">
                <a:avLst>
                  <a:gd name="adj" fmla="val 6586"/>
                </a:avLst>
              </a:prstGeom>
              <a:noFill/>
              <a:ln>
                <a:noFill/>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Synapse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Science</a:t>
                </a:r>
              </a:p>
            </p:txBody>
          </p:sp>
        </p:grpSp>
        <p:pic>
          <p:nvPicPr>
            <p:cNvPr id="150" name="Graphic 226">
              <a:extLst>
                <a:ext uri="{FF2B5EF4-FFF2-40B4-BE49-F238E27FC236}">
                  <a16:creationId xmlns:a16="http://schemas.microsoft.com/office/drawing/2014/main" id="{8C4E4CDE-0681-1600-AB70-29DD642C6B19}"/>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2453" r="-2453"/>
            <a:stretch/>
          </p:blipFill>
          <p:spPr>
            <a:xfrm>
              <a:off x="1008036" y="2359685"/>
              <a:ext cx="345665" cy="329502"/>
            </a:xfrm>
            <a:prstGeom prst="rect">
              <a:avLst/>
            </a:prstGeom>
          </p:spPr>
        </p:pic>
        <p:pic>
          <p:nvPicPr>
            <p:cNvPr id="151" name="Graphic 227">
              <a:extLst>
                <a:ext uri="{FF2B5EF4-FFF2-40B4-BE49-F238E27FC236}">
                  <a16:creationId xmlns:a16="http://schemas.microsoft.com/office/drawing/2014/main" id="{FDF2167C-2886-A695-BFCF-6D95B160C873}"/>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453" r="-2453"/>
            <a:stretch/>
          </p:blipFill>
          <p:spPr>
            <a:xfrm>
              <a:off x="1926388" y="2359686"/>
              <a:ext cx="345664" cy="329500"/>
            </a:xfrm>
            <a:prstGeom prst="rect">
              <a:avLst/>
            </a:prstGeom>
          </p:spPr>
        </p:pic>
        <p:pic>
          <p:nvPicPr>
            <p:cNvPr id="152" name="Graphic 228">
              <a:extLst>
                <a:ext uri="{FF2B5EF4-FFF2-40B4-BE49-F238E27FC236}">
                  <a16:creationId xmlns:a16="http://schemas.microsoft.com/office/drawing/2014/main" id="{6B9BD92E-40BC-40FD-126D-435630B77972}"/>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2453" r="-2453"/>
            <a:stretch/>
          </p:blipFill>
          <p:spPr>
            <a:xfrm>
              <a:off x="2844740" y="2359685"/>
              <a:ext cx="345665" cy="329502"/>
            </a:xfrm>
            <a:prstGeom prst="rect">
              <a:avLst/>
            </a:prstGeom>
          </p:spPr>
        </p:pic>
        <p:grpSp>
          <p:nvGrpSpPr>
            <p:cNvPr id="153" name="Group 152">
              <a:extLst>
                <a:ext uri="{FF2B5EF4-FFF2-40B4-BE49-F238E27FC236}">
                  <a16:creationId xmlns:a16="http://schemas.microsoft.com/office/drawing/2014/main" id="{A4CC5940-0F8A-DE4E-679C-F0750DC50D3E}"/>
                </a:ext>
              </a:extLst>
            </p:cNvPr>
            <p:cNvGrpSpPr/>
            <p:nvPr/>
          </p:nvGrpSpPr>
          <p:grpSpPr>
            <a:xfrm>
              <a:off x="3485355" y="2207301"/>
              <a:ext cx="901138" cy="1094495"/>
              <a:chOff x="3980931" y="2207301"/>
              <a:chExt cx="991251" cy="1094495"/>
            </a:xfrm>
          </p:grpSpPr>
          <p:sp>
            <p:nvSpPr>
              <p:cNvPr id="167" name="Rounded Rectangle 16">
                <a:extLst>
                  <a:ext uri="{FF2B5EF4-FFF2-40B4-BE49-F238E27FC236}">
                    <a16:creationId xmlns:a16="http://schemas.microsoft.com/office/drawing/2014/main" id="{37AC6716-2475-7824-1D57-A5E85A713CE4}"/>
                  </a:ext>
                </a:extLst>
              </p:cNvPr>
              <p:cNvSpPr/>
              <p:nvPr/>
            </p:nvSpPr>
            <p:spPr>
              <a:xfrm>
                <a:off x="3980931" y="2207301"/>
                <a:ext cx="991251" cy="1094495"/>
              </a:xfrm>
              <a:prstGeom prst="roundRect">
                <a:avLst>
                  <a:gd name="adj" fmla="val 6586"/>
                </a:avLst>
              </a:prstGeom>
              <a:gradFill flip="none" rotWithShape="1">
                <a:gsLst>
                  <a:gs pos="0">
                    <a:srgbClr val="17518A"/>
                  </a:gs>
                  <a:gs pos="65000">
                    <a:srgbClr val="243A5E"/>
                  </a:gs>
                </a:gsLst>
                <a:path path="circle">
                  <a:fillToRect l="100000" t="100000"/>
                </a:path>
                <a:tileRect r="-100000" b="-100000"/>
              </a:gradFill>
              <a:ln>
                <a:noFill/>
              </a:ln>
              <a:effectLst>
                <a:outerShdw blurRad="63500" dist="38100" dir="2700000" algn="tl" rotWithShape="0">
                  <a:prstClr val="black">
                    <a:alpha val="41000"/>
                  </a:prstClr>
                </a:outerShdw>
              </a:effectLst>
            </p:spPr>
            <p:txBody>
              <a:bodyPr rot="0" spcFirstLastPara="0" vert="horz" wrap="none" lIns="182880" tIns="146304" rIns="18360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168" name="Rounded Rectangle 244">
                <a:extLst>
                  <a:ext uri="{FF2B5EF4-FFF2-40B4-BE49-F238E27FC236}">
                    <a16:creationId xmlns:a16="http://schemas.microsoft.com/office/drawing/2014/main" id="{ED62F47A-98E0-E182-9E21-10AC87EAFC1C}"/>
                  </a:ext>
                </a:extLst>
              </p:cNvPr>
              <p:cNvSpPr/>
              <p:nvPr/>
            </p:nvSpPr>
            <p:spPr>
              <a:xfrm>
                <a:off x="4059104" y="2837509"/>
                <a:ext cx="833483" cy="255746"/>
              </a:xfrm>
              <a:prstGeom prst="roundRect">
                <a:avLst>
                  <a:gd name="adj" fmla="val 6586"/>
                </a:avLst>
              </a:prstGeom>
              <a:noFill/>
              <a:ln>
                <a:noFill/>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Synapse Data</a:t>
                </a:r>
                <a:b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br>
                <a: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Warehousing</a:t>
                </a:r>
              </a:p>
            </p:txBody>
          </p:sp>
        </p:grpSp>
        <p:pic>
          <p:nvPicPr>
            <p:cNvPr id="154" name="Graphic 230">
              <a:extLst>
                <a:ext uri="{FF2B5EF4-FFF2-40B4-BE49-F238E27FC236}">
                  <a16:creationId xmlns:a16="http://schemas.microsoft.com/office/drawing/2014/main" id="{31308927-3E9A-77CE-BA8F-388A2B3FAB4E}"/>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2453" r="-2453"/>
            <a:stretch/>
          </p:blipFill>
          <p:spPr>
            <a:xfrm>
              <a:off x="3753230" y="2350285"/>
              <a:ext cx="365388" cy="348303"/>
            </a:xfrm>
            <a:prstGeom prst="rect">
              <a:avLst/>
            </a:prstGeom>
          </p:spPr>
        </p:pic>
        <p:grpSp>
          <p:nvGrpSpPr>
            <p:cNvPr id="155" name="Group 154">
              <a:extLst>
                <a:ext uri="{FF2B5EF4-FFF2-40B4-BE49-F238E27FC236}">
                  <a16:creationId xmlns:a16="http://schemas.microsoft.com/office/drawing/2014/main" id="{A495B69E-ECA2-1C95-CDE9-19C8881A9EA7}"/>
                </a:ext>
              </a:extLst>
            </p:cNvPr>
            <p:cNvGrpSpPr/>
            <p:nvPr/>
          </p:nvGrpSpPr>
          <p:grpSpPr>
            <a:xfrm>
              <a:off x="4403707" y="2207300"/>
              <a:ext cx="901138" cy="1094495"/>
              <a:chOff x="5064475" y="2207300"/>
              <a:chExt cx="991251" cy="1094495"/>
            </a:xfrm>
          </p:grpSpPr>
          <p:sp>
            <p:nvSpPr>
              <p:cNvPr id="165" name="Rounded Rectangle 18">
                <a:extLst>
                  <a:ext uri="{FF2B5EF4-FFF2-40B4-BE49-F238E27FC236}">
                    <a16:creationId xmlns:a16="http://schemas.microsoft.com/office/drawing/2014/main" id="{49CA7B89-127A-BFAE-7C05-C8AAA6911C24}"/>
                  </a:ext>
                </a:extLst>
              </p:cNvPr>
              <p:cNvSpPr/>
              <p:nvPr/>
            </p:nvSpPr>
            <p:spPr>
              <a:xfrm>
                <a:off x="5064475" y="2207300"/>
                <a:ext cx="991251" cy="1094495"/>
              </a:xfrm>
              <a:prstGeom prst="roundRect">
                <a:avLst>
                  <a:gd name="adj" fmla="val 6586"/>
                </a:avLst>
              </a:prstGeom>
              <a:gradFill flip="none" rotWithShape="1">
                <a:gsLst>
                  <a:gs pos="0">
                    <a:srgbClr val="17518A"/>
                  </a:gs>
                  <a:gs pos="65000">
                    <a:srgbClr val="243A5E"/>
                  </a:gs>
                </a:gsLst>
                <a:path path="circle">
                  <a:fillToRect l="100000" t="100000"/>
                </a:path>
                <a:tileRect r="-100000" b="-100000"/>
              </a:gradFill>
              <a:ln>
                <a:noFill/>
              </a:ln>
              <a:effectLst>
                <a:outerShdw blurRad="63500" dist="38100" dir="2700000" algn="tl" rotWithShape="0">
                  <a:prstClr val="black">
                    <a:alpha val="41000"/>
                  </a:prstClr>
                </a:outerShdw>
              </a:effectLst>
            </p:spPr>
            <p:txBody>
              <a:bodyPr rot="0" spcFirstLastPara="0" vert="horz" wrap="none" lIns="182880" tIns="146304" rIns="18360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166" name="Rounded Rectangle 18">
                <a:extLst>
                  <a:ext uri="{FF2B5EF4-FFF2-40B4-BE49-F238E27FC236}">
                    <a16:creationId xmlns:a16="http://schemas.microsoft.com/office/drawing/2014/main" id="{A017C9EF-D8B0-232E-1FCC-43409262986D}"/>
                  </a:ext>
                </a:extLst>
              </p:cNvPr>
              <p:cNvSpPr/>
              <p:nvPr/>
            </p:nvSpPr>
            <p:spPr>
              <a:xfrm>
                <a:off x="5067371" y="2837508"/>
                <a:ext cx="984039" cy="255746"/>
              </a:xfrm>
              <a:prstGeom prst="roundRect">
                <a:avLst>
                  <a:gd name="adj" fmla="val 6586"/>
                </a:avLst>
              </a:prstGeom>
              <a:noFill/>
              <a:ln>
                <a:noFill/>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Synapse Real </a:t>
                </a:r>
                <a:b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br>
                <a:r>
                  <a:rPr kumimoji="0" lang="en-US" sz="800" b="0" i="0" u="none" strike="noStrike" kern="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Time Analytics</a:t>
                </a:r>
              </a:p>
            </p:txBody>
          </p:sp>
        </p:grpSp>
        <p:pic>
          <p:nvPicPr>
            <p:cNvPr id="156" name="Graphic 232">
              <a:extLst>
                <a:ext uri="{FF2B5EF4-FFF2-40B4-BE49-F238E27FC236}">
                  <a16:creationId xmlns:a16="http://schemas.microsoft.com/office/drawing/2014/main" id="{F8F2321B-94AD-C7F7-40F1-A7BFEEA26C00}"/>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2453" r="-2453"/>
            <a:stretch/>
          </p:blipFill>
          <p:spPr>
            <a:xfrm>
              <a:off x="4673509" y="2352121"/>
              <a:ext cx="361534" cy="344629"/>
            </a:xfrm>
            <a:prstGeom prst="rect">
              <a:avLst/>
            </a:prstGeom>
          </p:spPr>
        </p:pic>
        <p:grpSp>
          <p:nvGrpSpPr>
            <p:cNvPr id="157" name="Group 156">
              <a:extLst>
                <a:ext uri="{FF2B5EF4-FFF2-40B4-BE49-F238E27FC236}">
                  <a16:creationId xmlns:a16="http://schemas.microsoft.com/office/drawing/2014/main" id="{EAFB60DA-F1AB-3A61-747D-43A7C8B233CA}"/>
                </a:ext>
              </a:extLst>
            </p:cNvPr>
            <p:cNvGrpSpPr/>
            <p:nvPr/>
          </p:nvGrpSpPr>
          <p:grpSpPr>
            <a:xfrm>
              <a:off x="5322059" y="2207300"/>
              <a:ext cx="900000" cy="1094495"/>
              <a:chOff x="6148019" y="2207300"/>
              <a:chExt cx="989999" cy="1094495"/>
            </a:xfrm>
          </p:grpSpPr>
          <p:sp>
            <p:nvSpPr>
              <p:cNvPr id="163" name="Rounded Rectangle 19">
                <a:extLst>
                  <a:ext uri="{FF2B5EF4-FFF2-40B4-BE49-F238E27FC236}">
                    <a16:creationId xmlns:a16="http://schemas.microsoft.com/office/drawing/2014/main" id="{92C90C7C-A5FA-FAA7-48AB-AED269E9315F}"/>
                  </a:ext>
                </a:extLst>
              </p:cNvPr>
              <p:cNvSpPr/>
              <p:nvPr/>
            </p:nvSpPr>
            <p:spPr>
              <a:xfrm>
                <a:off x="6148019" y="2207300"/>
                <a:ext cx="989999" cy="1094495"/>
              </a:xfrm>
              <a:prstGeom prst="roundRect">
                <a:avLst>
                  <a:gd name="adj" fmla="val 6586"/>
                </a:avLst>
              </a:prstGeom>
              <a:gradFill flip="none" rotWithShape="1">
                <a:gsLst>
                  <a:gs pos="0">
                    <a:srgbClr val="17518A"/>
                  </a:gs>
                  <a:gs pos="65000">
                    <a:srgbClr val="243A5E"/>
                  </a:gs>
                </a:gsLst>
                <a:path path="circle">
                  <a:fillToRect l="100000" t="100000"/>
                </a:path>
                <a:tileRect r="-100000" b="-100000"/>
              </a:gradFill>
              <a:ln>
                <a:noFill/>
              </a:ln>
              <a:effectLst>
                <a:outerShdw blurRad="63500" dist="38100" dir="2700000" algn="tl" rotWithShape="0">
                  <a:prstClr val="black">
                    <a:alpha val="41000"/>
                  </a:prstClr>
                </a:outerShdw>
              </a:effectLst>
            </p:spPr>
            <p:txBody>
              <a:bodyPr rot="0" spcFirstLastPara="0" vert="horz" wrap="none" lIns="182880" tIns="146304" rIns="18360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164" name="Rounded Rectangle 19">
                <a:extLst>
                  <a:ext uri="{FF2B5EF4-FFF2-40B4-BE49-F238E27FC236}">
                    <a16:creationId xmlns:a16="http://schemas.microsoft.com/office/drawing/2014/main" id="{35924B3D-A00F-F231-76A3-65C90D45B87A}"/>
                  </a:ext>
                </a:extLst>
              </p:cNvPr>
              <p:cNvSpPr/>
              <p:nvPr/>
            </p:nvSpPr>
            <p:spPr>
              <a:xfrm>
                <a:off x="6283601" y="2901452"/>
                <a:ext cx="718667" cy="127873"/>
              </a:xfrm>
              <a:prstGeom prst="roundRect">
                <a:avLst>
                  <a:gd name="adj" fmla="val 6586"/>
                </a:avLst>
              </a:prstGeom>
              <a:noFill/>
              <a:ln>
                <a:noFill/>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gradFill>
                      <a:gsLst>
                        <a:gs pos="14000">
                          <a:srgbClr val="FFFFFF"/>
                        </a:gs>
                        <a:gs pos="59000">
                          <a:srgbClr val="FFFFFF"/>
                        </a:gs>
                      </a:gsLst>
                      <a:path path="circle">
                        <a:fillToRect l="100000" t="100000"/>
                      </a:path>
                    </a:gradFill>
                    <a:effectLst/>
                    <a:uLnTx/>
                    <a:uFillTx/>
                    <a:latin typeface="Segoe UI Semibold"/>
                    <a:ea typeface="+mn-ea"/>
                    <a:cs typeface="+mn-cs"/>
                  </a:rPr>
                  <a:t>Power BI</a:t>
                </a:r>
              </a:p>
            </p:txBody>
          </p:sp>
        </p:grpSp>
        <p:pic>
          <p:nvPicPr>
            <p:cNvPr id="158" name="Graphic 234">
              <a:extLst>
                <a:ext uri="{FF2B5EF4-FFF2-40B4-BE49-F238E27FC236}">
                  <a16:creationId xmlns:a16="http://schemas.microsoft.com/office/drawing/2014/main" id="{081E6DE4-9AA0-4EB4-9760-FCE03925F639}"/>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2453" r="-2453"/>
            <a:stretch/>
          </p:blipFill>
          <p:spPr>
            <a:xfrm>
              <a:off x="5599227" y="2359685"/>
              <a:ext cx="345665" cy="329502"/>
            </a:xfrm>
            <a:prstGeom prst="rect">
              <a:avLst/>
            </a:prstGeom>
          </p:spPr>
        </p:pic>
        <p:grpSp>
          <p:nvGrpSpPr>
            <p:cNvPr id="159" name="Group 158">
              <a:extLst>
                <a:ext uri="{FF2B5EF4-FFF2-40B4-BE49-F238E27FC236}">
                  <a16:creationId xmlns:a16="http://schemas.microsoft.com/office/drawing/2014/main" id="{1E65A6F2-E432-01B6-638B-46127E0EE89E}"/>
                </a:ext>
              </a:extLst>
            </p:cNvPr>
            <p:cNvGrpSpPr/>
            <p:nvPr/>
          </p:nvGrpSpPr>
          <p:grpSpPr>
            <a:xfrm>
              <a:off x="6239270" y="2207300"/>
              <a:ext cx="900000" cy="1094495"/>
              <a:chOff x="7231563" y="2207300"/>
              <a:chExt cx="990000" cy="1094495"/>
            </a:xfrm>
          </p:grpSpPr>
          <p:sp>
            <p:nvSpPr>
              <p:cNvPr id="161" name="Rounded Rectangle 19">
                <a:extLst>
                  <a:ext uri="{FF2B5EF4-FFF2-40B4-BE49-F238E27FC236}">
                    <a16:creationId xmlns:a16="http://schemas.microsoft.com/office/drawing/2014/main" id="{2D10EFED-A143-7DCC-383B-CB14947461EF}"/>
                  </a:ext>
                </a:extLst>
              </p:cNvPr>
              <p:cNvSpPr/>
              <p:nvPr/>
            </p:nvSpPr>
            <p:spPr>
              <a:xfrm>
                <a:off x="7231563" y="2207300"/>
                <a:ext cx="990000" cy="1094495"/>
              </a:xfrm>
              <a:prstGeom prst="roundRect">
                <a:avLst>
                  <a:gd name="adj" fmla="val 6586"/>
                </a:avLst>
              </a:prstGeom>
              <a:gradFill flip="none" rotWithShape="1">
                <a:gsLst>
                  <a:gs pos="0">
                    <a:srgbClr val="17518A"/>
                  </a:gs>
                  <a:gs pos="65000">
                    <a:srgbClr val="243A5E"/>
                  </a:gs>
                </a:gsLst>
                <a:path path="circle">
                  <a:fillToRect l="100000" t="100000"/>
                </a:path>
                <a:tileRect r="-100000" b="-100000"/>
              </a:gradFill>
              <a:ln>
                <a:noFill/>
              </a:ln>
              <a:effectLst>
                <a:outerShdw blurRad="63500" dist="38100" dir="2700000" algn="tl" rotWithShape="0">
                  <a:prstClr val="black">
                    <a:alpha val="41000"/>
                  </a:prstClr>
                </a:outerShdw>
              </a:effectLst>
            </p:spPr>
            <p:txBody>
              <a:bodyPr rot="0" spcFirstLastPara="0" vert="horz" wrap="none" lIns="182880" tIns="146304" rIns="18360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162" name="Rounded Rectangle 19">
                <a:extLst>
                  <a:ext uri="{FF2B5EF4-FFF2-40B4-BE49-F238E27FC236}">
                    <a16:creationId xmlns:a16="http://schemas.microsoft.com/office/drawing/2014/main" id="{21172E2E-B49A-D4FA-D9F3-B8761BF45559}"/>
                  </a:ext>
                </a:extLst>
              </p:cNvPr>
              <p:cNvSpPr/>
              <p:nvPr/>
            </p:nvSpPr>
            <p:spPr>
              <a:xfrm>
                <a:off x="7280506" y="2837515"/>
                <a:ext cx="892113" cy="255746"/>
              </a:xfrm>
              <a:prstGeom prst="roundRect">
                <a:avLst>
                  <a:gd name="adj" fmla="val 6586"/>
                </a:avLst>
              </a:prstGeom>
              <a:noFill/>
              <a:ln>
                <a:noFill/>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14000">
                          <a:srgbClr val="FFFFFF"/>
                        </a:gs>
                        <a:gs pos="59000">
                          <a:srgbClr val="FFFFFF"/>
                        </a:gs>
                      </a:gsLst>
                      <a:path path="circle">
                        <a:fillToRect l="100000" t="100000"/>
                      </a:path>
                    </a:gradFill>
                    <a:effectLst/>
                    <a:uLnTx/>
                    <a:uFillTx/>
                    <a:latin typeface="Segoe UI Semibold"/>
                    <a:ea typeface="+mn-ea"/>
                    <a:cs typeface="+mn-cs"/>
                  </a:rPr>
                  <a:t>Data</a:t>
                </a:r>
                <a:br>
                  <a:rPr kumimoji="0" lang="en-US" sz="800" b="0" i="0" u="none" strike="noStrike" kern="1200" cap="none" spc="0" normalizeH="0" baseline="0" noProof="0">
                    <a:ln>
                      <a:noFill/>
                    </a:ln>
                    <a:gradFill>
                      <a:gsLst>
                        <a:gs pos="14000">
                          <a:srgbClr val="FFFFFF"/>
                        </a:gs>
                        <a:gs pos="59000">
                          <a:srgbClr val="FFFFFF"/>
                        </a:gs>
                      </a:gsLst>
                      <a:path path="circle">
                        <a:fillToRect l="100000" t="100000"/>
                      </a:path>
                    </a:gradFill>
                    <a:effectLst/>
                    <a:uLnTx/>
                    <a:uFillTx/>
                    <a:latin typeface="Segoe UI Semibold"/>
                    <a:ea typeface="+mn-ea"/>
                    <a:cs typeface="+mn-cs"/>
                  </a:rPr>
                </a:br>
                <a:r>
                  <a:rPr kumimoji="0" lang="en-US" sz="800" b="0" i="0" u="none" strike="noStrike" kern="1200" cap="none" spc="0" normalizeH="0" baseline="0" noProof="0">
                    <a:ln>
                      <a:noFill/>
                    </a:ln>
                    <a:gradFill>
                      <a:gsLst>
                        <a:gs pos="14000">
                          <a:srgbClr val="FFFFFF"/>
                        </a:gs>
                        <a:gs pos="59000">
                          <a:srgbClr val="FFFFFF"/>
                        </a:gs>
                      </a:gsLst>
                      <a:path path="circle">
                        <a:fillToRect l="100000" t="100000"/>
                      </a:path>
                    </a:gradFill>
                    <a:effectLst/>
                    <a:uLnTx/>
                    <a:uFillTx/>
                    <a:latin typeface="Segoe UI Semibold"/>
                    <a:ea typeface="+mn-ea"/>
                    <a:cs typeface="+mn-cs"/>
                  </a:rPr>
                  <a:t>Activator</a:t>
                </a:r>
              </a:p>
            </p:txBody>
          </p:sp>
        </p:grpSp>
        <p:pic>
          <p:nvPicPr>
            <p:cNvPr id="160" name="Graphic 236">
              <a:extLst>
                <a:ext uri="{FF2B5EF4-FFF2-40B4-BE49-F238E27FC236}">
                  <a16:creationId xmlns:a16="http://schemas.microsoft.com/office/drawing/2014/main" id="{AE40141E-00B7-66B5-B783-2365FEAFE229}"/>
                </a:ext>
              </a:extLst>
            </p:cNvPr>
            <p:cNvPicPr>
              <a:picLocks noChangeAspect="1"/>
            </p:cNvPicPr>
            <p:nvPr/>
          </p:nvPicPr>
          <p:blipFill>
            <a:blip r:embed="rId18">
              <a:alphaModFix/>
              <a:extLst>
                <a:ext uri="{96DAC541-7B7A-43D3-8B79-37D633B846F1}">
                  <asvg:svgBlip xmlns:asvg="http://schemas.microsoft.com/office/drawing/2016/SVG/main" r:embed="rId19"/>
                </a:ext>
              </a:extLst>
            </a:blip>
            <a:stretch>
              <a:fillRect/>
            </a:stretch>
          </p:blipFill>
          <p:spPr>
            <a:xfrm>
              <a:off x="6559530" y="2442185"/>
              <a:ext cx="259480" cy="260494"/>
            </a:xfrm>
            <a:prstGeom prst="rect">
              <a:avLst/>
            </a:prstGeom>
          </p:spPr>
        </p:pic>
      </p:grpSp>
      <p:sp>
        <p:nvSpPr>
          <p:cNvPr id="175" name="Rectangle: Rounded Corners 24">
            <a:extLst>
              <a:ext uri="{FF2B5EF4-FFF2-40B4-BE49-F238E27FC236}">
                <a16:creationId xmlns:a16="http://schemas.microsoft.com/office/drawing/2014/main" id="{56326B97-24FE-F119-177C-A3B5F9702177}"/>
              </a:ext>
            </a:extLst>
          </p:cNvPr>
          <p:cNvSpPr/>
          <p:nvPr/>
        </p:nvSpPr>
        <p:spPr bwMode="auto">
          <a:xfrm>
            <a:off x="960677" y="2743475"/>
            <a:ext cx="485321" cy="486768"/>
          </a:xfrm>
          <a:prstGeom prst="ellipse">
            <a:avLst/>
          </a:prstGeom>
          <a:gradFill>
            <a:gsLst>
              <a:gs pos="89000">
                <a:srgbClr val="254B7C"/>
              </a:gs>
              <a:gs pos="0">
                <a:srgbClr val="0078D4"/>
              </a:gs>
              <a:gs pos="100000">
                <a:srgbClr val="2A446F"/>
              </a:gs>
            </a:gsLst>
            <a:lin ang="2700000" scaled="1"/>
          </a:gradFill>
          <a:ln w="9525" cap="flat" cmpd="sng" algn="ctr">
            <a:noFill/>
            <a:prstDash val="solid"/>
            <a:headEnd type="none" w="med" len="med"/>
            <a:tailEnd type="none" w="med" len="med"/>
          </a:ln>
          <a:effectLst>
            <a:outerShdw blurRad="63500" dist="63500" dir="2700000" algn="tl" rotWithShape="0">
              <a:prstClr val="black">
                <a:alpha val="30000"/>
              </a:prstClr>
            </a:outerShdw>
          </a:effectLst>
        </p:spPr>
        <p:txBody>
          <a:bodyPr rot="0" spcFirstLastPara="0" vert="horz" wrap="none" lIns="91440" tIns="91440" rIns="91440" bIns="9144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700" kern="0">
                <a:latin typeface="+mj-lt"/>
                <a:cs typeface="Segoe UI" pitchFamily="34" charset="0"/>
              </a:rPr>
              <a:t>T-SQL</a:t>
            </a:r>
          </a:p>
        </p:txBody>
      </p:sp>
      <p:sp>
        <p:nvSpPr>
          <p:cNvPr id="176" name="Rectangle: Rounded Corners 24">
            <a:extLst>
              <a:ext uri="{FF2B5EF4-FFF2-40B4-BE49-F238E27FC236}">
                <a16:creationId xmlns:a16="http://schemas.microsoft.com/office/drawing/2014/main" id="{C9A00126-35B7-C0FF-9C56-75AA93885C09}"/>
              </a:ext>
            </a:extLst>
          </p:cNvPr>
          <p:cNvSpPr/>
          <p:nvPr/>
        </p:nvSpPr>
        <p:spPr bwMode="auto">
          <a:xfrm>
            <a:off x="1511383" y="2743475"/>
            <a:ext cx="485321" cy="486768"/>
          </a:xfrm>
          <a:prstGeom prst="ellipse">
            <a:avLst/>
          </a:prstGeom>
          <a:gradFill>
            <a:gsLst>
              <a:gs pos="89000">
                <a:srgbClr val="254B7C"/>
              </a:gs>
              <a:gs pos="0">
                <a:srgbClr val="0078D4"/>
              </a:gs>
              <a:gs pos="100000">
                <a:srgbClr val="2A446F"/>
              </a:gs>
            </a:gsLst>
            <a:lin ang="2700000" scaled="1"/>
          </a:gradFill>
          <a:ln w="9525" cap="flat" cmpd="sng" algn="ctr">
            <a:noFill/>
            <a:prstDash val="solid"/>
            <a:headEnd type="none" w="med" len="med"/>
            <a:tailEnd type="none" w="med" len="med"/>
          </a:ln>
          <a:effectLst>
            <a:outerShdw blurRad="63500" dist="63500" dir="2700000" algn="tl" rotWithShape="0">
              <a:prstClr val="black">
                <a:alpha val="30000"/>
              </a:prstClr>
            </a:outerShdw>
          </a:effectLst>
        </p:spPr>
        <p:txBody>
          <a:bodyPr rot="0" spcFirstLastPara="0" vert="horz" wrap="none" lIns="91440" tIns="91440" rIns="91440" bIns="9144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700" kern="0">
                <a:latin typeface="+mj-lt"/>
                <a:cs typeface="Segoe UI" pitchFamily="34" charset="0"/>
              </a:rPr>
              <a:t>Spark</a:t>
            </a:r>
          </a:p>
        </p:txBody>
      </p:sp>
      <p:sp>
        <p:nvSpPr>
          <p:cNvPr id="177" name="Rectangle: Rounded Corners 24">
            <a:extLst>
              <a:ext uri="{FF2B5EF4-FFF2-40B4-BE49-F238E27FC236}">
                <a16:creationId xmlns:a16="http://schemas.microsoft.com/office/drawing/2014/main" id="{EF5869BA-2624-7A81-7F36-A469E7E16668}"/>
              </a:ext>
            </a:extLst>
          </p:cNvPr>
          <p:cNvSpPr/>
          <p:nvPr/>
        </p:nvSpPr>
        <p:spPr bwMode="auto">
          <a:xfrm>
            <a:off x="2062089" y="2743475"/>
            <a:ext cx="485321" cy="486768"/>
          </a:xfrm>
          <a:prstGeom prst="ellipse">
            <a:avLst/>
          </a:prstGeom>
          <a:gradFill>
            <a:gsLst>
              <a:gs pos="89000">
                <a:srgbClr val="254B7C"/>
              </a:gs>
              <a:gs pos="0">
                <a:srgbClr val="0078D4"/>
              </a:gs>
              <a:gs pos="100000">
                <a:srgbClr val="2A446F"/>
              </a:gs>
            </a:gsLst>
            <a:lin ang="2700000" scaled="1"/>
          </a:gradFill>
          <a:ln w="9525" cap="flat" cmpd="sng" algn="ctr">
            <a:noFill/>
            <a:prstDash val="solid"/>
            <a:headEnd type="none" w="med" len="med"/>
            <a:tailEnd type="none" w="med" len="med"/>
          </a:ln>
          <a:effectLst>
            <a:outerShdw blurRad="63500" dist="63500" dir="2700000" algn="tl" rotWithShape="0">
              <a:prstClr val="black">
                <a:alpha val="30000"/>
              </a:prstClr>
            </a:outerShdw>
          </a:effectLst>
        </p:spPr>
        <p:txBody>
          <a:bodyPr rot="0" spcFirstLastPara="0" vert="horz" wrap="none" lIns="91440" tIns="91440" rIns="91440" bIns="9144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700" kern="0">
                <a:latin typeface="+mj-lt"/>
                <a:cs typeface="Segoe UI" pitchFamily="34" charset="0"/>
              </a:rPr>
              <a:t>Event </a:t>
            </a:r>
          </a:p>
          <a:p>
            <a:pPr algn="ctr" defTabSz="932472" fontAlgn="base">
              <a:spcBef>
                <a:spcPct val="0"/>
              </a:spcBef>
              <a:spcAft>
                <a:spcPct val="0"/>
              </a:spcAft>
            </a:pPr>
            <a:r>
              <a:rPr lang="en-US" sz="700" kern="0">
                <a:latin typeface="+mj-lt"/>
                <a:cs typeface="Segoe UI" pitchFamily="34" charset="0"/>
              </a:rPr>
              <a:t>Streams</a:t>
            </a:r>
          </a:p>
        </p:txBody>
      </p:sp>
      <p:sp>
        <p:nvSpPr>
          <p:cNvPr id="178" name="Rectangle: Rounded Corners 24">
            <a:extLst>
              <a:ext uri="{FF2B5EF4-FFF2-40B4-BE49-F238E27FC236}">
                <a16:creationId xmlns:a16="http://schemas.microsoft.com/office/drawing/2014/main" id="{0C094663-631E-EE39-3FC3-CD7786B8E983}"/>
              </a:ext>
            </a:extLst>
          </p:cNvPr>
          <p:cNvSpPr/>
          <p:nvPr/>
        </p:nvSpPr>
        <p:spPr bwMode="auto">
          <a:xfrm>
            <a:off x="5067721" y="2714157"/>
            <a:ext cx="485321" cy="486768"/>
          </a:xfrm>
          <a:prstGeom prst="ellipse">
            <a:avLst/>
          </a:prstGeom>
          <a:gradFill>
            <a:gsLst>
              <a:gs pos="89000">
                <a:srgbClr val="254B7C"/>
              </a:gs>
              <a:gs pos="0">
                <a:srgbClr val="0078D4"/>
              </a:gs>
              <a:gs pos="100000">
                <a:srgbClr val="2A446F"/>
              </a:gs>
            </a:gsLst>
            <a:lin ang="2700000" scaled="1"/>
          </a:gradFill>
          <a:ln w="9525" cap="flat" cmpd="sng" algn="ctr">
            <a:noFill/>
            <a:prstDash val="solid"/>
            <a:headEnd type="none" w="med" len="med"/>
            <a:tailEnd type="none" w="med" len="med"/>
          </a:ln>
          <a:effectLst>
            <a:outerShdw blurRad="63500" dist="63500" dir="2700000" algn="tl" rotWithShape="0">
              <a:prstClr val="black">
                <a:alpha val="30000"/>
              </a:prstClr>
            </a:outerShdw>
          </a:effectLst>
        </p:spPr>
        <p:txBody>
          <a:bodyPr rot="0" spcFirstLastPara="0" vert="horz" wrap="none" lIns="91440" tIns="91440" rIns="91440" bIns="9144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700" kern="0" dirty="0">
                <a:latin typeface="+mj-lt"/>
                <a:cs typeface="Segoe UI" pitchFamily="34" charset="0"/>
              </a:rPr>
              <a:t>Data </a:t>
            </a:r>
          </a:p>
          <a:p>
            <a:pPr algn="ctr" defTabSz="932472" fontAlgn="base">
              <a:spcBef>
                <a:spcPct val="0"/>
              </a:spcBef>
              <a:spcAft>
                <a:spcPct val="0"/>
              </a:spcAft>
            </a:pPr>
            <a:r>
              <a:rPr lang="en-US" sz="700" kern="0" dirty="0">
                <a:latin typeface="+mj-lt"/>
                <a:cs typeface="Segoe UI" pitchFamily="34" charset="0"/>
              </a:rPr>
              <a:t>Activator</a:t>
            </a:r>
          </a:p>
        </p:txBody>
      </p:sp>
      <p:sp>
        <p:nvSpPr>
          <p:cNvPr id="179" name="Rectangle: Rounded Corners 24">
            <a:extLst>
              <a:ext uri="{FF2B5EF4-FFF2-40B4-BE49-F238E27FC236}">
                <a16:creationId xmlns:a16="http://schemas.microsoft.com/office/drawing/2014/main" id="{34191DE1-12F8-68CA-E72E-5C88A38710D2}"/>
              </a:ext>
            </a:extLst>
          </p:cNvPr>
          <p:cNvSpPr/>
          <p:nvPr/>
        </p:nvSpPr>
        <p:spPr bwMode="auto">
          <a:xfrm>
            <a:off x="4502559" y="2718625"/>
            <a:ext cx="485321" cy="486768"/>
          </a:xfrm>
          <a:prstGeom prst="ellipse">
            <a:avLst/>
          </a:prstGeom>
          <a:gradFill>
            <a:gsLst>
              <a:gs pos="89000">
                <a:srgbClr val="254B7C"/>
              </a:gs>
              <a:gs pos="0">
                <a:srgbClr val="0078D4"/>
              </a:gs>
              <a:gs pos="100000">
                <a:srgbClr val="2A446F"/>
              </a:gs>
            </a:gsLst>
            <a:lin ang="2700000" scaled="1"/>
          </a:gradFill>
          <a:ln w="9525" cap="flat" cmpd="sng" algn="ctr">
            <a:noFill/>
            <a:prstDash val="solid"/>
            <a:headEnd type="none" w="med" len="med"/>
            <a:tailEnd type="none" w="med" len="med"/>
          </a:ln>
          <a:effectLst>
            <a:outerShdw blurRad="63500" dist="63500" dir="2700000" algn="tl" rotWithShape="0">
              <a:prstClr val="black">
                <a:alpha val="30000"/>
              </a:prstClr>
            </a:outerShdw>
          </a:effectLst>
        </p:spPr>
        <p:txBody>
          <a:bodyPr rot="0" spcFirstLastPara="0" vert="horz" wrap="none" lIns="91440" tIns="91440" rIns="91440" bIns="9144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700" kern="0">
                <a:latin typeface="+mj-lt"/>
                <a:cs typeface="Segoe UI" pitchFamily="34" charset="0"/>
              </a:rPr>
              <a:t>Pipelines</a:t>
            </a:r>
          </a:p>
        </p:txBody>
      </p:sp>
      <p:sp>
        <p:nvSpPr>
          <p:cNvPr id="180" name="Rectangle: Rounded Corners 24">
            <a:extLst>
              <a:ext uri="{FF2B5EF4-FFF2-40B4-BE49-F238E27FC236}">
                <a16:creationId xmlns:a16="http://schemas.microsoft.com/office/drawing/2014/main" id="{E430F8D7-8568-F966-3CF6-418FAC5DD4FE}"/>
              </a:ext>
            </a:extLst>
          </p:cNvPr>
          <p:cNvSpPr/>
          <p:nvPr/>
        </p:nvSpPr>
        <p:spPr bwMode="auto">
          <a:xfrm>
            <a:off x="5603971" y="2718625"/>
            <a:ext cx="485321" cy="486768"/>
          </a:xfrm>
          <a:prstGeom prst="ellipse">
            <a:avLst/>
          </a:prstGeom>
          <a:gradFill>
            <a:gsLst>
              <a:gs pos="89000">
                <a:srgbClr val="254B7C"/>
              </a:gs>
              <a:gs pos="0">
                <a:srgbClr val="0078D4"/>
              </a:gs>
              <a:gs pos="100000">
                <a:srgbClr val="2A446F"/>
              </a:gs>
            </a:gsLst>
            <a:lin ang="2700000" scaled="1"/>
          </a:gradFill>
          <a:ln w="9525" cap="flat" cmpd="sng" algn="ctr">
            <a:noFill/>
            <a:prstDash val="solid"/>
            <a:headEnd type="none" w="med" len="med"/>
            <a:tailEnd type="none" w="med" len="med"/>
          </a:ln>
          <a:effectLst>
            <a:outerShdw blurRad="63500" dist="63500" dir="2700000" algn="tl" rotWithShape="0">
              <a:prstClr val="black">
                <a:alpha val="30000"/>
              </a:prstClr>
            </a:outerShdw>
          </a:effectLst>
        </p:spPr>
        <p:txBody>
          <a:bodyPr rot="0" spcFirstLastPara="0" vert="horz" wrap="none" lIns="91440" tIns="91440" rIns="91440" bIns="9144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700" kern="0">
                <a:latin typeface="+mj-lt"/>
                <a:cs typeface="Segoe UI" pitchFamily="34" charset="0"/>
              </a:rPr>
              <a:t>KQL</a:t>
            </a:r>
          </a:p>
        </p:txBody>
      </p:sp>
      <p:sp>
        <p:nvSpPr>
          <p:cNvPr id="181" name="Rounded Rectangle 45">
            <a:extLst>
              <a:ext uri="{FF2B5EF4-FFF2-40B4-BE49-F238E27FC236}">
                <a16:creationId xmlns:a16="http://schemas.microsoft.com/office/drawing/2014/main" id="{EFAC8421-A0A2-EB4B-FF30-9FEA82EF5294}"/>
              </a:ext>
            </a:extLst>
          </p:cNvPr>
          <p:cNvSpPr/>
          <p:nvPr/>
        </p:nvSpPr>
        <p:spPr>
          <a:xfrm>
            <a:off x="687687" y="4896710"/>
            <a:ext cx="5351927" cy="153163"/>
          </a:xfrm>
          <a:prstGeom prst="roundRect">
            <a:avLst>
              <a:gd name="adj" fmla="val 50000"/>
            </a:avLst>
          </a:prstGeom>
          <a:solidFill>
            <a:schemeClr val="bg1">
              <a:lumMod val="50000"/>
            </a:schemeClr>
          </a:solidFill>
          <a:ln>
            <a:noFill/>
          </a:ln>
          <a:effectLst>
            <a:innerShdw blurRad="63500" dist="63500" dir="13500000">
              <a:prstClr val="black">
                <a:alpha val="40000"/>
              </a:prstClr>
            </a:innerShdw>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a:ea typeface="+mn-ea"/>
                <a:cs typeface="Segoe UI" panose="020B0502040204020203" pitchFamily="34" charset="0"/>
              </a:rPr>
              <a:t>Shortcuts</a:t>
            </a:r>
          </a:p>
        </p:txBody>
      </p:sp>
      <p:sp>
        <p:nvSpPr>
          <p:cNvPr id="182" name="Rectangle: Rounded Corners 181">
            <a:extLst>
              <a:ext uri="{FF2B5EF4-FFF2-40B4-BE49-F238E27FC236}">
                <a16:creationId xmlns:a16="http://schemas.microsoft.com/office/drawing/2014/main" id="{64566FAE-C786-12FC-BB5C-97A110300FB6}"/>
              </a:ext>
            </a:extLst>
          </p:cNvPr>
          <p:cNvSpPr/>
          <p:nvPr/>
        </p:nvSpPr>
        <p:spPr>
          <a:xfrm>
            <a:off x="266679" y="1221854"/>
            <a:ext cx="6543675" cy="1413696"/>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dirty="0">
              <a:solidFill>
                <a:schemeClr val="bg1"/>
              </a:solidFill>
            </a:endParaRPr>
          </a:p>
        </p:txBody>
      </p:sp>
      <p:sp>
        <p:nvSpPr>
          <p:cNvPr id="183" name="Rectangle: Rounded Corners 182">
            <a:extLst>
              <a:ext uri="{FF2B5EF4-FFF2-40B4-BE49-F238E27FC236}">
                <a16:creationId xmlns:a16="http://schemas.microsoft.com/office/drawing/2014/main" id="{B9CF8E1C-A18E-504D-4D56-AD9CB121121D}"/>
              </a:ext>
            </a:extLst>
          </p:cNvPr>
          <p:cNvSpPr/>
          <p:nvPr/>
        </p:nvSpPr>
        <p:spPr>
          <a:xfrm>
            <a:off x="256863" y="2701756"/>
            <a:ext cx="6543675" cy="1020996"/>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dirty="0">
              <a:solidFill>
                <a:schemeClr val="bg1"/>
              </a:solidFill>
            </a:endParaRPr>
          </a:p>
        </p:txBody>
      </p:sp>
      <p:sp>
        <p:nvSpPr>
          <p:cNvPr id="184" name="Rectangle: Rounded Corners 183">
            <a:extLst>
              <a:ext uri="{FF2B5EF4-FFF2-40B4-BE49-F238E27FC236}">
                <a16:creationId xmlns:a16="http://schemas.microsoft.com/office/drawing/2014/main" id="{574B270C-9FC4-A4E4-345D-F3A641C495A9}"/>
              </a:ext>
            </a:extLst>
          </p:cNvPr>
          <p:cNvSpPr/>
          <p:nvPr/>
        </p:nvSpPr>
        <p:spPr>
          <a:xfrm>
            <a:off x="246408" y="4843694"/>
            <a:ext cx="6543675" cy="1413696"/>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dirty="0">
              <a:solidFill>
                <a:schemeClr val="bg1"/>
              </a:solidFill>
            </a:endParaRPr>
          </a:p>
        </p:txBody>
      </p:sp>
      <p:sp>
        <p:nvSpPr>
          <p:cNvPr id="185" name="Arrow: Right 184">
            <a:extLst>
              <a:ext uri="{FF2B5EF4-FFF2-40B4-BE49-F238E27FC236}">
                <a16:creationId xmlns:a16="http://schemas.microsoft.com/office/drawing/2014/main" id="{C425B490-A032-88E5-4140-72DDB71B3AC2}"/>
              </a:ext>
            </a:extLst>
          </p:cNvPr>
          <p:cNvSpPr/>
          <p:nvPr/>
        </p:nvSpPr>
        <p:spPr>
          <a:xfrm>
            <a:off x="6807595" y="1693161"/>
            <a:ext cx="682099" cy="556591"/>
          </a:xfrm>
          <a:prstGeom prst="rightArrow">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chemeClr val="bg1"/>
              </a:solidFill>
            </a:endParaRPr>
          </a:p>
        </p:txBody>
      </p:sp>
      <p:sp>
        <p:nvSpPr>
          <p:cNvPr id="186" name="Text Placeholder 3">
            <a:extLst>
              <a:ext uri="{FF2B5EF4-FFF2-40B4-BE49-F238E27FC236}">
                <a16:creationId xmlns:a16="http://schemas.microsoft.com/office/drawing/2014/main" id="{72950B6F-070F-1571-03A5-99AF59C1D286}"/>
              </a:ext>
            </a:extLst>
          </p:cNvPr>
          <p:cNvSpPr txBox="1">
            <a:spLocks/>
          </p:cNvSpPr>
          <p:nvPr/>
        </p:nvSpPr>
        <p:spPr>
          <a:xfrm>
            <a:off x="7489694" y="1555576"/>
            <a:ext cx="4303722" cy="830997"/>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0">
                      <a:schemeClr val="accent2"/>
                    </a:gs>
                    <a:gs pos="100000">
                      <a:schemeClr val="tx2"/>
                    </a:gs>
                  </a:gsLst>
                  <a:lin ang="2700000" scaled="0"/>
                </a:gradFill>
                <a:latin typeface="+mj-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defRPr/>
            </a:pPr>
            <a:r>
              <a:rPr lang="en-GB" sz="1800" dirty="0">
                <a:solidFill>
                  <a:srgbClr val="000000"/>
                </a:solidFill>
                <a:latin typeface="Segoe UI"/>
              </a:rPr>
              <a:t>A comprehensive solution that meets all your data integration, engineering, real-time analytics, data science, and BI</a:t>
            </a:r>
            <a:endParaRPr lang="en-US" sz="1800" dirty="0">
              <a:solidFill>
                <a:srgbClr val="000000"/>
              </a:solidFill>
              <a:latin typeface="Segoe UI"/>
            </a:endParaRPr>
          </a:p>
        </p:txBody>
      </p:sp>
      <p:sp>
        <p:nvSpPr>
          <p:cNvPr id="187" name="Arrow: Right 186">
            <a:extLst>
              <a:ext uri="{FF2B5EF4-FFF2-40B4-BE49-F238E27FC236}">
                <a16:creationId xmlns:a16="http://schemas.microsoft.com/office/drawing/2014/main" id="{25D5E4CD-A5B7-EE98-0C5F-0482598D77BC}"/>
              </a:ext>
            </a:extLst>
          </p:cNvPr>
          <p:cNvSpPr/>
          <p:nvPr/>
        </p:nvSpPr>
        <p:spPr>
          <a:xfrm>
            <a:off x="6802625" y="2939054"/>
            <a:ext cx="682099" cy="556591"/>
          </a:xfrm>
          <a:prstGeom prst="rightArrow">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chemeClr val="bg1"/>
              </a:solidFill>
            </a:endParaRPr>
          </a:p>
        </p:txBody>
      </p:sp>
      <p:sp>
        <p:nvSpPr>
          <p:cNvPr id="188" name="Text Placeholder 3">
            <a:extLst>
              <a:ext uri="{FF2B5EF4-FFF2-40B4-BE49-F238E27FC236}">
                <a16:creationId xmlns:a16="http://schemas.microsoft.com/office/drawing/2014/main" id="{31B64D1E-2D18-9760-4955-6ABC30D5A8BB}"/>
              </a:ext>
            </a:extLst>
          </p:cNvPr>
          <p:cNvSpPr txBox="1">
            <a:spLocks/>
          </p:cNvSpPr>
          <p:nvPr/>
        </p:nvSpPr>
        <p:spPr>
          <a:xfrm>
            <a:off x="7484724" y="2801469"/>
            <a:ext cx="4303722" cy="830997"/>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0">
                      <a:schemeClr val="accent2"/>
                    </a:gs>
                    <a:gs pos="100000">
                      <a:schemeClr val="tx2"/>
                    </a:gs>
                  </a:gsLst>
                  <a:lin ang="2700000" scaled="0"/>
                </a:gradFill>
                <a:latin typeface="+mj-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defRPr/>
            </a:pPr>
            <a:r>
              <a:rPr lang="en-GB" sz="1800" dirty="0">
                <a:solidFill>
                  <a:srgbClr val="000000"/>
                </a:solidFill>
                <a:latin typeface="Segoe UI"/>
              </a:rPr>
              <a:t>Distributed compute system with isolation boundary, unparalleled speed and efficiency</a:t>
            </a:r>
            <a:endParaRPr lang="en-US" sz="1800" dirty="0">
              <a:solidFill>
                <a:srgbClr val="000000"/>
              </a:solidFill>
              <a:latin typeface="Segoe UI"/>
            </a:endParaRPr>
          </a:p>
        </p:txBody>
      </p:sp>
      <p:sp>
        <p:nvSpPr>
          <p:cNvPr id="189" name="Arrow: Right 188">
            <a:extLst>
              <a:ext uri="{FF2B5EF4-FFF2-40B4-BE49-F238E27FC236}">
                <a16:creationId xmlns:a16="http://schemas.microsoft.com/office/drawing/2014/main" id="{45509717-AB27-6AFD-8156-2BBFB5C8BFA3}"/>
              </a:ext>
            </a:extLst>
          </p:cNvPr>
          <p:cNvSpPr/>
          <p:nvPr/>
        </p:nvSpPr>
        <p:spPr>
          <a:xfrm>
            <a:off x="6785033" y="4015374"/>
            <a:ext cx="682099" cy="556591"/>
          </a:xfrm>
          <a:prstGeom prst="rightArrow">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chemeClr val="bg1"/>
              </a:solidFill>
            </a:endParaRPr>
          </a:p>
        </p:txBody>
      </p:sp>
      <p:sp>
        <p:nvSpPr>
          <p:cNvPr id="190" name="Text Placeholder 3">
            <a:extLst>
              <a:ext uri="{FF2B5EF4-FFF2-40B4-BE49-F238E27FC236}">
                <a16:creationId xmlns:a16="http://schemas.microsoft.com/office/drawing/2014/main" id="{12A7613D-D2DB-B557-26AA-519E741C6008}"/>
              </a:ext>
            </a:extLst>
          </p:cNvPr>
          <p:cNvSpPr txBox="1">
            <a:spLocks/>
          </p:cNvSpPr>
          <p:nvPr/>
        </p:nvSpPr>
        <p:spPr>
          <a:xfrm>
            <a:off x="7467132" y="3877789"/>
            <a:ext cx="4321314" cy="830997"/>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0">
                      <a:schemeClr val="accent2"/>
                    </a:gs>
                    <a:gs pos="100000">
                      <a:schemeClr val="tx2"/>
                    </a:gs>
                  </a:gsLst>
                  <a:lin ang="2700000" scaled="0"/>
                </a:gradFill>
                <a:latin typeface="+mj-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defRPr/>
            </a:pPr>
            <a:r>
              <a:rPr lang="en-GB" sz="1800" dirty="0">
                <a:solidFill>
                  <a:srgbClr val="000000"/>
                </a:solidFill>
                <a:latin typeface="Segoe UI"/>
              </a:rPr>
              <a:t>Single, unified, logical data lake for the whole organization, simplifying data management and collaboration</a:t>
            </a:r>
            <a:endParaRPr lang="en-US" sz="1800" dirty="0">
              <a:solidFill>
                <a:srgbClr val="000000"/>
              </a:solidFill>
              <a:latin typeface="Segoe UI"/>
            </a:endParaRPr>
          </a:p>
        </p:txBody>
      </p:sp>
      <p:sp>
        <p:nvSpPr>
          <p:cNvPr id="191" name="Arrow: Right 190">
            <a:extLst>
              <a:ext uri="{FF2B5EF4-FFF2-40B4-BE49-F238E27FC236}">
                <a16:creationId xmlns:a16="http://schemas.microsoft.com/office/drawing/2014/main" id="{D02F0A5D-D01B-7C17-030A-7B8FFFD01B2A}"/>
              </a:ext>
            </a:extLst>
          </p:cNvPr>
          <p:cNvSpPr/>
          <p:nvPr/>
        </p:nvSpPr>
        <p:spPr>
          <a:xfrm>
            <a:off x="6802625" y="5330902"/>
            <a:ext cx="682099" cy="556591"/>
          </a:xfrm>
          <a:prstGeom prst="rightArrow">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solidFill>
                <a:schemeClr val="bg1"/>
              </a:solidFill>
            </a:endParaRPr>
          </a:p>
        </p:txBody>
      </p:sp>
      <p:sp>
        <p:nvSpPr>
          <p:cNvPr id="192" name="Text Placeholder 3">
            <a:extLst>
              <a:ext uri="{FF2B5EF4-FFF2-40B4-BE49-F238E27FC236}">
                <a16:creationId xmlns:a16="http://schemas.microsoft.com/office/drawing/2014/main" id="{442E30D1-B426-5D2F-616C-2E3AE5FCB748}"/>
              </a:ext>
            </a:extLst>
          </p:cNvPr>
          <p:cNvSpPr txBox="1">
            <a:spLocks/>
          </p:cNvSpPr>
          <p:nvPr/>
        </p:nvSpPr>
        <p:spPr>
          <a:xfrm>
            <a:off x="7484724" y="5193317"/>
            <a:ext cx="4303722" cy="830997"/>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0">
                      <a:schemeClr val="accent2"/>
                    </a:gs>
                    <a:gs pos="100000">
                      <a:schemeClr val="tx2"/>
                    </a:gs>
                  </a:gsLst>
                  <a:lin ang="2700000" scaled="0"/>
                </a:gradFill>
                <a:latin typeface="+mj-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defRPr/>
            </a:pPr>
            <a:r>
              <a:rPr lang="en-GB" sz="1800" dirty="0">
                <a:solidFill>
                  <a:srgbClr val="000000"/>
                </a:solidFill>
                <a:latin typeface="Segoe UI"/>
              </a:rPr>
              <a:t>Shortcuts enable easy data sharing, eliminating the data duplication and simplifying data collaboration</a:t>
            </a:r>
            <a:endParaRPr lang="en-US" sz="1800" dirty="0">
              <a:solidFill>
                <a:srgbClr val="000000"/>
              </a:solidFill>
              <a:latin typeface="Segoe UI"/>
            </a:endParaRPr>
          </a:p>
        </p:txBody>
      </p:sp>
      <p:sp>
        <p:nvSpPr>
          <p:cNvPr id="193" name="Cylinder 192">
            <a:extLst>
              <a:ext uri="{FF2B5EF4-FFF2-40B4-BE49-F238E27FC236}">
                <a16:creationId xmlns:a16="http://schemas.microsoft.com/office/drawing/2014/main" id="{9005B905-7AE7-CAFE-3B09-0E25B1C3B572}"/>
              </a:ext>
            </a:extLst>
          </p:cNvPr>
          <p:cNvSpPr/>
          <p:nvPr/>
        </p:nvSpPr>
        <p:spPr bwMode="auto">
          <a:xfrm>
            <a:off x="1961105" y="3815064"/>
            <a:ext cx="421745" cy="376591"/>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14400">
              <a:defRPr/>
            </a:pPr>
            <a:r>
              <a:rPr lang="en-US" sz="900" kern="0" dirty="0">
                <a:solidFill>
                  <a:srgbClr val="FFFFFF"/>
                </a:solidFill>
                <a:latin typeface="Segoe UI Semibold"/>
                <a:cs typeface="Segoe UI" panose="020B0502040204020203" pitchFamily="34" charset="0"/>
              </a:rPr>
              <a:t>CRM</a:t>
            </a:r>
          </a:p>
        </p:txBody>
      </p:sp>
      <p:sp>
        <p:nvSpPr>
          <p:cNvPr id="194" name="Cylinder 193">
            <a:extLst>
              <a:ext uri="{FF2B5EF4-FFF2-40B4-BE49-F238E27FC236}">
                <a16:creationId xmlns:a16="http://schemas.microsoft.com/office/drawing/2014/main" id="{267D52E3-55EA-9328-9B47-BAC11F818DE5}"/>
              </a:ext>
            </a:extLst>
          </p:cNvPr>
          <p:cNvSpPr/>
          <p:nvPr/>
        </p:nvSpPr>
        <p:spPr bwMode="auto">
          <a:xfrm>
            <a:off x="2868823" y="3815064"/>
            <a:ext cx="421745" cy="376591"/>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14400">
              <a:defRPr/>
            </a:pPr>
            <a:r>
              <a:rPr lang="en-US" sz="900" kern="0" dirty="0">
                <a:solidFill>
                  <a:srgbClr val="FFFFFF"/>
                </a:solidFill>
                <a:latin typeface="Segoe UI Semibold"/>
                <a:cs typeface="Segoe UI" panose="020B0502040204020203" pitchFamily="34" charset="0"/>
              </a:rPr>
              <a:t>HR</a:t>
            </a:r>
          </a:p>
        </p:txBody>
      </p:sp>
      <p:sp>
        <p:nvSpPr>
          <p:cNvPr id="195" name="Cylinder 194">
            <a:extLst>
              <a:ext uri="{FF2B5EF4-FFF2-40B4-BE49-F238E27FC236}">
                <a16:creationId xmlns:a16="http://schemas.microsoft.com/office/drawing/2014/main" id="{355FC118-E1FF-641D-4AD0-9D313445EB97}"/>
              </a:ext>
            </a:extLst>
          </p:cNvPr>
          <p:cNvSpPr/>
          <p:nvPr/>
        </p:nvSpPr>
        <p:spPr bwMode="auto">
          <a:xfrm>
            <a:off x="3776541" y="3815064"/>
            <a:ext cx="421745" cy="376591"/>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14400">
              <a:defRPr/>
            </a:pPr>
            <a:r>
              <a:rPr lang="en-US" sz="900" kern="0" dirty="0">
                <a:solidFill>
                  <a:srgbClr val="FFFFFF"/>
                </a:solidFill>
                <a:latin typeface="Segoe UI Semibold"/>
                <a:cs typeface="Segoe UI" panose="020B0502040204020203" pitchFamily="34" charset="0"/>
              </a:rPr>
              <a:t>	MDM</a:t>
            </a:r>
          </a:p>
        </p:txBody>
      </p:sp>
      <p:sp>
        <p:nvSpPr>
          <p:cNvPr id="196" name="Cylinder 195">
            <a:extLst>
              <a:ext uri="{FF2B5EF4-FFF2-40B4-BE49-F238E27FC236}">
                <a16:creationId xmlns:a16="http://schemas.microsoft.com/office/drawing/2014/main" id="{074A45CE-1FEB-3A2A-D1FA-AA2B3DFBEBE7}"/>
              </a:ext>
            </a:extLst>
          </p:cNvPr>
          <p:cNvSpPr/>
          <p:nvPr/>
        </p:nvSpPr>
        <p:spPr bwMode="auto">
          <a:xfrm>
            <a:off x="4684259" y="3815064"/>
            <a:ext cx="421745" cy="376591"/>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14400">
              <a:defRPr/>
            </a:pPr>
            <a:r>
              <a:rPr lang="en-US" sz="900" kern="0" dirty="0">
                <a:solidFill>
                  <a:srgbClr val="FFFFFF"/>
                </a:solidFill>
                <a:latin typeface="Segoe UI Semibold"/>
                <a:cs typeface="Segoe UI" panose="020B0502040204020203" pitchFamily="34" charset="0"/>
              </a:rPr>
              <a:t>Operational</a:t>
            </a:r>
          </a:p>
        </p:txBody>
      </p:sp>
      <p:sp>
        <p:nvSpPr>
          <p:cNvPr id="197" name="Cylinder 196">
            <a:extLst>
              <a:ext uri="{FF2B5EF4-FFF2-40B4-BE49-F238E27FC236}">
                <a16:creationId xmlns:a16="http://schemas.microsoft.com/office/drawing/2014/main" id="{AF404EC4-7B2F-F613-F2B7-2F68F9FF26C8}"/>
              </a:ext>
            </a:extLst>
          </p:cNvPr>
          <p:cNvSpPr/>
          <p:nvPr/>
        </p:nvSpPr>
        <p:spPr bwMode="auto">
          <a:xfrm>
            <a:off x="5591976" y="3815064"/>
            <a:ext cx="421745" cy="376591"/>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defTabSz="914400">
              <a:defRPr/>
            </a:pPr>
            <a:r>
              <a:rPr lang="en-US" sz="900" kern="0" dirty="0">
                <a:solidFill>
                  <a:srgbClr val="FFFFFF"/>
                </a:solidFill>
                <a:latin typeface="Segoe UI Semibold"/>
                <a:cs typeface="Segoe UI" panose="020B0502040204020203" pitchFamily="34" charset="0"/>
              </a:rPr>
              <a:t>Analytics</a:t>
            </a:r>
          </a:p>
        </p:txBody>
      </p:sp>
      <p:sp>
        <p:nvSpPr>
          <p:cNvPr id="198" name="Rectangle: Rounded Corners 197">
            <a:extLst>
              <a:ext uri="{FF2B5EF4-FFF2-40B4-BE49-F238E27FC236}">
                <a16:creationId xmlns:a16="http://schemas.microsoft.com/office/drawing/2014/main" id="{97D80E66-D9B1-98DD-B783-782CD6E5F3B3}"/>
              </a:ext>
            </a:extLst>
          </p:cNvPr>
          <p:cNvSpPr/>
          <p:nvPr/>
        </p:nvSpPr>
        <p:spPr>
          <a:xfrm>
            <a:off x="246032" y="3793761"/>
            <a:ext cx="6543675" cy="934848"/>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dirty="0">
              <a:solidFill>
                <a:schemeClr val="bg1"/>
              </a:solidFill>
            </a:endParaRPr>
          </a:p>
        </p:txBody>
      </p:sp>
      <p:pic>
        <p:nvPicPr>
          <p:cNvPr id="199" name="Picture 198">
            <a:extLst>
              <a:ext uri="{FF2B5EF4-FFF2-40B4-BE49-F238E27FC236}">
                <a16:creationId xmlns:a16="http://schemas.microsoft.com/office/drawing/2014/main" id="{30BED002-6CD8-F5C4-6A80-A7379B1577DD}"/>
              </a:ext>
            </a:extLst>
          </p:cNvPr>
          <p:cNvPicPr>
            <a:picLocks noChangeAspect="1"/>
          </p:cNvPicPr>
          <p:nvPr/>
        </p:nvPicPr>
        <p:blipFill>
          <a:blip r:embed="rId20">
            <a:clrChange>
              <a:clrFrom>
                <a:srgbClr val="FFFFFF"/>
              </a:clrFrom>
              <a:clrTo>
                <a:srgbClr val="FFFFFF">
                  <a:alpha val="0"/>
                </a:srgbClr>
              </a:clrTo>
            </a:clrChange>
          </a:blip>
          <a:stretch>
            <a:fillRect/>
          </a:stretch>
        </p:blipFill>
        <p:spPr>
          <a:xfrm>
            <a:off x="2107075" y="4144763"/>
            <a:ext cx="422051" cy="299988"/>
          </a:xfrm>
          <a:prstGeom prst="rect">
            <a:avLst/>
          </a:prstGeom>
        </p:spPr>
      </p:pic>
      <p:pic>
        <p:nvPicPr>
          <p:cNvPr id="200" name="Picture 199">
            <a:extLst>
              <a:ext uri="{FF2B5EF4-FFF2-40B4-BE49-F238E27FC236}">
                <a16:creationId xmlns:a16="http://schemas.microsoft.com/office/drawing/2014/main" id="{AC24EF1F-C765-C700-ABB5-1F2CDED9E00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pic>
        <p:nvPicPr>
          <p:cNvPr id="201" name="Picture 200">
            <a:extLst>
              <a:ext uri="{FF2B5EF4-FFF2-40B4-BE49-F238E27FC236}">
                <a16:creationId xmlns:a16="http://schemas.microsoft.com/office/drawing/2014/main" id="{8CA5A2D8-2CEB-E6C1-7802-FDD04E9DFBB9}"/>
              </a:ext>
            </a:extLst>
          </p:cNvPr>
          <p:cNvPicPr>
            <a:picLocks noChangeAspect="1"/>
          </p:cNvPicPr>
          <p:nvPr/>
        </p:nvPicPr>
        <p:blipFill>
          <a:blip r:embed="rId22"/>
          <a:stretch>
            <a:fillRect/>
          </a:stretch>
        </p:blipFill>
        <p:spPr>
          <a:xfrm>
            <a:off x="0" y="0"/>
            <a:ext cx="1314968" cy="865188"/>
          </a:xfrm>
          <a:prstGeom prst="rect">
            <a:avLst/>
          </a:prstGeom>
        </p:spPr>
      </p:pic>
      <p:sp>
        <p:nvSpPr>
          <p:cNvPr id="202" name="Date Placeholder 201">
            <a:extLst>
              <a:ext uri="{FF2B5EF4-FFF2-40B4-BE49-F238E27FC236}">
                <a16:creationId xmlns:a16="http://schemas.microsoft.com/office/drawing/2014/main" id="{4A4E44A6-B02F-E0D3-9C57-A4E21EBE5959}"/>
              </a:ext>
            </a:extLst>
          </p:cNvPr>
          <p:cNvSpPr>
            <a:spLocks noGrp="1"/>
          </p:cNvSpPr>
          <p:nvPr>
            <p:ph type="dt" sz="half" idx="10"/>
          </p:nvPr>
        </p:nvSpPr>
        <p:spPr/>
        <p:txBody>
          <a:bodyPr/>
          <a:lstStyle/>
          <a:p>
            <a:fld id="{0F2F4C50-52A9-428D-BA56-C4EB7625FBF9}" type="datetime1">
              <a:rPr lang="en-GB" smtClean="0"/>
              <a:t>04/11/2023</a:t>
            </a:fld>
            <a:endParaRPr lang="en-GB"/>
          </a:p>
        </p:txBody>
      </p:sp>
      <p:sp>
        <p:nvSpPr>
          <p:cNvPr id="203" name="Slide Number Placeholder 202">
            <a:extLst>
              <a:ext uri="{FF2B5EF4-FFF2-40B4-BE49-F238E27FC236}">
                <a16:creationId xmlns:a16="http://schemas.microsoft.com/office/drawing/2014/main" id="{2B040F36-7C14-DA02-9C4D-CB6FE6F959F3}"/>
              </a:ext>
            </a:extLst>
          </p:cNvPr>
          <p:cNvSpPr>
            <a:spLocks noGrp="1"/>
          </p:cNvSpPr>
          <p:nvPr>
            <p:ph type="sldNum" sz="quarter" idx="12"/>
          </p:nvPr>
        </p:nvSpPr>
        <p:spPr/>
        <p:txBody>
          <a:bodyPr/>
          <a:lstStyle/>
          <a:p>
            <a:fld id="{1822C2C9-E126-44D7-ABC8-7CE5B314A4C3}" type="slidenum">
              <a:rPr lang="en-GB" smtClean="0"/>
              <a:t>7</a:t>
            </a:fld>
            <a:endParaRPr lang="en-GB"/>
          </a:p>
        </p:txBody>
      </p:sp>
    </p:spTree>
    <p:extLst>
      <p:ext uri="{BB962C8B-B14F-4D97-AF65-F5344CB8AC3E}">
        <p14:creationId xmlns:p14="http://schemas.microsoft.com/office/powerpoint/2010/main" val="36148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44CFE-6A49-6931-9964-05AE7B1FC8FA}"/>
              </a:ext>
            </a:extLst>
          </p:cNvPr>
          <p:cNvSpPr>
            <a:spLocks noGrp="1"/>
          </p:cNvSpPr>
          <p:nvPr>
            <p:ph idx="4294967295"/>
          </p:nvPr>
        </p:nvSpPr>
        <p:spPr>
          <a:xfrm>
            <a:off x="838200" y="1080293"/>
            <a:ext cx="11192838" cy="4351338"/>
          </a:xfrm>
        </p:spPr>
        <p:txBody>
          <a:bodyPr>
            <a:normAutofit/>
          </a:bodyPr>
          <a:lstStyle/>
          <a:p>
            <a:pPr marL="0" indent="0">
              <a:buNone/>
            </a:pPr>
            <a:r>
              <a:rPr lang="en-GB" sz="4800" dirty="0"/>
              <a:t>             </a:t>
            </a:r>
          </a:p>
          <a:p>
            <a:pPr marL="0" indent="0">
              <a:buNone/>
            </a:pPr>
            <a:r>
              <a:rPr lang="en-GB" sz="4800" dirty="0">
                <a:solidFill>
                  <a:srgbClr val="036258"/>
                </a:solidFill>
              </a:rPr>
              <a:t>2. Overview of a Metadata-Driven Pipeline</a:t>
            </a:r>
            <a:endParaRPr lang="en-GB" sz="4800" dirty="0"/>
          </a:p>
        </p:txBody>
      </p:sp>
      <p:pic>
        <p:nvPicPr>
          <p:cNvPr id="4" name="Picture 3">
            <a:extLst>
              <a:ext uri="{FF2B5EF4-FFF2-40B4-BE49-F238E27FC236}">
                <a16:creationId xmlns:a16="http://schemas.microsoft.com/office/drawing/2014/main" id="{E52FCE76-5EB0-9730-F2B5-598F66147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527" y="2893121"/>
            <a:ext cx="4514850" cy="2371725"/>
          </a:xfrm>
          <a:prstGeom prst="rect">
            <a:avLst/>
          </a:prstGeom>
        </p:spPr>
      </p:pic>
      <p:pic>
        <p:nvPicPr>
          <p:cNvPr id="6" name="Picture 5">
            <a:extLst>
              <a:ext uri="{FF2B5EF4-FFF2-40B4-BE49-F238E27FC236}">
                <a16:creationId xmlns:a16="http://schemas.microsoft.com/office/drawing/2014/main" id="{DA0D7715-2CF8-E876-713C-7F1613D84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pic>
        <p:nvPicPr>
          <p:cNvPr id="2" name="Content Placeholder 3">
            <a:extLst>
              <a:ext uri="{FF2B5EF4-FFF2-40B4-BE49-F238E27FC236}">
                <a16:creationId xmlns:a16="http://schemas.microsoft.com/office/drawing/2014/main" id="{96064C08-1A60-9F92-2186-B9423FFA2FD9}"/>
              </a:ext>
            </a:extLst>
          </p:cNvPr>
          <p:cNvPicPr>
            <a:picLocks noChangeAspect="1"/>
          </p:cNvPicPr>
          <p:nvPr/>
        </p:nvPicPr>
        <p:blipFill>
          <a:blip r:embed="rId3"/>
          <a:stretch>
            <a:fillRect/>
          </a:stretch>
        </p:blipFill>
        <p:spPr>
          <a:xfrm>
            <a:off x="7016820" y="2798762"/>
            <a:ext cx="997557" cy="914400"/>
          </a:xfrm>
          <a:prstGeom prst="rect">
            <a:avLst/>
          </a:prstGeom>
        </p:spPr>
      </p:pic>
      <p:pic>
        <p:nvPicPr>
          <p:cNvPr id="5" name="Picture 4">
            <a:extLst>
              <a:ext uri="{FF2B5EF4-FFF2-40B4-BE49-F238E27FC236}">
                <a16:creationId xmlns:a16="http://schemas.microsoft.com/office/drawing/2014/main" id="{9EDA9533-5046-AD0B-A350-404F928AE1DE}"/>
              </a:ext>
            </a:extLst>
          </p:cNvPr>
          <p:cNvPicPr>
            <a:picLocks noChangeAspect="1"/>
          </p:cNvPicPr>
          <p:nvPr/>
        </p:nvPicPr>
        <p:blipFill>
          <a:blip r:embed="rId4"/>
          <a:stretch>
            <a:fillRect/>
          </a:stretch>
        </p:blipFill>
        <p:spPr>
          <a:xfrm>
            <a:off x="0" y="9649"/>
            <a:ext cx="1314968" cy="865188"/>
          </a:xfrm>
          <a:prstGeom prst="rect">
            <a:avLst/>
          </a:prstGeom>
        </p:spPr>
      </p:pic>
      <p:sp>
        <p:nvSpPr>
          <p:cNvPr id="7" name="Date Placeholder 6">
            <a:extLst>
              <a:ext uri="{FF2B5EF4-FFF2-40B4-BE49-F238E27FC236}">
                <a16:creationId xmlns:a16="http://schemas.microsoft.com/office/drawing/2014/main" id="{16FA0E93-7855-1D2A-D21A-58FF02C38409}"/>
              </a:ext>
            </a:extLst>
          </p:cNvPr>
          <p:cNvSpPr>
            <a:spLocks noGrp="1"/>
          </p:cNvSpPr>
          <p:nvPr>
            <p:ph type="dt" sz="half" idx="10"/>
          </p:nvPr>
        </p:nvSpPr>
        <p:spPr/>
        <p:txBody>
          <a:bodyPr/>
          <a:lstStyle/>
          <a:p>
            <a:fld id="{A9952324-5810-4851-B7F3-376E8FB68B92}" type="datetime1">
              <a:rPr lang="en-GB" smtClean="0"/>
              <a:t>04/11/2023</a:t>
            </a:fld>
            <a:endParaRPr lang="en-GB"/>
          </a:p>
        </p:txBody>
      </p:sp>
      <p:sp>
        <p:nvSpPr>
          <p:cNvPr id="8" name="Slide Number Placeholder 7">
            <a:extLst>
              <a:ext uri="{FF2B5EF4-FFF2-40B4-BE49-F238E27FC236}">
                <a16:creationId xmlns:a16="http://schemas.microsoft.com/office/drawing/2014/main" id="{46D7F5A1-CF30-F67D-A4FA-097E2EF9D2D2}"/>
              </a:ext>
            </a:extLst>
          </p:cNvPr>
          <p:cNvSpPr>
            <a:spLocks noGrp="1"/>
          </p:cNvSpPr>
          <p:nvPr>
            <p:ph type="sldNum" sz="quarter" idx="12"/>
          </p:nvPr>
        </p:nvSpPr>
        <p:spPr/>
        <p:txBody>
          <a:bodyPr/>
          <a:lstStyle/>
          <a:p>
            <a:fld id="{1822C2C9-E126-44D7-ABC8-7CE5B314A4C3}" type="slidenum">
              <a:rPr lang="en-GB" smtClean="0"/>
              <a:t>8</a:t>
            </a:fld>
            <a:endParaRPr lang="en-GB"/>
          </a:p>
        </p:txBody>
      </p:sp>
    </p:spTree>
    <p:extLst>
      <p:ext uri="{BB962C8B-B14F-4D97-AF65-F5344CB8AC3E}">
        <p14:creationId xmlns:p14="http://schemas.microsoft.com/office/powerpoint/2010/main" val="126755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a:xfrm>
            <a:off x="377777" y="984298"/>
            <a:ext cx="11704631" cy="5529518"/>
          </a:xfrm>
        </p:spPr>
        <p:txBody>
          <a:bodyPr>
            <a:noAutofit/>
          </a:bodyPr>
          <a:lstStyle/>
          <a:p>
            <a:pPr>
              <a:buFont typeface="Wingdings" panose="05000000000000000000" pitchFamily="2" charset="2"/>
              <a:buChar char="Ø"/>
            </a:pPr>
            <a:r>
              <a:rPr lang="en-GB" sz="2000" dirty="0">
                <a:cs typeface="Segoe UI" panose="020B0502040204020203" pitchFamily="34" charset="0"/>
              </a:rPr>
              <a:t>Data about data OR the structure of business output</a:t>
            </a:r>
          </a:p>
          <a:p>
            <a:pPr marL="0" indent="0">
              <a:buNone/>
            </a:pPr>
            <a:endParaRPr lang="en-GB" sz="2000" dirty="0">
              <a:cs typeface="Segoe UI" panose="020B0502040204020203" pitchFamily="34" charset="0"/>
            </a:endParaRPr>
          </a:p>
          <a:p>
            <a:pPr>
              <a:buFont typeface="Wingdings" panose="05000000000000000000" pitchFamily="2" charset="2"/>
              <a:buChar char="Ø"/>
            </a:pPr>
            <a:r>
              <a:rPr lang="en-GB" sz="2000" dirty="0">
                <a:cs typeface="Segoe UI" panose="020B0502040204020203" pitchFamily="34" charset="0"/>
              </a:rPr>
              <a:t>It answers :</a:t>
            </a:r>
          </a:p>
          <a:p>
            <a:pPr lvl="1">
              <a:buFont typeface="Wingdings" panose="05000000000000000000" pitchFamily="2" charset="2"/>
              <a:buChar char="§"/>
            </a:pPr>
            <a:r>
              <a:rPr lang="en-GB" sz="2000" dirty="0"/>
              <a:t>What information is contained in the business outcome or data?</a:t>
            </a:r>
          </a:p>
          <a:p>
            <a:pPr marL="457200" lvl="1" indent="0">
              <a:buNone/>
            </a:pPr>
            <a:r>
              <a:rPr lang="en-GB" sz="2000" dirty="0"/>
              <a:t>            1.Source and Sink data source (e.g. SFTP, Blob, OneLake, etc)</a:t>
            </a:r>
          </a:p>
          <a:p>
            <a:pPr marL="457200" lvl="1" indent="0">
              <a:buNone/>
            </a:pPr>
            <a:r>
              <a:rPr lang="en-GB" sz="2000" dirty="0"/>
              <a:t>            2. Data sources Types (e.g. file, table)</a:t>
            </a:r>
          </a:p>
          <a:p>
            <a:pPr marL="457200" lvl="1" indent="0">
              <a:buNone/>
            </a:pPr>
            <a:endParaRPr lang="en-GB" sz="2000" dirty="0"/>
          </a:p>
          <a:p>
            <a:pPr lvl="1">
              <a:buFont typeface="Wingdings" panose="05000000000000000000" pitchFamily="2" charset="2"/>
              <a:buChar char="§"/>
            </a:pPr>
            <a:r>
              <a:rPr lang="en-GB" sz="2000" i="0" dirty="0">
                <a:effectLst/>
              </a:rPr>
              <a:t>What processes were applied to the data related to your business outcome or data?</a:t>
            </a:r>
            <a:endParaRPr lang="en-GB" sz="2000" dirty="0"/>
          </a:p>
          <a:p>
            <a:pPr marL="0" indent="0">
              <a:buNone/>
            </a:pPr>
            <a:r>
              <a:rPr lang="en-GB" sz="2000" dirty="0"/>
              <a:t>                    1. Operations like </a:t>
            </a:r>
          </a:p>
          <a:p>
            <a:pPr marL="457200" lvl="1" indent="0">
              <a:buNone/>
            </a:pPr>
            <a:r>
              <a:rPr lang="en-GB" sz="2000" dirty="0"/>
              <a:t>                             - Delta loads (only loading changes)</a:t>
            </a:r>
          </a:p>
          <a:p>
            <a:pPr marL="457200" lvl="1" indent="0">
              <a:buNone/>
            </a:pPr>
            <a:r>
              <a:rPr lang="en-GB" sz="2000" dirty="0"/>
              <a:t>                             - Full loads (loading all data)</a:t>
            </a:r>
          </a:p>
          <a:p>
            <a:pPr marL="457200" lvl="1" indent="0">
              <a:buNone/>
            </a:pPr>
            <a:r>
              <a:rPr lang="en-GB" sz="2000" dirty="0"/>
              <a:t>                             - Deletes, Updates, and any other data transformation</a:t>
            </a:r>
          </a:p>
          <a:p>
            <a:pPr marL="0" indent="0">
              <a:buNone/>
            </a:pPr>
            <a:r>
              <a:rPr lang="en-GB" sz="2000" dirty="0"/>
              <a:t>                    2. Email Functionality</a:t>
            </a:r>
          </a:p>
          <a:p>
            <a:pPr lvl="1">
              <a:buFont typeface="Wingdings" panose="05000000000000000000" pitchFamily="2" charset="2"/>
              <a:buChar char="§"/>
            </a:pPr>
            <a:r>
              <a:rPr lang="en-GB" sz="2000" dirty="0"/>
              <a:t>How is the data processed and transformed?</a:t>
            </a:r>
          </a:p>
          <a:p>
            <a:pPr marL="457200" lvl="1" indent="0">
              <a:buNone/>
            </a:pPr>
            <a:r>
              <a:rPr lang="en-GB" sz="2000" dirty="0"/>
              <a:t>        Where data store after each steps during ETL or ELT. (</a:t>
            </a:r>
            <a:r>
              <a:rPr lang="en-GB" sz="2000" dirty="0" err="1"/>
              <a:t>e.g</a:t>
            </a:r>
            <a:r>
              <a:rPr lang="en-GB" sz="2000" dirty="0"/>
              <a:t> Data storage location or system)</a:t>
            </a:r>
            <a:br>
              <a:rPr lang="en-GB" sz="2000" dirty="0"/>
            </a:br>
            <a:endParaRPr lang="en-GB" sz="20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B1EE4CB-9B2D-C8EC-982D-E4F9B03F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70" y="0"/>
            <a:ext cx="1274530" cy="754491"/>
          </a:xfrm>
          <a:prstGeom prst="rect">
            <a:avLst/>
          </a:prstGeom>
        </p:spPr>
      </p:pic>
      <p:sp>
        <p:nvSpPr>
          <p:cNvPr id="3" name="Title 1">
            <a:extLst>
              <a:ext uri="{FF2B5EF4-FFF2-40B4-BE49-F238E27FC236}">
                <a16:creationId xmlns:a16="http://schemas.microsoft.com/office/drawing/2014/main" id="{97955E07-0BA7-94E0-4ADA-A3A7F65D3AD2}"/>
              </a:ext>
            </a:extLst>
          </p:cNvPr>
          <p:cNvSpPr txBox="1">
            <a:spLocks/>
          </p:cNvSpPr>
          <p:nvPr/>
        </p:nvSpPr>
        <p:spPr>
          <a:xfrm>
            <a:off x="377778" y="229806"/>
            <a:ext cx="11274552" cy="4512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036258"/>
                </a:solidFill>
              </a:rPr>
              <a:t>Metadata Driven Approach – What?</a:t>
            </a:r>
          </a:p>
        </p:txBody>
      </p:sp>
      <p:pic>
        <p:nvPicPr>
          <p:cNvPr id="4" name="Picture 3">
            <a:extLst>
              <a:ext uri="{FF2B5EF4-FFF2-40B4-BE49-F238E27FC236}">
                <a16:creationId xmlns:a16="http://schemas.microsoft.com/office/drawing/2014/main" id="{8BB5985F-0520-DE68-AF89-E0DAE34AA939}"/>
              </a:ext>
            </a:extLst>
          </p:cNvPr>
          <p:cNvPicPr>
            <a:picLocks noChangeAspect="1"/>
          </p:cNvPicPr>
          <p:nvPr/>
        </p:nvPicPr>
        <p:blipFill>
          <a:blip r:embed="rId3"/>
          <a:stretch>
            <a:fillRect/>
          </a:stretch>
        </p:blipFill>
        <p:spPr>
          <a:xfrm>
            <a:off x="0" y="9649"/>
            <a:ext cx="1314968" cy="865188"/>
          </a:xfrm>
          <a:prstGeom prst="rect">
            <a:avLst/>
          </a:prstGeom>
        </p:spPr>
      </p:pic>
      <p:sp>
        <p:nvSpPr>
          <p:cNvPr id="6" name="Date Placeholder 5">
            <a:extLst>
              <a:ext uri="{FF2B5EF4-FFF2-40B4-BE49-F238E27FC236}">
                <a16:creationId xmlns:a16="http://schemas.microsoft.com/office/drawing/2014/main" id="{6B3CA691-8CA1-AB98-211A-718926B48618}"/>
              </a:ext>
            </a:extLst>
          </p:cNvPr>
          <p:cNvSpPr>
            <a:spLocks noGrp="1"/>
          </p:cNvSpPr>
          <p:nvPr>
            <p:ph type="dt" sz="half" idx="10"/>
          </p:nvPr>
        </p:nvSpPr>
        <p:spPr/>
        <p:txBody>
          <a:bodyPr/>
          <a:lstStyle/>
          <a:p>
            <a:fld id="{A2636FB2-393D-4105-8A9A-E5FC2A45E7EF}" type="datetime1">
              <a:rPr lang="en-GB" smtClean="0"/>
              <a:t>04/11/2023</a:t>
            </a:fld>
            <a:endParaRPr lang="en-GB"/>
          </a:p>
        </p:txBody>
      </p:sp>
      <p:sp>
        <p:nvSpPr>
          <p:cNvPr id="7" name="Slide Number Placeholder 6">
            <a:extLst>
              <a:ext uri="{FF2B5EF4-FFF2-40B4-BE49-F238E27FC236}">
                <a16:creationId xmlns:a16="http://schemas.microsoft.com/office/drawing/2014/main" id="{C488595F-8055-876A-1600-3F7AD4502CD5}"/>
              </a:ext>
            </a:extLst>
          </p:cNvPr>
          <p:cNvSpPr>
            <a:spLocks noGrp="1"/>
          </p:cNvSpPr>
          <p:nvPr>
            <p:ph type="sldNum" sz="quarter" idx="12"/>
          </p:nvPr>
        </p:nvSpPr>
        <p:spPr/>
        <p:txBody>
          <a:bodyPr/>
          <a:lstStyle/>
          <a:p>
            <a:fld id="{1822C2C9-E126-44D7-ABC8-7CE5B314A4C3}" type="slidenum">
              <a:rPr lang="en-GB" smtClean="0"/>
              <a:t>9</a:t>
            </a:fld>
            <a:endParaRPr lang="en-GB"/>
          </a:p>
        </p:txBody>
      </p:sp>
      <p:sp>
        <p:nvSpPr>
          <p:cNvPr id="8" name="TextBox 7">
            <a:extLst>
              <a:ext uri="{FF2B5EF4-FFF2-40B4-BE49-F238E27FC236}">
                <a16:creationId xmlns:a16="http://schemas.microsoft.com/office/drawing/2014/main" id="{DFB0A6D5-2EF1-E025-F0B4-D5F9C9A7CFAE}"/>
              </a:ext>
            </a:extLst>
          </p:cNvPr>
          <p:cNvSpPr txBox="1"/>
          <p:nvPr/>
        </p:nvSpPr>
        <p:spPr>
          <a:xfrm>
            <a:off x="5650785" y="1309955"/>
            <a:ext cx="6163437" cy="954107"/>
          </a:xfrm>
          <a:prstGeom prst="rect">
            <a:avLst/>
          </a:prstGeom>
          <a:noFill/>
        </p:spPr>
        <p:txBody>
          <a:bodyPr wrap="square" rtlCol="0">
            <a:spAutoFit/>
          </a:bodyPr>
          <a:lstStyle/>
          <a:p>
            <a:r>
              <a:rPr lang="en-GB" sz="2800" dirty="0">
                <a:solidFill>
                  <a:srgbClr val="00B050"/>
                </a:solidFill>
              </a:rPr>
              <a:t>Config information regarding a specific Business output or requirement</a:t>
            </a:r>
          </a:p>
        </p:txBody>
      </p:sp>
    </p:spTree>
    <p:extLst>
      <p:ext uri="{BB962C8B-B14F-4D97-AF65-F5344CB8AC3E}">
        <p14:creationId xmlns:p14="http://schemas.microsoft.com/office/powerpoint/2010/main" val="102290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TotalTime>
  <Words>1202</Words>
  <Application>Microsoft Office PowerPoint</Application>
  <PresentationFormat>Widescreen</PresentationFormat>
  <Paragraphs>277</Paragraphs>
  <Slides>27</Slides>
  <Notes>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open sans</vt:lpstr>
      <vt:lpstr>Segoe UI</vt:lpstr>
      <vt:lpstr>Segoe UI Semibold</vt:lpstr>
      <vt:lpstr>Wingdings</vt:lpstr>
      <vt:lpstr>Office Theme</vt:lpstr>
      <vt:lpstr>Utilizing Microsoft Fabric for Metadata-Driven Pipelines</vt:lpstr>
      <vt:lpstr>PowerPoint Presentation</vt:lpstr>
      <vt:lpstr>Alpa Buddhabhatti</vt:lpstr>
      <vt:lpstr>Agenda</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Alpa Buddhabhatti</vt:lpstr>
      <vt:lpstr>Alpa Buddhabhatti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Alpa Buddhabhatti</dc:creator>
  <cp:lastModifiedBy>Alpa Buddhabhatti</cp:lastModifiedBy>
  <cp:revision>35</cp:revision>
  <dcterms:created xsi:type="dcterms:W3CDTF">2023-10-27T21:57:56Z</dcterms:created>
  <dcterms:modified xsi:type="dcterms:W3CDTF">2023-11-04T01:52:47Z</dcterms:modified>
</cp:coreProperties>
</file>