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05" r:id="rId2"/>
    <p:sldId id="303" r:id="rId3"/>
    <p:sldId id="269" r:id="rId4"/>
    <p:sldId id="268" r:id="rId5"/>
    <p:sldId id="331" r:id="rId6"/>
    <p:sldId id="334" r:id="rId7"/>
    <p:sldId id="337" r:id="rId8"/>
    <p:sldId id="332" r:id="rId9"/>
    <p:sldId id="333" r:id="rId10"/>
    <p:sldId id="335" r:id="rId11"/>
    <p:sldId id="328" r:id="rId12"/>
    <p:sldId id="338" r:id="rId13"/>
    <p:sldId id="295"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A4194-60E0-26D3-6D95-B5E7D620F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85B43E4-9680-AD04-DDE1-94398415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9A0344-AF93-49F8-A4B7-9C1E07E13697}" type="datetimeFigureOut">
              <a:rPr lang="en-GB" smtClean="0"/>
              <a:t>15/11/2023</a:t>
            </a:fld>
            <a:endParaRPr lang="en-GB"/>
          </a:p>
        </p:txBody>
      </p:sp>
      <p:sp>
        <p:nvSpPr>
          <p:cNvPr id="4" name="Footer Placeholder 3">
            <a:extLst>
              <a:ext uri="{FF2B5EF4-FFF2-40B4-BE49-F238E27FC236}">
                <a16:creationId xmlns:a16="http://schemas.microsoft.com/office/drawing/2014/main" id="{66A7065D-E02F-8272-7C79-74EC2F120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ED2C7C5-B646-E73E-8075-A7CEAED730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0ABB3A-7438-4BEE-A58D-3E271D3DAF80}" type="slidenum">
              <a:rPr lang="en-GB" smtClean="0"/>
              <a:t>‹#›</a:t>
            </a:fld>
            <a:endParaRPr lang="en-GB"/>
          </a:p>
        </p:txBody>
      </p:sp>
    </p:spTree>
    <p:extLst>
      <p:ext uri="{BB962C8B-B14F-4D97-AF65-F5344CB8AC3E}">
        <p14:creationId xmlns:p14="http://schemas.microsoft.com/office/powerpoint/2010/main" val="12137910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BB1AD-C578-4DAF-B435-5FA6FDFB5CE4}" type="datetimeFigureOut">
              <a:rPr lang="en-GB" smtClean="0"/>
              <a:t>15/11/2023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CF709-C118-4186-B8E8-A4C12F746F58}" type="slidenum">
              <a:rPr lang="en-GB" smtClean="0"/>
              <a:t>‹#›</a:t>
            </a:fld>
            <a:endParaRPr lang="en-GB"/>
          </a:p>
        </p:txBody>
      </p:sp>
    </p:spTree>
    <p:extLst>
      <p:ext uri="{BB962C8B-B14F-4D97-AF65-F5344CB8AC3E}">
        <p14:creationId xmlns:p14="http://schemas.microsoft.com/office/powerpoint/2010/main" val="8135197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856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1" dirty="0">
                <a:latin typeface="IBM Plex Sans"/>
              </a:rPr>
              <a:t>I am a database professional with 20+ years of experience.</a:t>
            </a:r>
          </a:p>
          <a:p>
            <a:pPr marL="0" indent="0">
              <a:buNone/>
            </a:pPr>
            <a:r>
              <a:rPr lang="en-GB" sz="1200" b="1" dirty="0">
                <a:latin typeface="IBM Plex Sans"/>
              </a:rPr>
              <a:t>Currently I am involved with Cloud Data migrations and leading a global data platforms services team.</a:t>
            </a:r>
          </a:p>
          <a:p>
            <a:pPr marL="0" indent="0">
              <a:buNone/>
            </a:pPr>
            <a:r>
              <a:rPr lang="en-GB" sz="1200" b="1" dirty="0">
                <a:latin typeface="IBM Plex Sans"/>
              </a:rPr>
              <a:t>I am board of the directors for NESQL group in Boston, I speak in User Groups, Pass Summit, Data Saturdays.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IBM Plex Sans"/>
              </a:rPr>
              <a:t>Here is my contact information, if you have any question after this session then shoot me an email or message on twitter.</a:t>
            </a:r>
            <a:endParaRPr lang="en-US" sz="1200" b="1" dirty="0"/>
          </a:p>
          <a:p>
            <a:endParaRPr lang="en-US" dirty="0"/>
          </a:p>
        </p:txBody>
      </p:sp>
      <p:sp>
        <p:nvSpPr>
          <p:cNvPr id="4" name="Slide Number Placeholder 3"/>
          <p:cNvSpPr>
            <a:spLocks noGrp="1"/>
          </p:cNvSpPr>
          <p:nvPr>
            <p:ph type="sldNum" sz="quarter" idx="5"/>
          </p:nvPr>
        </p:nvSpPr>
        <p:spPr/>
        <p:txBody>
          <a:bodyPr/>
          <a:lstStyle/>
          <a:p>
            <a:fld id="{0AF0E22D-B736-485B-B0A1-7F50F706491B}" type="slidenum">
              <a:rPr lang="en-US" smtClean="0"/>
              <a:t>2</a:t>
            </a:fld>
            <a:endParaRPr lang="en-US"/>
          </a:p>
        </p:txBody>
      </p:sp>
    </p:spTree>
    <p:extLst>
      <p:ext uri="{BB962C8B-B14F-4D97-AF65-F5344CB8AC3E}">
        <p14:creationId xmlns:p14="http://schemas.microsoft.com/office/powerpoint/2010/main" val="222557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EE13-D7CC-ED17-FBE7-2CB8A873B3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3A80C8-B7A9-9D9C-8574-AFC71FD0E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7EA54AD-8F56-58CD-E67C-11D3A2ABD7B7}"/>
              </a:ext>
            </a:extLst>
          </p:cNvPr>
          <p:cNvSpPr>
            <a:spLocks noGrp="1"/>
          </p:cNvSpPr>
          <p:nvPr>
            <p:ph type="dt" sz="half" idx="10"/>
          </p:nvPr>
        </p:nvSpPr>
        <p:spPr/>
        <p:txBody>
          <a:bodyPr/>
          <a:lstStyle/>
          <a:p>
            <a:fld id="{D08932DE-C3FA-4784-9E63-CB244EAEF350}" type="datetime1">
              <a:rPr lang="en-GB" smtClean="0"/>
              <a:t>15/11/2023</a:t>
            </a:fld>
            <a:endParaRPr lang="en-GB"/>
          </a:p>
        </p:txBody>
      </p:sp>
      <p:sp>
        <p:nvSpPr>
          <p:cNvPr id="5" name="Footer Placeholder 4">
            <a:extLst>
              <a:ext uri="{FF2B5EF4-FFF2-40B4-BE49-F238E27FC236}">
                <a16:creationId xmlns:a16="http://schemas.microsoft.com/office/drawing/2014/main" id="{80E3EA02-CA15-1661-9508-BF93A4E041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D53481-78D9-4BB4-4A8F-3C202200265B}"/>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51153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9BCFB-B376-3078-D136-1342E2DD08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868373-8E2D-1A52-4DBE-04958B0DC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C5990F-12C4-02C5-6BCB-87433004BA40}"/>
              </a:ext>
            </a:extLst>
          </p:cNvPr>
          <p:cNvSpPr>
            <a:spLocks noGrp="1"/>
          </p:cNvSpPr>
          <p:nvPr>
            <p:ph type="dt" sz="half" idx="10"/>
          </p:nvPr>
        </p:nvSpPr>
        <p:spPr/>
        <p:txBody>
          <a:bodyPr/>
          <a:lstStyle/>
          <a:p>
            <a:fld id="{B54A030D-AEF1-4CE4-81F4-7B82033E06F5}" type="datetime1">
              <a:rPr lang="en-GB" smtClean="0"/>
              <a:t>15/11/2023</a:t>
            </a:fld>
            <a:endParaRPr lang="en-GB"/>
          </a:p>
        </p:txBody>
      </p:sp>
      <p:sp>
        <p:nvSpPr>
          <p:cNvPr id="5" name="Footer Placeholder 4">
            <a:extLst>
              <a:ext uri="{FF2B5EF4-FFF2-40B4-BE49-F238E27FC236}">
                <a16:creationId xmlns:a16="http://schemas.microsoft.com/office/drawing/2014/main" id="{85E8E012-9075-F108-3E34-14898B0113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E7A42B-C3E8-89A0-44FC-3CCD431C6E68}"/>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43063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937E5E-C7B7-7132-5A54-5BF2EC22F7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7EDB75-4F95-23E5-AB14-5DDC0E936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CCB214-0219-2238-FF0C-A88567A12152}"/>
              </a:ext>
            </a:extLst>
          </p:cNvPr>
          <p:cNvSpPr>
            <a:spLocks noGrp="1"/>
          </p:cNvSpPr>
          <p:nvPr>
            <p:ph type="dt" sz="half" idx="10"/>
          </p:nvPr>
        </p:nvSpPr>
        <p:spPr/>
        <p:txBody>
          <a:bodyPr/>
          <a:lstStyle/>
          <a:p>
            <a:fld id="{12B298EA-0BC9-4159-9015-9C67DD4AEBD8}" type="datetime1">
              <a:rPr lang="en-GB" smtClean="0"/>
              <a:t>15/11/2023</a:t>
            </a:fld>
            <a:endParaRPr lang="en-GB"/>
          </a:p>
        </p:txBody>
      </p:sp>
      <p:sp>
        <p:nvSpPr>
          <p:cNvPr id="5" name="Footer Placeholder 4">
            <a:extLst>
              <a:ext uri="{FF2B5EF4-FFF2-40B4-BE49-F238E27FC236}">
                <a16:creationId xmlns:a16="http://schemas.microsoft.com/office/drawing/2014/main" id="{40D85EE1-EB64-D69F-AA93-AB03E2DE18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095D58-E2CF-7990-63B4-298289F58BF8}"/>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9931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5257CC-89CF-8B42-B35F-1821834E5E2E}"/>
              </a:ext>
            </a:extLst>
          </p:cNvPr>
          <p:cNvSpPr/>
          <p:nvPr userDrawn="1"/>
        </p:nvSpPr>
        <p:spPr>
          <a:xfrm>
            <a:off x="0" y="0"/>
            <a:ext cx="12192000" cy="6857999"/>
          </a:xfrm>
          <a:prstGeom prst="rect">
            <a:avLst/>
          </a:prstGeom>
          <a:solidFill>
            <a:srgbClr val="2222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pic>
        <p:nvPicPr>
          <p:cNvPr id="26" name="Graphic 25">
            <a:extLst>
              <a:ext uri="{FF2B5EF4-FFF2-40B4-BE49-F238E27FC236}">
                <a16:creationId xmlns:a16="http://schemas.microsoft.com/office/drawing/2014/main" id="{A13DEB97-CA98-F64B-94A4-A309B88C1F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4" name="Title 1">
            <a:extLst>
              <a:ext uri="{FF2B5EF4-FFF2-40B4-BE49-F238E27FC236}">
                <a16:creationId xmlns:a16="http://schemas.microsoft.com/office/drawing/2014/main" id="{67A40D8D-6172-2A4B-8BAF-FBC8AD247AC4}"/>
              </a:ext>
            </a:extLst>
          </p:cNvPr>
          <p:cNvSpPr>
            <a:spLocks noGrp="1"/>
          </p:cNvSpPr>
          <p:nvPr>
            <p:ph type="title" hasCustomPrompt="1"/>
          </p:nvPr>
        </p:nvSpPr>
        <p:spPr>
          <a:xfrm>
            <a:off x="434091" y="1822720"/>
            <a:ext cx="7982322" cy="1935532"/>
          </a:xfrm>
        </p:spPr>
        <p:txBody>
          <a:bodyPr anchor="t">
            <a:noAutofit/>
          </a:bodyPr>
          <a:lstStyle>
            <a:lvl1pPr>
              <a:defRPr sz="4400" b="1" i="0">
                <a:solidFill>
                  <a:srgbClr val="F2F2F2"/>
                </a:solidFill>
                <a:latin typeface="IBM Plex Sans" panose="020B0503050203000203" pitchFamily="34" charset="77"/>
              </a:defRPr>
            </a:lvl1pPr>
          </a:lstStyle>
          <a:p>
            <a:r>
              <a:rPr lang="en-GB" dirty="0"/>
              <a:t>Session Title goes here</a:t>
            </a:r>
            <a:endParaRPr lang="en-US" dirty="0"/>
          </a:p>
        </p:txBody>
      </p:sp>
      <p:sp>
        <p:nvSpPr>
          <p:cNvPr id="19" name="Content Placeholder 2">
            <a:extLst>
              <a:ext uri="{FF2B5EF4-FFF2-40B4-BE49-F238E27FC236}">
                <a16:creationId xmlns:a16="http://schemas.microsoft.com/office/drawing/2014/main" id="{FD3C604D-DE78-654D-AE05-9880A68AB709}"/>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rgbClr val="E6E6E6"/>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Name</a:t>
            </a:r>
          </a:p>
        </p:txBody>
      </p:sp>
      <p:sp>
        <p:nvSpPr>
          <p:cNvPr id="20" name="Content Placeholder 2">
            <a:extLst>
              <a:ext uri="{FF2B5EF4-FFF2-40B4-BE49-F238E27FC236}">
                <a16:creationId xmlns:a16="http://schemas.microsoft.com/office/drawing/2014/main" id="{B1145B4D-CDDC-A141-962C-D3A6C5DAAFBC}"/>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Pronouns</a:t>
            </a:r>
          </a:p>
        </p:txBody>
      </p:sp>
      <p:sp>
        <p:nvSpPr>
          <p:cNvPr id="21" name="Content Placeholder 2">
            <a:extLst>
              <a:ext uri="{FF2B5EF4-FFF2-40B4-BE49-F238E27FC236}">
                <a16:creationId xmlns:a16="http://schemas.microsoft.com/office/drawing/2014/main" id="{CADD311C-2B1E-7E4F-984B-5CE909C5D740}"/>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Job title</a:t>
            </a:r>
          </a:p>
        </p:txBody>
      </p:sp>
      <p:sp>
        <p:nvSpPr>
          <p:cNvPr id="22" name="Content Placeholder 2">
            <a:extLst>
              <a:ext uri="{FF2B5EF4-FFF2-40B4-BE49-F238E27FC236}">
                <a16:creationId xmlns:a16="http://schemas.microsoft.com/office/drawing/2014/main" id="{842615F9-6222-F34E-8DAC-4784780DE9BA}"/>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Organization/business</a:t>
            </a:r>
          </a:p>
        </p:txBody>
      </p:sp>
      <p:pic>
        <p:nvPicPr>
          <p:cNvPr id="16" name="Picture 15">
            <a:extLst>
              <a:ext uri="{FF2B5EF4-FFF2-40B4-BE49-F238E27FC236}">
                <a16:creationId xmlns:a16="http://schemas.microsoft.com/office/drawing/2014/main" id="{01D1B286-D253-774E-B8AF-7718373030A6}"/>
              </a:ext>
            </a:extLst>
          </p:cNvPr>
          <p:cNvPicPr>
            <a:picLocks noChangeAspect="1"/>
          </p:cNvPicPr>
          <p:nvPr userDrawn="1"/>
        </p:nvPicPr>
        <p:blipFill>
          <a:blip r:embed="rId4"/>
          <a:stretch>
            <a:fillRect/>
          </a:stretch>
        </p:blipFill>
        <p:spPr>
          <a:xfrm>
            <a:off x="6629400" y="0"/>
            <a:ext cx="5562600" cy="6858000"/>
          </a:xfrm>
          <a:prstGeom prst="rect">
            <a:avLst/>
          </a:prstGeom>
        </p:spPr>
      </p:pic>
      <p:pic>
        <p:nvPicPr>
          <p:cNvPr id="2" name="Graphic 1">
            <a:extLst>
              <a:ext uri="{FF2B5EF4-FFF2-40B4-BE49-F238E27FC236}">
                <a16:creationId xmlns:a16="http://schemas.microsoft.com/office/drawing/2014/main" id="{F76257D3-DD2C-57FE-EE41-1B5FA3F1711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091" y="476513"/>
            <a:ext cx="3131055" cy="1110374"/>
          </a:xfrm>
          <a:prstGeom prst="rect">
            <a:avLst/>
          </a:prstGeom>
        </p:spPr>
      </p:pic>
      <p:pic>
        <p:nvPicPr>
          <p:cNvPr id="7" name="Graphic 6">
            <a:extLst>
              <a:ext uri="{FF2B5EF4-FFF2-40B4-BE49-F238E27FC236}">
                <a16:creationId xmlns:a16="http://schemas.microsoft.com/office/drawing/2014/main" id="{9D4319C9-27C2-E76E-8901-D50CC9959A6F}"/>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5123" y="0"/>
            <a:ext cx="5556877" cy="6858000"/>
          </a:xfrm>
          <a:prstGeom prst="rect">
            <a:avLst/>
          </a:prstGeom>
        </p:spPr>
      </p:pic>
    </p:spTree>
    <p:extLst>
      <p:ext uri="{BB962C8B-B14F-4D97-AF65-F5344CB8AC3E}">
        <p14:creationId xmlns:p14="http://schemas.microsoft.com/office/powerpoint/2010/main" val="3880246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bio">
    <p:bg>
      <p:bgPr>
        <a:solidFill>
          <a:srgbClr val="22222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rgbClr val="F2F2F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dirty="0"/>
              <a:t>FirstName</a:t>
            </a:r>
            <a:endParaRPr lang="en-US" dirty="0"/>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rgbClr val="F2F2F2"/>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tx1"/>
          </a:solidFill>
        </p:spPr>
        <p:txBody>
          <a:bodyPr/>
          <a:lstStyle/>
          <a:p>
            <a:endParaRPr lang="en-US" dirty="0"/>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rgbClr val="F2F2F2"/>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085857"/>
          </a:xfrm>
        </p:spPr>
        <p:txBody>
          <a:bodyPr anchor="t">
            <a:normAutofit/>
          </a:bodyPr>
          <a:lstStyle>
            <a:lvl1pPr marL="342900" indent="-342900">
              <a:lnSpc>
                <a:spcPct val="114000"/>
              </a:lnSpc>
              <a:buClr>
                <a:schemeClr val="bg1"/>
              </a:buClr>
              <a:buFont typeface="Arial" panose="020B0604020202020204" pitchFamily="34" charset="0"/>
              <a:buChar char="•"/>
              <a:defRPr sz="2400" b="0" i="0">
                <a:solidFill>
                  <a:srgbClr val="E6E6E6"/>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About you</a:t>
            </a:r>
          </a:p>
        </p:txBody>
      </p:sp>
      <p:sp>
        <p:nvSpPr>
          <p:cNvPr id="39" name="Content Placeholder 2">
            <a:extLst>
              <a:ext uri="{FF2B5EF4-FFF2-40B4-BE49-F238E27FC236}">
                <a16:creationId xmlns:a16="http://schemas.microsoft.com/office/drawing/2014/main" id="{885A32D5-82BC-8243-A21F-A7FEE33FAEAE}"/>
              </a:ext>
            </a:extLst>
          </p:cNvPr>
          <p:cNvSpPr>
            <a:spLocks noGrp="1"/>
          </p:cNvSpPr>
          <p:nvPr>
            <p:ph idx="19" hasCustomPrompt="1"/>
          </p:nvPr>
        </p:nvSpPr>
        <p:spPr>
          <a:xfrm>
            <a:off x="424541" y="1933620"/>
            <a:ext cx="6035251" cy="404813"/>
          </a:xfrm>
        </p:spPr>
        <p:txBody>
          <a:bodyPr anchor="t">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Pronouns</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solidFill>
                  <a:srgbClr val="F2F2F2"/>
                </a:solidFill>
                <a:latin typeface="IBM Plex Sans" panose="020B0503050203000203" pitchFamily="34" charset="77"/>
              </a:defRPr>
            </a:lvl1pPr>
          </a:lstStyle>
          <a:p>
            <a:pPr lvl="0"/>
            <a:r>
              <a:rPr lang="en-US" dirty="0" err="1"/>
              <a:t>SecondName</a:t>
            </a:r>
            <a:endParaRPr lang="en-US" dirty="0"/>
          </a:p>
        </p:txBody>
      </p:sp>
      <p:pic>
        <p:nvPicPr>
          <p:cNvPr id="2" name="Graphic 1">
            <a:extLst>
              <a:ext uri="{FF2B5EF4-FFF2-40B4-BE49-F238E27FC236}">
                <a16:creationId xmlns:a16="http://schemas.microsoft.com/office/drawing/2014/main" id="{82F66AFE-DBBF-D331-B3AA-BC7FD06D95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1280" y="6000710"/>
            <a:ext cx="1670600" cy="592449"/>
          </a:xfrm>
          <a:prstGeom prst="rect">
            <a:avLst/>
          </a:prstGeom>
        </p:spPr>
      </p:pic>
    </p:spTree>
    <p:extLst>
      <p:ext uri="{BB962C8B-B14F-4D97-AF65-F5344CB8AC3E}">
        <p14:creationId xmlns:p14="http://schemas.microsoft.com/office/powerpoint/2010/main" val="119670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6159500"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Thank you</a:t>
            </a:r>
          </a:p>
        </p:txBody>
      </p:sp>
      <p:sp>
        <p:nvSpPr>
          <p:cNvPr id="13" name="Title 1">
            <a:extLst>
              <a:ext uri="{FF2B5EF4-FFF2-40B4-BE49-F238E27FC236}">
                <a16:creationId xmlns:a16="http://schemas.microsoft.com/office/drawing/2014/main" id="{6646216E-29A2-A247-99CE-007D67912A79}"/>
              </a:ext>
            </a:extLst>
          </p:cNvPr>
          <p:cNvSpPr>
            <a:spLocks noGrp="1"/>
          </p:cNvSpPr>
          <p:nvPr>
            <p:ph type="title"/>
          </p:nvPr>
        </p:nvSpPr>
        <p:spPr>
          <a:xfrm>
            <a:off x="424542" y="1492289"/>
            <a:ext cx="9383009" cy="1935532"/>
          </a:xfrm>
        </p:spPr>
        <p:txBody>
          <a:bodyPr anchor="t">
            <a:noAutofit/>
          </a:bodyPr>
          <a:lstStyle>
            <a:lvl1pPr>
              <a:defRPr sz="4400" b="0" i="0">
                <a:solidFill>
                  <a:schemeClr val="bg1"/>
                </a:solidFill>
                <a:latin typeface="IBM Plex Sans" panose="020B0503050203000203" pitchFamily="34" charset="77"/>
              </a:defRPr>
            </a:lvl1pPr>
          </a:lstStyle>
          <a:p>
            <a:r>
              <a:rPr lang="en-GB" dirty="0"/>
              <a:t>Click to edit Master title style</a:t>
            </a:r>
            <a:endParaRPr lang="en-US" dirty="0"/>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bg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pic>
        <p:nvPicPr>
          <p:cNvPr id="20" name="Graphic 19">
            <a:extLst>
              <a:ext uri="{FF2B5EF4-FFF2-40B4-BE49-F238E27FC236}">
                <a16:creationId xmlns:a16="http://schemas.microsoft.com/office/drawing/2014/main" id="{19787C4E-E72C-4349-9E85-A44A9A570A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3" name="Graphic 2">
            <a:extLst>
              <a:ext uri="{FF2B5EF4-FFF2-40B4-BE49-F238E27FC236}">
                <a16:creationId xmlns:a16="http://schemas.microsoft.com/office/drawing/2014/main" id="{129B98E7-C32B-121F-2F08-9B9D335EB90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43030" y="5226519"/>
            <a:ext cx="3331522" cy="1181466"/>
          </a:xfrm>
          <a:prstGeom prst="rect">
            <a:avLst/>
          </a:prstGeom>
        </p:spPr>
      </p:pic>
    </p:spTree>
    <p:extLst>
      <p:ext uri="{BB962C8B-B14F-4D97-AF65-F5344CB8AC3E}">
        <p14:creationId xmlns:p14="http://schemas.microsoft.com/office/powerpoint/2010/main" val="3889495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Evaluation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9583057"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Session evaluation</a:t>
            </a:r>
          </a:p>
        </p:txBody>
      </p:sp>
      <p:sp>
        <p:nvSpPr>
          <p:cNvPr id="26" name="TextBox 25">
            <a:extLst>
              <a:ext uri="{FF2B5EF4-FFF2-40B4-BE49-F238E27FC236}">
                <a16:creationId xmlns:a16="http://schemas.microsoft.com/office/drawing/2014/main" id="{FEDC7C0B-1DAB-8544-9AAC-01B9C9A7782C}"/>
              </a:ext>
            </a:extLst>
          </p:cNvPr>
          <p:cNvSpPr txBox="1"/>
          <p:nvPr userDrawn="1"/>
        </p:nvSpPr>
        <p:spPr>
          <a:xfrm>
            <a:off x="424542" y="1415901"/>
            <a:ext cx="9583057" cy="769441"/>
          </a:xfrm>
          <a:prstGeom prst="rect">
            <a:avLst/>
          </a:prstGeom>
          <a:noFill/>
        </p:spPr>
        <p:txBody>
          <a:bodyPr wrap="square" rtlCol="0">
            <a:spAutoFit/>
          </a:bodyPr>
          <a:lstStyle/>
          <a:p>
            <a:pPr algn="l"/>
            <a:r>
              <a:rPr lang="en-GB" sz="4400" b="0" i="0" dirty="0">
                <a:solidFill>
                  <a:schemeClr val="bg1"/>
                </a:solidFill>
                <a:latin typeface="IBM Plex Sans" panose="020B0503050203000203" pitchFamily="34" charset="77"/>
              </a:rPr>
              <a:t>Your feedback is important to us</a:t>
            </a:r>
            <a:endParaRPr lang="en-US" sz="4400" b="0" i="0" dirty="0">
              <a:solidFill>
                <a:schemeClr val="bg1"/>
              </a:solidFill>
              <a:latin typeface="IBM Plex Sans" panose="020B0503050203000203" pitchFamily="34" charset="77"/>
              <a:ea typeface="Roboto" panose="02000000000000000000" pitchFamily="2" charset="0"/>
            </a:endParaRPr>
          </a:p>
        </p:txBody>
      </p:sp>
      <p:sp>
        <p:nvSpPr>
          <p:cNvPr id="27" name="TextBox 26">
            <a:extLst>
              <a:ext uri="{FF2B5EF4-FFF2-40B4-BE49-F238E27FC236}">
                <a16:creationId xmlns:a16="http://schemas.microsoft.com/office/drawing/2014/main" id="{5AF22D7A-4ABB-6245-8502-18EF607330AF}"/>
              </a:ext>
            </a:extLst>
          </p:cNvPr>
          <p:cNvSpPr txBox="1"/>
          <p:nvPr userDrawn="1"/>
        </p:nvSpPr>
        <p:spPr>
          <a:xfrm>
            <a:off x="424542" y="2849937"/>
            <a:ext cx="9583057" cy="646331"/>
          </a:xfrm>
          <a:prstGeom prst="rect">
            <a:avLst/>
          </a:prstGeom>
          <a:noFill/>
        </p:spPr>
        <p:txBody>
          <a:bodyPr wrap="square" rtlCol="0">
            <a:spAutoFit/>
          </a:bodyPr>
          <a:lstStyle/>
          <a:p>
            <a:pPr algn="l"/>
            <a:r>
              <a:rPr lang="en-GB" sz="3600" b="1" i="0" dirty="0">
                <a:solidFill>
                  <a:schemeClr val="bg1"/>
                </a:solidFill>
                <a:latin typeface="IBM Plex Sans" panose="020B0503050203000203" pitchFamily="34" charset="77"/>
              </a:rPr>
              <a:t>Evaluate this session at:</a:t>
            </a:r>
            <a:endParaRPr lang="en-US" sz="3600" b="1" i="0" dirty="0">
              <a:solidFill>
                <a:schemeClr val="bg1"/>
              </a:solidFill>
              <a:latin typeface="IBM Plex Sans" panose="020B0503050203000203" pitchFamily="34" charset="77"/>
              <a:ea typeface="Roboto" panose="02000000000000000000" pitchFamily="2" charset="0"/>
            </a:endParaRPr>
          </a:p>
        </p:txBody>
      </p:sp>
      <p:sp>
        <p:nvSpPr>
          <p:cNvPr id="28" name="TextBox 27">
            <a:extLst>
              <a:ext uri="{FF2B5EF4-FFF2-40B4-BE49-F238E27FC236}">
                <a16:creationId xmlns:a16="http://schemas.microsoft.com/office/drawing/2014/main" id="{FDE4081F-E44B-FA48-BB8E-521074B70AEA}"/>
              </a:ext>
            </a:extLst>
          </p:cNvPr>
          <p:cNvSpPr txBox="1"/>
          <p:nvPr userDrawn="1"/>
        </p:nvSpPr>
        <p:spPr>
          <a:xfrm>
            <a:off x="424542" y="3510337"/>
            <a:ext cx="10995910" cy="646331"/>
          </a:xfrm>
          <a:prstGeom prst="rect">
            <a:avLst/>
          </a:prstGeom>
          <a:noFill/>
        </p:spPr>
        <p:txBody>
          <a:bodyPr wrap="square" rtlCol="0">
            <a:spAutoFit/>
          </a:bodyPr>
          <a:lstStyle/>
          <a:p>
            <a:r>
              <a:rPr lang="en-GB" sz="3600" b="0" i="0" dirty="0" err="1">
                <a:solidFill>
                  <a:schemeClr val="bg1"/>
                </a:solidFill>
                <a:latin typeface="IBM Plex Sans" panose="020B0503050203000203" pitchFamily="34" charset="77"/>
              </a:rPr>
              <a:t>www.PASSDataCommunitySummit.com</a:t>
            </a:r>
            <a:r>
              <a:rPr lang="en-GB" sz="3600" b="0" i="0" dirty="0">
                <a:solidFill>
                  <a:schemeClr val="bg1"/>
                </a:solidFill>
                <a:latin typeface="IBM Plex Sans" panose="020B0503050203000203" pitchFamily="34" charset="77"/>
              </a:rPr>
              <a:t>/evaluation</a:t>
            </a:r>
            <a:endParaRPr lang="en-US" sz="3600" b="0" i="0" dirty="0">
              <a:solidFill>
                <a:schemeClr val="bg1"/>
              </a:solidFill>
              <a:latin typeface="IBM Plex Sans" panose="020B0503050203000203" pitchFamily="34" charset="77"/>
            </a:endParaRPr>
          </a:p>
        </p:txBody>
      </p:sp>
      <p:pic>
        <p:nvPicPr>
          <p:cNvPr id="32" name="Graphic 31">
            <a:extLst>
              <a:ext uri="{FF2B5EF4-FFF2-40B4-BE49-F238E27FC236}">
                <a16:creationId xmlns:a16="http://schemas.microsoft.com/office/drawing/2014/main" id="{47D9DA39-36BD-8E49-A976-636CEBB38A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3" name="Graphic 2">
            <a:extLst>
              <a:ext uri="{FF2B5EF4-FFF2-40B4-BE49-F238E27FC236}">
                <a16:creationId xmlns:a16="http://schemas.microsoft.com/office/drawing/2014/main" id="{37525CB8-9CDD-F85C-60A1-D2F20CB44D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43030" y="5226519"/>
            <a:ext cx="3331522" cy="1181466"/>
          </a:xfrm>
          <a:prstGeom prst="rect">
            <a:avLst/>
          </a:prstGeom>
        </p:spPr>
      </p:pic>
    </p:spTree>
    <p:extLst>
      <p:ext uri="{BB962C8B-B14F-4D97-AF65-F5344CB8AC3E}">
        <p14:creationId xmlns:p14="http://schemas.microsoft.com/office/powerpoint/2010/main" val="285482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0A96-4BF4-359C-7C12-51BF1F57392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7C7FEB-D3C6-B965-E538-F672A7151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7145F7-85A5-4B08-0FBA-C101BD98D484}"/>
              </a:ext>
            </a:extLst>
          </p:cNvPr>
          <p:cNvSpPr>
            <a:spLocks noGrp="1"/>
          </p:cNvSpPr>
          <p:nvPr>
            <p:ph type="dt" sz="half" idx="10"/>
          </p:nvPr>
        </p:nvSpPr>
        <p:spPr/>
        <p:txBody>
          <a:bodyPr/>
          <a:lstStyle/>
          <a:p>
            <a:fld id="{ECC715D0-D072-40C1-81A0-014DFBE5C04E}" type="datetime1">
              <a:rPr lang="en-GB" smtClean="0"/>
              <a:t>15/11/2023</a:t>
            </a:fld>
            <a:endParaRPr lang="en-GB"/>
          </a:p>
        </p:txBody>
      </p:sp>
      <p:sp>
        <p:nvSpPr>
          <p:cNvPr id="5" name="Footer Placeholder 4">
            <a:extLst>
              <a:ext uri="{FF2B5EF4-FFF2-40B4-BE49-F238E27FC236}">
                <a16:creationId xmlns:a16="http://schemas.microsoft.com/office/drawing/2014/main" id="{F3122849-645E-4619-CCCC-F5037AF56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59C160-7C82-03EF-88E3-34A8173315BD}"/>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7607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31E6-58BC-2A8F-D313-F163B3F00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23B9222-45B6-8933-6765-D18153071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E0A85-99D0-AEC0-8BF4-13ED172EECD0}"/>
              </a:ext>
            </a:extLst>
          </p:cNvPr>
          <p:cNvSpPr>
            <a:spLocks noGrp="1"/>
          </p:cNvSpPr>
          <p:nvPr>
            <p:ph type="dt" sz="half" idx="10"/>
          </p:nvPr>
        </p:nvSpPr>
        <p:spPr/>
        <p:txBody>
          <a:bodyPr/>
          <a:lstStyle/>
          <a:p>
            <a:fld id="{AE5C3E3A-3197-4593-BA73-DFE5C89CAB66}" type="datetime1">
              <a:rPr lang="en-GB" smtClean="0"/>
              <a:t>15/11/2023</a:t>
            </a:fld>
            <a:endParaRPr lang="en-GB"/>
          </a:p>
        </p:txBody>
      </p:sp>
      <p:sp>
        <p:nvSpPr>
          <p:cNvPr id="5" name="Footer Placeholder 4">
            <a:extLst>
              <a:ext uri="{FF2B5EF4-FFF2-40B4-BE49-F238E27FC236}">
                <a16:creationId xmlns:a16="http://schemas.microsoft.com/office/drawing/2014/main" id="{42801660-CFCF-309E-373B-C5902DB001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6705DD-9D2E-D214-EDD4-81C427BCDEA1}"/>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281022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BE52-F27A-598F-65AD-6C1C6936A8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0C5688-B49F-7803-5EA2-4B32CA9A5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A89733-D14A-2FB6-637A-683F36638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FF3657-ADF5-4B94-5525-18B26DE8ED04}"/>
              </a:ext>
            </a:extLst>
          </p:cNvPr>
          <p:cNvSpPr>
            <a:spLocks noGrp="1"/>
          </p:cNvSpPr>
          <p:nvPr>
            <p:ph type="dt" sz="half" idx="10"/>
          </p:nvPr>
        </p:nvSpPr>
        <p:spPr/>
        <p:txBody>
          <a:bodyPr/>
          <a:lstStyle/>
          <a:p>
            <a:fld id="{52E0C445-D5AC-417C-BB3D-5561F0F8CC1A}" type="datetime1">
              <a:rPr lang="en-GB" smtClean="0"/>
              <a:t>15/11/2023</a:t>
            </a:fld>
            <a:endParaRPr lang="en-GB"/>
          </a:p>
        </p:txBody>
      </p:sp>
      <p:sp>
        <p:nvSpPr>
          <p:cNvPr id="6" name="Footer Placeholder 5">
            <a:extLst>
              <a:ext uri="{FF2B5EF4-FFF2-40B4-BE49-F238E27FC236}">
                <a16:creationId xmlns:a16="http://schemas.microsoft.com/office/drawing/2014/main" id="{7FB51939-C626-B2FF-10D4-E1F436AAEA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1782F-7B17-9E16-FB11-90E5024792F9}"/>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240558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FB48-2F2C-37C0-BC04-C820F0B03F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F12A53-EB8B-FC5B-5D1F-B757EED26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1B3C60-6BA0-7340-C93F-505256BC2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E52FCD-4207-F570-AEB9-B9FA42638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D5D0C-9A0A-6D4F-A2D0-65BAA5E7A9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B64A64-B050-40E3-CBCF-C2DF947A0146}"/>
              </a:ext>
            </a:extLst>
          </p:cNvPr>
          <p:cNvSpPr>
            <a:spLocks noGrp="1"/>
          </p:cNvSpPr>
          <p:nvPr>
            <p:ph type="dt" sz="half" idx="10"/>
          </p:nvPr>
        </p:nvSpPr>
        <p:spPr/>
        <p:txBody>
          <a:bodyPr/>
          <a:lstStyle/>
          <a:p>
            <a:fld id="{56AE3820-8CF4-47C6-989E-41B9232521AB}" type="datetime1">
              <a:rPr lang="en-GB" smtClean="0"/>
              <a:t>15/11/2023</a:t>
            </a:fld>
            <a:endParaRPr lang="en-GB"/>
          </a:p>
        </p:txBody>
      </p:sp>
      <p:sp>
        <p:nvSpPr>
          <p:cNvPr id="8" name="Footer Placeholder 7">
            <a:extLst>
              <a:ext uri="{FF2B5EF4-FFF2-40B4-BE49-F238E27FC236}">
                <a16:creationId xmlns:a16="http://schemas.microsoft.com/office/drawing/2014/main" id="{2F74B494-F6E4-F1AB-26A5-0516405AF55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5DD159C-2925-1738-0CB3-307C559120A2}"/>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18838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F690-0A6D-F2AD-2971-AFC16852E1D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BC2997D-ED8F-CC34-133F-07271D7EE707}"/>
              </a:ext>
            </a:extLst>
          </p:cNvPr>
          <p:cNvSpPr>
            <a:spLocks noGrp="1"/>
          </p:cNvSpPr>
          <p:nvPr>
            <p:ph type="dt" sz="half" idx="10"/>
          </p:nvPr>
        </p:nvSpPr>
        <p:spPr/>
        <p:txBody>
          <a:bodyPr/>
          <a:lstStyle/>
          <a:p>
            <a:fld id="{748EA0A0-D86A-4552-AD4C-53CE59D95160}" type="datetime1">
              <a:rPr lang="en-GB" smtClean="0"/>
              <a:t>15/11/2023</a:t>
            </a:fld>
            <a:endParaRPr lang="en-GB"/>
          </a:p>
        </p:txBody>
      </p:sp>
      <p:sp>
        <p:nvSpPr>
          <p:cNvPr id="4" name="Footer Placeholder 3">
            <a:extLst>
              <a:ext uri="{FF2B5EF4-FFF2-40B4-BE49-F238E27FC236}">
                <a16:creationId xmlns:a16="http://schemas.microsoft.com/office/drawing/2014/main" id="{916D768B-9E10-6FFD-72F4-7A998A39E4A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02AD6E-0C9A-EC3E-ECED-B72DBA41CAFD}"/>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54920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37F38C-535B-4C25-2706-FEF2449FE3F9}"/>
              </a:ext>
            </a:extLst>
          </p:cNvPr>
          <p:cNvSpPr>
            <a:spLocks noGrp="1"/>
          </p:cNvSpPr>
          <p:nvPr>
            <p:ph type="dt" sz="half" idx="10"/>
          </p:nvPr>
        </p:nvSpPr>
        <p:spPr/>
        <p:txBody>
          <a:bodyPr/>
          <a:lstStyle/>
          <a:p>
            <a:fld id="{37BC7249-92B5-41CF-94A6-5D3D829464D2}" type="datetime1">
              <a:rPr lang="en-GB" smtClean="0"/>
              <a:t>15/11/2023</a:t>
            </a:fld>
            <a:endParaRPr lang="en-GB"/>
          </a:p>
        </p:txBody>
      </p:sp>
      <p:sp>
        <p:nvSpPr>
          <p:cNvPr id="3" name="Footer Placeholder 2">
            <a:extLst>
              <a:ext uri="{FF2B5EF4-FFF2-40B4-BE49-F238E27FC236}">
                <a16:creationId xmlns:a16="http://schemas.microsoft.com/office/drawing/2014/main" id="{E2911A16-6AD1-0538-4577-8B5C01706B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D271A8B-2A65-B16F-9014-C72F1833419B}"/>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37521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7477-D583-B768-9651-9E14803F7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F6002E-08BA-B63F-C1A1-7080C7823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50B426-7D2B-0EC5-934F-558269C3DE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EA57B-87B4-1FD0-F0B0-7F43574B1F38}"/>
              </a:ext>
            </a:extLst>
          </p:cNvPr>
          <p:cNvSpPr>
            <a:spLocks noGrp="1"/>
          </p:cNvSpPr>
          <p:nvPr>
            <p:ph type="dt" sz="half" idx="10"/>
          </p:nvPr>
        </p:nvSpPr>
        <p:spPr/>
        <p:txBody>
          <a:bodyPr/>
          <a:lstStyle/>
          <a:p>
            <a:fld id="{80D5AE37-2395-469C-B50D-EFA140C92CA4}" type="datetime1">
              <a:rPr lang="en-GB" smtClean="0"/>
              <a:t>15/11/2023</a:t>
            </a:fld>
            <a:endParaRPr lang="en-GB"/>
          </a:p>
        </p:txBody>
      </p:sp>
      <p:sp>
        <p:nvSpPr>
          <p:cNvPr id="6" name="Footer Placeholder 5">
            <a:extLst>
              <a:ext uri="{FF2B5EF4-FFF2-40B4-BE49-F238E27FC236}">
                <a16:creationId xmlns:a16="http://schemas.microsoft.com/office/drawing/2014/main" id="{041E63EF-B8DC-BD65-4CD3-17507BA007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50DBE9-A0AD-BF2C-4856-27589BCBBF9E}"/>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65791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7022-99ED-4E1E-4DD5-3D73F10DA8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1C39F6-3F65-0EF1-0B93-51D9937CD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214DDC-26A0-32E9-8A70-980BED0922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EE799-330B-587B-95FB-A3569B19764C}"/>
              </a:ext>
            </a:extLst>
          </p:cNvPr>
          <p:cNvSpPr>
            <a:spLocks noGrp="1"/>
          </p:cNvSpPr>
          <p:nvPr>
            <p:ph type="dt" sz="half" idx="10"/>
          </p:nvPr>
        </p:nvSpPr>
        <p:spPr/>
        <p:txBody>
          <a:bodyPr/>
          <a:lstStyle/>
          <a:p>
            <a:fld id="{5137E94F-3C7A-4E9A-942E-9E6F90C49736}" type="datetime1">
              <a:rPr lang="en-GB" smtClean="0"/>
              <a:t>15/11/2023</a:t>
            </a:fld>
            <a:endParaRPr lang="en-GB"/>
          </a:p>
        </p:txBody>
      </p:sp>
      <p:sp>
        <p:nvSpPr>
          <p:cNvPr id="6" name="Footer Placeholder 5">
            <a:extLst>
              <a:ext uri="{FF2B5EF4-FFF2-40B4-BE49-F238E27FC236}">
                <a16:creationId xmlns:a16="http://schemas.microsoft.com/office/drawing/2014/main" id="{DEA3B0D5-00B2-BF33-2EB3-C1E6DAB7D7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2E5972-71E0-1A93-660B-51289DD4DD9F}"/>
              </a:ext>
            </a:extLst>
          </p:cNvPr>
          <p:cNvSpPr>
            <a:spLocks noGrp="1"/>
          </p:cNvSpPr>
          <p:nvPr>
            <p:ph type="sldNum" sz="quarter" idx="12"/>
          </p:nvPr>
        </p:nvSpPr>
        <p:spPr/>
        <p:txBody>
          <a:bodyPr/>
          <a:lstStyle/>
          <a:p>
            <a:fld id="{1822C2C9-E126-44D7-ABC8-7CE5B314A4C3}" type="slidenum">
              <a:rPr lang="en-GB" smtClean="0"/>
              <a:t>‹#›</a:t>
            </a:fld>
            <a:endParaRPr lang="en-GB"/>
          </a:p>
        </p:txBody>
      </p:sp>
    </p:spTree>
    <p:extLst>
      <p:ext uri="{BB962C8B-B14F-4D97-AF65-F5344CB8AC3E}">
        <p14:creationId xmlns:p14="http://schemas.microsoft.com/office/powerpoint/2010/main" val="19849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6F568B-2F5B-A0BC-77AF-D57E83176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870BEC3-F461-C978-80A7-630CBBBB0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363809-DF86-942F-0FB0-8C43F4D00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4E543-6B75-49AF-95AE-BB59155A4338}" type="datetime1">
              <a:rPr lang="en-GB" smtClean="0"/>
              <a:t>15/11/2023</a:t>
            </a:fld>
            <a:endParaRPr lang="en-GB"/>
          </a:p>
        </p:txBody>
      </p:sp>
      <p:sp>
        <p:nvSpPr>
          <p:cNvPr id="5" name="Footer Placeholder 4">
            <a:extLst>
              <a:ext uri="{FF2B5EF4-FFF2-40B4-BE49-F238E27FC236}">
                <a16:creationId xmlns:a16="http://schemas.microsoft.com/office/drawing/2014/main" id="{9BABEC89-C51D-E0E9-4526-9D641BDC4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ED9F2AD-365F-2F59-248D-7C159B39D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22C2C9-E126-44D7-ABC8-7CE5B314A4C3}" type="slidenum">
              <a:rPr lang="en-GB" smtClean="0"/>
              <a:t>‹#›</a:t>
            </a:fld>
            <a:endParaRPr lang="en-GB"/>
          </a:p>
        </p:txBody>
      </p:sp>
    </p:spTree>
    <p:extLst>
      <p:ext uri="{BB962C8B-B14F-4D97-AF65-F5344CB8AC3E}">
        <p14:creationId xmlns:p14="http://schemas.microsoft.com/office/powerpoint/2010/main" val="295406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zure-sql-blog/announcing-general-availability-of-the-azure-sql-bindings-for/ba-p/3827666#:~:text=With%20Azure%20SQL%20bindings%2C%20data%20can%20be%20input,database%20query%20or%20table%20and%20the%20connection%20string." TargetMode="External"/><Relationship Id="rId7" Type="http://schemas.openxmlformats.org/officeDocument/2006/relationships/image" Target="../media/image17.svg"/><Relationship Id="rId2" Type="http://schemas.openxmlformats.org/officeDocument/2006/relationships/hyperlink" Target="https://medium.com/@meetalpa/azure-functions-101-1c9003522a50"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github.com/alpaBuddhabhatti/AzureFunctionAppDemo" TargetMode="External"/><Relationship Id="rId4" Type="http://schemas.openxmlformats.org/officeDocument/2006/relationships/hyperlink" Target="https://www.youtube.com/watch?v=n8KFDUo7kU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en-gb/services/functions/?OCID=AID2200274_SEM_4a8b107ba0341ad6ead8711b6c701c38:G:s&amp;ef_id=4a8b107ba0341ad6ead8711b6c701c38:G:s&amp;msclkid=4a8b107ba0341ad6ead8711b6c701c38" TargetMode="External"/><Relationship Id="rId1" Type="http://schemas.openxmlformats.org/officeDocument/2006/relationships/slideLayout" Target="../slideLayouts/slideLayout6.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hyperlink" Target="https://docs.microsoft.com/en-us/azure/azure-functions/functions-triggers-bindings?tabs=csharp" TargetMode="External"/><Relationship Id="rId5" Type="http://schemas.openxmlformats.org/officeDocument/2006/relationships/image" Target="../media/image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6AA-8A25-FD41-8ED7-4C81EF636741}"/>
              </a:ext>
            </a:extLst>
          </p:cNvPr>
          <p:cNvSpPr>
            <a:spLocks noGrp="1"/>
          </p:cNvSpPr>
          <p:nvPr>
            <p:ph type="title"/>
          </p:nvPr>
        </p:nvSpPr>
        <p:spPr>
          <a:xfrm>
            <a:off x="424542" y="2335962"/>
            <a:ext cx="7982322" cy="1442994"/>
          </a:xfrm>
        </p:spPr>
        <p:txBody>
          <a:bodyPr/>
          <a:lstStyle/>
          <a:p>
            <a:r>
              <a:rPr lang="en-GB" sz="4400" b="1" dirty="0"/>
              <a:t>Seamless Integration of Azure Functions with Azure SQL</a:t>
            </a:r>
            <a:br>
              <a:rPr lang="en-GB" sz="4400" b="1" dirty="0"/>
            </a:br>
            <a:br>
              <a:rPr lang="en-US" dirty="0"/>
            </a:br>
            <a:endParaRPr lang="en-US" b="0" dirty="0">
              <a:latin typeface="IBM Plex Sans Text" panose="020B0503050203000203" pitchFamily="34" charset="77"/>
            </a:endParaRPr>
          </a:p>
        </p:txBody>
      </p:sp>
      <p:sp>
        <p:nvSpPr>
          <p:cNvPr id="17" name="Content Placeholder 19">
            <a:extLst>
              <a:ext uri="{FF2B5EF4-FFF2-40B4-BE49-F238E27FC236}">
                <a16:creationId xmlns:a16="http://schemas.microsoft.com/office/drawing/2014/main" id="{AE966F23-201C-8842-B14E-134F8CCFE34F}"/>
              </a:ext>
            </a:extLst>
          </p:cNvPr>
          <p:cNvSpPr>
            <a:spLocks noGrp="1"/>
          </p:cNvSpPr>
          <p:nvPr>
            <p:ph idx="11"/>
          </p:nvPr>
        </p:nvSpPr>
        <p:spPr>
          <a:xfrm>
            <a:off x="424542" y="4912693"/>
            <a:ext cx="6116493" cy="553208"/>
          </a:xfrm>
        </p:spPr>
        <p:txBody>
          <a:bodyPr/>
          <a:lstStyle/>
          <a:p>
            <a:r>
              <a:rPr lang="en-US" dirty="0"/>
              <a:t>Alpa Buddhabhatti</a:t>
            </a:r>
          </a:p>
        </p:txBody>
      </p:sp>
      <p:sp>
        <p:nvSpPr>
          <p:cNvPr id="18" name="Content Placeholder 20">
            <a:extLst>
              <a:ext uri="{FF2B5EF4-FFF2-40B4-BE49-F238E27FC236}">
                <a16:creationId xmlns:a16="http://schemas.microsoft.com/office/drawing/2014/main" id="{51FB9B36-B184-2441-AF8F-48FDA3E37AA4}"/>
              </a:ext>
            </a:extLst>
          </p:cNvPr>
          <p:cNvSpPr>
            <a:spLocks noGrp="1"/>
          </p:cNvSpPr>
          <p:nvPr>
            <p:ph idx="12"/>
          </p:nvPr>
        </p:nvSpPr>
        <p:spPr>
          <a:xfrm>
            <a:off x="424542" y="5465901"/>
            <a:ext cx="6116493" cy="553208"/>
          </a:xfrm>
        </p:spPr>
        <p:txBody>
          <a:bodyPr/>
          <a:lstStyle/>
          <a:p>
            <a:r>
              <a:rPr lang="en-US" dirty="0"/>
              <a:t>She/Her</a:t>
            </a:r>
          </a:p>
        </p:txBody>
      </p:sp>
      <p:pic>
        <p:nvPicPr>
          <p:cNvPr id="5" name="Picture 4">
            <a:extLst>
              <a:ext uri="{FF2B5EF4-FFF2-40B4-BE49-F238E27FC236}">
                <a16:creationId xmlns:a16="http://schemas.microsoft.com/office/drawing/2014/main" id="{4B2253E3-7294-F93F-2F38-B1D04C383254}"/>
              </a:ext>
            </a:extLst>
          </p:cNvPr>
          <p:cNvPicPr>
            <a:picLocks noChangeAspect="1"/>
          </p:cNvPicPr>
          <p:nvPr/>
        </p:nvPicPr>
        <p:blipFill>
          <a:blip r:embed="rId3"/>
          <a:stretch>
            <a:fillRect/>
          </a:stretch>
        </p:blipFill>
        <p:spPr>
          <a:xfrm>
            <a:off x="5395177" y="4325009"/>
            <a:ext cx="625479" cy="553208"/>
          </a:xfrm>
          <a:prstGeom prst="rect">
            <a:avLst/>
          </a:prstGeom>
        </p:spPr>
      </p:pic>
      <p:sp>
        <p:nvSpPr>
          <p:cNvPr id="6" name="Right Brace 5">
            <a:extLst>
              <a:ext uri="{FF2B5EF4-FFF2-40B4-BE49-F238E27FC236}">
                <a16:creationId xmlns:a16="http://schemas.microsoft.com/office/drawing/2014/main" id="{EC7D6E9D-124C-3BCD-3702-07A808FB45E3}"/>
              </a:ext>
            </a:extLst>
          </p:cNvPr>
          <p:cNvSpPr/>
          <p:nvPr/>
        </p:nvSpPr>
        <p:spPr>
          <a:xfrm flipH="1">
            <a:off x="4540913" y="4179132"/>
            <a:ext cx="590578" cy="1753529"/>
          </a:xfrm>
          <a:prstGeom prst="righ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5745A8F2-743A-FB6E-7192-7A3E6A94EF36}"/>
              </a:ext>
            </a:extLst>
          </p:cNvPr>
          <p:cNvSpPr/>
          <p:nvPr/>
        </p:nvSpPr>
        <p:spPr>
          <a:xfrm rot="10800000" flipH="1">
            <a:off x="6300023" y="4179132"/>
            <a:ext cx="482023" cy="1753530"/>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n w="57150">
                <a:solidFill>
                  <a:schemeClr val="tx1"/>
                </a:solidFill>
              </a:ln>
            </a:endParaRPr>
          </a:p>
        </p:txBody>
      </p:sp>
      <p:pic>
        <p:nvPicPr>
          <p:cNvPr id="9" name="Picture 8">
            <a:extLst>
              <a:ext uri="{FF2B5EF4-FFF2-40B4-BE49-F238E27FC236}">
                <a16:creationId xmlns:a16="http://schemas.microsoft.com/office/drawing/2014/main" id="{A33821AE-CCB6-47A0-32EA-B6BD0B8A1E70}"/>
              </a:ext>
            </a:extLst>
          </p:cNvPr>
          <p:cNvPicPr>
            <a:picLocks noChangeAspect="1"/>
          </p:cNvPicPr>
          <p:nvPr/>
        </p:nvPicPr>
        <p:blipFill>
          <a:blip r:embed="rId4"/>
          <a:stretch>
            <a:fillRect/>
          </a:stretch>
        </p:blipFill>
        <p:spPr>
          <a:xfrm>
            <a:off x="5412626" y="5116633"/>
            <a:ext cx="590580" cy="698536"/>
          </a:xfrm>
          <a:prstGeom prst="rect">
            <a:avLst/>
          </a:prstGeom>
        </p:spPr>
      </p:pic>
    </p:spTree>
    <p:extLst>
      <p:ext uri="{BB962C8B-B14F-4D97-AF65-F5344CB8AC3E}">
        <p14:creationId xmlns:p14="http://schemas.microsoft.com/office/powerpoint/2010/main" val="203256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5CEF-3B05-EF0B-61F8-4F081920C8F8}"/>
              </a:ext>
            </a:extLst>
          </p:cNvPr>
          <p:cNvSpPr>
            <a:spLocks noGrp="1"/>
          </p:cNvSpPr>
          <p:nvPr>
            <p:ph type="title"/>
          </p:nvPr>
        </p:nvSpPr>
        <p:spPr/>
        <p:txBody>
          <a:bodyPr/>
          <a:lstStyle/>
          <a:p>
            <a:pPr algn="ctr"/>
            <a:r>
              <a:rPr lang="en-US" b="0" dirty="0">
                <a:effectLst>
                  <a:outerShdw blurRad="38100" dist="38100" dir="2700000" algn="tl">
                    <a:srgbClr val="000000">
                      <a:alpha val="43137"/>
                    </a:srgbClr>
                  </a:outerShdw>
                </a:effectLst>
                <a:latin typeface="IBM Plex Sans" panose="020B0604020202020204" charset="0"/>
                <a:cs typeface="Segoe UI" panose="020B0502040204020203" pitchFamily="34" charset="0"/>
              </a:rPr>
              <a:t>How Azure Function integrate with ADF</a:t>
            </a:r>
            <a:endParaRPr lang="en-GB" dirty="0"/>
          </a:p>
        </p:txBody>
      </p:sp>
      <p:sp>
        <p:nvSpPr>
          <p:cNvPr id="3" name="Date Placeholder 2">
            <a:extLst>
              <a:ext uri="{FF2B5EF4-FFF2-40B4-BE49-F238E27FC236}">
                <a16:creationId xmlns:a16="http://schemas.microsoft.com/office/drawing/2014/main" id="{70825B17-C959-5760-B816-13469EBA2D95}"/>
              </a:ext>
            </a:extLst>
          </p:cNvPr>
          <p:cNvSpPr>
            <a:spLocks noGrp="1"/>
          </p:cNvSpPr>
          <p:nvPr>
            <p:ph type="dt" sz="half" idx="10"/>
          </p:nvPr>
        </p:nvSpPr>
        <p:spPr/>
        <p:txBody>
          <a:bodyPr/>
          <a:lstStyle/>
          <a:p>
            <a:fld id="{748EA0A0-D86A-4552-AD4C-53CE59D95160}" type="datetime1">
              <a:rPr lang="en-GB" smtClean="0"/>
              <a:t>15/11/2023</a:t>
            </a:fld>
            <a:endParaRPr lang="en-GB"/>
          </a:p>
        </p:txBody>
      </p:sp>
      <p:sp>
        <p:nvSpPr>
          <p:cNvPr id="4" name="Slide Number Placeholder 3">
            <a:extLst>
              <a:ext uri="{FF2B5EF4-FFF2-40B4-BE49-F238E27FC236}">
                <a16:creationId xmlns:a16="http://schemas.microsoft.com/office/drawing/2014/main" id="{05AFE2A7-D9F1-99CA-9937-C216CE5C9C2F}"/>
              </a:ext>
            </a:extLst>
          </p:cNvPr>
          <p:cNvSpPr>
            <a:spLocks noGrp="1"/>
          </p:cNvSpPr>
          <p:nvPr>
            <p:ph type="sldNum" sz="quarter" idx="12"/>
          </p:nvPr>
        </p:nvSpPr>
        <p:spPr/>
        <p:txBody>
          <a:bodyPr/>
          <a:lstStyle/>
          <a:p>
            <a:fld id="{1822C2C9-E126-44D7-ABC8-7CE5B314A4C3}" type="slidenum">
              <a:rPr lang="en-GB" smtClean="0"/>
              <a:t>10</a:t>
            </a:fld>
            <a:endParaRPr lang="en-GB"/>
          </a:p>
        </p:txBody>
      </p:sp>
      <p:grpSp>
        <p:nvGrpSpPr>
          <p:cNvPr id="5" name="Group 4">
            <a:extLst>
              <a:ext uri="{FF2B5EF4-FFF2-40B4-BE49-F238E27FC236}">
                <a16:creationId xmlns:a16="http://schemas.microsoft.com/office/drawing/2014/main" id="{D2960FCD-FE5D-23CF-F30B-97A02C0B758A}"/>
              </a:ext>
            </a:extLst>
          </p:cNvPr>
          <p:cNvGrpSpPr/>
          <p:nvPr/>
        </p:nvGrpSpPr>
        <p:grpSpPr>
          <a:xfrm>
            <a:off x="885514" y="2150541"/>
            <a:ext cx="5345723" cy="3310744"/>
            <a:chOff x="1088362" y="2263924"/>
            <a:chExt cx="5345723" cy="3310744"/>
          </a:xfrm>
        </p:grpSpPr>
        <p:grpSp>
          <p:nvGrpSpPr>
            <p:cNvPr id="6" name="Group 5">
              <a:extLst>
                <a:ext uri="{FF2B5EF4-FFF2-40B4-BE49-F238E27FC236}">
                  <a16:creationId xmlns:a16="http://schemas.microsoft.com/office/drawing/2014/main" id="{CAE878B3-2FC3-3B7F-726A-FB1095E65612}"/>
                </a:ext>
              </a:extLst>
            </p:cNvPr>
            <p:cNvGrpSpPr/>
            <p:nvPr/>
          </p:nvGrpSpPr>
          <p:grpSpPr>
            <a:xfrm>
              <a:off x="2197379" y="3398811"/>
              <a:ext cx="2367784" cy="1640881"/>
              <a:chOff x="1428161" y="3386705"/>
              <a:chExt cx="2367784" cy="1640881"/>
            </a:xfrm>
          </p:grpSpPr>
          <p:sp>
            <p:nvSpPr>
              <p:cNvPr id="12" name="Rounded Rectangle 10">
                <a:extLst>
                  <a:ext uri="{FF2B5EF4-FFF2-40B4-BE49-F238E27FC236}">
                    <a16:creationId xmlns:a16="http://schemas.microsoft.com/office/drawing/2014/main" id="{AA353534-D029-BBD1-468B-DB0EB83A0636}"/>
                  </a:ext>
                </a:extLst>
              </p:cNvPr>
              <p:cNvSpPr/>
              <p:nvPr/>
            </p:nvSpPr>
            <p:spPr>
              <a:xfrm>
                <a:off x="1428161" y="3386705"/>
                <a:ext cx="2367784" cy="1640881"/>
              </a:xfrm>
              <a:prstGeom prst="roundRect">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13" name="Rounded Rectangle 11">
                <a:extLst>
                  <a:ext uri="{FF2B5EF4-FFF2-40B4-BE49-F238E27FC236}">
                    <a16:creationId xmlns:a16="http://schemas.microsoft.com/office/drawing/2014/main" id="{1EA4895C-F778-A11B-C707-EA4815C48E8A}"/>
                  </a:ext>
                </a:extLst>
              </p:cNvPr>
              <p:cNvSpPr/>
              <p:nvPr/>
            </p:nvSpPr>
            <p:spPr>
              <a:xfrm>
                <a:off x="1638971" y="3622514"/>
                <a:ext cx="1992210" cy="118408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14" name="Picture 13">
                <a:extLst>
                  <a:ext uri="{FF2B5EF4-FFF2-40B4-BE49-F238E27FC236}">
                    <a16:creationId xmlns:a16="http://schemas.microsoft.com/office/drawing/2014/main" id="{544170B7-7A85-ED6B-B037-6FA3CC5727A7}"/>
                  </a:ext>
                </a:extLst>
              </p:cNvPr>
              <p:cNvPicPr>
                <a:picLocks noChangeAspect="1"/>
              </p:cNvPicPr>
              <p:nvPr/>
            </p:nvPicPr>
            <p:blipFill>
              <a:blip r:embed="rId2"/>
              <a:stretch>
                <a:fillRect/>
              </a:stretch>
            </p:blipFill>
            <p:spPr>
              <a:xfrm>
                <a:off x="1926554" y="3740524"/>
                <a:ext cx="1417043" cy="619024"/>
              </a:xfrm>
              <a:prstGeom prst="rect">
                <a:avLst/>
              </a:prstGeom>
            </p:spPr>
          </p:pic>
          <p:pic>
            <p:nvPicPr>
              <p:cNvPr id="15" name="Picture 14">
                <a:extLst>
                  <a:ext uri="{FF2B5EF4-FFF2-40B4-BE49-F238E27FC236}">
                    <a16:creationId xmlns:a16="http://schemas.microsoft.com/office/drawing/2014/main" id="{F921EDFF-B774-DF63-5B65-E8F7B4241ACD}"/>
                  </a:ext>
                </a:extLst>
              </p:cNvPr>
              <p:cNvPicPr>
                <a:picLocks noChangeAspect="1"/>
              </p:cNvPicPr>
              <p:nvPr/>
            </p:nvPicPr>
            <p:blipFill>
              <a:blip r:embed="rId2"/>
              <a:stretch>
                <a:fillRect/>
              </a:stretch>
            </p:blipFill>
            <p:spPr>
              <a:xfrm>
                <a:off x="2325157" y="4389116"/>
                <a:ext cx="619835" cy="259787"/>
              </a:xfrm>
              <a:prstGeom prst="rect">
                <a:avLst/>
              </a:prstGeom>
            </p:spPr>
          </p:pic>
          <p:pic>
            <p:nvPicPr>
              <p:cNvPr id="16" name="Picture 15">
                <a:extLst>
                  <a:ext uri="{FF2B5EF4-FFF2-40B4-BE49-F238E27FC236}">
                    <a16:creationId xmlns:a16="http://schemas.microsoft.com/office/drawing/2014/main" id="{93B4AD59-988D-42A5-A940-2DC4DB56B0C3}"/>
                  </a:ext>
                </a:extLst>
              </p:cNvPr>
              <p:cNvPicPr>
                <a:picLocks noChangeAspect="1"/>
              </p:cNvPicPr>
              <p:nvPr/>
            </p:nvPicPr>
            <p:blipFill>
              <a:blip r:embed="rId2"/>
              <a:stretch>
                <a:fillRect/>
              </a:stretch>
            </p:blipFill>
            <p:spPr>
              <a:xfrm>
                <a:off x="2693423" y="4379182"/>
                <a:ext cx="619835" cy="259787"/>
              </a:xfrm>
              <a:prstGeom prst="rect">
                <a:avLst/>
              </a:prstGeom>
            </p:spPr>
          </p:pic>
        </p:grpSp>
        <p:pic>
          <p:nvPicPr>
            <p:cNvPr id="7" name="Picture 6">
              <a:extLst>
                <a:ext uri="{FF2B5EF4-FFF2-40B4-BE49-F238E27FC236}">
                  <a16:creationId xmlns:a16="http://schemas.microsoft.com/office/drawing/2014/main" id="{988C9D09-BD59-8678-0E69-53BE05FD118E}"/>
                </a:ext>
              </a:extLst>
            </p:cNvPr>
            <p:cNvPicPr>
              <a:picLocks noChangeAspect="1"/>
            </p:cNvPicPr>
            <p:nvPr/>
          </p:nvPicPr>
          <p:blipFill>
            <a:blip r:embed="rId3"/>
            <a:stretch>
              <a:fillRect/>
            </a:stretch>
          </p:blipFill>
          <p:spPr>
            <a:xfrm>
              <a:off x="2840023" y="2263924"/>
              <a:ext cx="1272792" cy="1105319"/>
            </a:xfrm>
            <a:prstGeom prst="rect">
              <a:avLst/>
            </a:prstGeom>
          </p:spPr>
        </p:pic>
        <p:sp>
          <p:nvSpPr>
            <p:cNvPr id="11" name="TextBox 10">
              <a:extLst>
                <a:ext uri="{FF2B5EF4-FFF2-40B4-BE49-F238E27FC236}">
                  <a16:creationId xmlns:a16="http://schemas.microsoft.com/office/drawing/2014/main" id="{63272E2F-54C8-8CD4-69BA-5827144A7FEB}"/>
                </a:ext>
              </a:extLst>
            </p:cNvPr>
            <p:cNvSpPr txBox="1"/>
            <p:nvPr/>
          </p:nvSpPr>
          <p:spPr>
            <a:xfrm>
              <a:off x="1088362" y="5113003"/>
              <a:ext cx="5345723" cy="461665"/>
            </a:xfrm>
            <a:prstGeom prst="rect">
              <a:avLst/>
            </a:prstGeom>
            <a:noFill/>
          </p:spPr>
          <p:txBody>
            <a:bodyPr wrap="square" rtlCol="0">
              <a:spAutoFit/>
            </a:bodyPr>
            <a:lstStyle/>
            <a:p>
              <a:r>
                <a:rPr lang="en-US" sz="2400" dirty="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   </a:t>
              </a:r>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Data Factory Pipelines</a:t>
              </a:r>
              <a:endParaRPr lang="en-GB"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grpSp>
      <p:cxnSp>
        <p:nvCxnSpPr>
          <p:cNvPr id="17" name="Straight Arrow Connector 16">
            <a:extLst>
              <a:ext uri="{FF2B5EF4-FFF2-40B4-BE49-F238E27FC236}">
                <a16:creationId xmlns:a16="http://schemas.microsoft.com/office/drawing/2014/main" id="{7FF49041-36E9-5172-A7A9-B0C6197C6138}"/>
              </a:ext>
            </a:extLst>
          </p:cNvPr>
          <p:cNvCxnSpPr/>
          <p:nvPr/>
        </p:nvCxnSpPr>
        <p:spPr>
          <a:xfrm flipV="1">
            <a:off x="4847219" y="3947137"/>
            <a:ext cx="1759409" cy="1"/>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sp>
        <p:nvSpPr>
          <p:cNvPr id="18" name="Oval 17">
            <a:extLst>
              <a:ext uri="{FF2B5EF4-FFF2-40B4-BE49-F238E27FC236}">
                <a16:creationId xmlns:a16="http://schemas.microsoft.com/office/drawing/2014/main" id="{2530D7DB-4F8C-2944-6DA3-EBC67DA57F7F}"/>
              </a:ext>
            </a:extLst>
          </p:cNvPr>
          <p:cNvSpPr/>
          <p:nvPr/>
        </p:nvSpPr>
        <p:spPr>
          <a:xfrm>
            <a:off x="5452636" y="3472935"/>
            <a:ext cx="461109" cy="332623"/>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GB" b="1" dirty="0"/>
          </a:p>
        </p:txBody>
      </p:sp>
      <p:cxnSp>
        <p:nvCxnSpPr>
          <p:cNvPr id="19" name="Straight Arrow Connector 18">
            <a:extLst>
              <a:ext uri="{FF2B5EF4-FFF2-40B4-BE49-F238E27FC236}">
                <a16:creationId xmlns:a16="http://schemas.microsoft.com/office/drawing/2014/main" id="{A7E5157B-6D5F-3C93-D997-E8DE090DCE89}"/>
              </a:ext>
            </a:extLst>
          </p:cNvPr>
          <p:cNvCxnSpPr/>
          <p:nvPr/>
        </p:nvCxnSpPr>
        <p:spPr>
          <a:xfrm flipH="1">
            <a:off x="4774636" y="4269994"/>
            <a:ext cx="1810353" cy="7911"/>
          </a:xfrm>
          <a:prstGeom prst="straightConnector1">
            <a:avLst/>
          </a:prstGeom>
          <a:ln w="57150">
            <a:solidFill>
              <a:schemeClr val="tx2"/>
            </a:solidFill>
            <a:tailEnd type="triangle"/>
          </a:ln>
        </p:spPr>
        <p:style>
          <a:lnRef idx="3">
            <a:schemeClr val="dk1"/>
          </a:lnRef>
          <a:fillRef idx="0">
            <a:schemeClr val="dk1"/>
          </a:fillRef>
          <a:effectRef idx="2">
            <a:schemeClr val="dk1"/>
          </a:effectRef>
          <a:fontRef idx="minor">
            <a:schemeClr val="tx1"/>
          </a:fontRef>
        </p:style>
      </p:cxnSp>
      <p:grpSp>
        <p:nvGrpSpPr>
          <p:cNvPr id="20" name="Group 19">
            <a:extLst>
              <a:ext uri="{FF2B5EF4-FFF2-40B4-BE49-F238E27FC236}">
                <a16:creationId xmlns:a16="http://schemas.microsoft.com/office/drawing/2014/main" id="{038D791B-6D4D-1895-D6B0-5731F6D050B4}"/>
              </a:ext>
            </a:extLst>
          </p:cNvPr>
          <p:cNvGrpSpPr/>
          <p:nvPr/>
        </p:nvGrpSpPr>
        <p:grpSpPr>
          <a:xfrm>
            <a:off x="6606628" y="2079804"/>
            <a:ext cx="3140110" cy="3437526"/>
            <a:chOff x="6646146" y="2150505"/>
            <a:chExt cx="3140110" cy="3437526"/>
          </a:xfrm>
        </p:grpSpPr>
        <p:pic>
          <p:nvPicPr>
            <p:cNvPr id="21" name="Picture 20">
              <a:extLst>
                <a:ext uri="{FF2B5EF4-FFF2-40B4-BE49-F238E27FC236}">
                  <a16:creationId xmlns:a16="http://schemas.microsoft.com/office/drawing/2014/main" id="{583567A4-5BA3-43D9-F33F-7E8635D04CB7}"/>
                </a:ext>
              </a:extLst>
            </p:cNvPr>
            <p:cNvPicPr>
              <a:picLocks noChangeAspect="1"/>
            </p:cNvPicPr>
            <p:nvPr/>
          </p:nvPicPr>
          <p:blipFill>
            <a:blip r:embed="rId4"/>
            <a:stretch>
              <a:fillRect/>
            </a:stretch>
          </p:blipFill>
          <p:spPr>
            <a:xfrm>
              <a:off x="7461643" y="2150505"/>
              <a:ext cx="1037820" cy="852082"/>
            </a:xfrm>
            <a:prstGeom prst="rect">
              <a:avLst/>
            </a:prstGeom>
          </p:spPr>
        </p:pic>
        <p:sp>
          <p:nvSpPr>
            <p:cNvPr id="22" name="TextBox 21">
              <a:extLst>
                <a:ext uri="{FF2B5EF4-FFF2-40B4-BE49-F238E27FC236}">
                  <a16:creationId xmlns:a16="http://schemas.microsoft.com/office/drawing/2014/main" id="{BC4C6D43-2C17-02C2-FA73-3E410E7A9997}"/>
                </a:ext>
              </a:extLst>
            </p:cNvPr>
            <p:cNvSpPr txBox="1"/>
            <p:nvPr/>
          </p:nvSpPr>
          <p:spPr>
            <a:xfrm>
              <a:off x="6646146" y="5126366"/>
              <a:ext cx="3140110" cy="461665"/>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Azure Functions</a:t>
              </a:r>
              <a:endParaRPr lang="en-GB" sz="24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23" name="Rounded Rectangle 25">
              <a:extLst>
                <a:ext uri="{FF2B5EF4-FFF2-40B4-BE49-F238E27FC236}">
                  <a16:creationId xmlns:a16="http://schemas.microsoft.com/office/drawing/2014/main" id="{055B1489-CCCD-69C9-D0B4-73C9A8C7B0AD}"/>
                </a:ext>
              </a:extLst>
            </p:cNvPr>
            <p:cNvSpPr/>
            <p:nvPr/>
          </p:nvSpPr>
          <p:spPr>
            <a:xfrm>
              <a:off x="7058467" y="3161912"/>
              <a:ext cx="1693147" cy="1964454"/>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accent1">
                    <a:lumMod val="75000"/>
                  </a:schemeClr>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848EC9C6-E482-935F-CB1F-7C7A2C7A6FFE}"/>
                </a:ext>
              </a:extLst>
            </p:cNvPr>
            <p:cNvSpPr txBox="1"/>
            <p:nvPr/>
          </p:nvSpPr>
          <p:spPr>
            <a:xfrm>
              <a:off x="7483455" y="4508386"/>
              <a:ext cx="1305612" cy="461665"/>
            </a:xfrm>
            <a:prstGeom prst="rect">
              <a:avLst/>
            </a:prstGeom>
            <a:noFill/>
          </p:spPr>
          <p:txBody>
            <a:bodyPr wrap="square" rtlCol="0">
              <a:spAutoFit/>
            </a:bodyPr>
            <a:lstStyle/>
            <a:p>
              <a:r>
                <a:rPr lang="en-US" sz="24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Code</a:t>
              </a:r>
              <a:endParaRPr lang="en-GB" sz="2400" dirty="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pic>
          <p:nvPicPr>
            <p:cNvPr id="25" name="Picture 24">
              <a:extLst>
                <a:ext uri="{FF2B5EF4-FFF2-40B4-BE49-F238E27FC236}">
                  <a16:creationId xmlns:a16="http://schemas.microsoft.com/office/drawing/2014/main" id="{48640460-CDD9-C99D-4755-44432F447614}"/>
                </a:ext>
              </a:extLst>
            </p:cNvPr>
            <p:cNvPicPr>
              <a:picLocks noChangeAspect="1"/>
            </p:cNvPicPr>
            <p:nvPr/>
          </p:nvPicPr>
          <p:blipFill>
            <a:blip r:embed="rId4"/>
            <a:stretch>
              <a:fillRect/>
            </a:stretch>
          </p:blipFill>
          <p:spPr>
            <a:xfrm>
              <a:off x="7518591" y="3695344"/>
              <a:ext cx="923925" cy="799035"/>
            </a:xfrm>
            <a:prstGeom prst="rect">
              <a:avLst/>
            </a:prstGeom>
          </p:spPr>
        </p:pic>
      </p:grpSp>
      <p:sp>
        <p:nvSpPr>
          <p:cNvPr id="26" name="TextBox 25">
            <a:extLst>
              <a:ext uri="{FF2B5EF4-FFF2-40B4-BE49-F238E27FC236}">
                <a16:creationId xmlns:a16="http://schemas.microsoft.com/office/drawing/2014/main" id="{3551BE39-FD48-04B3-6745-E7CCE4DC1911}"/>
              </a:ext>
            </a:extLst>
          </p:cNvPr>
          <p:cNvSpPr txBox="1"/>
          <p:nvPr/>
        </p:nvSpPr>
        <p:spPr>
          <a:xfrm>
            <a:off x="4605313" y="1429123"/>
            <a:ext cx="2509861" cy="1477328"/>
          </a:xfrm>
          <a:prstGeom prst="rect">
            <a:avLst/>
          </a:prstGeom>
          <a:noFill/>
        </p:spPr>
        <p:txBody>
          <a:bodyPr wrap="square" rtlCol="0">
            <a:spAutoFit/>
          </a:bodyPr>
          <a:lstStyle/>
          <a:p>
            <a:pPr algn="l"/>
            <a:r>
              <a:rPr lang="en-US" b="0" i="0" dirty="0">
                <a:latin typeface="IBM Plex Sans" panose="020B0503050203000203" pitchFamily="34" charset="77"/>
                <a:ea typeface="Roboto" panose="02000000000000000000" pitchFamily="2" charset="0"/>
              </a:rPr>
              <a:t>1. Function URL</a:t>
            </a:r>
          </a:p>
          <a:p>
            <a:pPr algn="l"/>
            <a:r>
              <a:rPr lang="en-US" b="0" dirty="0">
                <a:latin typeface="IBM Plex Sans" panose="020B0503050203000203" pitchFamily="34" charset="77"/>
                <a:ea typeface="Roboto" panose="02000000000000000000" pitchFamily="2" charset="0"/>
              </a:rPr>
              <a:t>2. Function Key</a:t>
            </a:r>
          </a:p>
          <a:p>
            <a:pPr algn="l"/>
            <a:r>
              <a:rPr lang="en-US" b="0" i="0" dirty="0">
                <a:latin typeface="IBM Plex Sans" panose="020B0503050203000203" pitchFamily="34" charset="77"/>
                <a:ea typeface="Roboto" panose="02000000000000000000" pitchFamily="2" charset="0"/>
              </a:rPr>
              <a:t>3. Function Name</a:t>
            </a:r>
          </a:p>
          <a:p>
            <a:pPr algn="l"/>
            <a:r>
              <a:rPr lang="en-US" b="0" dirty="0">
                <a:latin typeface="IBM Plex Sans" panose="020B0503050203000203" pitchFamily="34" charset="77"/>
                <a:ea typeface="Roboto" panose="02000000000000000000" pitchFamily="2" charset="0"/>
              </a:rPr>
              <a:t>4. Method</a:t>
            </a:r>
          </a:p>
          <a:p>
            <a:r>
              <a:rPr lang="en-US" b="0" i="0" dirty="0">
                <a:latin typeface="IBM Plex Sans" panose="020B0503050203000203" pitchFamily="34" charset="77"/>
                <a:ea typeface="Roboto" panose="02000000000000000000" pitchFamily="2" charset="0"/>
              </a:rPr>
              <a:t>5</a:t>
            </a:r>
            <a:r>
              <a:rPr lang="en-US" b="0" dirty="0">
                <a:latin typeface="IBM Plex Sans" panose="020B0503050203000203" pitchFamily="34" charset="77"/>
                <a:ea typeface="Roboto" panose="02000000000000000000" pitchFamily="2" charset="0"/>
              </a:rPr>
              <a:t>. </a:t>
            </a:r>
            <a:r>
              <a:rPr lang="en-GB" b="0" dirty="0"/>
              <a:t>Message</a:t>
            </a:r>
            <a:r>
              <a:rPr lang="en-US" b="0" dirty="0">
                <a:latin typeface="IBM Plex Sans" panose="020B0503050203000203" pitchFamily="34" charset="77"/>
                <a:ea typeface="Roboto" panose="02000000000000000000" pitchFamily="2" charset="0"/>
              </a:rPr>
              <a:t> </a:t>
            </a:r>
            <a:r>
              <a:rPr lang="en-US" b="0" i="0" dirty="0">
                <a:latin typeface="IBM Plex Sans" panose="020B0503050203000203" pitchFamily="34" charset="77"/>
                <a:ea typeface="Roboto" panose="02000000000000000000" pitchFamily="2" charset="0"/>
              </a:rPr>
              <a:t>Body</a:t>
            </a:r>
            <a:endParaRPr lang="en-GB" b="0" i="0" dirty="0" err="1">
              <a:latin typeface="IBM Plex Sans" panose="020B0503050203000203" pitchFamily="34" charset="77"/>
              <a:ea typeface="Roboto" panose="02000000000000000000" pitchFamily="2" charset="0"/>
            </a:endParaRPr>
          </a:p>
        </p:txBody>
      </p:sp>
      <p:sp>
        <p:nvSpPr>
          <p:cNvPr id="27" name="Oval 26">
            <a:extLst>
              <a:ext uri="{FF2B5EF4-FFF2-40B4-BE49-F238E27FC236}">
                <a16:creationId xmlns:a16="http://schemas.microsoft.com/office/drawing/2014/main" id="{9160BCB6-051F-1FE7-A19F-8F0CCDFF22D9}"/>
              </a:ext>
            </a:extLst>
          </p:cNvPr>
          <p:cNvSpPr/>
          <p:nvPr/>
        </p:nvSpPr>
        <p:spPr>
          <a:xfrm>
            <a:off x="5452636" y="4391237"/>
            <a:ext cx="461109" cy="332623"/>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GB" b="1" dirty="0"/>
          </a:p>
        </p:txBody>
      </p:sp>
      <p:pic>
        <p:nvPicPr>
          <p:cNvPr id="8" name="Graphic 7">
            <a:extLst>
              <a:ext uri="{FF2B5EF4-FFF2-40B4-BE49-F238E27FC236}">
                <a16:creationId xmlns:a16="http://schemas.microsoft.com/office/drawing/2014/main" id="{69329BB3-F37F-CC3A-1EAE-4A5117B36F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393267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title"/>
          </p:nvPr>
        </p:nvSpPr>
        <p:spPr/>
        <p:txBody>
          <a:bodyPr>
            <a:normAutofit/>
          </a:bodyPr>
          <a:lstStyle/>
          <a:p>
            <a:pPr algn="ctr"/>
            <a:r>
              <a:rPr lang="en-GB" sz="4800" dirty="0">
                <a:solidFill>
                  <a:srgbClr val="036258"/>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Useful Links</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marL="0" indent="0">
              <a:buNone/>
            </a:pPr>
            <a:r>
              <a:rPr lang="en-GB" sz="2400" dirty="0">
                <a:hlinkClick r:id="rId2"/>
              </a:rPr>
              <a:t>Azure Functions 101. In this blog, We are going to see basic… | by </a:t>
            </a:r>
            <a:r>
              <a:rPr lang="en-GB" sz="2400" dirty="0" err="1">
                <a:hlinkClick r:id="rId2"/>
              </a:rPr>
              <a:t>alpa</a:t>
            </a:r>
            <a:r>
              <a:rPr lang="en-GB" sz="2400" dirty="0">
                <a:hlinkClick r:id="rId2"/>
              </a:rPr>
              <a:t> buddhabhatti | Medium</a:t>
            </a:r>
            <a:endParaRPr lang="en-GB" sz="2400" dirty="0"/>
          </a:p>
          <a:p>
            <a:pPr marL="0" indent="0">
              <a:buNone/>
            </a:pPr>
            <a:endParaRPr lang="en-GB" sz="2400" dirty="0"/>
          </a:p>
          <a:p>
            <a:pPr marL="0" indent="0">
              <a:buNone/>
            </a:pPr>
            <a:r>
              <a:rPr lang="en-GB" sz="2400" dirty="0">
                <a:hlinkClick r:id="rId3"/>
              </a:rPr>
              <a:t>Announcing general availability of the Azure SQL bindings for Azure Functions - Microsoft Community Hub</a:t>
            </a:r>
            <a:endParaRPr lang="en-GB" sz="2400" dirty="0"/>
          </a:p>
          <a:p>
            <a:pPr marL="0" indent="0">
              <a:buNone/>
            </a:pPr>
            <a:endParaRPr lang="en-GB" sz="2400" dirty="0">
              <a:latin typeface="Segoe UI" panose="020B0502040204020203" pitchFamily="34" charset="0"/>
              <a:cs typeface="Segoe UI" panose="020B0502040204020203" pitchFamily="34" charset="0"/>
            </a:endParaRPr>
          </a:p>
          <a:p>
            <a:pPr marL="0" indent="0">
              <a:buNone/>
            </a:pPr>
            <a:r>
              <a:rPr lang="en-GB" sz="2400" dirty="0">
                <a:hlinkClick r:id="rId4"/>
              </a:rPr>
              <a:t>Alpa Buddhabhatti: Azure Functions 101 – YouTube</a:t>
            </a:r>
            <a:endParaRPr lang="en-GB" sz="2400" dirty="0"/>
          </a:p>
          <a:p>
            <a:pPr marL="0" indent="0">
              <a:buNone/>
            </a:pPr>
            <a:endParaRPr lang="en-GB" sz="2400" dirty="0">
              <a:latin typeface="Segoe UI" panose="020B0502040204020203" pitchFamily="34" charset="0"/>
              <a:cs typeface="Segoe UI" panose="020B0502040204020203" pitchFamily="34" charset="0"/>
            </a:endParaRPr>
          </a:p>
          <a:p>
            <a:pPr marL="0" indent="0">
              <a:buNone/>
            </a:pPr>
            <a:r>
              <a:rPr lang="en-GB" sz="2400" dirty="0">
                <a:latin typeface="Segoe UI" panose="020B0502040204020203" pitchFamily="34" charset="0"/>
                <a:cs typeface="Segoe UI" panose="020B0502040204020203" pitchFamily="34" charset="0"/>
              </a:rPr>
              <a:t>GitHub Code Repo:</a:t>
            </a:r>
          </a:p>
          <a:p>
            <a:pPr marL="0" indent="0">
              <a:buNone/>
            </a:pPr>
            <a:r>
              <a:rPr lang="en-GB" sz="2400" dirty="0" err="1">
                <a:hlinkClick r:id="rId5"/>
              </a:rPr>
              <a:t>alpaBuddhabhatti</a:t>
            </a:r>
            <a:r>
              <a:rPr lang="en-GB" sz="2400" dirty="0">
                <a:hlinkClick r:id="rId5"/>
              </a:rPr>
              <a:t>/</a:t>
            </a:r>
            <a:r>
              <a:rPr lang="en-GB" sz="2400" dirty="0" err="1">
                <a:hlinkClick r:id="rId5"/>
              </a:rPr>
              <a:t>AzureFunctionAppDemo</a:t>
            </a:r>
            <a:r>
              <a:rPr lang="en-GB" sz="2400" dirty="0">
                <a:hlinkClick r:id="rId5"/>
              </a:rPr>
              <a:t> (github.com)</a:t>
            </a:r>
            <a:endParaRPr lang="en-GB" sz="3600" dirty="0">
              <a:latin typeface="Segoe UI" panose="020B0502040204020203" pitchFamily="34" charset="0"/>
              <a:cs typeface="Segoe UI" panose="020B0502040204020203" pitchFamily="34" charset="0"/>
            </a:endParaRPr>
          </a:p>
        </p:txBody>
      </p:sp>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15/11/2023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11</a:t>
            </a:fld>
            <a:endParaRPr lang="en-GB"/>
          </a:p>
        </p:txBody>
      </p:sp>
      <p:pic>
        <p:nvPicPr>
          <p:cNvPr id="2" name="Graphic 1">
            <a:extLst>
              <a:ext uri="{FF2B5EF4-FFF2-40B4-BE49-F238E27FC236}">
                <a16:creationId xmlns:a16="http://schemas.microsoft.com/office/drawing/2014/main" id="{465F1418-2B2A-25B2-3343-8F1AF3E4A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203514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073A3-0911-2258-5966-BCE069D450E2}"/>
              </a:ext>
            </a:extLst>
          </p:cNvPr>
          <p:cNvSpPr>
            <a:spLocks noGrp="1"/>
          </p:cNvSpPr>
          <p:nvPr>
            <p:ph type="title"/>
          </p:nvPr>
        </p:nvSpPr>
        <p:spPr/>
        <p:txBody>
          <a:bodyPr/>
          <a:lstStyle/>
          <a:p>
            <a:r>
              <a:rPr lang="en-GB" dirty="0"/>
              <a:t>Table &amp; database level </a:t>
            </a:r>
            <a:r>
              <a:rPr lang="en-GB" b="0" dirty="0">
                <a:solidFill>
                  <a:srgbClr val="0000FF"/>
                </a:solidFill>
                <a:effectLst/>
                <a:latin typeface="Consolas" panose="020B0609020204030204" pitchFamily="49" charset="0"/>
              </a:rPr>
              <a:t>TRACKING</a:t>
            </a:r>
            <a:r>
              <a:rPr lang="en-GB" dirty="0"/>
              <a:t> </a:t>
            </a:r>
          </a:p>
        </p:txBody>
      </p:sp>
      <p:sp>
        <p:nvSpPr>
          <p:cNvPr id="3" name="Content Placeholder 2">
            <a:extLst>
              <a:ext uri="{FF2B5EF4-FFF2-40B4-BE49-F238E27FC236}">
                <a16:creationId xmlns:a16="http://schemas.microsoft.com/office/drawing/2014/main" id="{6DFCA035-D1EB-F089-7208-7E96B3D8BD73}"/>
              </a:ext>
            </a:extLst>
          </p:cNvPr>
          <p:cNvSpPr>
            <a:spLocks noGrp="1"/>
          </p:cNvSpPr>
          <p:nvPr>
            <p:ph idx="1"/>
          </p:nvPr>
        </p:nvSpPr>
        <p:spPr/>
        <p:txBody>
          <a:bodyPr>
            <a:normAutofit fontScale="92500" lnSpcReduction="20000"/>
          </a:bodyPr>
          <a:lstStyle/>
          <a:p>
            <a:r>
              <a:rPr lang="en-GB" b="0" dirty="0">
                <a:solidFill>
                  <a:srgbClr val="0000FF"/>
                </a:solidFill>
                <a:effectLst/>
                <a:latin typeface="Consolas" panose="020B0609020204030204" pitchFamily="49" charset="0"/>
              </a:rPr>
              <a:t>IF</a:t>
            </a:r>
            <a:r>
              <a:rPr lang="en-GB" b="0" dirty="0">
                <a:solidFill>
                  <a:srgbClr val="000000"/>
                </a:solidFill>
                <a:effectLst/>
                <a:latin typeface="Consolas" panose="020B0609020204030204" pitchFamily="49" charset="0"/>
              </a:rPr>
              <a:t> </a:t>
            </a:r>
            <a:r>
              <a:rPr lang="en-GB" b="0" dirty="0">
                <a:solidFill>
                  <a:srgbClr val="778899"/>
                </a:solidFill>
                <a:effectLst/>
                <a:latin typeface="Consolas" panose="020B0609020204030204" pitchFamily="49" charset="0"/>
              </a:rPr>
              <a:t>NOT</a:t>
            </a:r>
            <a:r>
              <a:rPr lang="en-GB" b="0" dirty="0">
                <a:solidFill>
                  <a:srgbClr val="000000"/>
                </a:solidFill>
                <a:effectLst/>
                <a:latin typeface="Consolas" panose="020B0609020204030204" pitchFamily="49" charset="0"/>
              </a:rPr>
              <a:t> </a:t>
            </a:r>
            <a:r>
              <a:rPr lang="en-GB" b="0" dirty="0">
                <a:solidFill>
                  <a:srgbClr val="778899"/>
                </a:solidFill>
                <a:effectLst/>
                <a:latin typeface="Consolas" panose="020B0609020204030204" pitchFamily="49" charset="0"/>
              </a:rPr>
              <a:t>EXISTS</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098658"/>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FROM</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sys.change_tracking_tables</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a:t>
            </a:r>
            <a:r>
              <a:rPr lang="en-GB" b="0" dirty="0" err="1">
                <a:solidFill>
                  <a:srgbClr val="C700C7"/>
                </a:solidFill>
                <a:effectLst/>
                <a:latin typeface="Consolas" panose="020B0609020204030204" pitchFamily="49" charset="0"/>
              </a:rPr>
              <a:t>object_id</a:t>
            </a:r>
            <a:r>
              <a:rPr lang="en-GB" b="0" dirty="0">
                <a:solidFill>
                  <a:srgbClr val="000000"/>
                </a:solidFill>
                <a:effectLst/>
                <a:latin typeface="Consolas" panose="020B0609020204030204" pitchFamily="49" charset="0"/>
              </a:rPr>
              <a:t>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a:t>
            </a:r>
            <a:r>
              <a:rPr lang="en-GB" b="0" dirty="0">
                <a:solidFill>
                  <a:srgbClr val="C700C7"/>
                </a:solidFill>
                <a:effectLst/>
                <a:latin typeface="Consolas" panose="020B0609020204030204" pitchFamily="49" charset="0"/>
              </a:rPr>
              <a:t>OBJECT_ID</a:t>
            </a:r>
            <a:r>
              <a:rPr lang="en-GB" b="0" dirty="0">
                <a:solidFill>
                  <a:srgbClr val="000000"/>
                </a:solidFill>
                <a:effectLst/>
                <a:latin typeface="Consolas" panose="020B0609020204030204" pitchFamily="49" charset="0"/>
              </a:rPr>
              <a:t>(</a:t>
            </a:r>
            <a:r>
              <a:rPr lang="en-GB" b="0" dirty="0">
                <a:solidFill>
                  <a:srgbClr val="FF0000"/>
                </a:solidFill>
                <a:effectLst/>
                <a:latin typeface="Consolas" panose="020B0609020204030204" pitchFamily="49" charset="0"/>
              </a:rPr>
              <a:t>'</a:t>
            </a:r>
            <a:r>
              <a:rPr lang="en-GB" b="0" dirty="0" err="1">
                <a:solidFill>
                  <a:srgbClr val="FF0000"/>
                </a:solidFill>
                <a:effectLst/>
                <a:latin typeface="Consolas" panose="020B0609020204030204" pitchFamily="49" charset="0"/>
              </a:rPr>
              <a:t>dbo.carsnew</a:t>
            </a:r>
            <a:r>
              <a:rPr lang="en-GB" b="0" dirty="0">
                <a:solidFill>
                  <a:srgbClr val="FF0000"/>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r>
              <a:rPr lang="en-GB" b="0" dirty="0">
                <a:solidFill>
                  <a:srgbClr val="0000FF"/>
                </a:solidFill>
                <a:effectLst/>
                <a:latin typeface="Consolas" panose="020B0609020204030204" pitchFamily="49" charset="0"/>
              </a:rPr>
              <a:t>BEGIN</a:t>
            </a:r>
            <a:endParaRPr lang="en-GB" b="0" dirty="0">
              <a:solidFill>
                <a:srgbClr val="000000"/>
              </a:solidFill>
              <a:effectLst/>
              <a:latin typeface="Consolas" panose="020B0609020204030204" pitchFamily="49" charset="0"/>
            </a:endParaRP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ALTER</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TABLE</a:t>
            </a:r>
            <a:r>
              <a:rPr lang="en-GB" b="0" dirty="0">
                <a:solidFill>
                  <a:srgbClr val="000000"/>
                </a:solidFill>
                <a:effectLst/>
                <a:latin typeface="Consolas" panose="020B0609020204030204" pitchFamily="49" charset="0"/>
              </a:rPr>
              <a:t> </a:t>
            </a:r>
            <a:r>
              <a:rPr lang="en-GB" b="0" dirty="0" err="1">
                <a:solidFill>
                  <a:srgbClr val="000000"/>
                </a:solidFill>
                <a:effectLst/>
                <a:latin typeface="Consolas" panose="020B0609020204030204" pitchFamily="49" charset="0"/>
              </a:rPr>
              <a:t>dbo.carsnew</a:t>
            </a:r>
            <a:endParaRPr lang="en-GB" b="0" dirty="0">
              <a:solidFill>
                <a:srgbClr val="000000"/>
              </a:solidFill>
              <a:effectLst/>
              <a:latin typeface="Consolas" panose="020B0609020204030204" pitchFamily="49" charset="0"/>
            </a:endParaRP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ENABLE</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CHANGE_TRACKING</a:t>
            </a:r>
            <a:endParaRPr lang="en-GB" b="0" dirty="0">
              <a:solidFill>
                <a:srgbClr val="000000"/>
              </a:solidFill>
              <a:effectLst/>
              <a:latin typeface="Consolas" panose="020B0609020204030204" pitchFamily="49" charset="0"/>
            </a:endParaRP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WITH</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TRACK_COLUMNS_UPDATED</a:t>
            </a:r>
            <a:r>
              <a:rPr lang="en-GB" b="0" dirty="0">
                <a:solidFill>
                  <a:srgbClr val="000000"/>
                </a:solidFill>
                <a:effectLst/>
                <a:latin typeface="Consolas" panose="020B0609020204030204" pitchFamily="49" charset="0"/>
              </a:rPr>
              <a:t>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OFF</a:t>
            </a:r>
            <a:r>
              <a:rPr lang="en-GB" b="0" dirty="0">
                <a:solidFill>
                  <a:srgbClr val="000000"/>
                </a:solidFill>
                <a:effectLst/>
                <a:latin typeface="Consolas" panose="020B0609020204030204" pitchFamily="49" charset="0"/>
              </a:rPr>
              <a:t>)</a:t>
            </a:r>
          </a:p>
          <a:p>
            <a:r>
              <a:rPr lang="en-GB" b="0" dirty="0">
                <a:solidFill>
                  <a:srgbClr val="0000FF"/>
                </a:solidFill>
                <a:effectLst/>
                <a:latin typeface="Consolas" panose="020B0609020204030204" pitchFamily="49" charset="0"/>
              </a:rPr>
              <a:t>END</a:t>
            </a:r>
            <a:endParaRPr lang="en-GB" b="0" dirty="0">
              <a:solidFill>
                <a:srgbClr val="000000"/>
              </a:solidFill>
              <a:effectLst/>
              <a:latin typeface="Consolas" panose="020B0609020204030204" pitchFamily="49" charset="0"/>
            </a:endParaRPr>
          </a:p>
          <a:p>
            <a:br>
              <a:rPr lang="en-GB" b="0" dirty="0">
                <a:solidFill>
                  <a:srgbClr val="000000"/>
                </a:solidFill>
                <a:effectLst/>
                <a:latin typeface="Consolas" panose="020B0609020204030204" pitchFamily="49" charset="0"/>
              </a:rPr>
            </a:br>
            <a:endParaRPr lang="en-GB" b="0" dirty="0">
              <a:solidFill>
                <a:srgbClr val="000000"/>
              </a:solidFill>
              <a:effectLst/>
              <a:latin typeface="Consolas" panose="020B0609020204030204" pitchFamily="49" charset="0"/>
            </a:endParaRPr>
          </a:p>
          <a:p>
            <a:endParaRPr lang="en-GB" dirty="0"/>
          </a:p>
        </p:txBody>
      </p:sp>
      <p:sp>
        <p:nvSpPr>
          <p:cNvPr id="4" name="Date Placeholder 3">
            <a:extLst>
              <a:ext uri="{FF2B5EF4-FFF2-40B4-BE49-F238E27FC236}">
                <a16:creationId xmlns:a16="http://schemas.microsoft.com/office/drawing/2014/main" id="{20C084E7-D871-81D8-202E-3DDBEFF43850}"/>
              </a:ext>
            </a:extLst>
          </p:cNvPr>
          <p:cNvSpPr>
            <a:spLocks noGrp="1"/>
          </p:cNvSpPr>
          <p:nvPr>
            <p:ph type="dt" sz="half" idx="10"/>
          </p:nvPr>
        </p:nvSpPr>
        <p:spPr/>
        <p:txBody>
          <a:bodyPr/>
          <a:lstStyle/>
          <a:p>
            <a:fld id="{ECC715D0-D072-40C1-81A0-014DFBE5C04E}" type="datetime1">
              <a:rPr lang="en-GB" smtClean="0"/>
              <a:t>15/11/2023</a:t>
            </a:fld>
            <a:endParaRPr lang="en-GB"/>
          </a:p>
        </p:txBody>
      </p:sp>
      <p:sp>
        <p:nvSpPr>
          <p:cNvPr id="5" name="Slide Number Placeholder 4">
            <a:extLst>
              <a:ext uri="{FF2B5EF4-FFF2-40B4-BE49-F238E27FC236}">
                <a16:creationId xmlns:a16="http://schemas.microsoft.com/office/drawing/2014/main" id="{EB5D8C82-1AA3-1C9B-D29D-A687B9BE2E01}"/>
              </a:ext>
            </a:extLst>
          </p:cNvPr>
          <p:cNvSpPr>
            <a:spLocks noGrp="1"/>
          </p:cNvSpPr>
          <p:nvPr>
            <p:ph type="sldNum" sz="quarter" idx="12"/>
          </p:nvPr>
        </p:nvSpPr>
        <p:spPr/>
        <p:txBody>
          <a:bodyPr/>
          <a:lstStyle/>
          <a:p>
            <a:fld id="{1822C2C9-E126-44D7-ABC8-7CE5B314A4C3}" type="slidenum">
              <a:rPr lang="en-GB" smtClean="0"/>
              <a:t>12</a:t>
            </a:fld>
            <a:endParaRPr lang="en-GB"/>
          </a:p>
        </p:txBody>
      </p:sp>
    </p:spTree>
    <p:extLst>
      <p:ext uri="{BB962C8B-B14F-4D97-AF65-F5344CB8AC3E}">
        <p14:creationId xmlns:p14="http://schemas.microsoft.com/office/powerpoint/2010/main" val="3159283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577B2-A7E4-824A-BCB3-D6B6A82E4FB4}"/>
              </a:ext>
            </a:extLst>
          </p:cNvPr>
          <p:cNvSpPr>
            <a:spLocks noGrp="1"/>
          </p:cNvSpPr>
          <p:nvPr>
            <p:ph idx="11"/>
          </p:nvPr>
        </p:nvSpPr>
        <p:spPr>
          <a:xfrm>
            <a:off x="272797" y="4396392"/>
            <a:ext cx="6116493" cy="553208"/>
          </a:xfrm>
        </p:spPr>
        <p:txBody>
          <a:bodyPr/>
          <a:lstStyle/>
          <a:p>
            <a:r>
              <a:rPr lang="en-US" dirty="0"/>
              <a:t>Alpa Buddhabhatti</a:t>
            </a:r>
          </a:p>
        </p:txBody>
      </p:sp>
      <p:sp>
        <p:nvSpPr>
          <p:cNvPr id="11" name="Content Placeholder 4">
            <a:extLst>
              <a:ext uri="{FF2B5EF4-FFF2-40B4-BE49-F238E27FC236}">
                <a16:creationId xmlns:a16="http://schemas.microsoft.com/office/drawing/2014/main" id="{1B43233D-C885-7A88-B546-4D507B632815}"/>
              </a:ext>
            </a:extLst>
          </p:cNvPr>
          <p:cNvSpPr>
            <a:spLocks noGrp="1"/>
          </p:cNvSpPr>
          <p:nvPr>
            <p:ph idx="12"/>
          </p:nvPr>
        </p:nvSpPr>
        <p:spPr>
          <a:xfrm>
            <a:off x="632636" y="5235131"/>
            <a:ext cx="5601378" cy="553208"/>
          </a:xfrm>
        </p:spPr>
        <p:txBody>
          <a:bodyPr/>
          <a:lstStyle/>
          <a:p>
            <a:r>
              <a:rPr lang="en-US" dirty="0"/>
              <a:t>@AlpaB7</a:t>
            </a:r>
          </a:p>
        </p:txBody>
      </p:sp>
      <p:sp>
        <p:nvSpPr>
          <p:cNvPr id="12" name="Content Placeholder 5">
            <a:extLst>
              <a:ext uri="{FF2B5EF4-FFF2-40B4-BE49-F238E27FC236}">
                <a16:creationId xmlns:a16="http://schemas.microsoft.com/office/drawing/2014/main" id="{A09602A3-F285-3405-D350-7FE3054F3FEF}"/>
              </a:ext>
            </a:extLst>
          </p:cNvPr>
          <p:cNvSpPr txBox="1">
            <a:spLocks/>
          </p:cNvSpPr>
          <p:nvPr/>
        </p:nvSpPr>
        <p:spPr>
          <a:xfrm>
            <a:off x="632636" y="5806193"/>
            <a:ext cx="5601378" cy="553208"/>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1000"/>
              </a:spcBef>
              <a:buFont typeface="Arial" panose="020B0604020202020204" pitchFamily="34" charset="0"/>
              <a:buNone/>
              <a:defRPr sz="2800" b="0" i="0" kern="1200">
                <a:solidFill>
                  <a:schemeClr val="bg1"/>
                </a:solidFill>
                <a:latin typeface="IBM Plex Sans Medium" panose="020B050305020300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1919"/>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1919"/>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Linkedin.com/in/alpabuddhabhatti</a:t>
            </a:r>
          </a:p>
        </p:txBody>
      </p:sp>
      <p:pic>
        <p:nvPicPr>
          <p:cNvPr id="13" name="Picture 12">
            <a:extLst>
              <a:ext uri="{FF2B5EF4-FFF2-40B4-BE49-F238E27FC236}">
                <a16:creationId xmlns:a16="http://schemas.microsoft.com/office/drawing/2014/main" id="{1DF50825-8AE9-A8C0-9628-DFA5F42A89A2}"/>
              </a:ext>
            </a:extLst>
          </p:cNvPr>
          <p:cNvPicPr>
            <a:picLocks noChangeAspect="1"/>
          </p:cNvPicPr>
          <p:nvPr/>
        </p:nvPicPr>
        <p:blipFill>
          <a:blip r:embed="rId2"/>
          <a:stretch>
            <a:fillRect/>
          </a:stretch>
        </p:blipFill>
        <p:spPr>
          <a:xfrm>
            <a:off x="272797" y="5372002"/>
            <a:ext cx="356952" cy="291306"/>
          </a:xfrm>
          <a:prstGeom prst="rect">
            <a:avLst/>
          </a:prstGeom>
        </p:spPr>
      </p:pic>
      <p:pic>
        <p:nvPicPr>
          <p:cNvPr id="14" name="Graphic 13">
            <a:extLst>
              <a:ext uri="{FF2B5EF4-FFF2-40B4-BE49-F238E27FC236}">
                <a16:creationId xmlns:a16="http://schemas.microsoft.com/office/drawing/2014/main" id="{BF7F9921-ECE2-EE56-8F13-0C68CCBA97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391" y="5902201"/>
            <a:ext cx="457200" cy="457200"/>
          </a:xfrm>
          <a:prstGeom prst="rect">
            <a:avLst/>
          </a:prstGeom>
        </p:spPr>
      </p:pic>
      <p:sp>
        <p:nvSpPr>
          <p:cNvPr id="4" name="TextBox 3">
            <a:extLst>
              <a:ext uri="{FF2B5EF4-FFF2-40B4-BE49-F238E27FC236}">
                <a16:creationId xmlns:a16="http://schemas.microsoft.com/office/drawing/2014/main" id="{5BB44130-3461-3414-8A3E-168A705ADF20}"/>
              </a:ext>
            </a:extLst>
          </p:cNvPr>
          <p:cNvSpPr txBox="1"/>
          <p:nvPr/>
        </p:nvSpPr>
        <p:spPr>
          <a:xfrm>
            <a:off x="3825975" y="5233134"/>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bg1"/>
                </a:solidFill>
                <a:effectLst/>
                <a:uLnTx/>
                <a:uFillTx/>
                <a:latin typeface="Calibri" panose="020F0502020204030204"/>
                <a:ea typeface="+mn-ea"/>
                <a:cs typeface="+mn-cs"/>
              </a:rPr>
              <a:t>@alpabuddhabhatti</a:t>
            </a:r>
          </a:p>
        </p:txBody>
      </p:sp>
      <p:pic>
        <p:nvPicPr>
          <p:cNvPr id="5" name="Picture 4">
            <a:extLst>
              <a:ext uri="{FF2B5EF4-FFF2-40B4-BE49-F238E27FC236}">
                <a16:creationId xmlns:a16="http://schemas.microsoft.com/office/drawing/2014/main" id="{F09559FB-AA9E-6A6E-877C-125462F721A3}"/>
              </a:ext>
            </a:extLst>
          </p:cNvPr>
          <p:cNvPicPr>
            <a:picLocks noChangeAspect="1"/>
          </p:cNvPicPr>
          <p:nvPr/>
        </p:nvPicPr>
        <p:blipFill>
          <a:blip r:embed="rId5"/>
          <a:stretch>
            <a:fillRect/>
          </a:stretch>
        </p:blipFill>
        <p:spPr>
          <a:xfrm>
            <a:off x="3341017" y="5337870"/>
            <a:ext cx="484957" cy="325438"/>
          </a:xfrm>
          <a:prstGeom prst="rect">
            <a:avLst/>
          </a:prstGeom>
        </p:spPr>
      </p:pic>
      <p:pic>
        <p:nvPicPr>
          <p:cNvPr id="7" name="Picture 6">
            <a:extLst>
              <a:ext uri="{FF2B5EF4-FFF2-40B4-BE49-F238E27FC236}">
                <a16:creationId xmlns:a16="http://schemas.microsoft.com/office/drawing/2014/main" id="{2A9D7B4A-2E53-CC7F-CD42-BBD60D1C5D8E}"/>
              </a:ext>
            </a:extLst>
          </p:cNvPr>
          <p:cNvPicPr>
            <a:picLocks noChangeAspect="1"/>
          </p:cNvPicPr>
          <p:nvPr/>
        </p:nvPicPr>
        <p:blipFill>
          <a:blip r:embed="rId6"/>
          <a:stretch>
            <a:fillRect/>
          </a:stretch>
        </p:blipFill>
        <p:spPr>
          <a:xfrm>
            <a:off x="451273" y="2968987"/>
            <a:ext cx="1358970" cy="1358970"/>
          </a:xfrm>
          <a:prstGeom prst="rect">
            <a:avLst/>
          </a:prstGeom>
        </p:spPr>
      </p:pic>
    </p:spTree>
    <p:extLst>
      <p:ext uri="{BB962C8B-B14F-4D97-AF65-F5344CB8AC3E}">
        <p14:creationId xmlns:p14="http://schemas.microsoft.com/office/powerpoint/2010/main" val="411882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C41A339-E429-9FE1-6E4B-7C345F2C01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7094" y="565982"/>
            <a:ext cx="2285998" cy="2285998"/>
          </a:xfrm>
          <a:prstGeom prst="rect">
            <a:avLst/>
          </a:prstGeom>
        </p:spPr>
      </p:pic>
    </p:spTree>
    <p:extLst>
      <p:ext uri="{BB962C8B-B14F-4D97-AF65-F5344CB8AC3E}">
        <p14:creationId xmlns:p14="http://schemas.microsoft.com/office/powerpoint/2010/main" val="381091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CC9B-D507-6445-8B25-52BE472023F6}"/>
              </a:ext>
            </a:extLst>
          </p:cNvPr>
          <p:cNvSpPr>
            <a:spLocks noGrp="1"/>
          </p:cNvSpPr>
          <p:nvPr>
            <p:ph type="title"/>
          </p:nvPr>
        </p:nvSpPr>
        <p:spPr>
          <a:xfrm>
            <a:off x="388862" y="762080"/>
            <a:ext cx="6137623" cy="711882"/>
          </a:xfrm>
        </p:spPr>
        <p:txBody>
          <a:bodyPr/>
          <a:lstStyle/>
          <a:p>
            <a:r>
              <a:rPr lang="en-US" dirty="0"/>
              <a:t>Alpa Buddhabhatti</a:t>
            </a:r>
          </a:p>
        </p:txBody>
      </p:sp>
      <p:sp>
        <p:nvSpPr>
          <p:cNvPr id="3" name="Content Placeholder 2">
            <a:extLst>
              <a:ext uri="{FF2B5EF4-FFF2-40B4-BE49-F238E27FC236}">
                <a16:creationId xmlns:a16="http://schemas.microsoft.com/office/drawing/2014/main" id="{7F99F984-5EE3-D946-985F-107BD24A32D9}"/>
              </a:ext>
            </a:extLst>
          </p:cNvPr>
          <p:cNvSpPr>
            <a:spLocks noGrp="1"/>
          </p:cNvSpPr>
          <p:nvPr>
            <p:ph idx="1"/>
          </p:nvPr>
        </p:nvSpPr>
        <p:spPr/>
        <p:txBody>
          <a:bodyPr/>
          <a:lstStyle/>
          <a:p>
            <a:r>
              <a:rPr lang="en-US" dirty="0"/>
              <a:t>Azure Lead Data Engineer</a:t>
            </a:r>
          </a:p>
        </p:txBody>
      </p:sp>
      <p:sp>
        <p:nvSpPr>
          <p:cNvPr id="5" name="Content Placeholder 4">
            <a:extLst>
              <a:ext uri="{FF2B5EF4-FFF2-40B4-BE49-F238E27FC236}">
                <a16:creationId xmlns:a16="http://schemas.microsoft.com/office/drawing/2014/main" id="{9F42CBC0-B7F5-7640-B95A-C8228AED1A05}"/>
              </a:ext>
            </a:extLst>
          </p:cNvPr>
          <p:cNvSpPr>
            <a:spLocks noGrp="1"/>
          </p:cNvSpPr>
          <p:nvPr>
            <p:ph idx="12"/>
          </p:nvPr>
        </p:nvSpPr>
        <p:spPr>
          <a:xfrm>
            <a:off x="858416" y="5260353"/>
            <a:ext cx="5601378" cy="553208"/>
          </a:xfrm>
        </p:spPr>
        <p:txBody>
          <a:bodyPr/>
          <a:lstStyle/>
          <a:p>
            <a:r>
              <a:rPr lang="en-US" dirty="0"/>
              <a:t>AlpaB7</a:t>
            </a:r>
          </a:p>
        </p:txBody>
      </p:sp>
      <p:sp>
        <p:nvSpPr>
          <p:cNvPr id="6" name="Content Placeholder 5">
            <a:extLst>
              <a:ext uri="{FF2B5EF4-FFF2-40B4-BE49-F238E27FC236}">
                <a16:creationId xmlns:a16="http://schemas.microsoft.com/office/drawing/2014/main" id="{33635C4D-5EAB-354D-9225-BC04B576C009}"/>
              </a:ext>
            </a:extLst>
          </p:cNvPr>
          <p:cNvSpPr>
            <a:spLocks noGrp="1"/>
          </p:cNvSpPr>
          <p:nvPr>
            <p:ph idx="13"/>
          </p:nvPr>
        </p:nvSpPr>
        <p:spPr>
          <a:xfrm>
            <a:off x="858416" y="5831415"/>
            <a:ext cx="5601378" cy="553208"/>
          </a:xfrm>
        </p:spPr>
        <p:txBody>
          <a:bodyPr>
            <a:normAutofit/>
          </a:bodyPr>
          <a:lstStyle/>
          <a:p>
            <a:r>
              <a:rPr lang="en-US" dirty="0"/>
              <a:t>/in/alpabuddhabhatti/</a:t>
            </a:r>
          </a:p>
        </p:txBody>
      </p:sp>
      <p:sp>
        <p:nvSpPr>
          <p:cNvPr id="18" name="Content Placeholder 17">
            <a:extLst>
              <a:ext uri="{FF2B5EF4-FFF2-40B4-BE49-F238E27FC236}">
                <a16:creationId xmlns:a16="http://schemas.microsoft.com/office/drawing/2014/main" id="{2AB2DBF1-DB5F-D242-B438-4B5B729AADB4}"/>
              </a:ext>
            </a:extLst>
          </p:cNvPr>
          <p:cNvSpPr>
            <a:spLocks noGrp="1"/>
          </p:cNvSpPr>
          <p:nvPr>
            <p:ph idx="18"/>
          </p:nvPr>
        </p:nvSpPr>
        <p:spPr>
          <a:xfrm>
            <a:off x="6702439" y="2745558"/>
            <a:ext cx="5065019" cy="3085857"/>
          </a:xfrm>
        </p:spPr>
        <p:txBody>
          <a:bodyPr>
            <a:normAutofit/>
          </a:bodyPr>
          <a:lstStyle/>
          <a:p>
            <a:pPr marL="0" indent="0">
              <a:buNone/>
            </a:pPr>
            <a:r>
              <a:rPr lang="en-GB" dirty="0">
                <a:latin typeface="IBM Plex Sans"/>
              </a:rPr>
              <a:t>I am a data professional with 15 years of experience. I am working in Azure Data, Azure App  and Azure AI services</a:t>
            </a:r>
          </a:p>
          <a:p>
            <a:endParaRPr lang="en-US" dirty="0"/>
          </a:p>
        </p:txBody>
      </p:sp>
      <p:sp>
        <p:nvSpPr>
          <p:cNvPr id="10" name="Content Placeholder 9">
            <a:extLst>
              <a:ext uri="{FF2B5EF4-FFF2-40B4-BE49-F238E27FC236}">
                <a16:creationId xmlns:a16="http://schemas.microsoft.com/office/drawing/2014/main" id="{44070677-7761-B14E-83B4-073DA9F60352}"/>
              </a:ext>
            </a:extLst>
          </p:cNvPr>
          <p:cNvSpPr>
            <a:spLocks noGrp="1"/>
          </p:cNvSpPr>
          <p:nvPr>
            <p:ph idx="19"/>
          </p:nvPr>
        </p:nvSpPr>
        <p:spPr/>
        <p:txBody>
          <a:bodyPr>
            <a:normAutofit fontScale="92500" lnSpcReduction="10000"/>
          </a:bodyPr>
          <a:lstStyle/>
          <a:p>
            <a:r>
              <a:rPr lang="en-US" dirty="0">
                <a:solidFill>
                  <a:schemeClr val="bg1"/>
                </a:solidFill>
              </a:rPr>
              <a:t>She/Her</a:t>
            </a:r>
          </a:p>
        </p:txBody>
      </p:sp>
      <p:pic>
        <p:nvPicPr>
          <p:cNvPr id="15" name="Picture 14">
            <a:extLst>
              <a:ext uri="{FF2B5EF4-FFF2-40B4-BE49-F238E27FC236}">
                <a16:creationId xmlns:a16="http://schemas.microsoft.com/office/drawing/2014/main" id="{3E7747AC-8AB1-AE40-9A6A-7B3246642D9C}"/>
              </a:ext>
            </a:extLst>
          </p:cNvPr>
          <p:cNvPicPr>
            <a:picLocks noChangeAspect="1"/>
          </p:cNvPicPr>
          <p:nvPr/>
        </p:nvPicPr>
        <p:blipFill>
          <a:blip r:embed="rId3"/>
          <a:stretch>
            <a:fillRect/>
          </a:stretch>
        </p:blipFill>
        <p:spPr>
          <a:xfrm>
            <a:off x="498577" y="5397224"/>
            <a:ext cx="356952" cy="291306"/>
          </a:xfrm>
          <a:prstGeom prst="rect">
            <a:avLst/>
          </a:prstGeom>
        </p:spPr>
      </p:pic>
      <p:pic>
        <p:nvPicPr>
          <p:cNvPr id="17" name="Graphic 16">
            <a:extLst>
              <a:ext uri="{FF2B5EF4-FFF2-40B4-BE49-F238E27FC236}">
                <a16:creationId xmlns:a16="http://schemas.microsoft.com/office/drawing/2014/main" id="{1448D0A5-52E2-783C-A7C4-E7501246A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171" y="5927423"/>
            <a:ext cx="457200" cy="457200"/>
          </a:xfrm>
          <a:prstGeom prst="rect">
            <a:avLst/>
          </a:prstGeom>
        </p:spPr>
      </p:pic>
      <p:sp>
        <p:nvSpPr>
          <p:cNvPr id="13" name="TextBox 12">
            <a:extLst>
              <a:ext uri="{FF2B5EF4-FFF2-40B4-BE49-F238E27FC236}">
                <a16:creationId xmlns:a16="http://schemas.microsoft.com/office/drawing/2014/main" id="{33314904-1BEE-03C0-F8FF-CFDD3AA62FDB}"/>
              </a:ext>
            </a:extLst>
          </p:cNvPr>
          <p:cNvSpPr txBox="1"/>
          <p:nvPr/>
        </p:nvSpPr>
        <p:spPr>
          <a:xfrm>
            <a:off x="2809809" y="5280886"/>
            <a:ext cx="743335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chemeClr val="bg1"/>
                </a:solidFill>
                <a:effectLst/>
                <a:uLnTx/>
                <a:uFillTx/>
                <a:latin typeface="Calibri" panose="020F0502020204030204"/>
                <a:ea typeface="+mn-ea"/>
                <a:cs typeface="+mn-cs"/>
              </a:rPr>
              <a:t>@alpabuddhabhatti</a:t>
            </a:r>
          </a:p>
        </p:txBody>
      </p:sp>
      <p:pic>
        <p:nvPicPr>
          <p:cNvPr id="14" name="Picture 13">
            <a:extLst>
              <a:ext uri="{FF2B5EF4-FFF2-40B4-BE49-F238E27FC236}">
                <a16:creationId xmlns:a16="http://schemas.microsoft.com/office/drawing/2014/main" id="{2D540F25-6F7E-9284-4A97-DCAE9C8F9EB4}"/>
              </a:ext>
            </a:extLst>
          </p:cNvPr>
          <p:cNvPicPr>
            <a:picLocks noChangeAspect="1"/>
          </p:cNvPicPr>
          <p:nvPr/>
        </p:nvPicPr>
        <p:blipFill>
          <a:blip r:embed="rId6"/>
          <a:stretch>
            <a:fillRect/>
          </a:stretch>
        </p:blipFill>
        <p:spPr>
          <a:xfrm>
            <a:off x="2362643" y="5385622"/>
            <a:ext cx="447165" cy="300077"/>
          </a:xfrm>
          <a:prstGeom prst="rect">
            <a:avLst/>
          </a:prstGeom>
        </p:spPr>
      </p:pic>
      <p:pic>
        <p:nvPicPr>
          <p:cNvPr id="20" name="Picture 19">
            <a:extLst>
              <a:ext uri="{FF2B5EF4-FFF2-40B4-BE49-F238E27FC236}">
                <a16:creationId xmlns:a16="http://schemas.microsoft.com/office/drawing/2014/main" id="{A7FFA272-8AB6-8C94-BDB5-29021AE374BD}"/>
              </a:ext>
            </a:extLst>
          </p:cNvPr>
          <p:cNvPicPr>
            <a:picLocks noChangeAspect="1"/>
          </p:cNvPicPr>
          <p:nvPr/>
        </p:nvPicPr>
        <p:blipFill>
          <a:blip r:embed="rId7"/>
          <a:stretch>
            <a:fillRect/>
          </a:stretch>
        </p:blipFill>
        <p:spPr>
          <a:xfrm>
            <a:off x="6702438" y="347100"/>
            <a:ext cx="1660725" cy="1586520"/>
          </a:xfrm>
          <a:prstGeom prst="rect">
            <a:avLst/>
          </a:prstGeom>
        </p:spPr>
      </p:pic>
    </p:spTree>
    <p:extLst>
      <p:ext uri="{BB962C8B-B14F-4D97-AF65-F5344CB8AC3E}">
        <p14:creationId xmlns:p14="http://schemas.microsoft.com/office/powerpoint/2010/main" val="88687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title"/>
          </p:nvPr>
        </p:nvSpPr>
        <p:spPr/>
        <p:txBody>
          <a:bodyPr>
            <a:normAutofit/>
          </a:bodyPr>
          <a:lstStyle/>
          <a:p>
            <a:pPr algn="ctr"/>
            <a:r>
              <a:rPr lang="en-GB" sz="4800" dirty="0">
                <a:solidFill>
                  <a:srgbClr val="036258"/>
                </a:solidFill>
                <a:effectLst>
                  <a:outerShdw blurRad="38100" dist="38100" dir="2700000" algn="tl">
                    <a:srgbClr val="000000">
                      <a:alpha val="43137"/>
                    </a:srgbClr>
                  </a:outerShdw>
                </a:effectLst>
              </a:rPr>
              <a:t>Agenda</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a:bodyPr>
          <a:lstStyle/>
          <a:p>
            <a:pPr algn="l">
              <a:buFont typeface="+mj-lt"/>
              <a:buAutoNum type="arabicPeriod"/>
            </a:pPr>
            <a:r>
              <a:rPr lang="en-GB" b="1" i="0" dirty="0">
                <a:solidFill>
                  <a:srgbClr val="374151"/>
                </a:solidFill>
                <a:effectLst/>
                <a:latin typeface="Söhne"/>
              </a:rPr>
              <a:t>Quick Overview of Azure Functions</a:t>
            </a:r>
            <a:endParaRPr lang="en-GB" b="0" i="0" dirty="0">
              <a:solidFill>
                <a:srgbClr val="374151"/>
              </a:solidFill>
              <a:effectLst/>
              <a:latin typeface="Söhne"/>
            </a:endParaRPr>
          </a:p>
          <a:p>
            <a:pPr algn="l">
              <a:buFont typeface="+mj-lt"/>
              <a:buAutoNum type="arabicPeriod"/>
            </a:pPr>
            <a:r>
              <a:rPr lang="en-GB" b="1" i="0" dirty="0">
                <a:solidFill>
                  <a:srgbClr val="374151"/>
                </a:solidFill>
                <a:effectLst/>
                <a:latin typeface="Söhne"/>
              </a:rPr>
              <a:t>Demo:</a:t>
            </a:r>
            <a:endParaRPr lang="en-GB" dirty="0">
              <a:solidFill>
                <a:srgbClr val="374151"/>
              </a:solidFill>
              <a:latin typeface="Söhne"/>
            </a:endParaRPr>
          </a:p>
          <a:p>
            <a:pPr lvl="1"/>
            <a:r>
              <a:rPr lang="en-GB" i="0" dirty="0">
                <a:solidFill>
                  <a:srgbClr val="374151"/>
                </a:solidFill>
                <a:effectLst/>
                <a:latin typeface="Söhne"/>
              </a:rPr>
              <a:t>Azure Functions </a:t>
            </a:r>
            <a:r>
              <a:rPr lang="en-GB" b="0" i="0" dirty="0">
                <a:solidFill>
                  <a:srgbClr val="374151"/>
                </a:solidFill>
                <a:effectLst/>
                <a:latin typeface="Söhne"/>
              </a:rPr>
              <a:t>Using Visual Studio</a:t>
            </a:r>
          </a:p>
          <a:p>
            <a:pPr algn="l">
              <a:buFont typeface="+mj-lt"/>
              <a:buAutoNum type="arabicPeriod"/>
            </a:pPr>
            <a:r>
              <a:rPr lang="en-GB" b="1" i="0" dirty="0">
                <a:solidFill>
                  <a:srgbClr val="374151"/>
                </a:solidFill>
                <a:effectLst/>
                <a:latin typeface="Söhne"/>
              </a:rPr>
              <a:t>Testing Azure Functions:</a:t>
            </a:r>
            <a:endParaRPr lang="en-GB" b="0" i="0" dirty="0">
              <a:solidFill>
                <a:srgbClr val="374151"/>
              </a:solidFill>
              <a:effectLst/>
              <a:latin typeface="Söhne"/>
            </a:endParaRPr>
          </a:p>
          <a:p>
            <a:pPr lvl="1"/>
            <a:r>
              <a:rPr lang="en-GB" b="0" i="0" dirty="0">
                <a:solidFill>
                  <a:srgbClr val="374151"/>
                </a:solidFill>
                <a:effectLst/>
                <a:latin typeface="Söhne"/>
              </a:rPr>
              <a:t>Postman</a:t>
            </a:r>
          </a:p>
          <a:p>
            <a:pPr lvl="1"/>
            <a:r>
              <a:rPr lang="en-GB" b="0" i="0" dirty="0">
                <a:solidFill>
                  <a:srgbClr val="374151"/>
                </a:solidFill>
                <a:effectLst/>
                <a:latin typeface="Söhne"/>
              </a:rPr>
              <a:t>Azure Data Factory (ADF)</a:t>
            </a:r>
          </a:p>
          <a:p>
            <a:pPr marL="0" indent="0">
              <a:buNone/>
            </a:pPr>
            <a:endParaRPr lang="en-GB" sz="3600" dirty="0">
              <a:latin typeface="Segoe UI" panose="020B0502040204020203" pitchFamily="34" charset="0"/>
              <a:cs typeface="Segoe UI" panose="020B0502040204020203" pitchFamily="34" charset="0"/>
            </a:endParaRPr>
          </a:p>
        </p:txBody>
      </p:sp>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15/11/2023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3</a:t>
            </a:fld>
            <a:endParaRPr lang="en-GB"/>
          </a:p>
        </p:txBody>
      </p:sp>
      <p:pic>
        <p:nvPicPr>
          <p:cNvPr id="3" name="Graphic 2">
            <a:extLst>
              <a:ext uri="{FF2B5EF4-FFF2-40B4-BE49-F238E27FC236}">
                <a16:creationId xmlns:a16="http://schemas.microsoft.com/office/drawing/2014/main" id="{A30DBB45-5DFF-64E6-8852-30CE142D3A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100683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91C09-DE92-48E8-877D-8AED5428BB7A}"/>
              </a:ext>
            </a:extLst>
          </p:cNvPr>
          <p:cNvSpPr>
            <a:spLocks noGrp="1"/>
          </p:cNvSpPr>
          <p:nvPr>
            <p:ph type="title"/>
          </p:nvPr>
        </p:nvSpPr>
        <p:spPr/>
        <p:txBody>
          <a:bodyPr>
            <a:normAutofit/>
          </a:bodyPr>
          <a:lstStyle/>
          <a:p>
            <a:pPr algn="ctr"/>
            <a:r>
              <a:rPr lang="en-GB" sz="4800" dirty="0">
                <a:solidFill>
                  <a:srgbClr val="036258"/>
                </a:solidFill>
                <a:effectLst>
                  <a:outerShdw blurRad="38100" dist="38100" dir="2700000" algn="tl">
                    <a:srgbClr val="000000">
                      <a:alpha val="43137"/>
                    </a:srgbClr>
                  </a:outerShdw>
                </a:effectLst>
              </a:rPr>
              <a:t>Abstract</a:t>
            </a:r>
            <a:endParaRPr lang="en-GB" sz="4800" dirty="0">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53D7449B-2156-20C4-7B50-49AE545B570C}"/>
              </a:ext>
            </a:extLst>
          </p:cNvPr>
          <p:cNvSpPr>
            <a:spLocks noGrp="1"/>
          </p:cNvSpPr>
          <p:nvPr>
            <p:ph idx="1"/>
          </p:nvPr>
        </p:nvSpPr>
        <p:spPr/>
        <p:txBody>
          <a:bodyPr>
            <a:normAutofit fontScale="92500"/>
          </a:bodyPr>
          <a:lstStyle/>
          <a:p>
            <a:pPr marL="0" indent="0">
              <a:buNone/>
            </a:pPr>
            <a:r>
              <a:rPr lang="en-GB" sz="2400" b="0" i="0" dirty="0">
                <a:solidFill>
                  <a:srgbClr val="676A6C"/>
                </a:solidFill>
                <a:effectLst/>
                <a:latin typeface="open sans" panose="020B0606030504020204" pitchFamily="34" charset="0"/>
              </a:rPr>
              <a:t>This talk is part of Lightning Talk 101 on Wednesday, Nov 15 at 3:15pm in Room 613. Azure Functions is a serverless computing service that enables developers to run small pieces of code (functions) in the cloud without worrying about the underlying infrastructure. One popular use case for Azure Functions is to integrate them with SQL databases to retrieve or modify data in response to events. Bindings in Azure Functions allow seamless integration with other services, including SQL databases. Using bindings for SQL integration eliminates the need for developers to write custom code for connecting to and interacting with the SQL database. This significantly reduces development time and simplifies the codebase. In this lightning talk, we will see Demo using following : 1. Visual Studio 2. Azure Portal 3. Azure SQL Database 4. Azure Functions In summary, Azure Functions bindings enable seamless integration with SQL databases and save developers time and effort in implementing database interactions in their applications.</a:t>
            </a:r>
          </a:p>
        </p:txBody>
      </p:sp>
      <p:sp>
        <p:nvSpPr>
          <p:cNvPr id="6" name="Date Placeholder 5">
            <a:extLst>
              <a:ext uri="{FF2B5EF4-FFF2-40B4-BE49-F238E27FC236}">
                <a16:creationId xmlns:a16="http://schemas.microsoft.com/office/drawing/2014/main" id="{D2CD571A-A5C9-D66B-6CBC-ED44521F016B}"/>
              </a:ext>
            </a:extLst>
          </p:cNvPr>
          <p:cNvSpPr>
            <a:spLocks noGrp="1"/>
          </p:cNvSpPr>
          <p:nvPr>
            <p:ph type="dt" sz="half" idx="10"/>
          </p:nvPr>
        </p:nvSpPr>
        <p:spPr/>
        <p:txBody>
          <a:bodyPr/>
          <a:lstStyle/>
          <a:p>
            <a:fld id="{D8672DA3-B578-47AC-8E52-B116087891CF}" type="datetime1">
              <a:rPr lang="en-GB" smtClean="0"/>
              <a:t>15/11/2023</a:t>
            </a:fld>
            <a:endParaRPr lang="en-GB"/>
          </a:p>
        </p:txBody>
      </p:sp>
      <p:sp>
        <p:nvSpPr>
          <p:cNvPr id="7" name="Slide Number Placeholder 6">
            <a:extLst>
              <a:ext uri="{FF2B5EF4-FFF2-40B4-BE49-F238E27FC236}">
                <a16:creationId xmlns:a16="http://schemas.microsoft.com/office/drawing/2014/main" id="{B0AD9D58-D821-8D2C-3C26-E87F82A40334}"/>
              </a:ext>
            </a:extLst>
          </p:cNvPr>
          <p:cNvSpPr>
            <a:spLocks noGrp="1"/>
          </p:cNvSpPr>
          <p:nvPr>
            <p:ph type="sldNum" sz="quarter" idx="12"/>
          </p:nvPr>
        </p:nvSpPr>
        <p:spPr/>
        <p:txBody>
          <a:bodyPr/>
          <a:lstStyle/>
          <a:p>
            <a:fld id="{1822C2C9-E126-44D7-ABC8-7CE5B314A4C3}" type="slidenum">
              <a:rPr lang="en-GB" smtClean="0"/>
              <a:t>4</a:t>
            </a:fld>
            <a:endParaRPr lang="en-GB"/>
          </a:p>
        </p:txBody>
      </p:sp>
      <p:pic>
        <p:nvPicPr>
          <p:cNvPr id="3" name="Graphic 2">
            <a:extLst>
              <a:ext uri="{FF2B5EF4-FFF2-40B4-BE49-F238E27FC236}">
                <a16:creationId xmlns:a16="http://schemas.microsoft.com/office/drawing/2014/main" id="{C0310BD4-3F17-2037-9AD7-0A20CB7E46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59518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24BA0-1DB0-456D-74D1-A04201281C39}"/>
              </a:ext>
            </a:extLst>
          </p:cNvPr>
          <p:cNvSpPr>
            <a:spLocks noGrp="1"/>
          </p:cNvSpPr>
          <p:nvPr>
            <p:ph type="title"/>
          </p:nvPr>
        </p:nvSpPr>
        <p:spPr>
          <a:xfrm>
            <a:off x="1713216" y="2585474"/>
            <a:ext cx="10515600" cy="1325563"/>
          </a:xfrm>
        </p:spPr>
        <p:txBody>
          <a:bodyPr/>
          <a:lstStyle/>
          <a:p>
            <a:pPr algn="l">
              <a:buFont typeface="+mj-lt"/>
              <a:buAutoNum type="arabicPeriod"/>
            </a:pPr>
            <a:r>
              <a:rPr lang="en-GB" b="1" i="0" dirty="0">
                <a:solidFill>
                  <a:srgbClr val="374151"/>
                </a:solidFill>
                <a:effectLst/>
                <a:latin typeface="Söhne"/>
              </a:rPr>
              <a:t>Quick Overview of Azure Functions</a:t>
            </a:r>
            <a:endParaRPr lang="en-GB" b="0" i="0" dirty="0">
              <a:solidFill>
                <a:srgbClr val="374151"/>
              </a:solidFill>
              <a:effectLst/>
              <a:latin typeface="Söhne"/>
            </a:endParaRPr>
          </a:p>
        </p:txBody>
      </p:sp>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15/11/2023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5</a:t>
            </a:fld>
            <a:endParaRPr lang="en-GB"/>
          </a:p>
        </p:txBody>
      </p:sp>
      <p:pic>
        <p:nvPicPr>
          <p:cNvPr id="2" name="Picture 1">
            <a:extLst>
              <a:ext uri="{FF2B5EF4-FFF2-40B4-BE49-F238E27FC236}">
                <a16:creationId xmlns:a16="http://schemas.microsoft.com/office/drawing/2014/main" id="{F527A7D3-8B88-B923-6D90-AA07BF55C0CD}"/>
              </a:ext>
            </a:extLst>
          </p:cNvPr>
          <p:cNvPicPr>
            <a:picLocks noChangeAspect="1"/>
          </p:cNvPicPr>
          <p:nvPr/>
        </p:nvPicPr>
        <p:blipFill>
          <a:blip r:embed="rId2"/>
          <a:stretch>
            <a:fillRect/>
          </a:stretch>
        </p:blipFill>
        <p:spPr>
          <a:xfrm>
            <a:off x="5069556" y="3957371"/>
            <a:ext cx="1128214" cy="784215"/>
          </a:xfrm>
          <a:prstGeom prst="rect">
            <a:avLst/>
          </a:prstGeom>
        </p:spPr>
      </p:pic>
      <p:pic>
        <p:nvPicPr>
          <p:cNvPr id="5" name="Graphic 4">
            <a:extLst>
              <a:ext uri="{FF2B5EF4-FFF2-40B4-BE49-F238E27FC236}">
                <a16:creationId xmlns:a16="http://schemas.microsoft.com/office/drawing/2014/main" id="{B7BF53B8-5339-C531-0493-1D280ACCE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82616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5CEF-3B05-EF0B-61F8-4F081920C8F8}"/>
              </a:ext>
            </a:extLst>
          </p:cNvPr>
          <p:cNvSpPr>
            <a:spLocks noGrp="1"/>
          </p:cNvSpPr>
          <p:nvPr>
            <p:ph type="title"/>
          </p:nvPr>
        </p:nvSpPr>
        <p:spPr/>
        <p:txBody>
          <a:bodyPr/>
          <a:lstStyle/>
          <a:p>
            <a:pPr algn="ctr"/>
            <a:r>
              <a:rPr lang="en-US" dirty="0">
                <a:effectLst>
                  <a:outerShdw blurRad="38100" dist="38100" dir="2700000" algn="tl">
                    <a:srgbClr val="000000">
                      <a:alpha val="43137"/>
                    </a:srgbClr>
                  </a:outerShdw>
                </a:effectLst>
                <a:latin typeface="IBM Plex Sans" panose="020B0604020202020204" charset="0"/>
                <a:cs typeface="Segoe UI" panose="020B0502040204020203" pitchFamily="34" charset="0"/>
              </a:rPr>
              <a:t>What is Azure Function</a:t>
            </a:r>
            <a:endParaRPr lang="en-GB" dirty="0"/>
          </a:p>
        </p:txBody>
      </p:sp>
      <p:sp>
        <p:nvSpPr>
          <p:cNvPr id="3" name="Date Placeholder 2">
            <a:extLst>
              <a:ext uri="{FF2B5EF4-FFF2-40B4-BE49-F238E27FC236}">
                <a16:creationId xmlns:a16="http://schemas.microsoft.com/office/drawing/2014/main" id="{70825B17-C959-5760-B816-13469EBA2D95}"/>
              </a:ext>
            </a:extLst>
          </p:cNvPr>
          <p:cNvSpPr>
            <a:spLocks noGrp="1"/>
          </p:cNvSpPr>
          <p:nvPr>
            <p:ph type="dt" sz="half" idx="10"/>
          </p:nvPr>
        </p:nvSpPr>
        <p:spPr/>
        <p:txBody>
          <a:bodyPr/>
          <a:lstStyle/>
          <a:p>
            <a:fld id="{748EA0A0-D86A-4552-AD4C-53CE59D95160}" type="datetime1">
              <a:rPr lang="en-GB" smtClean="0"/>
              <a:t>15/11/2023</a:t>
            </a:fld>
            <a:endParaRPr lang="en-GB"/>
          </a:p>
        </p:txBody>
      </p:sp>
      <p:sp>
        <p:nvSpPr>
          <p:cNvPr id="4" name="Slide Number Placeholder 3">
            <a:extLst>
              <a:ext uri="{FF2B5EF4-FFF2-40B4-BE49-F238E27FC236}">
                <a16:creationId xmlns:a16="http://schemas.microsoft.com/office/drawing/2014/main" id="{05AFE2A7-D9F1-99CA-9937-C216CE5C9C2F}"/>
              </a:ext>
            </a:extLst>
          </p:cNvPr>
          <p:cNvSpPr>
            <a:spLocks noGrp="1"/>
          </p:cNvSpPr>
          <p:nvPr>
            <p:ph type="sldNum" sz="quarter" idx="12"/>
          </p:nvPr>
        </p:nvSpPr>
        <p:spPr/>
        <p:txBody>
          <a:bodyPr/>
          <a:lstStyle/>
          <a:p>
            <a:fld id="{1822C2C9-E126-44D7-ABC8-7CE5B314A4C3}" type="slidenum">
              <a:rPr lang="en-GB" smtClean="0"/>
              <a:t>6</a:t>
            </a:fld>
            <a:endParaRPr lang="en-GB"/>
          </a:p>
        </p:txBody>
      </p:sp>
      <p:sp>
        <p:nvSpPr>
          <p:cNvPr id="8" name="TextBox 7">
            <a:extLst>
              <a:ext uri="{FF2B5EF4-FFF2-40B4-BE49-F238E27FC236}">
                <a16:creationId xmlns:a16="http://schemas.microsoft.com/office/drawing/2014/main" id="{DBD4A941-C51D-2232-2E6A-FE0D137BB4B8}"/>
              </a:ext>
            </a:extLst>
          </p:cNvPr>
          <p:cNvSpPr txBox="1"/>
          <p:nvPr/>
        </p:nvSpPr>
        <p:spPr>
          <a:xfrm>
            <a:off x="757718" y="1871778"/>
            <a:ext cx="10596081" cy="4154984"/>
          </a:xfrm>
          <a:prstGeom prst="rect">
            <a:avLst/>
          </a:prstGeom>
          <a:noFill/>
        </p:spPr>
        <p:txBody>
          <a:bodyPr wrap="square">
            <a:spAutoFit/>
          </a:bodyPr>
          <a:lstStyle/>
          <a:p>
            <a:r>
              <a:rPr lang="en-GB" sz="2400" dirty="0"/>
              <a:t>Azure functions is a solution for easily running small pieces of code in the cloud  or "functions," in the cloud.</a:t>
            </a:r>
          </a:p>
          <a:p>
            <a:endParaRPr lang="en-GB" sz="2400" dirty="0"/>
          </a:p>
          <a:p>
            <a:pPr marL="285750" indent="-285750">
              <a:buFont typeface="Wingdings" panose="05000000000000000000" pitchFamily="2" charset="2"/>
              <a:buChar char="ü"/>
            </a:pPr>
            <a:r>
              <a:rPr lang="en-GB" sz="2400" dirty="0"/>
              <a:t>Event driven                                                             </a:t>
            </a:r>
          </a:p>
          <a:p>
            <a:pPr marL="285750" indent="-285750">
              <a:buFont typeface="Wingdings" panose="05000000000000000000" pitchFamily="2" charset="2"/>
              <a:buChar char="ü"/>
            </a:pPr>
            <a:r>
              <a:rPr lang="en-GB" sz="2400" dirty="0"/>
              <a:t>Serverless and PaaS </a:t>
            </a:r>
          </a:p>
          <a:p>
            <a:pPr marL="285750" indent="-285750">
              <a:buFont typeface="Wingdings" panose="05000000000000000000" pitchFamily="2" charset="2"/>
              <a:buChar char="ü"/>
            </a:pPr>
            <a:r>
              <a:rPr lang="en-GB" sz="2400" dirty="0"/>
              <a:t>Scalable</a:t>
            </a:r>
          </a:p>
          <a:p>
            <a:pPr marL="285750" indent="-285750">
              <a:buFont typeface="Wingdings" panose="05000000000000000000" pitchFamily="2" charset="2"/>
              <a:buChar char="ü"/>
            </a:pPr>
            <a:r>
              <a:rPr lang="en-GB" sz="2400" dirty="0"/>
              <a:t>Lightweight</a:t>
            </a:r>
          </a:p>
          <a:p>
            <a:endParaRPr lang="en-GB" sz="2400" dirty="0"/>
          </a:p>
          <a:p>
            <a:r>
              <a:rPr lang="en-GB" sz="2400" dirty="0">
                <a:hlinkClick r:id="rId2"/>
              </a:rPr>
              <a:t>Azure Functions serverless compute | Microsoft Azure</a:t>
            </a:r>
            <a:endParaRPr lang="en-GB" sz="2400" dirty="0"/>
          </a:p>
          <a:p>
            <a:endParaRPr lang="en-GB" sz="2400" dirty="0"/>
          </a:p>
          <a:p>
            <a:endParaRPr lang="en-GB" sz="2400" dirty="0"/>
          </a:p>
        </p:txBody>
      </p:sp>
      <p:pic>
        <p:nvPicPr>
          <p:cNvPr id="9" name="Picture 8">
            <a:extLst>
              <a:ext uri="{FF2B5EF4-FFF2-40B4-BE49-F238E27FC236}">
                <a16:creationId xmlns:a16="http://schemas.microsoft.com/office/drawing/2014/main" id="{7A6E90C4-A26F-262E-4269-17B042ADB831}"/>
              </a:ext>
            </a:extLst>
          </p:cNvPr>
          <p:cNvPicPr>
            <a:picLocks noChangeAspect="1"/>
          </p:cNvPicPr>
          <p:nvPr/>
        </p:nvPicPr>
        <p:blipFill>
          <a:blip r:embed="rId3"/>
          <a:stretch>
            <a:fillRect/>
          </a:stretch>
        </p:blipFill>
        <p:spPr>
          <a:xfrm>
            <a:off x="5230402" y="3096447"/>
            <a:ext cx="1296144" cy="1296144"/>
          </a:xfrm>
          <a:prstGeom prst="rect">
            <a:avLst/>
          </a:prstGeom>
        </p:spPr>
      </p:pic>
      <p:sp>
        <p:nvSpPr>
          <p:cNvPr id="10" name="TextBox 9">
            <a:extLst>
              <a:ext uri="{FF2B5EF4-FFF2-40B4-BE49-F238E27FC236}">
                <a16:creationId xmlns:a16="http://schemas.microsoft.com/office/drawing/2014/main" id="{6C2254CA-EB0A-7CC3-FE77-DC5B2D23989A}"/>
              </a:ext>
            </a:extLst>
          </p:cNvPr>
          <p:cNvSpPr txBox="1"/>
          <p:nvPr/>
        </p:nvSpPr>
        <p:spPr>
          <a:xfrm>
            <a:off x="5339916" y="4392591"/>
            <a:ext cx="1512168" cy="369332"/>
          </a:xfrm>
          <a:prstGeom prst="rect">
            <a:avLst/>
          </a:prstGeom>
          <a:noFill/>
          <a:ln>
            <a:noFill/>
          </a:ln>
        </p:spPr>
        <p:txBody>
          <a:bodyPr wrap="square" rtlCol="0">
            <a:spAutoFit/>
          </a:bodyPr>
          <a:lstStyle/>
          <a:p>
            <a:r>
              <a:rPr lang="en-US" dirty="0">
                <a:solidFill>
                  <a:schemeClr val="tx2"/>
                </a:solidFill>
                <a:effectLst>
                  <a:outerShdw blurRad="38100" dist="38100" dir="2700000" algn="tl">
                    <a:srgbClr val="000000">
                      <a:alpha val="43137"/>
                    </a:srgbClr>
                  </a:outerShdw>
                </a:effectLst>
              </a:rPr>
              <a:t>CODE</a:t>
            </a:r>
            <a:endParaRPr lang="en-GB" dirty="0">
              <a:solidFill>
                <a:schemeClr val="tx2"/>
              </a:solidFill>
              <a:effectLst>
                <a:outerShdw blurRad="38100" dist="38100" dir="2700000" algn="tl">
                  <a:srgbClr val="000000">
                    <a:alpha val="43137"/>
                  </a:srgbClr>
                </a:outerShdw>
              </a:effectLst>
            </a:endParaRPr>
          </a:p>
        </p:txBody>
      </p:sp>
      <p:pic>
        <p:nvPicPr>
          <p:cNvPr id="6" name="Graphic 5">
            <a:extLst>
              <a:ext uri="{FF2B5EF4-FFF2-40B4-BE49-F238E27FC236}">
                <a16:creationId xmlns:a16="http://schemas.microsoft.com/office/drawing/2014/main" id="{F4D4B216-3338-49ED-8959-25FD76028D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221573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AECCA1-35BA-072F-DBD4-CC4DF2492EBB}"/>
              </a:ext>
            </a:extLst>
          </p:cNvPr>
          <p:cNvSpPr>
            <a:spLocks noGrp="1"/>
          </p:cNvSpPr>
          <p:nvPr>
            <p:ph type="dt" sz="half" idx="10"/>
          </p:nvPr>
        </p:nvSpPr>
        <p:spPr/>
        <p:txBody>
          <a:bodyPr/>
          <a:lstStyle/>
          <a:p>
            <a:fld id="{748EA0A0-D86A-4552-AD4C-53CE59D95160}" type="datetime1">
              <a:rPr lang="en-GB" smtClean="0"/>
              <a:t>15/11/2023</a:t>
            </a:fld>
            <a:endParaRPr lang="en-GB"/>
          </a:p>
        </p:txBody>
      </p:sp>
      <p:sp>
        <p:nvSpPr>
          <p:cNvPr id="4" name="Slide Number Placeholder 3">
            <a:extLst>
              <a:ext uri="{FF2B5EF4-FFF2-40B4-BE49-F238E27FC236}">
                <a16:creationId xmlns:a16="http://schemas.microsoft.com/office/drawing/2014/main" id="{6E731F3D-97DB-431B-45AA-2B8901346F4B}"/>
              </a:ext>
            </a:extLst>
          </p:cNvPr>
          <p:cNvSpPr>
            <a:spLocks noGrp="1"/>
          </p:cNvSpPr>
          <p:nvPr>
            <p:ph type="sldNum" sz="quarter" idx="12"/>
          </p:nvPr>
        </p:nvSpPr>
        <p:spPr/>
        <p:txBody>
          <a:bodyPr/>
          <a:lstStyle/>
          <a:p>
            <a:fld id="{1822C2C9-E126-44D7-ABC8-7CE5B314A4C3}" type="slidenum">
              <a:rPr lang="en-GB" smtClean="0"/>
              <a:t>7</a:t>
            </a:fld>
            <a:endParaRPr lang="en-GB"/>
          </a:p>
        </p:txBody>
      </p:sp>
      <p:sp>
        <p:nvSpPr>
          <p:cNvPr id="5" name="Subtitle 2">
            <a:extLst>
              <a:ext uri="{FF2B5EF4-FFF2-40B4-BE49-F238E27FC236}">
                <a16:creationId xmlns:a16="http://schemas.microsoft.com/office/drawing/2014/main" id="{DB396C21-88F8-F75F-F166-5D1032D06F6B}"/>
              </a:ext>
            </a:extLst>
          </p:cNvPr>
          <p:cNvSpPr txBox="1">
            <a:spLocks/>
          </p:cNvSpPr>
          <p:nvPr/>
        </p:nvSpPr>
        <p:spPr>
          <a:xfrm>
            <a:off x="-601" y="1561211"/>
            <a:ext cx="13846936" cy="5000989"/>
          </a:xfrm>
          <a:prstGeom prst="rect">
            <a:avLst/>
          </a:prstGeom>
        </p:spPr>
        <p:txBody>
          <a:bodyPr vert="horz" lIns="121920" tIns="60960" rIns="121920" bIns="6096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1600" dirty="0">
              <a:solidFill>
                <a:srgbClr val="FF0000"/>
              </a:solidFill>
            </a:endParaRPr>
          </a:p>
        </p:txBody>
      </p:sp>
      <p:grpSp>
        <p:nvGrpSpPr>
          <p:cNvPr id="6" name="Group 5">
            <a:extLst>
              <a:ext uri="{FF2B5EF4-FFF2-40B4-BE49-F238E27FC236}">
                <a16:creationId xmlns:a16="http://schemas.microsoft.com/office/drawing/2014/main" id="{58BA2623-1E88-F626-C704-F2D62E043721}"/>
              </a:ext>
            </a:extLst>
          </p:cNvPr>
          <p:cNvGrpSpPr/>
          <p:nvPr/>
        </p:nvGrpSpPr>
        <p:grpSpPr>
          <a:xfrm>
            <a:off x="9337617" y="1328917"/>
            <a:ext cx="2542716" cy="1701537"/>
            <a:chOff x="6785581" y="866987"/>
            <a:chExt cx="1907037" cy="1276153"/>
          </a:xfrm>
        </p:grpSpPr>
        <p:sp>
          <p:nvSpPr>
            <p:cNvPr id="7" name="TextBox 6">
              <a:extLst>
                <a:ext uri="{FF2B5EF4-FFF2-40B4-BE49-F238E27FC236}">
                  <a16:creationId xmlns:a16="http://schemas.microsoft.com/office/drawing/2014/main" id="{F497B072-FD50-6BC9-C258-D96EAC487644}"/>
                </a:ext>
              </a:extLst>
            </p:cNvPr>
            <p:cNvSpPr txBox="1"/>
            <p:nvPr/>
          </p:nvSpPr>
          <p:spPr>
            <a:xfrm>
              <a:off x="6785581" y="1889224"/>
              <a:ext cx="1810541" cy="253916"/>
            </a:xfrm>
            <a:prstGeom prst="rect">
              <a:avLst/>
            </a:prstGeom>
            <a:noFill/>
          </p:spPr>
          <p:txBody>
            <a:bodyPr wrap="square" rtlCol="0">
              <a:spAutoFit/>
            </a:bodyPr>
            <a:lstStyle/>
            <a:p>
              <a:pPr defTabSz="1219170"/>
              <a:r>
                <a:rPr lang="en-US" sz="1600" b="1" dirty="0">
                  <a:solidFill>
                    <a:schemeClr val="accent1">
                      <a:lumMod val="75000"/>
                    </a:schemeClr>
                  </a:solidFill>
                </a:rPr>
                <a:t>INPUT</a:t>
              </a:r>
              <a:endParaRPr lang="en-GB" sz="1600" b="1" dirty="0">
                <a:solidFill>
                  <a:schemeClr val="accent1">
                    <a:lumMod val="75000"/>
                  </a:schemeClr>
                </a:solidFill>
              </a:endParaRPr>
            </a:p>
          </p:txBody>
        </p:sp>
        <p:pic>
          <p:nvPicPr>
            <p:cNvPr id="8" name="Picture 7">
              <a:extLst>
                <a:ext uri="{FF2B5EF4-FFF2-40B4-BE49-F238E27FC236}">
                  <a16:creationId xmlns:a16="http://schemas.microsoft.com/office/drawing/2014/main" id="{A407871E-3F33-44E1-60FF-6302B06F656F}"/>
                </a:ext>
              </a:extLst>
            </p:cNvPr>
            <p:cNvPicPr>
              <a:picLocks noChangeAspect="1"/>
            </p:cNvPicPr>
            <p:nvPr/>
          </p:nvPicPr>
          <p:blipFill>
            <a:blip r:embed="rId2"/>
            <a:stretch>
              <a:fillRect/>
            </a:stretch>
          </p:blipFill>
          <p:spPr>
            <a:xfrm>
              <a:off x="7038671" y="1168674"/>
              <a:ext cx="993650" cy="671596"/>
            </a:xfrm>
            <a:prstGeom prst="rect">
              <a:avLst/>
            </a:prstGeom>
          </p:spPr>
        </p:pic>
        <p:sp>
          <p:nvSpPr>
            <p:cNvPr id="9" name="TextBox 8">
              <a:extLst>
                <a:ext uri="{FF2B5EF4-FFF2-40B4-BE49-F238E27FC236}">
                  <a16:creationId xmlns:a16="http://schemas.microsoft.com/office/drawing/2014/main" id="{D342F7C4-87E1-C8A2-A08F-A45C61431359}"/>
                </a:ext>
              </a:extLst>
            </p:cNvPr>
            <p:cNvSpPr txBox="1"/>
            <p:nvPr/>
          </p:nvSpPr>
          <p:spPr>
            <a:xfrm flipH="1">
              <a:off x="7080760" y="866987"/>
              <a:ext cx="1611858" cy="253916"/>
            </a:xfrm>
            <a:prstGeom prst="rect">
              <a:avLst/>
            </a:prstGeom>
            <a:noFill/>
          </p:spPr>
          <p:txBody>
            <a:bodyPr wrap="square" rtlCol="0">
              <a:spAutoFit/>
            </a:bodyPr>
            <a:lstStyle/>
            <a:p>
              <a:pPr defTabSz="1219170"/>
              <a:r>
                <a:rPr lang="en-US" sz="1600" b="1" dirty="0">
                  <a:solidFill>
                    <a:schemeClr val="accent1">
                      <a:lumMod val="75000"/>
                    </a:schemeClr>
                  </a:solidFill>
                </a:rPr>
                <a:t>Cosmo DB</a:t>
              </a:r>
              <a:endParaRPr lang="en-GB" sz="1600" b="1" dirty="0">
                <a:solidFill>
                  <a:schemeClr val="accent1">
                    <a:lumMod val="75000"/>
                  </a:schemeClr>
                </a:solidFill>
              </a:endParaRPr>
            </a:p>
          </p:txBody>
        </p:sp>
      </p:grpSp>
      <p:grpSp>
        <p:nvGrpSpPr>
          <p:cNvPr id="10" name="Group 9">
            <a:extLst>
              <a:ext uri="{FF2B5EF4-FFF2-40B4-BE49-F238E27FC236}">
                <a16:creationId xmlns:a16="http://schemas.microsoft.com/office/drawing/2014/main" id="{29CFE026-E3A0-6CEC-14E6-09C00CB623B3}"/>
              </a:ext>
            </a:extLst>
          </p:cNvPr>
          <p:cNvGrpSpPr/>
          <p:nvPr/>
        </p:nvGrpSpPr>
        <p:grpSpPr>
          <a:xfrm>
            <a:off x="4831177" y="4678731"/>
            <a:ext cx="2954041" cy="2047999"/>
            <a:chOff x="3064010" y="3237912"/>
            <a:chExt cx="2215531" cy="1535999"/>
          </a:xfrm>
        </p:grpSpPr>
        <p:cxnSp>
          <p:nvCxnSpPr>
            <p:cNvPr id="11" name="Straight Arrow Connector 10">
              <a:extLst>
                <a:ext uri="{FF2B5EF4-FFF2-40B4-BE49-F238E27FC236}">
                  <a16:creationId xmlns:a16="http://schemas.microsoft.com/office/drawing/2014/main" id="{4A84FD5E-AA5A-C4CA-16C8-1596CA9FC65C}"/>
                </a:ext>
              </a:extLst>
            </p:cNvPr>
            <p:cNvCxnSpPr/>
            <p:nvPr/>
          </p:nvCxnSpPr>
          <p:spPr>
            <a:xfrm>
              <a:off x="3571651" y="3237912"/>
              <a:ext cx="17423" cy="366800"/>
            </a:xfrm>
            <a:prstGeom prst="straightConnector1">
              <a:avLst/>
            </a:prstGeom>
            <a:noFill/>
            <a:ln w="57150" cap="flat" cmpd="sng" algn="ctr">
              <a:solidFill>
                <a:schemeClr val="accent1"/>
              </a:solidFill>
              <a:prstDash val="solid"/>
              <a:tailEnd type="triangle"/>
            </a:ln>
            <a:effectLst/>
          </p:spPr>
        </p:cxnSp>
        <p:sp>
          <p:nvSpPr>
            <p:cNvPr id="12" name="TextBox 11">
              <a:extLst>
                <a:ext uri="{FF2B5EF4-FFF2-40B4-BE49-F238E27FC236}">
                  <a16:creationId xmlns:a16="http://schemas.microsoft.com/office/drawing/2014/main" id="{DE864C2D-C043-5345-714D-6F208A58A8EF}"/>
                </a:ext>
              </a:extLst>
            </p:cNvPr>
            <p:cNvSpPr txBox="1"/>
            <p:nvPr/>
          </p:nvSpPr>
          <p:spPr>
            <a:xfrm>
              <a:off x="3224427" y="3581407"/>
              <a:ext cx="1423122" cy="253915"/>
            </a:xfrm>
            <a:prstGeom prst="rect">
              <a:avLst/>
            </a:prstGeom>
            <a:noFill/>
          </p:spPr>
          <p:txBody>
            <a:bodyPr wrap="square" rtlCol="0">
              <a:spAutoFit/>
            </a:bodyPr>
            <a:lstStyle/>
            <a:p>
              <a:pPr defTabSz="1219170"/>
              <a:endParaRPr lang="en-GB" sz="1600" b="1" dirty="0">
                <a:solidFill>
                  <a:schemeClr val="accent1">
                    <a:lumMod val="75000"/>
                  </a:schemeClr>
                </a:solidFill>
              </a:endParaRPr>
            </a:p>
          </p:txBody>
        </p:sp>
        <p:pic>
          <p:nvPicPr>
            <p:cNvPr id="13" name="Picture 12">
              <a:extLst>
                <a:ext uri="{FF2B5EF4-FFF2-40B4-BE49-F238E27FC236}">
                  <a16:creationId xmlns:a16="http://schemas.microsoft.com/office/drawing/2014/main" id="{54D82DBB-3AF2-DE33-2BCE-BD806B5C35DC}"/>
                </a:ext>
              </a:extLst>
            </p:cNvPr>
            <p:cNvPicPr>
              <a:picLocks noChangeAspect="1"/>
            </p:cNvPicPr>
            <p:nvPr/>
          </p:nvPicPr>
          <p:blipFill>
            <a:blip r:embed="rId3"/>
            <a:stretch>
              <a:fillRect/>
            </a:stretch>
          </p:blipFill>
          <p:spPr>
            <a:xfrm>
              <a:off x="3295947" y="3887718"/>
              <a:ext cx="1065676" cy="613062"/>
            </a:xfrm>
            <a:prstGeom prst="rect">
              <a:avLst/>
            </a:prstGeom>
          </p:spPr>
        </p:pic>
        <p:sp>
          <p:nvSpPr>
            <p:cNvPr id="14" name="TextBox 13">
              <a:extLst>
                <a:ext uri="{FF2B5EF4-FFF2-40B4-BE49-F238E27FC236}">
                  <a16:creationId xmlns:a16="http://schemas.microsoft.com/office/drawing/2014/main" id="{C7DCA2F7-4C35-0781-35E1-94C64DA177EA}"/>
                </a:ext>
              </a:extLst>
            </p:cNvPr>
            <p:cNvSpPr txBox="1"/>
            <p:nvPr/>
          </p:nvSpPr>
          <p:spPr>
            <a:xfrm>
              <a:off x="3064010" y="4519996"/>
              <a:ext cx="2215531" cy="253915"/>
            </a:xfrm>
            <a:prstGeom prst="rect">
              <a:avLst/>
            </a:prstGeom>
            <a:noFill/>
          </p:spPr>
          <p:txBody>
            <a:bodyPr wrap="square" rtlCol="0">
              <a:spAutoFit/>
            </a:bodyPr>
            <a:lstStyle/>
            <a:p>
              <a:pPr defTabSz="1219170"/>
              <a:r>
                <a:rPr lang="en-US" sz="1600" b="1" dirty="0">
                  <a:solidFill>
                    <a:schemeClr val="accent1">
                      <a:lumMod val="75000"/>
                    </a:schemeClr>
                  </a:solidFill>
                </a:rPr>
                <a:t>Azure Blob Storage</a:t>
              </a:r>
              <a:endParaRPr lang="en-GB" sz="1600" b="1" dirty="0">
                <a:solidFill>
                  <a:schemeClr val="accent1">
                    <a:lumMod val="75000"/>
                  </a:schemeClr>
                </a:solidFill>
              </a:endParaRPr>
            </a:p>
          </p:txBody>
        </p:sp>
      </p:grpSp>
      <p:grpSp>
        <p:nvGrpSpPr>
          <p:cNvPr id="15" name="Group 14">
            <a:extLst>
              <a:ext uri="{FF2B5EF4-FFF2-40B4-BE49-F238E27FC236}">
                <a16:creationId xmlns:a16="http://schemas.microsoft.com/office/drawing/2014/main" id="{269B38D7-1AA6-772E-7C41-F830B60C4FC8}"/>
              </a:ext>
            </a:extLst>
          </p:cNvPr>
          <p:cNvGrpSpPr/>
          <p:nvPr/>
        </p:nvGrpSpPr>
        <p:grpSpPr>
          <a:xfrm>
            <a:off x="4791977" y="1339030"/>
            <a:ext cx="2954041" cy="2149823"/>
            <a:chOff x="3083260" y="897677"/>
            <a:chExt cx="2215531" cy="1612367"/>
          </a:xfrm>
        </p:grpSpPr>
        <p:sp>
          <p:nvSpPr>
            <p:cNvPr id="16" name="TextBox 15">
              <a:extLst>
                <a:ext uri="{FF2B5EF4-FFF2-40B4-BE49-F238E27FC236}">
                  <a16:creationId xmlns:a16="http://schemas.microsoft.com/office/drawing/2014/main" id="{6FE49ED6-61E4-B34A-3C4C-DA4FFD8638E4}"/>
                </a:ext>
              </a:extLst>
            </p:cNvPr>
            <p:cNvSpPr txBox="1"/>
            <p:nvPr/>
          </p:nvSpPr>
          <p:spPr>
            <a:xfrm>
              <a:off x="3160898" y="1853924"/>
              <a:ext cx="2044199" cy="253915"/>
            </a:xfrm>
            <a:prstGeom prst="rect">
              <a:avLst/>
            </a:prstGeom>
            <a:noFill/>
          </p:spPr>
          <p:txBody>
            <a:bodyPr wrap="square" rtlCol="0">
              <a:spAutoFit/>
            </a:bodyPr>
            <a:lstStyle/>
            <a:p>
              <a:pPr defTabSz="1219170"/>
              <a:r>
                <a:rPr lang="en-US" sz="1600" b="1" dirty="0">
                  <a:solidFill>
                    <a:schemeClr val="accent1">
                      <a:lumMod val="75000"/>
                    </a:schemeClr>
                  </a:solidFill>
                </a:rPr>
                <a:t>Trigger (Http Request Trigger)</a:t>
              </a:r>
              <a:endParaRPr lang="en-GB" sz="1600" b="1" dirty="0">
                <a:solidFill>
                  <a:schemeClr val="accent1">
                    <a:lumMod val="75000"/>
                  </a:schemeClr>
                </a:solidFill>
              </a:endParaRPr>
            </a:p>
          </p:txBody>
        </p:sp>
        <p:cxnSp>
          <p:nvCxnSpPr>
            <p:cNvPr id="17" name="Straight Arrow Connector 16">
              <a:extLst>
                <a:ext uri="{FF2B5EF4-FFF2-40B4-BE49-F238E27FC236}">
                  <a16:creationId xmlns:a16="http://schemas.microsoft.com/office/drawing/2014/main" id="{AC976C4B-30CE-58BA-1648-95C00504B810}"/>
                </a:ext>
              </a:extLst>
            </p:cNvPr>
            <p:cNvCxnSpPr/>
            <p:nvPr/>
          </p:nvCxnSpPr>
          <p:spPr>
            <a:xfrm>
              <a:off x="3589074" y="2162030"/>
              <a:ext cx="0" cy="348014"/>
            </a:xfrm>
            <a:prstGeom prst="straightConnector1">
              <a:avLst/>
            </a:prstGeom>
            <a:noFill/>
            <a:ln w="57150" cap="flat" cmpd="sng" algn="ctr">
              <a:solidFill>
                <a:schemeClr val="accent1"/>
              </a:solidFill>
              <a:prstDash val="solid"/>
              <a:tailEnd type="triangle"/>
            </a:ln>
            <a:effectLst/>
          </p:spPr>
        </p:cxnSp>
        <p:pic>
          <p:nvPicPr>
            <p:cNvPr id="18" name="Picture 17">
              <a:extLst>
                <a:ext uri="{FF2B5EF4-FFF2-40B4-BE49-F238E27FC236}">
                  <a16:creationId xmlns:a16="http://schemas.microsoft.com/office/drawing/2014/main" id="{C98F810F-D13D-52EB-AFFD-50DE177562D5}"/>
                </a:ext>
              </a:extLst>
            </p:cNvPr>
            <p:cNvPicPr>
              <a:picLocks noChangeAspect="1"/>
            </p:cNvPicPr>
            <p:nvPr/>
          </p:nvPicPr>
          <p:blipFill>
            <a:blip r:embed="rId3"/>
            <a:stretch>
              <a:fillRect/>
            </a:stretch>
          </p:blipFill>
          <p:spPr>
            <a:xfrm>
              <a:off x="3083260" y="1174676"/>
              <a:ext cx="1065676" cy="613062"/>
            </a:xfrm>
            <a:prstGeom prst="rect">
              <a:avLst/>
            </a:prstGeom>
          </p:spPr>
        </p:pic>
        <p:sp>
          <p:nvSpPr>
            <p:cNvPr id="19" name="TextBox 18">
              <a:extLst>
                <a:ext uri="{FF2B5EF4-FFF2-40B4-BE49-F238E27FC236}">
                  <a16:creationId xmlns:a16="http://schemas.microsoft.com/office/drawing/2014/main" id="{05EFA9D6-14CE-4DCD-E57E-6B57B36E8EAB}"/>
                </a:ext>
              </a:extLst>
            </p:cNvPr>
            <p:cNvSpPr txBox="1"/>
            <p:nvPr/>
          </p:nvSpPr>
          <p:spPr>
            <a:xfrm>
              <a:off x="3083260" y="897677"/>
              <a:ext cx="2215531" cy="253915"/>
            </a:xfrm>
            <a:prstGeom prst="rect">
              <a:avLst/>
            </a:prstGeom>
            <a:noFill/>
          </p:spPr>
          <p:txBody>
            <a:bodyPr wrap="square" rtlCol="0">
              <a:spAutoFit/>
            </a:bodyPr>
            <a:lstStyle/>
            <a:p>
              <a:pPr defTabSz="1219170"/>
              <a:r>
                <a:rPr lang="en-US" sz="1600" b="1" dirty="0">
                  <a:solidFill>
                    <a:schemeClr val="accent1">
                      <a:lumMod val="75000"/>
                    </a:schemeClr>
                  </a:solidFill>
                </a:rPr>
                <a:t>Azure Blob Storage</a:t>
              </a:r>
              <a:endParaRPr lang="en-GB" sz="1600" b="1" dirty="0">
                <a:solidFill>
                  <a:schemeClr val="accent1">
                    <a:lumMod val="75000"/>
                  </a:schemeClr>
                </a:solidFill>
              </a:endParaRPr>
            </a:p>
          </p:txBody>
        </p:sp>
      </p:grpSp>
      <p:grpSp>
        <p:nvGrpSpPr>
          <p:cNvPr id="20" name="Group 19">
            <a:extLst>
              <a:ext uri="{FF2B5EF4-FFF2-40B4-BE49-F238E27FC236}">
                <a16:creationId xmlns:a16="http://schemas.microsoft.com/office/drawing/2014/main" id="{C79B11A5-8341-6E6F-2CEF-7331F78854B0}"/>
              </a:ext>
            </a:extLst>
          </p:cNvPr>
          <p:cNvGrpSpPr/>
          <p:nvPr/>
        </p:nvGrpSpPr>
        <p:grpSpPr>
          <a:xfrm>
            <a:off x="1011069" y="2586394"/>
            <a:ext cx="9195113" cy="501820"/>
            <a:chOff x="644001" y="1814890"/>
            <a:chExt cx="6946372" cy="376365"/>
          </a:xfrm>
        </p:grpSpPr>
        <p:cxnSp>
          <p:nvCxnSpPr>
            <p:cNvPr id="21" name="Straight Arrow Connector 20">
              <a:extLst>
                <a:ext uri="{FF2B5EF4-FFF2-40B4-BE49-F238E27FC236}">
                  <a16:creationId xmlns:a16="http://schemas.microsoft.com/office/drawing/2014/main" id="{9EA1D8B9-CFBB-7D02-D34B-0E49C391BC52}"/>
                </a:ext>
              </a:extLst>
            </p:cNvPr>
            <p:cNvCxnSpPr/>
            <p:nvPr/>
          </p:nvCxnSpPr>
          <p:spPr>
            <a:xfrm flipV="1">
              <a:off x="7590373" y="1814890"/>
              <a:ext cx="0" cy="376364"/>
            </a:xfrm>
            <a:prstGeom prst="straightConnector1">
              <a:avLst/>
            </a:prstGeom>
            <a:noFill/>
            <a:ln w="38100" cap="flat" cmpd="sng" algn="ctr">
              <a:solidFill>
                <a:schemeClr val="accent1"/>
              </a:solidFill>
              <a:prstDash val="solid"/>
              <a:tailEnd type="triangle"/>
            </a:ln>
            <a:effectLst/>
          </p:spPr>
        </p:cxnSp>
        <p:grpSp>
          <p:nvGrpSpPr>
            <p:cNvPr id="22" name="Group 21">
              <a:extLst>
                <a:ext uri="{FF2B5EF4-FFF2-40B4-BE49-F238E27FC236}">
                  <a16:creationId xmlns:a16="http://schemas.microsoft.com/office/drawing/2014/main" id="{34754972-60AE-3EB4-09D7-11940E914113}"/>
                </a:ext>
              </a:extLst>
            </p:cNvPr>
            <p:cNvGrpSpPr/>
            <p:nvPr/>
          </p:nvGrpSpPr>
          <p:grpSpPr>
            <a:xfrm>
              <a:off x="644001" y="1841891"/>
              <a:ext cx="6946372" cy="349364"/>
              <a:chOff x="644001" y="1841891"/>
              <a:chExt cx="6946372" cy="349364"/>
            </a:xfrm>
          </p:grpSpPr>
          <p:cxnSp>
            <p:nvCxnSpPr>
              <p:cNvPr id="23" name="Straight Connector 22">
                <a:extLst>
                  <a:ext uri="{FF2B5EF4-FFF2-40B4-BE49-F238E27FC236}">
                    <a16:creationId xmlns:a16="http://schemas.microsoft.com/office/drawing/2014/main" id="{27C209CA-89A1-3DE1-4CEF-79CCA815EAF9}"/>
                  </a:ext>
                </a:extLst>
              </p:cNvPr>
              <p:cNvCxnSpPr/>
              <p:nvPr/>
            </p:nvCxnSpPr>
            <p:spPr>
              <a:xfrm>
                <a:off x="657905" y="2153637"/>
                <a:ext cx="6932468" cy="37618"/>
              </a:xfrm>
              <a:prstGeom prst="line">
                <a:avLst/>
              </a:prstGeom>
              <a:noFill/>
              <a:ln w="38100" cap="flat" cmpd="sng" algn="ctr">
                <a:solidFill>
                  <a:schemeClr val="accent1"/>
                </a:solidFill>
                <a:prstDash val="solid"/>
              </a:ln>
              <a:effectLst/>
            </p:spPr>
          </p:cxnSp>
          <p:cxnSp>
            <p:nvCxnSpPr>
              <p:cNvPr id="24" name="Straight Arrow Connector 23">
                <a:extLst>
                  <a:ext uri="{FF2B5EF4-FFF2-40B4-BE49-F238E27FC236}">
                    <a16:creationId xmlns:a16="http://schemas.microsoft.com/office/drawing/2014/main" id="{F8E55DBF-CB9D-55B6-28D9-DB64A4CF992E}"/>
                  </a:ext>
                </a:extLst>
              </p:cNvPr>
              <p:cNvCxnSpPr/>
              <p:nvPr/>
            </p:nvCxnSpPr>
            <p:spPr>
              <a:xfrm flipH="1" flipV="1">
                <a:off x="644001" y="1841891"/>
                <a:ext cx="7147" cy="337318"/>
              </a:xfrm>
              <a:prstGeom prst="straightConnector1">
                <a:avLst/>
              </a:prstGeom>
              <a:noFill/>
              <a:ln w="38100" cap="flat" cmpd="sng" algn="ctr">
                <a:solidFill>
                  <a:schemeClr val="accent1"/>
                </a:solidFill>
                <a:prstDash val="solid"/>
                <a:tailEnd type="triangle"/>
              </a:ln>
              <a:effectLst/>
            </p:spPr>
          </p:cxnSp>
        </p:grpSp>
      </p:grpSp>
      <p:grpSp>
        <p:nvGrpSpPr>
          <p:cNvPr id="25" name="Group 24">
            <a:extLst>
              <a:ext uri="{FF2B5EF4-FFF2-40B4-BE49-F238E27FC236}">
                <a16:creationId xmlns:a16="http://schemas.microsoft.com/office/drawing/2014/main" id="{1A2BBA6A-2BA9-4B98-1E7D-13538C6F8FA8}"/>
              </a:ext>
            </a:extLst>
          </p:cNvPr>
          <p:cNvGrpSpPr/>
          <p:nvPr/>
        </p:nvGrpSpPr>
        <p:grpSpPr>
          <a:xfrm>
            <a:off x="348566" y="1339030"/>
            <a:ext cx="3157221" cy="1552550"/>
            <a:chOff x="147124" y="889972"/>
            <a:chExt cx="2367916" cy="1164413"/>
          </a:xfrm>
        </p:grpSpPr>
        <p:sp>
          <p:nvSpPr>
            <p:cNvPr id="26" name="TextBox 25">
              <a:extLst>
                <a:ext uri="{FF2B5EF4-FFF2-40B4-BE49-F238E27FC236}">
                  <a16:creationId xmlns:a16="http://schemas.microsoft.com/office/drawing/2014/main" id="{DEA7AC7E-B2D8-3DB8-A40E-3361EE2F471D}"/>
                </a:ext>
              </a:extLst>
            </p:cNvPr>
            <p:cNvSpPr txBox="1"/>
            <p:nvPr/>
          </p:nvSpPr>
          <p:spPr>
            <a:xfrm>
              <a:off x="697805" y="1800469"/>
              <a:ext cx="1817235" cy="253916"/>
            </a:xfrm>
            <a:prstGeom prst="rect">
              <a:avLst/>
            </a:prstGeom>
            <a:noFill/>
          </p:spPr>
          <p:txBody>
            <a:bodyPr wrap="square" rtlCol="0">
              <a:spAutoFit/>
            </a:bodyPr>
            <a:lstStyle/>
            <a:p>
              <a:pPr defTabSz="1219170"/>
              <a:r>
                <a:rPr lang="en-US" sz="1600" b="1" dirty="0">
                  <a:solidFill>
                    <a:schemeClr val="accent1">
                      <a:lumMod val="75000"/>
                    </a:schemeClr>
                  </a:solidFill>
                </a:rPr>
                <a:t>INPUT</a:t>
              </a:r>
              <a:endParaRPr lang="en-GB" sz="1600" b="1" dirty="0">
                <a:solidFill>
                  <a:schemeClr val="accent1">
                    <a:lumMod val="75000"/>
                  </a:schemeClr>
                </a:solidFill>
              </a:endParaRPr>
            </a:p>
          </p:txBody>
        </p:sp>
        <p:pic>
          <p:nvPicPr>
            <p:cNvPr id="27" name="Content Placeholder 31">
              <a:extLst>
                <a:ext uri="{FF2B5EF4-FFF2-40B4-BE49-F238E27FC236}">
                  <a16:creationId xmlns:a16="http://schemas.microsoft.com/office/drawing/2014/main" id="{82E5101C-C402-F390-75A8-44702ED7684F}"/>
                </a:ext>
              </a:extLst>
            </p:cNvPr>
            <p:cNvPicPr>
              <a:picLocks noChangeAspect="1"/>
            </p:cNvPicPr>
            <p:nvPr/>
          </p:nvPicPr>
          <p:blipFill>
            <a:blip r:embed="rId4"/>
            <a:stretch>
              <a:fillRect/>
            </a:stretch>
          </p:blipFill>
          <p:spPr>
            <a:xfrm>
              <a:off x="252938" y="1185520"/>
              <a:ext cx="872443" cy="502527"/>
            </a:xfrm>
            <a:prstGeom prst="rect">
              <a:avLst/>
            </a:prstGeom>
          </p:spPr>
        </p:pic>
        <p:sp>
          <p:nvSpPr>
            <p:cNvPr id="28" name="TextBox 27">
              <a:extLst>
                <a:ext uri="{FF2B5EF4-FFF2-40B4-BE49-F238E27FC236}">
                  <a16:creationId xmlns:a16="http://schemas.microsoft.com/office/drawing/2014/main" id="{4389C420-97CD-9B93-F4A4-9FC8BB74E33D}"/>
                </a:ext>
              </a:extLst>
            </p:cNvPr>
            <p:cNvSpPr txBox="1"/>
            <p:nvPr/>
          </p:nvSpPr>
          <p:spPr>
            <a:xfrm flipH="1">
              <a:off x="147124" y="889972"/>
              <a:ext cx="1611858" cy="253916"/>
            </a:xfrm>
            <a:prstGeom prst="rect">
              <a:avLst/>
            </a:prstGeom>
            <a:noFill/>
          </p:spPr>
          <p:txBody>
            <a:bodyPr wrap="square" rtlCol="0">
              <a:spAutoFit/>
            </a:bodyPr>
            <a:lstStyle/>
            <a:p>
              <a:pPr defTabSz="1219170"/>
              <a:r>
                <a:rPr lang="en-US" sz="1600" b="1" dirty="0">
                  <a:solidFill>
                    <a:schemeClr val="accent1">
                      <a:lumMod val="75000"/>
                    </a:schemeClr>
                  </a:solidFill>
                </a:rPr>
                <a:t>Table Storage</a:t>
              </a:r>
              <a:endParaRPr lang="en-GB" sz="1600" b="1" dirty="0">
                <a:solidFill>
                  <a:schemeClr val="accent1">
                    <a:lumMod val="75000"/>
                  </a:schemeClr>
                </a:solidFill>
              </a:endParaRPr>
            </a:p>
          </p:txBody>
        </p:sp>
      </p:grpSp>
      <p:grpSp>
        <p:nvGrpSpPr>
          <p:cNvPr id="29" name="Group 28">
            <a:extLst>
              <a:ext uri="{FF2B5EF4-FFF2-40B4-BE49-F238E27FC236}">
                <a16:creationId xmlns:a16="http://schemas.microsoft.com/office/drawing/2014/main" id="{28021FE2-3CB9-1666-41A6-E0A219D02E38}"/>
              </a:ext>
            </a:extLst>
          </p:cNvPr>
          <p:cNvGrpSpPr/>
          <p:nvPr/>
        </p:nvGrpSpPr>
        <p:grpSpPr>
          <a:xfrm>
            <a:off x="483932" y="4915909"/>
            <a:ext cx="2954041" cy="1601707"/>
            <a:chOff x="248648" y="3572631"/>
            <a:chExt cx="2215531" cy="1201280"/>
          </a:xfrm>
        </p:grpSpPr>
        <p:sp>
          <p:nvSpPr>
            <p:cNvPr id="30" name="TextBox 29">
              <a:extLst>
                <a:ext uri="{FF2B5EF4-FFF2-40B4-BE49-F238E27FC236}">
                  <a16:creationId xmlns:a16="http://schemas.microsoft.com/office/drawing/2014/main" id="{0ADB640B-9D61-9324-40B8-B0474F9F105B}"/>
                </a:ext>
              </a:extLst>
            </p:cNvPr>
            <p:cNvSpPr txBox="1"/>
            <p:nvPr/>
          </p:nvSpPr>
          <p:spPr>
            <a:xfrm>
              <a:off x="728430" y="3572631"/>
              <a:ext cx="1423122" cy="253915"/>
            </a:xfrm>
            <a:prstGeom prst="rect">
              <a:avLst/>
            </a:prstGeom>
            <a:noFill/>
          </p:spPr>
          <p:txBody>
            <a:bodyPr wrap="square" rtlCol="0">
              <a:spAutoFit/>
            </a:bodyPr>
            <a:lstStyle/>
            <a:p>
              <a:pPr defTabSz="1219170"/>
              <a:r>
                <a:rPr lang="en-US" sz="1600" b="1" dirty="0">
                  <a:solidFill>
                    <a:schemeClr val="accent1">
                      <a:lumMod val="75000"/>
                    </a:schemeClr>
                  </a:solidFill>
                </a:rPr>
                <a:t>OUTPUT</a:t>
              </a:r>
              <a:endParaRPr lang="en-GB" sz="1600" b="1" dirty="0">
                <a:solidFill>
                  <a:schemeClr val="accent1">
                    <a:lumMod val="75000"/>
                  </a:schemeClr>
                </a:solidFill>
              </a:endParaRPr>
            </a:p>
          </p:txBody>
        </p:sp>
        <p:sp>
          <p:nvSpPr>
            <p:cNvPr id="31" name="TextBox 30">
              <a:extLst>
                <a:ext uri="{FF2B5EF4-FFF2-40B4-BE49-F238E27FC236}">
                  <a16:creationId xmlns:a16="http://schemas.microsoft.com/office/drawing/2014/main" id="{14085908-227D-5FD9-B11E-960463D9BE02}"/>
                </a:ext>
              </a:extLst>
            </p:cNvPr>
            <p:cNvSpPr txBox="1"/>
            <p:nvPr/>
          </p:nvSpPr>
          <p:spPr>
            <a:xfrm>
              <a:off x="248648" y="4519996"/>
              <a:ext cx="2215531" cy="253915"/>
            </a:xfrm>
            <a:prstGeom prst="rect">
              <a:avLst/>
            </a:prstGeom>
            <a:noFill/>
          </p:spPr>
          <p:txBody>
            <a:bodyPr wrap="square" rtlCol="0">
              <a:spAutoFit/>
            </a:bodyPr>
            <a:lstStyle/>
            <a:p>
              <a:pPr defTabSz="1219170"/>
              <a:r>
                <a:rPr lang="en-US" sz="1600" b="1" dirty="0">
                  <a:solidFill>
                    <a:schemeClr val="accent1">
                      <a:lumMod val="75000"/>
                    </a:schemeClr>
                  </a:solidFill>
                </a:rPr>
                <a:t>Cosmo DB</a:t>
              </a:r>
              <a:endParaRPr lang="en-GB" sz="1600" b="1" dirty="0">
                <a:solidFill>
                  <a:schemeClr val="accent1">
                    <a:lumMod val="75000"/>
                  </a:schemeClr>
                </a:solidFill>
              </a:endParaRPr>
            </a:p>
          </p:txBody>
        </p:sp>
        <p:pic>
          <p:nvPicPr>
            <p:cNvPr id="32" name="Picture 31">
              <a:extLst>
                <a:ext uri="{FF2B5EF4-FFF2-40B4-BE49-F238E27FC236}">
                  <a16:creationId xmlns:a16="http://schemas.microsoft.com/office/drawing/2014/main" id="{EDE4F9C5-206E-CD6D-61CB-41EF2DF0F2F8}"/>
                </a:ext>
              </a:extLst>
            </p:cNvPr>
            <p:cNvPicPr>
              <a:picLocks noChangeAspect="1"/>
            </p:cNvPicPr>
            <p:nvPr/>
          </p:nvPicPr>
          <p:blipFill>
            <a:blip r:embed="rId2"/>
            <a:stretch>
              <a:fillRect/>
            </a:stretch>
          </p:blipFill>
          <p:spPr>
            <a:xfrm>
              <a:off x="252938" y="3887718"/>
              <a:ext cx="993650" cy="671596"/>
            </a:xfrm>
            <a:prstGeom prst="rect">
              <a:avLst/>
            </a:prstGeom>
          </p:spPr>
        </p:pic>
      </p:grpSp>
      <p:grpSp>
        <p:nvGrpSpPr>
          <p:cNvPr id="33" name="Group 32">
            <a:extLst>
              <a:ext uri="{FF2B5EF4-FFF2-40B4-BE49-F238E27FC236}">
                <a16:creationId xmlns:a16="http://schemas.microsoft.com/office/drawing/2014/main" id="{2998E294-9B80-AB2B-89A5-9D84D9805967}"/>
              </a:ext>
            </a:extLst>
          </p:cNvPr>
          <p:cNvGrpSpPr/>
          <p:nvPr/>
        </p:nvGrpSpPr>
        <p:grpSpPr>
          <a:xfrm>
            <a:off x="5013443" y="3693953"/>
            <a:ext cx="1902539" cy="914091"/>
            <a:chOff x="3144445" y="2510044"/>
            <a:chExt cx="1426904" cy="685568"/>
          </a:xfrm>
        </p:grpSpPr>
        <p:sp>
          <p:nvSpPr>
            <p:cNvPr id="34" name="TextBox 33">
              <a:extLst>
                <a:ext uri="{FF2B5EF4-FFF2-40B4-BE49-F238E27FC236}">
                  <a16:creationId xmlns:a16="http://schemas.microsoft.com/office/drawing/2014/main" id="{6C91B392-84E9-5679-C112-569E0E278926}"/>
                </a:ext>
              </a:extLst>
            </p:cNvPr>
            <p:cNvSpPr txBox="1"/>
            <p:nvPr/>
          </p:nvSpPr>
          <p:spPr>
            <a:xfrm>
              <a:off x="3251560" y="2941697"/>
              <a:ext cx="1319789" cy="253915"/>
            </a:xfrm>
            <a:prstGeom prst="rect">
              <a:avLst/>
            </a:prstGeom>
            <a:noFill/>
          </p:spPr>
          <p:txBody>
            <a:bodyPr wrap="square" rtlCol="0">
              <a:spAutoFit/>
            </a:bodyPr>
            <a:lstStyle/>
            <a:p>
              <a:pPr defTabSz="1219170"/>
              <a:r>
                <a:rPr lang="en-US" sz="1600" b="1" dirty="0">
                  <a:solidFill>
                    <a:srgbClr val="FF0000"/>
                  </a:solidFill>
                </a:rPr>
                <a:t>Code</a:t>
              </a:r>
              <a:endParaRPr lang="en-GB" sz="1600" b="1" dirty="0">
                <a:solidFill>
                  <a:srgbClr val="FF0000"/>
                </a:solidFill>
              </a:endParaRPr>
            </a:p>
          </p:txBody>
        </p:sp>
        <p:pic>
          <p:nvPicPr>
            <p:cNvPr id="35" name="Picture 34">
              <a:extLst>
                <a:ext uri="{FF2B5EF4-FFF2-40B4-BE49-F238E27FC236}">
                  <a16:creationId xmlns:a16="http://schemas.microsoft.com/office/drawing/2014/main" id="{1FF042D5-6DBF-8631-199A-F771E9579064}"/>
                </a:ext>
              </a:extLst>
            </p:cNvPr>
            <p:cNvPicPr>
              <a:picLocks noChangeAspect="1"/>
            </p:cNvPicPr>
            <p:nvPr/>
          </p:nvPicPr>
          <p:blipFill>
            <a:blip r:embed="rId5"/>
            <a:stretch>
              <a:fillRect/>
            </a:stretch>
          </p:blipFill>
          <p:spPr>
            <a:xfrm>
              <a:off x="3144445" y="2510044"/>
              <a:ext cx="801887" cy="496447"/>
            </a:xfrm>
            <a:prstGeom prst="rect">
              <a:avLst/>
            </a:prstGeom>
          </p:spPr>
        </p:pic>
      </p:grpSp>
      <p:sp>
        <p:nvSpPr>
          <p:cNvPr id="36" name="Rectangle 35">
            <a:extLst>
              <a:ext uri="{FF2B5EF4-FFF2-40B4-BE49-F238E27FC236}">
                <a16:creationId xmlns:a16="http://schemas.microsoft.com/office/drawing/2014/main" id="{5FAEBAF6-A8B5-B239-246E-81406FAC3B95}"/>
              </a:ext>
            </a:extLst>
          </p:cNvPr>
          <p:cNvSpPr/>
          <p:nvPr/>
        </p:nvSpPr>
        <p:spPr>
          <a:xfrm>
            <a:off x="5996173" y="4195841"/>
            <a:ext cx="4960973" cy="338554"/>
          </a:xfrm>
          <a:prstGeom prst="rect">
            <a:avLst/>
          </a:prstGeom>
        </p:spPr>
        <p:txBody>
          <a:bodyPr wrap="none">
            <a:spAutoFit/>
          </a:bodyPr>
          <a:lstStyle/>
          <a:p>
            <a:pPr defTabSz="1219170"/>
            <a:r>
              <a:rPr lang="en-US" sz="1600" dirty="0">
                <a:solidFill>
                  <a:srgbClr val="FF0000"/>
                </a:solidFill>
                <a:hlinkClick r:id="rId6"/>
              </a:rPr>
              <a:t>Triggers and bindings in Azure Functions | Microsoft Docs</a:t>
            </a:r>
            <a:endParaRPr lang="en-GB" sz="1600" dirty="0">
              <a:solidFill>
                <a:srgbClr val="FF0000"/>
              </a:solidFill>
            </a:endParaRPr>
          </a:p>
        </p:txBody>
      </p:sp>
      <p:sp>
        <p:nvSpPr>
          <p:cNvPr id="37" name="Subtitle 2">
            <a:extLst>
              <a:ext uri="{FF2B5EF4-FFF2-40B4-BE49-F238E27FC236}">
                <a16:creationId xmlns:a16="http://schemas.microsoft.com/office/drawing/2014/main" id="{9D2EAAED-DA20-87F2-9983-D9E8EA35C7CE}"/>
              </a:ext>
            </a:extLst>
          </p:cNvPr>
          <p:cNvSpPr txBox="1">
            <a:spLocks/>
          </p:cNvSpPr>
          <p:nvPr/>
        </p:nvSpPr>
        <p:spPr>
          <a:xfrm>
            <a:off x="13172" y="1547524"/>
            <a:ext cx="13846936" cy="5000989"/>
          </a:xfrm>
          <a:prstGeom prst="rect">
            <a:avLst/>
          </a:prstGeom>
        </p:spPr>
        <p:txBody>
          <a:bodyPr vert="horz" lIns="121920" tIns="60960" rIns="121920" bIns="6096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sz="1600" dirty="0">
              <a:solidFill>
                <a:srgbClr val="FF0000"/>
              </a:solidFill>
            </a:endParaRPr>
          </a:p>
        </p:txBody>
      </p:sp>
      <p:grpSp>
        <p:nvGrpSpPr>
          <p:cNvPr id="38" name="Group 37">
            <a:extLst>
              <a:ext uri="{FF2B5EF4-FFF2-40B4-BE49-F238E27FC236}">
                <a16:creationId xmlns:a16="http://schemas.microsoft.com/office/drawing/2014/main" id="{5CCED8AB-BFC9-86A1-2DFA-053829B2132C}"/>
              </a:ext>
            </a:extLst>
          </p:cNvPr>
          <p:cNvGrpSpPr/>
          <p:nvPr/>
        </p:nvGrpSpPr>
        <p:grpSpPr>
          <a:xfrm>
            <a:off x="9084851" y="4953838"/>
            <a:ext cx="3406485" cy="1538157"/>
            <a:chOff x="6699338" y="3601079"/>
            <a:chExt cx="2554864" cy="1153618"/>
          </a:xfrm>
        </p:grpSpPr>
        <p:sp>
          <p:nvSpPr>
            <p:cNvPr id="39" name="TextBox 38">
              <a:extLst>
                <a:ext uri="{FF2B5EF4-FFF2-40B4-BE49-F238E27FC236}">
                  <a16:creationId xmlns:a16="http://schemas.microsoft.com/office/drawing/2014/main" id="{5FC1B593-D2BC-53BB-3B76-342D6D21A4C3}"/>
                </a:ext>
              </a:extLst>
            </p:cNvPr>
            <p:cNvSpPr txBox="1"/>
            <p:nvPr/>
          </p:nvSpPr>
          <p:spPr>
            <a:xfrm>
              <a:off x="7038671" y="4500781"/>
              <a:ext cx="2215531" cy="253916"/>
            </a:xfrm>
            <a:prstGeom prst="rect">
              <a:avLst/>
            </a:prstGeom>
            <a:noFill/>
          </p:spPr>
          <p:txBody>
            <a:bodyPr wrap="square" rtlCol="0">
              <a:spAutoFit/>
            </a:bodyPr>
            <a:lstStyle/>
            <a:p>
              <a:pPr defTabSz="1219170"/>
              <a:r>
                <a:rPr lang="en-US" sz="1600" b="1" dirty="0">
                  <a:solidFill>
                    <a:schemeClr val="accent1">
                      <a:lumMod val="75000"/>
                    </a:schemeClr>
                  </a:solidFill>
                </a:rPr>
                <a:t>Azure Blob Storage</a:t>
              </a:r>
              <a:endParaRPr lang="en-GB" sz="1600" b="1" dirty="0">
                <a:solidFill>
                  <a:schemeClr val="accent1">
                    <a:lumMod val="75000"/>
                  </a:schemeClr>
                </a:solidFill>
              </a:endParaRPr>
            </a:p>
          </p:txBody>
        </p:sp>
        <p:sp>
          <p:nvSpPr>
            <p:cNvPr id="40" name="TextBox 39">
              <a:extLst>
                <a:ext uri="{FF2B5EF4-FFF2-40B4-BE49-F238E27FC236}">
                  <a16:creationId xmlns:a16="http://schemas.microsoft.com/office/drawing/2014/main" id="{C377E988-EF8C-1446-DF5E-DD87E85D903B}"/>
                </a:ext>
              </a:extLst>
            </p:cNvPr>
            <p:cNvSpPr txBox="1"/>
            <p:nvPr/>
          </p:nvSpPr>
          <p:spPr>
            <a:xfrm>
              <a:off x="6699338" y="3601079"/>
              <a:ext cx="1131616" cy="253916"/>
            </a:xfrm>
            <a:prstGeom prst="rect">
              <a:avLst/>
            </a:prstGeom>
            <a:noFill/>
          </p:spPr>
          <p:txBody>
            <a:bodyPr wrap="square" rtlCol="0">
              <a:spAutoFit/>
            </a:bodyPr>
            <a:lstStyle/>
            <a:p>
              <a:pPr defTabSz="1219170"/>
              <a:r>
                <a:rPr lang="en-US" sz="1600" b="1" dirty="0">
                  <a:solidFill>
                    <a:schemeClr val="accent1">
                      <a:lumMod val="75000"/>
                    </a:schemeClr>
                  </a:solidFill>
                </a:rPr>
                <a:t>  OUTPUT</a:t>
              </a:r>
              <a:endParaRPr lang="en-GB" sz="1600" b="1" dirty="0">
                <a:solidFill>
                  <a:schemeClr val="accent1">
                    <a:lumMod val="75000"/>
                  </a:schemeClr>
                </a:solidFill>
              </a:endParaRPr>
            </a:p>
          </p:txBody>
        </p:sp>
        <p:pic>
          <p:nvPicPr>
            <p:cNvPr id="41" name="Picture 40">
              <a:extLst>
                <a:ext uri="{FF2B5EF4-FFF2-40B4-BE49-F238E27FC236}">
                  <a16:creationId xmlns:a16="http://schemas.microsoft.com/office/drawing/2014/main" id="{3CCB3249-30C0-E619-1CD7-E2E22F2E608A}"/>
                </a:ext>
              </a:extLst>
            </p:cNvPr>
            <p:cNvPicPr>
              <a:picLocks noChangeAspect="1"/>
            </p:cNvPicPr>
            <p:nvPr/>
          </p:nvPicPr>
          <p:blipFill>
            <a:blip r:embed="rId3"/>
            <a:stretch>
              <a:fillRect/>
            </a:stretch>
          </p:blipFill>
          <p:spPr>
            <a:xfrm>
              <a:off x="7168279" y="3909679"/>
              <a:ext cx="1065676" cy="613062"/>
            </a:xfrm>
            <a:prstGeom prst="rect">
              <a:avLst/>
            </a:prstGeom>
          </p:spPr>
        </p:pic>
      </p:grpSp>
      <p:grpSp>
        <p:nvGrpSpPr>
          <p:cNvPr id="42" name="Group 41">
            <a:extLst>
              <a:ext uri="{FF2B5EF4-FFF2-40B4-BE49-F238E27FC236}">
                <a16:creationId xmlns:a16="http://schemas.microsoft.com/office/drawing/2014/main" id="{C2A61D9A-FD3B-4D93-59F0-BEED2F78DC17}"/>
              </a:ext>
            </a:extLst>
          </p:cNvPr>
          <p:cNvGrpSpPr/>
          <p:nvPr/>
        </p:nvGrpSpPr>
        <p:grpSpPr>
          <a:xfrm>
            <a:off x="1044429" y="4877597"/>
            <a:ext cx="9243291" cy="491275"/>
            <a:chOff x="669022" y="3543898"/>
            <a:chExt cx="6932468" cy="368456"/>
          </a:xfrm>
        </p:grpSpPr>
        <p:grpSp>
          <p:nvGrpSpPr>
            <p:cNvPr id="43" name="Group 42">
              <a:extLst>
                <a:ext uri="{FF2B5EF4-FFF2-40B4-BE49-F238E27FC236}">
                  <a16:creationId xmlns:a16="http://schemas.microsoft.com/office/drawing/2014/main" id="{E320C6C0-30D8-8361-F4BF-96C6C601A1C9}"/>
                </a:ext>
              </a:extLst>
            </p:cNvPr>
            <p:cNvGrpSpPr/>
            <p:nvPr/>
          </p:nvGrpSpPr>
          <p:grpSpPr>
            <a:xfrm>
              <a:off x="669022" y="3543898"/>
              <a:ext cx="6932468" cy="346014"/>
              <a:chOff x="669022" y="3543898"/>
              <a:chExt cx="6932468" cy="346014"/>
            </a:xfrm>
          </p:grpSpPr>
          <p:cxnSp>
            <p:nvCxnSpPr>
              <p:cNvPr id="45" name="Straight Connector 44">
                <a:extLst>
                  <a:ext uri="{FF2B5EF4-FFF2-40B4-BE49-F238E27FC236}">
                    <a16:creationId xmlns:a16="http://schemas.microsoft.com/office/drawing/2014/main" id="{65F02189-2D9F-E877-B263-D6FE5FFE7410}"/>
                  </a:ext>
                </a:extLst>
              </p:cNvPr>
              <p:cNvCxnSpPr/>
              <p:nvPr/>
            </p:nvCxnSpPr>
            <p:spPr>
              <a:xfrm>
                <a:off x="669022" y="3553822"/>
                <a:ext cx="6932468" cy="37618"/>
              </a:xfrm>
              <a:prstGeom prst="line">
                <a:avLst/>
              </a:prstGeom>
              <a:noFill/>
              <a:ln w="38100" cap="flat" cmpd="sng" algn="ctr">
                <a:solidFill>
                  <a:schemeClr val="accent1"/>
                </a:solidFill>
                <a:prstDash val="solid"/>
              </a:ln>
              <a:effectLst/>
            </p:spPr>
          </p:cxnSp>
          <p:cxnSp>
            <p:nvCxnSpPr>
              <p:cNvPr id="46" name="Straight Arrow Connector 45">
                <a:extLst>
                  <a:ext uri="{FF2B5EF4-FFF2-40B4-BE49-F238E27FC236}">
                    <a16:creationId xmlns:a16="http://schemas.microsoft.com/office/drawing/2014/main" id="{4F633452-B8F7-071D-7CA9-A5EA45C11D5F}"/>
                  </a:ext>
                </a:extLst>
              </p:cNvPr>
              <p:cNvCxnSpPr/>
              <p:nvPr/>
            </p:nvCxnSpPr>
            <p:spPr>
              <a:xfrm>
                <a:off x="680139" y="3543898"/>
                <a:ext cx="0" cy="346014"/>
              </a:xfrm>
              <a:prstGeom prst="straightConnector1">
                <a:avLst/>
              </a:prstGeom>
              <a:noFill/>
              <a:ln w="38100" cap="flat" cmpd="sng" algn="ctr">
                <a:solidFill>
                  <a:schemeClr val="accent1"/>
                </a:solidFill>
                <a:prstDash val="solid"/>
                <a:tailEnd type="triangle"/>
              </a:ln>
              <a:effectLst/>
            </p:spPr>
          </p:cxnSp>
        </p:grpSp>
        <p:cxnSp>
          <p:nvCxnSpPr>
            <p:cNvPr id="44" name="Straight Arrow Connector 43">
              <a:extLst>
                <a:ext uri="{FF2B5EF4-FFF2-40B4-BE49-F238E27FC236}">
                  <a16:creationId xmlns:a16="http://schemas.microsoft.com/office/drawing/2014/main" id="{210BDC75-6089-6BF3-99AA-43822CE300B1}"/>
                </a:ext>
              </a:extLst>
            </p:cNvPr>
            <p:cNvCxnSpPr/>
            <p:nvPr/>
          </p:nvCxnSpPr>
          <p:spPr>
            <a:xfrm>
              <a:off x="7590373" y="3603848"/>
              <a:ext cx="11117" cy="308506"/>
            </a:xfrm>
            <a:prstGeom prst="straightConnector1">
              <a:avLst/>
            </a:prstGeom>
            <a:noFill/>
            <a:ln w="38100" cap="flat" cmpd="sng" algn="ctr">
              <a:solidFill>
                <a:schemeClr val="accent1"/>
              </a:solidFill>
              <a:prstDash val="solid"/>
              <a:tailEnd type="triangle"/>
            </a:ln>
            <a:effectLst/>
          </p:spPr>
        </p:cxnSp>
      </p:grpSp>
      <p:sp>
        <p:nvSpPr>
          <p:cNvPr id="47" name="Title 5">
            <a:extLst>
              <a:ext uri="{FF2B5EF4-FFF2-40B4-BE49-F238E27FC236}">
                <a16:creationId xmlns:a16="http://schemas.microsoft.com/office/drawing/2014/main" id="{0B018249-CCF2-61C7-4825-457D810F8D09}"/>
              </a:ext>
            </a:extLst>
          </p:cNvPr>
          <p:cNvSpPr txBox="1">
            <a:spLocks/>
          </p:cNvSpPr>
          <p:nvPr/>
        </p:nvSpPr>
        <p:spPr>
          <a:xfrm>
            <a:off x="-1221929" y="292100"/>
            <a:ext cx="14831008" cy="1118235"/>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800" kern="1200">
                <a:solidFill>
                  <a:srgbClr val="C00000"/>
                </a:solidFill>
                <a:latin typeface="Segoe UI" pitchFamily="34" charset="0"/>
                <a:ea typeface="Segoe UI" pitchFamily="34" charset="0"/>
                <a:cs typeface="Segoe UI" pitchFamily="34" charset="0"/>
              </a:defRPr>
            </a:lvl1pPr>
          </a:lstStyle>
          <a:p>
            <a:pPr defTabSz="1219170">
              <a:defRPr/>
            </a:pPr>
            <a:endParaRPr lang="en-GB" sz="1600">
              <a:solidFill>
                <a:srgbClr val="FF0000"/>
              </a:solidFill>
              <a:latin typeface="+mn-lt"/>
            </a:endParaRPr>
          </a:p>
        </p:txBody>
      </p:sp>
      <p:sp>
        <p:nvSpPr>
          <p:cNvPr id="48" name="Rectangle 47">
            <a:extLst>
              <a:ext uri="{FF2B5EF4-FFF2-40B4-BE49-F238E27FC236}">
                <a16:creationId xmlns:a16="http://schemas.microsoft.com/office/drawing/2014/main" id="{EBBC1980-1508-6548-6935-05DC4B7DC6FE}"/>
              </a:ext>
            </a:extLst>
          </p:cNvPr>
          <p:cNvSpPr/>
          <p:nvPr/>
        </p:nvSpPr>
        <p:spPr>
          <a:xfrm>
            <a:off x="637341" y="276539"/>
            <a:ext cx="11440359" cy="769441"/>
          </a:xfrm>
          <a:prstGeom prst="rect">
            <a:avLst/>
          </a:prstGeom>
        </p:spPr>
        <p:txBody>
          <a:bodyPr wrap="square">
            <a:spAutoFit/>
          </a:bodyPr>
          <a:lstStyle/>
          <a:p>
            <a:pPr algn="ctr"/>
            <a:r>
              <a:rPr lang="en-GB" sz="4400" dirty="0">
                <a:solidFill>
                  <a:schemeClr val="accent1">
                    <a:lumMod val="75000"/>
                  </a:schemeClr>
                </a:solidFill>
                <a:effectLst>
                  <a:outerShdw blurRad="38100" dist="38100" dir="2700000" algn="tl">
                    <a:srgbClr val="000000">
                      <a:alpha val="43137"/>
                    </a:srgbClr>
                  </a:outerShdw>
                </a:effectLst>
                <a:latin typeface="+mj-lt"/>
              </a:rPr>
              <a:t>HOW AZURE FUNCTIONS WORK</a:t>
            </a:r>
          </a:p>
        </p:txBody>
      </p:sp>
      <p:pic>
        <p:nvPicPr>
          <p:cNvPr id="49" name="Picture 48">
            <a:extLst>
              <a:ext uri="{FF2B5EF4-FFF2-40B4-BE49-F238E27FC236}">
                <a16:creationId xmlns:a16="http://schemas.microsoft.com/office/drawing/2014/main" id="{36B915D8-02D3-8CF2-975C-98F3367627E4}"/>
              </a:ext>
            </a:extLst>
          </p:cNvPr>
          <p:cNvPicPr>
            <a:picLocks noChangeAspect="1"/>
          </p:cNvPicPr>
          <p:nvPr/>
        </p:nvPicPr>
        <p:blipFill>
          <a:blip r:embed="rId5"/>
          <a:stretch>
            <a:fillRect/>
          </a:stretch>
        </p:blipFill>
        <p:spPr>
          <a:xfrm>
            <a:off x="8463" y="66201"/>
            <a:ext cx="971549" cy="707511"/>
          </a:xfrm>
          <a:prstGeom prst="rect">
            <a:avLst/>
          </a:prstGeom>
        </p:spPr>
      </p:pic>
      <p:sp>
        <p:nvSpPr>
          <p:cNvPr id="50" name="Slide Number Placeholder 3">
            <a:extLst>
              <a:ext uri="{FF2B5EF4-FFF2-40B4-BE49-F238E27FC236}">
                <a16:creationId xmlns:a16="http://schemas.microsoft.com/office/drawing/2014/main" id="{B4C5012A-BDE6-B951-6FF9-1A98A8C80702}"/>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734F84-6B6B-4A31-9AE7-3F2E99051BF0}" type="slidenum">
              <a:rPr lang="en-GB" smtClean="0"/>
              <a:pPr/>
              <a:t>7</a:t>
            </a:fld>
            <a:endParaRPr lang="en-GB"/>
          </a:p>
        </p:txBody>
      </p:sp>
      <p:pic>
        <p:nvPicPr>
          <p:cNvPr id="51" name="Graphic 50">
            <a:extLst>
              <a:ext uri="{FF2B5EF4-FFF2-40B4-BE49-F238E27FC236}">
                <a16:creationId xmlns:a16="http://schemas.microsoft.com/office/drawing/2014/main" id="{14BC0EEB-AA16-C4A5-2612-8B7B54B8554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101123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24BA0-1DB0-456D-74D1-A04201281C39}"/>
              </a:ext>
            </a:extLst>
          </p:cNvPr>
          <p:cNvSpPr>
            <a:spLocks noGrp="1"/>
          </p:cNvSpPr>
          <p:nvPr>
            <p:ph type="title"/>
          </p:nvPr>
        </p:nvSpPr>
        <p:spPr>
          <a:xfrm>
            <a:off x="1676400" y="1443323"/>
            <a:ext cx="10515600" cy="1325563"/>
          </a:xfrm>
        </p:spPr>
        <p:txBody>
          <a:bodyPr/>
          <a:lstStyle/>
          <a:p>
            <a:r>
              <a:rPr lang="en-GB" b="1" i="0" dirty="0">
                <a:effectLst/>
                <a:latin typeface="Söhne"/>
              </a:rPr>
              <a:t>2. Demo: Using Azure Functions</a:t>
            </a:r>
            <a:endParaRPr lang="en-GB" dirty="0"/>
          </a:p>
        </p:txBody>
      </p:sp>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15/11/2023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8</a:t>
            </a:fld>
            <a:endParaRPr lang="en-GB" dirty="0"/>
          </a:p>
        </p:txBody>
      </p:sp>
      <p:pic>
        <p:nvPicPr>
          <p:cNvPr id="4" name="Picture 3">
            <a:extLst>
              <a:ext uri="{FF2B5EF4-FFF2-40B4-BE49-F238E27FC236}">
                <a16:creationId xmlns:a16="http://schemas.microsoft.com/office/drawing/2014/main" id="{64F0D48C-F865-5E3B-92E7-54AC1CA61620}"/>
              </a:ext>
            </a:extLst>
          </p:cNvPr>
          <p:cNvPicPr>
            <a:picLocks noChangeAspect="1"/>
          </p:cNvPicPr>
          <p:nvPr/>
        </p:nvPicPr>
        <p:blipFill>
          <a:blip r:embed="rId2"/>
          <a:stretch>
            <a:fillRect/>
          </a:stretch>
        </p:blipFill>
        <p:spPr>
          <a:xfrm>
            <a:off x="5531893" y="3429001"/>
            <a:ext cx="960284" cy="1106230"/>
          </a:xfrm>
          <a:prstGeom prst="rect">
            <a:avLst/>
          </a:prstGeom>
        </p:spPr>
      </p:pic>
      <p:pic>
        <p:nvPicPr>
          <p:cNvPr id="5" name="Picture 4">
            <a:extLst>
              <a:ext uri="{FF2B5EF4-FFF2-40B4-BE49-F238E27FC236}">
                <a16:creationId xmlns:a16="http://schemas.microsoft.com/office/drawing/2014/main" id="{617450BD-C1AF-B52F-D76A-727936B236D6}"/>
              </a:ext>
            </a:extLst>
          </p:cNvPr>
          <p:cNvPicPr>
            <a:picLocks noChangeAspect="1"/>
          </p:cNvPicPr>
          <p:nvPr/>
        </p:nvPicPr>
        <p:blipFill>
          <a:blip r:embed="rId3"/>
          <a:stretch>
            <a:fillRect/>
          </a:stretch>
        </p:blipFill>
        <p:spPr>
          <a:xfrm>
            <a:off x="5531893" y="2644785"/>
            <a:ext cx="1128214" cy="784215"/>
          </a:xfrm>
          <a:prstGeom prst="rect">
            <a:avLst/>
          </a:prstGeom>
        </p:spPr>
      </p:pic>
      <p:sp>
        <p:nvSpPr>
          <p:cNvPr id="6" name="Right Brace 5">
            <a:extLst>
              <a:ext uri="{FF2B5EF4-FFF2-40B4-BE49-F238E27FC236}">
                <a16:creationId xmlns:a16="http://schemas.microsoft.com/office/drawing/2014/main" id="{7B02D04A-E991-3856-AE4D-5C308DDAEBDA}"/>
              </a:ext>
            </a:extLst>
          </p:cNvPr>
          <p:cNvSpPr/>
          <p:nvPr/>
        </p:nvSpPr>
        <p:spPr>
          <a:xfrm flipH="1">
            <a:off x="4572853" y="2644785"/>
            <a:ext cx="502577" cy="1821987"/>
          </a:xfrm>
          <a:prstGeom prst="rightBrace">
            <a:avLst/>
          </a:prstGeom>
          <a:ln w="571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586D71C-7FCD-6E30-5497-8FA78A7FA839}"/>
              </a:ext>
            </a:extLst>
          </p:cNvPr>
          <p:cNvSpPr/>
          <p:nvPr/>
        </p:nvSpPr>
        <p:spPr>
          <a:xfrm rot="10800000" flipH="1">
            <a:off x="7116569" y="2644785"/>
            <a:ext cx="482023" cy="1890446"/>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ln w="57150">
                <a:solidFill>
                  <a:schemeClr val="tx1"/>
                </a:solidFill>
              </a:ln>
            </a:endParaRPr>
          </a:p>
        </p:txBody>
      </p:sp>
      <p:sp>
        <p:nvSpPr>
          <p:cNvPr id="10" name="TextBox 9">
            <a:extLst>
              <a:ext uri="{FF2B5EF4-FFF2-40B4-BE49-F238E27FC236}">
                <a16:creationId xmlns:a16="http://schemas.microsoft.com/office/drawing/2014/main" id="{96C6F3E7-9335-5490-60FE-AC163887B13D}"/>
              </a:ext>
            </a:extLst>
          </p:cNvPr>
          <p:cNvSpPr txBox="1"/>
          <p:nvPr/>
        </p:nvSpPr>
        <p:spPr>
          <a:xfrm>
            <a:off x="790546" y="3340250"/>
            <a:ext cx="2173840" cy="369332"/>
          </a:xfrm>
          <a:prstGeom prst="rect">
            <a:avLst/>
          </a:prstGeom>
          <a:noFill/>
        </p:spPr>
        <p:txBody>
          <a:bodyPr wrap="square" rtlCol="0">
            <a:spAutoFit/>
          </a:bodyPr>
          <a:lstStyle/>
          <a:p>
            <a:r>
              <a:rPr lang="en-GB" b="1" dirty="0"/>
              <a:t>Input Binding </a:t>
            </a:r>
          </a:p>
        </p:txBody>
      </p:sp>
      <p:pic>
        <p:nvPicPr>
          <p:cNvPr id="11" name="Picture 10">
            <a:extLst>
              <a:ext uri="{FF2B5EF4-FFF2-40B4-BE49-F238E27FC236}">
                <a16:creationId xmlns:a16="http://schemas.microsoft.com/office/drawing/2014/main" id="{4A813C4B-F5AF-7FBE-AEEB-A8573077E48A}"/>
              </a:ext>
            </a:extLst>
          </p:cNvPr>
          <p:cNvPicPr>
            <a:picLocks noChangeAspect="1"/>
          </p:cNvPicPr>
          <p:nvPr/>
        </p:nvPicPr>
        <p:blipFill>
          <a:blip r:embed="rId2"/>
          <a:stretch>
            <a:fillRect/>
          </a:stretch>
        </p:blipFill>
        <p:spPr>
          <a:xfrm>
            <a:off x="1172577" y="3658688"/>
            <a:ext cx="503823" cy="607124"/>
          </a:xfrm>
          <a:prstGeom prst="rect">
            <a:avLst/>
          </a:prstGeom>
        </p:spPr>
      </p:pic>
      <p:cxnSp>
        <p:nvCxnSpPr>
          <p:cNvPr id="14" name="Straight Arrow Connector 13">
            <a:extLst>
              <a:ext uri="{FF2B5EF4-FFF2-40B4-BE49-F238E27FC236}">
                <a16:creationId xmlns:a16="http://schemas.microsoft.com/office/drawing/2014/main" id="{0C996304-CEEA-461C-B6B9-D30BC00551F0}"/>
              </a:ext>
            </a:extLst>
          </p:cNvPr>
          <p:cNvCxnSpPr>
            <a:cxnSpLocks/>
          </p:cNvCxnSpPr>
          <p:nvPr/>
        </p:nvCxnSpPr>
        <p:spPr>
          <a:xfrm flipH="1">
            <a:off x="1424487" y="4328310"/>
            <a:ext cx="1" cy="364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79DF9A2-8ACB-0F1E-E47B-850357D24275}"/>
              </a:ext>
            </a:extLst>
          </p:cNvPr>
          <p:cNvSpPr txBox="1"/>
          <p:nvPr/>
        </p:nvSpPr>
        <p:spPr>
          <a:xfrm>
            <a:off x="1804988" y="3804147"/>
            <a:ext cx="2173840" cy="923330"/>
          </a:xfrm>
          <a:prstGeom prst="rect">
            <a:avLst/>
          </a:prstGeom>
          <a:noFill/>
        </p:spPr>
        <p:txBody>
          <a:bodyPr wrap="square" rtlCol="0">
            <a:spAutoFit/>
          </a:bodyPr>
          <a:lstStyle/>
          <a:p>
            <a:r>
              <a:rPr lang="en-GB" dirty="0"/>
              <a:t>Reading data from database object into Azure Function</a:t>
            </a:r>
          </a:p>
        </p:txBody>
      </p:sp>
      <p:sp>
        <p:nvSpPr>
          <p:cNvPr id="17" name="TextBox 16">
            <a:extLst>
              <a:ext uri="{FF2B5EF4-FFF2-40B4-BE49-F238E27FC236}">
                <a16:creationId xmlns:a16="http://schemas.microsoft.com/office/drawing/2014/main" id="{73B423A1-E8EF-58BB-7EAA-E2403B4D5580}"/>
              </a:ext>
            </a:extLst>
          </p:cNvPr>
          <p:cNvSpPr txBox="1"/>
          <p:nvPr/>
        </p:nvSpPr>
        <p:spPr>
          <a:xfrm>
            <a:off x="8480935" y="3336631"/>
            <a:ext cx="2173840" cy="369332"/>
          </a:xfrm>
          <a:prstGeom prst="rect">
            <a:avLst/>
          </a:prstGeom>
          <a:noFill/>
        </p:spPr>
        <p:txBody>
          <a:bodyPr wrap="square" rtlCol="0">
            <a:spAutoFit/>
          </a:bodyPr>
          <a:lstStyle/>
          <a:p>
            <a:r>
              <a:rPr lang="en-GB" b="1" dirty="0"/>
              <a:t>Output Binding </a:t>
            </a:r>
          </a:p>
        </p:txBody>
      </p:sp>
      <p:pic>
        <p:nvPicPr>
          <p:cNvPr id="18" name="Picture 17">
            <a:extLst>
              <a:ext uri="{FF2B5EF4-FFF2-40B4-BE49-F238E27FC236}">
                <a16:creationId xmlns:a16="http://schemas.microsoft.com/office/drawing/2014/main" id="{9C2B304C-5018-BB42-5875-F5C4C4D88A9D}"/>
              </a:ext>
            </a:extLst>
          </p:cNvPr>
          <p:cNvPicPr>
            <a:picLocks noChangeAspect="1"/>
          </p:cNvPicPr>
          <p:nvPr/>
        </p:nvPicPr>
        <p:blipFill>
          <a:blip r:embed="rId2"/>
          <a:stretch>
            <a:fillRect/>
          </a:stretch>
        </p:blipFill>
        <p:spPr>
          <a:xfrm>
            <a:off x="8770166" y="4632312"/>
            <a:ext cx="503823" cy="607124"/>
          </a:xfrm>
          <a:prstGeom prst="rect">
            <a:avLst/>
          </a:prstGeom>
        </p:spPr>
      </p:pic>
      <p:pic>
        <p:nvPicPr>
          <p:cNvPr id="19" name="Picture 18">
            <a:extLst>
              <a:ext uri="{FF2B5EF4-FFF2-40B4-BE49-F238E27FC236}">
                <a16:creationId xmlns:a16="http://schemas.microsoft.com/office/drawing/2014/main" id="{7AA0F40D-B406-91A6-90F6-83EF7E5EA76B}"/>
              </a:ext>
            </a:extLst>
          </p:cNvPr>
          <p:cNvPicPr>
            <a:picLocks noChangeAspect="1"/>
          </p:cNvPicPr>
          <p:nvPr/>
        </p:nvPicPr>
        <p:blipFill>
          <a:blip r:embed="rId3"/>
          <a:stretch>
            <a:fillRect/>
          </a:stretch>
        </p:blipFill>
        <p:spPr>
          <a:xfrm>
            <a:off x="8701245" y="3830383"/>
            <a:ext cx="761001" cy="517463"/>
          </a:xfrm>
          <a:prstGeom prst="rect">
            <a:avLst/>
          </a:prstGeom>
        </p:spPr>
      </p:pic>
      <p:cxnSp>
        <p:nvCxnSpPr>
          <p:cNvPr id="20" name="Straight Arrow Connector 19">
            <a:extLst>
              <a:ext uri="{FF2B5EF4-FFF2-40B4-BE49-F238E27FC236}">
                <a16:creationId xmlns:a16="http://schemas.microsoft.com/office/drawing/2014/main" id="{39AB048E-0B3E-B5E7-3712-3A662B08E523}"/>
              </a:ext>
            </a:extLst>
          </p:cNvPr>
          <p:cNvCxnSpPr>
            <a:cxnSpLocks/>
          </p:cNvCxnSpPr>
          <p:nvPr/>
        </p:nvCxnSpPr>
        <p:spPr>
          <a:xfrm flipH="1">
            <a:off x="9075618" y="4262068"/>
            <a:ext cx="6127" cy="378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703B232-CFC5-FB0E-364E-6809D46C46EC}"/>
              </a:ext>
            </a:extLst>
          </p:cNvPr>
          <p:cNvSpPr txBox="1"/>
          <p:nvPr/>
        </p:nvSpPr>
        <p:spPr>
          <a:xfrm>
            <a:off x="9589555" y="3890843"/>
            <a:ext cx="2430570" cy="923330"/>
          </a:xfrm>
          <a:prstGeom prst="rect">
            <a:avLst/>
          </a:prstGeom>
          <a:noFill/>
        </p:spPr>
        <p:txBody>
          <a:bodyPr wrap="square" rtlCol="0">
            <a:spAutoFit/>
          </a:bodyPr>
          <a:lstStyle/>
          <a:p>
            <a:r>
              <a:rPr lang="en-GB" dirty="0"/>
              <a:t>Writing data from</a:t>
            </a:r>
          </a:p>
          <a:p>
            <a:r>
              <a:rPr lang="en-GB" dirty="0"/>
              <a:t>Azure Function to SQL object</a:t>
            </a:r>
          </a:p>
        </p:txBody>
      </p:sp>
      <p:sp>
        <p:nvSpPr>
          <p:cNvPr id="25" name="TextBox 24">
            <a:extLst>
              <a:ext uri="{FF2B5EF4-FFF2-40B4-BE49-F238E27FC236}">
                <a16:creationId xmlns:a16="http://schemas.microsoft.com/office/drawing/2014/main" id="{C5EF56B2-3185-772A-08C3-548992EABF04}"/>
              </a:ext>
            </a:extLst>
          </p:cNvPr>
          <p:cNvSpPr txBox="1"/>
          <p:nvPr/>
        </p:nvSpPr>
        <p:spPr>
          <a:xfrm>
            <a:off x="244166" y="5578287"/>
            <a:ext cx="1801991" cy="369332"/>
          </a:xfrm>
          <a:prstGeom prst="rect">
            <a:avLst/>
          </a:prstGeom>
          <a:noFill/>
        </p:spPr>
        <p:txBody>
          <a:bodyPr wrap="square" rtlCol="0">
            <a:spAutoFit/>
          </a:bodyPr>
          <a:lstStyle/>
          <a:p>
            <a:r>
              <a:rPr lang="en-GB" b="1" dirty="0"/>
              <a:t>SQL query result</a:t>
            </a:r>
          </a:p>
        </p:txBody>
      </p:sp>
      <p:cxnSp>
        <p:nvCxnSpPr>
          <p:cNvPr id="28" name="Straight Arrow Connector 27">
            <a:extLst>
              <a:ext uri="{FF2B5EF4-FFF2-40B4-BE49-F238E27FC236}">
                <a16:creationId xmlns:a16="http://schemas.microsoft.com/office/drawing/2014/main" id="{DF0A95D4-0890-D58B-C0CB-487BDADE200E}"/>
              </a:ext>
            </a:extLst>
          </p:cNvPr>
          <p:cNvCxnSpPr>
            <a:cxnSpLocks/>
          </p:cNvCxnSpPr>
          <p:nvPr/>
        </p:nvCxnSpPr>
        <p:spPr>
          <a:xfrm>
            <a:off x="2046157" y="5762738"/>
            <a:ext cx="655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4653436-8621-6A77-977E-8DD3951D243A}"/>
              </a:ext>
            </a:extLst>
          </p:cNvPr>
          <p:cNvSpPr txBox="1"/>
          <p:nvPr/>
        </p:nvSpPr>
        <p:spPr>
          <a:xfrm>
            <a:off x="2701991" y="5578072"/>
            <a:ext cx="2075008" cy="369332"/>
          </a:xfrm>
          <a:prstGeom prst="rect">
            <a:avLst/>
          </a:prstGeom>
          <a:noFill/>
        </p:spPr>
        <p:txBody>
          <a:bodyPr wrap="square" rtlCol="0">
            <a:spAutoFit/>
          </a:bodyPr>
          <a:lstStyle/>
          <a:p>
            <a:r>
              <a:rPr lang="en-GB" b="1" dirty="0"/>
              <a:t>Function Object</a:t>
            </a:r>
          </a:p>
        </p:txBody>
      </p:sp>
      <p:sp>
        <p:nvSpPr>
          <p:cNvPr id="33" name="TextBox 32">
            <a:extLst>
              <a:ext uri="{FF2B5EF4-FFF2-40B4-BE49-F238E27FC236}">
                <a16:creationId xmlns:a16="http://schemas.microsoft.com/office/drawing/2014/main" id="{92A96451-4E60-6DA0-918C-DC94315CA251}"/>
              </a:ext>
            </a:extLst>
          </p:cNvPr>
          <p:cNvSpPr txBox="1"/>
          <p:nvPr/>
        </p:nvSpPr>
        <p:spPr>
          <a:xfrm>
            <a:off x="8174622" y="5459338"/>
            <a:ext cx="1801991" cy="369332"/>
          </a:xfrm>
          <a:prstGeom prst="rect">
            <a:avLst/>
          </a:prstGeom>
          <a:noFill/>
        </p:spPr>
        <p:txBody>
          <a:bodyPr wrap="square" rtlCol="0">
            <a:spAutoFit/>
          </a:bodyPr>
          <a:lstStyle/>
          <a:p>
            <a:r>
              <a:rPr lang="en-GB" b="1" dirty="0"/>
              <a:t>Function Object</a:t>
            </a:r>
          </a:p>
        </p:txBody>
      </p:sp>
      <p:cxnSp>
        <p:nvCxnSpPr>
          <p:cNvPr id="34" name="Straight Arrow Connector 33">
            <a:extLst>
              <a:ext uri="{FF2B5EF4-FFF2-40B4-BE49-F238E27FC236}">
                <a16:creationId xmlns:a16="http://schemas.microsoft.com/office/drawing/2014/main" id="{72F08178-5151-7540-2A14-11B0CD9D5796}"/>
              </a:ext>
            </a:extLst>
          </p:cNvPr>
          <p:cNvCxnSpPr>
            <a:cxnSpLocks/>
          </p:cNvCxnSpPr>
          <p:nvPr/>
        </p:nvCxnSpPr>
        <p:spPr>
          <a:xfrm>
            <a:off x="9976613" y="5643789"/>
            <a:ext cx="6558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C80E61F-F7E5-4A8F-220C-D3E7F76C743B}"/>
              </a:ext>
            </a:extLst>
          </p:cNvPr>
          <p:cNvSpPr txBox="1"/>
          <p:nvPr/>
        </p:nvSpPr>
        <p:spPr>
          <a:xfrm>
            <a:off x="10632447" y="5459123"/>
            <a:ext cx="2075008" cy="369332"/>
          </a:xfrm>
          <a:prstGeom prst="rect">
            <a:avLst/>
          </a:prstGeom>
          <a:noFill/>
        </p:spPr>
        <p:txBody>
          <a:bodyPr wrap="square" rtlCol="0">
            <a:spAutoFit/>
          </a:bodyPr>
          <a:lstStyle/>
          <a:p>
            <a:r>
              <a:rPr lang="en-GB" b="1" dirty="0"/>
              <a:t>SQL Object</a:t>
            </a:r>
          </a:p>
        </p:txBody>
      </p:sp>
      <p:pic>
        <p:nvPicPr>
          <p:cNvPr id="2" name="Graphic 1">
            <a:extLst>
              <a:ext uri="{FF2B5EF4-FFF2-40B4-BE49-F238E27FC236}">
                <a16:creationId xmlns:a16="http://schemas.microsoft.com/office/drawing/2014/main" id="{98BC74E9-7078-7A2D-8244-B3D3502576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726" y="-35917"/>
            <a:ext cx="1601274" cy="567864"/>
          </a:xfrm>
          <a:prstGeom prst="rect">
            <a:avLst/>
          </a:prstGeom>
        </p:spPr>
      </p:pic>
      <p:pic>
        <p:nvPicPr>
          <p:cNvPr id="13" name="Picture 12">
            <a:extLst>
              <a:ext uri="{FF2B5EF4-FFF2-40B4-BE49-F238E27FC236}">
                <a16:creationId xmlns:a16="http://schemas.microsoft.com/office/drawing/2014/main" id="{8C5E79B1-B238-8A0E-B57A-413C31992C86}"/>
              </a:ext>
            </a:extLst>
          </p:cNvPr>
          <p:cNvPicPr>
            <a:picLocks noChangeAspect="1"/>
          </p:cNvPicPr>
          <p:nvPr/>
        </p:nvPicPr>
        <p:blipFill>
          <a:blip r:embed="rId3"/>
          <a:stretch>
            <a:fillRect/>
          </a:stretch>
        </p:blipFill>
        <p:spPr>
          <a:xfrm>
            <a:off x="1043987" y="4815581"/>
            <a:ext cx="761001" cy="517463"/>
          </a:xfrm>
          <a:prstGeom prst="rect">
            <a:avLst/>
          </a:prstGeom>
        </p:spPr>
      </p:pic>
    </p:spTree>
    <p:extLst>
      <p:ext uri="{BB962C8B-B14F-4D97-AF65-F5344CB8AC3E}">
        <p14:creationId xmlns:p14="http://schemas.microsoft.com/office/powerpoint/2010/main" val="269473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9" grpId="0" animBg="1"/>
      <p:bldP spid="10" grpId="0"/>
      <p:bldP spid="16" grpId="0"/>
      <p:bldP spid="17" grpId="0"/>
      <p:bldP spid="21" grpId="0"/>
      <p:bldP spid="25" grpId="0"/>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E24BA0-1DB0-456D-74D1-A04201281C39}"/>
              </a:ext>
            </a:extLst>
          </p:cNvPr>
          <p:cNvSpPr>
            <a:spLocks noGrp="1"/>
          </p:cNvSpPr>
          <p:nvPr>
            <p:ph type="title"/>
          </p:nvPr>
        </p:nvSpPr>
        <p:spPr>
          <a:xfrm>
            <a:off x="1713216" y="2585474"/>
            <a:ext cx="10515600" cy="1325563"/>
          </a:xfrm>
        </p:spPr>
        <p:txBody>
          <a:bodyPr/>
          <a:lstStyle/>
          <a:p>
            <a:r>
              <a:rPr lang="en-GB" b="1" dirty="0">
                <a:latin typeface="Söhne"/>
              </a:rPr>
              <a:t>3</a:t>
            </a:r>
            <a:r>
              <a:rPr lang="en-GB" b="1" i="0" dirty="0">
                <a:effectLst/>
                <a:latin typeface="Söhne"/>
              </a:rPr>
              <a:t>. Testing Azure Functions</a:t>
            </a:r>
            <a:endParaRPr lang="en-GB" dirty="0"/>
          </a:p>
        </p:txBody>
      </p:sp>
      <p:sp>
        <p:nvSpPr>
          <p:cNvPr id="7" name="Date Placeholder 6">
            <a:extLst>
              <a:ext uri="{FF2B5EF4-FFF2-40B4-BE49-F238E27FC236}">
                <a16:creationId xmlns:a16="http://schemas.microsoft.com/office/drawing/2014/main" id="{1B9D7871-D114-EB05-9756-380C48F27438}"/>
              </a:ext>
            </a:extLst>
          </p:cNvPr>
          <p:cNvSpPr>
            <a:spLocks noGrp="1"/>
          </p:cNvSpPr>
          <p:nvPr>
            <p:ph type="dt" sz="half" idx="10"/>
          </p:nvPr>
        </p:nvSpPr>
        <p:spPr/>
        <p:txBody>
          <a:bodyPr/>
          <a:lstStyle/>
          <a:p>
            <a:fld id="{5DF74D88-CA6F-4C52-8555-1EFB66F9D1DC}" type="datetime1">
              <a:rPr lang="en-GB" smtClean="0"/>
              <a:t>15/11/2023</a:t>
            </a:fld>
            <a:endParaRPr lang="en-GB"/>
          </a:p>
        </p:txBody>
      </p:sp>
      <p:sp>
        <p:nvSpPr>
          <p:cNvPr id="8" name="Slide Number Placeholder 7">
            <a:extLst>
              <a:ext uri="{FF2B5EF4-FFF2-40B4-BE49-F238E27FC236}">
                <a16:creationId xmlns:a16="http://schemas.microsoft.com/office/drawing/2014/main" id="{10ABD195-1C74-993F-434B-D2CDE34D8DD6}"/>
              </a:ext>
            </a:extLst>
          </p:cNvPr>
          <p:cNvSpPr>
            <a:spLocks noGrp="1"/>
          </p:cNvSpPr>
          <p:nvPr>
            <p:ph type="sldNum" sz="quarter" idx="12"/>
          </p:nvPr>
        </p:nvSpPr>
        <p:spPr/>
        <p:txBody>
          <a:bodyPr/>
          <a:lstStyle/>
          <a:p>
            <a:fld id="{1822C2C9-E126-44D7-ABC8-7CE5B314A4C3}" type="slidenum">
              <a:rPr lang="en-GB" smtClean="0"/>
              <a:t>9</a:t>
            </a:fld>
            <a:endParaRPr lang="en-GB"/>
          </a:p>
        </p:txBody>
      </p:sp>
      <p:pic>
        <p:nvPicPr>
          <p:cNvPr id="2" name="Graphic 1">
            <a:extLst>
              <a:ext uri="{FF2B5EF4-FFF2-40B4-BE49-F238E27FC236}">
                <a16:creationId xmlns:a16="http://schemas.microsoft.com/office/drawing/2014/main" id="{CC5C7E61-E0D1-A90F-B028-799287D550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90726" y="-35917"/>
            <a:ext cx="1601274" cy="567864"/>
          </a:xfrm>
          <a:prstGeom prst="rect">
            <a:avLst/>
          </a:prstGeom>
        </p:spPr>
      </p:pic>
    </p:spTree>
    <p:extLst>
      <p:ext uri="{BB962C8B-B14F-4D97-AF65-F5344CB8AC3E}">
        <p14:creationId xmlns:p14="http://schemas.microsoft.com/office/powerpoint/2010/main" val="367934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648</Words>
  <Application>Microsoft Office PowerPoint</Application>
  <PresentationFormat>Widescreen</PresentationFormat>
  <Paragraphs>114</Paragraphs>
  <Slides>14</Slides>
  <Notes>2</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14</vt:i4>
      </vt:variant>
    </vt:vector>
  </HeadingPairs>
  <TitlesOfParts>
    <vt:vector size="28" baseType="lpstr">
      <vt:lpstr>Arial</vt:lpstr>
      <vt:lpstr>Calibri</vt:lpstr>
      <vt:lpstr>Calibri Light</vt:lpstr>
      <vt:lpstr>Consolas</vt:lpstr>
      <vt:lpstr>IBM Plex Sans</vt:lpstr>
      <vt:lpstr>IBM Plex Sans Medium</vt:lpstr>
      <vt:lpstr>IBM Plex Sans SemiBold</vt:lpstr>
      <vt:lpstr>IBM Plex Sans Text</vt:lpstr>
      <vt:lpstr>open sans</vt:lpstr>
      <vt:lpstr>Roboto</vt:lpstr>
      <vt:lpstr>Segoe UI</vt:lpstr>
      <vt:lpstr>Söhne</vt:lpstr>
      <vt:lpstr>Wingdings</vt:lpstr>
      <vt:lpstr>Office Theme</vt:lpstr>
      <vt:lpstr>Seamless Integration of Azure Functions with Azure SQL  </vt:lpstr>
      <vt:lpstr>Alpa Buddhabhatti</vt:lpstr>
      <vt:lpstr>Agenda</vt:lpstr>
      <vt:lpstr>Abstract</vt:lpstr>
      <vt:lpstr>Quick Overview of Azure Functions</vt:lpstr>
      <vt:lpstr>What is Azure Function</vt:lpstr>
      <vt:lpstr>PowerPoint Presentation</vt:lpstr>
      <vt:lpstr>2. Demo: Using Azure Functions</vt:lpstr>
      <vt:lpstr>3. Testing Azure Functions</vt:lpstr>
      <vt:lpstr>How Azure Function integrate with ADF</vt:lpstr>
      <vt:lpstr>Useful Links</vt:lpstr>
      <vt:lpstr>Table &amp; database level TRACKING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Alpa Buddhabhatti</dc:creator>
  <cp:lastModifiedBy>Alpa Buddhabhatti</cp:lastModifiedBy>
  <cp:revision>65</cp:revision>
  <dcterms:created xsi:type="dcterms:W3CDTF">2023-10-27T21:57:56Z</dcterms:created>
  <dcterms:modified xsi:type="dcterms:W3CDTF">2023-11-15T22:32:45Z</dcterms:modified>
</cp:coreProperties>
</file>