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424" r:id="rId3"/>
    <p:sldId id="464" r:id="rId4"/>
    <p:sldId id="441" r:id="rId5"/>
    <p:sldId id="442" r:id="rId6"/>
    <p:sldId id="419" r:id="rId7"/>
    <p:sldId id="449" r:id="rId8"/>
    <p:sldId id="388" r:id="rId9"/>
    <p:sldId id="448" r:id="rId10"/>
    <p:sldId id="447" r:id="rId11"/>
    <p:sldId id="398" r:id="rId12"/>
    <p:sldId id="443" r:id="rId13"/>
    <p:sldId id="444" r:id="rId14"/>
    <p:sldId id="445" r:id="rId15"/>
    <p:sldId id="446" r:id="rId16"/>
    <p:sldId id="450" r:id="rId17"/>
    <p:sldId id="435" r:id="rId18"/>
    <p:sldId id="453" r:id="rId19"/>
    <p:sldId id="454" r:id="rId20"/>
    <p:sldId id="456" r:id="rId21"/>
    <p:sldId id="451" r:id="rId22"/>
    <p:sldId id="457" r:id="rId23"/>
    <p:sldId id="458" r:id="rId24"/>
    <p:sldId id="452" r:id="rId25"/>
    <p:sldId id="429" r:id="rId26"/>
    <p:sldId id="459" r:id="rId27"/>
    <p:sldId id="462" r:id="rId28"/>
    <p:sldId id="431" r:id="rId29"/>
    <p:sldId id="417" r:id="rId30"/>
    <p:sldId id="432" r:id="rId31"/>
    <p:sldId id="374" r:id="rId32"/>
    <p:sldId id="463" r:id="rId33"/>
    <p:sldId id="465" r:id="rId34"/>
    <p:sldId id="4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00" d="100"/>
          <a:sy n="100" d="100"/>
        </p:scale>
        <p:origin x="29"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7355B-28CA-4F28-ABF8-C4E863AB0CDD}" type="datetimeFigureOut">
              <a:rPr lang="en-GB" smtClean="0"/>
              <a:t>07/03/2022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82177-C070-4DFD-84BE-9E7C91D8568D}" type="slidenum">
              <a:rPr lang="en-GB" smtClean="0"/>
              <a:t>‹#›</a:t>
            </a:fld>
            <a:endParaRPr lang="en-GB"/>
          </a:p>
        </p:txBody>
      </p:sp>
    </p:spTree>
    <p:extLst>
      <p:ext uri="{BB962C8B-B14F-4D97-AF65-F5344CB8AC3E}">
        <p14:creationId xmlns:p14="http://schemas.microsoft.com/office/powerpoint/2010/main" val="152120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48CD4C-E5E2-FD4B-A013-4032F684959D}" type="slidenum">
              <a:rPr kumimoji="0" lang="en-US" sz="1300" b="0" i="0" u="none" strike="noStrike" kern="1200" cap="none" spc="0" normalizeH="0" baseline="0" noProof="0" smtClean="0">
                <a:ln>
                  <a:noFill/>
                </a:ln>
                <a:solidFill>
                  <a:prstClr val="black"/>
                </a:solidFill>
                <a:effectLst/>
                <a:uLnTx/>
                <a:uFillTx/>
                <a:latin typeface="Palatino Linotype" pitchFamily="18"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Palatino Linotype" pitchFamily="18" charset="0"/>
              <a:ea typeface="+mn-ea"/>
              <a:cs typeface="Arial" charset="0"/>
            </a:endParaRPr>
          </a:p>
        </p:txBody>
      </p:sp>
    </p:spTree>
    <p:extLst>
      <p:ext uri="{BB962C8B-B14F-4D97-AF65-F5344CB8AC3E}">
        <p14:creationId xmlns:p14="http://schemas.microsoft.com/office/powerpoint/2010/main" val="80518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48CD4C-E5E2-FD4B-A013-4032F684959D}" type="slidenum">
              <a:rPr kumimoji="0" lang="en-US" sz="1300" b="0" i="0" u="none" strike="noStrike" kern="1200" cap="none" spc="0" normalizeH="0" baseline="0" noProof="0" smtClean="0">
                <a:ln>
                  <a:noFill/>
                </a:ln>
                <a:solidFill>
                  <a:prstClr val="black"/>
                </a:solidFill>
                <a:effectLst/>
                <a:uLnTx/>
                <a:uFillTx/>
                <a:latin typeface="Palatino Linotype" pitchFamily="18"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Palatino Linotype" pitchFamily="18" charset="0"/>
              <a:ea typeface="+mn-ea"/>
              <a:cs typeface="Arial" charset="0"/>
            </a:endParaRPr>
          </a:p>
        </p:txBody>
      </p:sp>
    </p:spTree>
    <p:extLst>
      <p:ext uri="{BB962C8B-B14F-4D97-AF65-F5344CB8AC3E}">
        <p14:creationId xmlns:p14="http://schemas.microsoft.com/office/powerpoint/2010/main" val="284730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21941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9115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584689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4"/>
            <a:ext cx="8686800" cy="1752600"/>
          </a:xfrm>
          <a:prstGeom prst="rect">
            <a:avLst/>
          </a:prstGeom>
        </p:spPr>
        <p:txBody>
          <a:bodyPr/>
          <a:lstStyle>
            <a:lvl5pPr>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p:cNvCxnSpPr/>
          <p:nvPr userDrawn="1"/>
        </p:nvCxnSpPr>
        <p:spPr>
          <a:xfrm>
            <a:off x="101600" y="1295400"/>
            <a:ext cx="11988800" cy="0"/>
          </a:xfrm>
          <a:prstGeom prst="line">
            <a:avLst/>
          </a:prstGeom>
          <a:ln>
            <a:solidFill>
              <a:srgbClr val="0097E4"/>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AADCEF8-3473-4ED5-A3F7-A8158D0F46CE}"/>
              </a:ext>
            </a:extLst>
          </p:cNvPr>
          <p:cNvSpPr>
            <a:spLocks noGrp="1"/>
          </p:cNvSpPr>
          <p:nvPr>
            <p:ph type="pic" sz="quarter" idx="10"/>
          </p:nvPr>
        </p:nvSpPr>
        <p:spPr>
          <a:xfrm>
            <a:off x="9525000" y="1600200"/>
            <a:ext cx="2057400" cy="1752599"/>
          </a:xfrm>
          <a:prstGeom prst="rect">
            <a:avLst/>
          </a:prstGeom>
        </p:spPr>
        <p:txBody>
          <a:bodyPr/>
          <a:lstStyle/>
          <a:p>
            <a:endParaRPr lang="it-IT"/>
          </a:p>
        </p:txBody>
      </p:sp>
      <p:sp>
        <p:nvSpPr>
          <p:cNvPr id="7" name="Text Placeholder 6">
            <a:extLst>
              <a:ext uri="{FF2B5EF4-FFF2-40B4-BE49-F238E27FC236}">
                <a16:creationId xmlns:a16="http://schemas.microsoft.com/office/drawing/2014/main" id="{D930AE9A-D48A-4DD7-A1BC-4BBD214075A8}"/>
              </a:ext>
            </a:extLst>
          </p:cNvPr>
          <p:cNvSpPr>
            <a:spLocks noGrp="1"/>
          </p:cNvSpPr>
          <p:nvPr>
            <p:ph type="body" sz="quarter" idx="11"/>
          </p:nvPr>
        </p:nvSpPr>
        <p:spPr>
          <a:xfrm>
            <a:off x="631370" y="3827357"/>
            <a:ext cx="5464629" cy="1752600"/>
          </a:xfrm>
          <a:prstGeom prst="rect">
            <a:avLst/>
          </a:prstGeom>
        </p:spPr>
        <p:style>
          <a:lnRef idx="2">
            <a:schemeClr val="accent5"/>
          </a:lnRef>
          <a:fillRef idx="1">
            <a:schemeClr val="lt1"/>
          </a:fillRef>
          <a:effectRef idx="0">
            <a:schemeClr val="accent5"/>
          </a:effectRef>
          <a:fontRef idx="minor">
            <a:schemeClr val="dk1"/>
          </a:fontRef>
        </p:style>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9" name="Text Placeholder 6">
            <a:extLst>
              <a:ext uri="{FF2B5EF4-FFF2-40B4-BE49-F238E27FC236}">
                <a16:creationId xmlns:a16="http://schemas.microsoft.com/office/drawing/2014/main" id="{C9F29DA8-7951-4539-894A-327BC0B4D5A6}"/>
              </a:ext>
            </a:extLst>
          </p:cNvPr>
          <p:cNvSpPr>
            <a:spLocks noGrp="1"/>
          </p:cNvSpPr>
          <p:nvPr>
            <p:ph type="body" sz="quarter" idx="12"/>
          </p:nvPr>
        </p:nvSpPr>
        <p:spPr>
          <a:xfrm>
            <a:off x="6248400" y="3827355"/>
            <a:ext cx="5334000" cy="1752601"/>
          </a:xfrm>
          <a:prstGeom prst="rect">
            <a:avLst/>
          </a:prstGeom>
        </p:spPr>
        <p:style>
          <a:lnRef idx="2">
            <a:schemeClr val="accent5"/>
          </a:lnRef>
          <a:fillRef idx="1">
            <a:schemeClr val="lt1"/>
          </a:fillRef>
          <a:effectRef idx="0">
            <a:schemeClr val="accent5"/>
          </a:effectRef>
          <a:fontRef idx="minor">
            <a:schemeClr val="dk1"/>
          </a:fontRef>
        </p:style>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8" name="TextBox 7">
            <a:extLst>
              <a:ext uri="{FF2B5EF4-FFF2-40B4-BE49-F238E27FC236}">
                <a16:creationId xmlns:a16="http://schemas.microsoft.com/office/drawing/2014/main" id="{FD4F0C5F-EB56-4446-BCE2-556BC4C9BB90}"/>
              </a:ext>
            </a:extLst>
          </p:cNvPr>
          <p:cNvSpPr txBox="1"/>
          <p:nvPr userDrawn="1"/>
        </p:nvSpPr>
        <p:spPr>
          <a:xfrm>
            <a:off x="631371" y="3436255"/>
            <a:ext cx="1551002" cy="369332"/>
          </a:xfrm>
          <a:prstGeom prst="rect">
            <a:avLst/>
          </a:prstGeom>
          <a:noFill/>
        </p:spPr>
        <p:txBody>
          <a:bodyPr wrap="none" rtlCol="0">
            <a:spAutoFit/>
          </a:bodyPr>
          <a:lstStyle/>
          <a:p>
            <a:r>
              <a:rPr lang="it-IT" dirty="0">
                <a:solidFill>
                  <a:schemeClr val="accent1"/>
                </a:solidFill>
                <a:latin typeface="+mj-lt"/>
              </a:rPr>
              <a:t>Your contacts</a:t>
            </a:r>
          </a:p>
        </p:txBody>
      </p:sp>
      <p:sp>
        <p:nvSpPr>
          <p:cNvPr id="11" name="TextBox 10">
            <a:extLst>
              <a:ext uri="{FF2B5EF4-FFF2-40B4-BE49-F238E27FC236}">
                <a16:creationId xmlns:a16="http://schemas.microsoft.com/office/drawing/2014/main" id="{C2208E2B-2EEC-40BC-AB78-ED81E2E8EEF1}"/>
              </a:ext>
            </a:extLst>
          </p:cNvPr>
          <p:cNvSpPr txBox="1"/>
          <p:nvPr userDrawn="1"/>
        </p:nvSpPr>
        <p:spPr>
          <a:xfrm>
            <a:off x="6248400" y="3436255"/>
            <a:ext cx="1148456" cy="369332"/>
          </a:xfrm>
          <a:prstGeom prst="rect">
            <a:avLst/>
          </a:prstGeom>
          <a:noFill/>
        </p:spPr>
        <p:txBody>
          <a:bodyPr wrap="none" rtlCol="0">
            <a:spAutoFit/>
          </a:bodyPr>
          <a:lstStyle/>
          <a:p>
            <a:r>
              <a:rPr lang="it-IT" dirty="0">
                <a:solidFill>
                  <a:schemeClr val="accent1"/>
                </a:solidFill>
                <a:latin typeface="+mj-lt"/>
              </a:rPr>
              <a:t>Your sites</a:t>
            </a:r>
          </a:p>
        </p:txBody>
      </p:sp>
      <p:sp>
        <p:nvSpPr>
          <p:cNvPr id="4" name="Title 3">
            <a:extLst>
              <a:ext uri="{FF2B5EF4-FFF2-40B4-BE49-F238E27FC236}">
                <a16:creationId xmlns:a16="http://schemas.microsoft.com/office/drawing/2014/main" id="{0F859985-2407-42A3-82BD-CE52D797BFF0}"/>
              </a:ext>
            </a:extLst>
          </p:cNvPr>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414681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ponsor">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A4C26-E46D-45F8-81A6-435DF97B0252}"/>
              </a:ext>
            </a:extLst>
          </p:cNvPr>
          <p:cNvSpPr txBox="1"/>
          <p:nvPr userDrawn="1"/>
        </p:nvSpPr>
        <p:spPr>
          <a:xfrm>
            <a:off x="4800600" y="533400"/>
            <a:ext cx="2230099" cy="777970"/>
          </a:xfrm>
          <a:prstGeom prst="rect">
            <a:avLst/>
          </a:prstGeom>
        </p:spPr>
        <p:txBody>
          <a:bodyPr vert="horz" lIns="91440" tIns="45720" rIns="91440" bIns="45720" rtlCol="0" anchor="b">
            <a:noAutofit/>
          </a:bodyPr>
          <a:lstStyle>
            <a:lvl1pPr algn="ctr">
              <a:lnSpc>
                <a:spcPts val="5800"/>
              </a:lnSpc>
              <a:defRPr sz="44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a:lnSpc>
                <a:spcPts val="5800"/>
              </a:lnSpc>
              <a:defRPr sz="5400">
                <a:solidFill>
                  <a:schemeClr val="tx2"/>
                </a:solidFill>
                <a:latin typeface="Segoe UI" pitchFamily="34" charset="0"/>
                <a:cs typeface="Segoe UI" pitchFamily="34" charset="0"/>
              </a:defRPr>
            </a:lvl2pPr>
            <a:lvl3pPr algn="ctr">
              <a:lnSpc>
                <a:spcPts val="5800"/>
              </a:lnSpc>
              <a:defRPr sz="5400">
                <a:solidFill>
                  <a:schemeClr val="tx2"/>
                </a:solidFill>
                <a:latin typeface="Segoe UI" pitchFamily="34" charset="0"/>
                <a:cs typeface="Segoe UI" pitchFamily="34" charset="0"/>
              </a:defRPr>
            </a:lvl3pPr>
            <a:lvl4pPr algn="ctr">
              <a:lnSpc>
                <a:spcPts val="5800"/>
              </a:lnSpc>
              <a:defRPr sz="5400">
                <a:solidFill>
                  <a:schemeClr val="tx2"/>
                </a:solidFill>
                <a:latin typeface="Segoe UI" pitchFamily="34" charset="0"/>
                <a:cs typeface="Segoe UI" pitchFamily="34" charset="0"/>
              </a:defRPr>
            </a:lvl4pPr>
            <a:lvl5pPr algn="ctr">
              <a:lnSpc>
                <a:spcPts val="5800"/>
              </a:lnSpc>
              <a:defRPr sz="5400">
                <a:solidFill>
                  <a:schemeClr val="tx2"/>
                </a:solidFill>
                <a:latin typeface="Segoe UI" pitchFamily="34" charset="0"/>
                <a:cs typeface="Segoe UI" pitchFamily="34" charset="0"/>
              </a:defRPr>
            </a:lvl5pPr>
            <a:lvl6pPr marL="457200" algn="ctr" fontAlgn="base">
              <a:lnSpc>
                <a:spcPts val="5800"/>
              </a:lnSpc>
              <a:spcBef>
                <a:spcPct val="0"/>
              </a:spcBef>
              <a:spcAft>
                <a:spcPct val="0"/>
              </a:spcAft>
              <a:defRPr sz="5400">
                <a:solidFill>
                  <a:schemeClr val="tx2"/>
                </a:solidFill>
              </a:defRPr>
            </a:lvl6pPr>
            <a:lvl7pPr marL="914400" algn="ctr" fontAlgn="base">
              <a:lnSpc>
                <a:spcPts val="5800"/>
              </a:lnSpc>
              <a:spcBef>
                <a:spcPct val="0"/>
              </a:spcBef>
              <a:spcAft>
                <a:spcPct val="0"/>
              </a:spcAft>
              <a:defRPr sz="5400">
                <a:solidFill>
                  <a:schemeClr val="tx2"/>
                </a:solidFill>
              </a:defRPr>
            </a:lvl7pPr>
            <a:lvl8pPr marL="1371600" algn="ctr" fontAlgn="base">
              <a:lnSpc>
                <a:spcPts val="5800"/>
              </a:lnSpc>
              <a:spcBef>
                <a:spcPct val="0"/>
              </a:spcBef>
              <a:spcAft>
                <a:spcPct val="0"/>
              </a:spcAft>
              <a:defRPr sz="5400">
                <a:solidFill>
                  <a:schemeClr val="tx2"/>
                </a:solidFill>
              </a:defRPr>
            </a:lvl8pPr>
            <a:lvl9pPr marL="1828800" algn="ctr" fontAlgn="base">
              <a:lnSpc>
                <a:spcPts val="5800"/>
              </a:lnSpc>
              <a:spcBef>
                <a:spcPct val="0"/>
              </a:spcBef>
              <a:spcAft>
                <a:spcPct val="0"/>
              </a:spcAft>
              <a:defRPr sz="5400">
                <a:solidFill>
                  <a:schemeClr val="tx2"/>
                </a:solidFill>
              </a:defRPr>
            </a:lvl9pPr>
          </a:lstStyle>
          <a:p>
            <a:pPr lvl="0"/>
            <a:r>
              <a:rPr lang="it-IT" dirty="0"/>
              <a:t>Sponsor</a:t>
            </a:r>
          </a:p>
        </p:txBody>
      </p:sp>
      <p:pic>
        <p:nvPicPr>
          <p:cNvPr id="5" name="Picture 4">
            <a:extLst>
              <a:ext uri="{FF2B5EF4-FFF2-40B4-BE49-F238E27FC236}">
                <a16:creationId xmlns:a16="http://schemas.microsoft.com/office/drawing/2014/main" id="{49F9478A-8906-4506-80D0-677087B2A1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4090374"/>
            <a:ext cx="4290381" cy="1511893"/>
          </a:xfrm>
          <a:prstGeom prst="rect">
            <a:avLst/>
          </a:prstGeom>
        </p:spPr>
      </p:pic>
      <p:pic>
        <p:nvPicPr>
          <p:cNvPr id="7" name="Picture 6">
            <a:extLst>
              <a:ext uri="{FF2B5EF4-FFF2-40B4-BE49-F238E27FC236}">
                <a16:creationId xmlns:a16="http://schemas.microsoft.com/office/drawing/2014/main" id="{A8081D9C-2837-4C89-ACD0-7435464E9A67}"/>
              </a:ext>
            </a:extLst>
          </p:cNvPr>
          <p:cNvPicPr>
            <a:picLocks noChangeAspect="1"/>
          </p:cNvPicPr>
          <p:nvPr userDrawn="1"/>
        </p:nvPicPr>
        <p:blipFill rotWithShape="1">
          <a:blip r:embed="rId3"/>
          <a:srcRect r="51837"/>
          <a:stretch/>
        </p:blipFill>
        <p:spPr>
          <a:xfrm>
            <a:off x="10526597" y="-5697"/>
            <a:ext cx="1675563" cy="691497"/>
          </a:xfrm>
          <a:prstGeom prst="rect">
            <a:avLst/>
          </a:prstGeom>
        </p:spPr>
      </p:pic>
      <p:pic>
        <p:nvPicPr>
          <p:cNvPr id="10" name="Picture 9" descr="Logo&#10;&#10;Description automatically generated">
            <a:extLst>
              <a:ext uri="{FF2B5EF4-FFF2-40B4-BE49-F238E27FC236}">
                <a16:creationId xmlns:a16="http://schemas.microsoft.com/office/drawing/2014/main" id="{1769EEF6-CB4B-4BA9-9F39-DE4C306BCE8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4800" y="1893332"/>
            <a:ext cx="4114800" cy="1012196"/>
          </a:xfrm>
          <a:prstGeom prst="rect">
            <a:avLst/>
          </a:prstGeom>
        </p:spPr>
      </p:pic>
      <p:pic>
        <p:nvPicPr>
          <p:cNvPr id="11" name="Picture 10" descr="Logo&#10;&#10;Description automatically generated">
            <a:extLst>
              <a:ext uri="{FF2B5EF4-FFF2-40B4-BE49-F238E27FC236}">
                <a16:creationId xmlns:a16="http://schemas.microsoft.com/office/drawing/2014/main" id="{F9F8C42D-D81C-4C3D-BB45-4F59900386E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38600" y="3038444"/>
            <a:ext cx="4703954" cy="919014"/>
          </a:xfrm>
          <a:prstGeom prst="rect">
            <a:avLst/>
          </a:prstGeom>
        </p:spPr>
      </p:pic>
      <p:sp>
        <p:nvSpPr>
          <p:cNvPr id="2" name="TextBox 1">
            <a:extLst>
              <a:ext uri="{FF2B5EF4-FFF2-40B4-BE49-F238E27FC236}">
                <a16:creationId xmlns:a16="http://schemas.microsoft.com/office/drawing/2014/main" id="{DF8626FD-D186-4477-B7C1-8B4A45FE574C}"/>
              </a:ext>
            </a:extLst>
          </p:cNvPr>
          <p:cNvSpPr txBox="1"/>
          <p:nvPr userDrawn="1"/>
        </p:nvSpPr>
        <p:spPr>
          <a:xfrm>
            <a:off x="304800" y="1524000"/>
            <a:ext cx="2425664" cy="369332"/>
          </a:xfrm>
          <a:prstGeom prst="rect">
            <a:avLst/>
          </a:prstGeom>
          <a:noFill/>
        </p:spPr>
        <p:txBody>
          <a:bodyPr wrap="none" rtlCol="0">
            <a:spAutoFit/>
          </a:bodyPr>
          <a:lstStyle/>
          <a:p>
            <a:r>
              <a:rPr lang="it-IT" dirty="0">
                <a:latin typeface="+mj-lt"/>
              </a:rPr>
              <a:t>PREMIUM SPONSORS</a:t>
            </a:r>
          </a:p>
        </p:txBody>
      </p:sp>
      <p:sp>
        <p:nvSpPr>
          <p:cNvPr id="12" name="TextBox 11">
            <a:extLst>
              <a:ext uri="{FF2B5EF4-FFF2-40B4-BE49-F238E27FC236}">
                <a16:creationId xmlns:a16="http://schemas.microsoft.com/office/drawing/2014/main" id="{135DA781-4DB1-40E6-96A5-656E6E03FE77}"/>
              </a:ext>
            </a:extLst>
          </p:cNvPr>
          <p:cNvSpPr txBox="1"/>
          <p:nvPr userDrawn="1"/>
        </p:nvSpPr>
        <p:spPr>
          <a:xfrm>
            <a:off x="205419" y="5486803"/>
            <a:ext cx="2769156" cy="369332"/>
          </a:xfrm>
          <a:prstGeom prst="rect">
            <a:avLst/>
          </a:prstGeom>
          <a:noFill/>
        </p:spPr>
        <p:txBody>
          <a:bodyPr wrap="none" rtlCol="0">
            <a:spAutoFit/>
          </a:bodyPr>
          <a:lstStyle/>
          <a:p>
            <a:r>
              <a:rPr lang="it-IT" dirty="0">
                <a:latin typeface="+mj-lt"/>
              </a:rPr>
              <a:t>SUPPORTING SPONSORS</a:t>
            </a:r>
          </a:p>
        </p:txBody>
      </p:sp>
      <p:pic>
        <p:nvPicPr>
          <p:cNvPr id="13" name="Picture 12" descr="Icon&#10;&#10;Description automatically generated">
            <a:extLst>
              <a:ext uri="{FF2B5EF4-FFF2-40B4-BE49-F238E27FC236}">
                <a16:creationId xmlns:a16="http://schemas.microsoft.com/office/drawing/2014/main" id="{99FADA6B-0B3C-44D0-8610-9312A901DDB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48000" y="5856135"/>
            <a:ext cx="1204965" cy="877214"/>
          </a:xfrm>
          <a:prstGeom prst="rect">
            <a:avLst/>
          </a:prstGeom>
        </p:spPr>
      </p:pic>
      <p:pic>
        <p:nvPicPr>
          <p:cNvPr id="15" name="Graphic 14">
            <a:extLst>
              <a:ext uri="{FF2B5EF4-FFF2-40B4-BE49-F238E27FC236}">
                <a16:creationId xmlns:a16="http://schemas.microsoft.com/office/drawing/2014/main" id="{C813FEC9-C659-4303-8677-166B6E2A0526}"/>
              </a:ext>
            </a:extLst>
          </p:cNvPr>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03222" y="6244894"/>
            <a:ext cx="1973549" cy="271462"/>
          </a:xfrm>
          <a:prstGeom prst="rect">
            <a:avLst/>
          </a:prstGeom>
        </p:spPr>
      </p:pic>
    </p:spTree>
    <p:extLst>
      <p:ext uri="{BB962C8B-B14F-4D97-AF65-F5344CB8AC3E}">
        <p14:creationId xmlns:p14="http://schemas.microsoft.com/office/powerpoint/2010/main" val="254470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401634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77F1EF-5332-4F11-99A6-387163511271}" type="datetimeFigureOut">
              <a:rPr lang="en-GB" smtClean="0"/>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78934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777F1EF-5332-4F11-99A6-387163511271}"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412543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777F1EF-5332-4F11-99A6-387163511271}" type="datetimeFigureOut">
              <a:rPr lang="en-GB" smtClean="0"/>
              <a:t>07/03/2022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63607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777F1EF-5332-4F11-99A6-387163511271}" type="datetimeFigureOut">
              <a:rPr lang="en-GB" smtClean="0"/>
              <a:t>07/03/2022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54837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7F1EF-5332-4F11-99A6-387163511271}" type="datetimeFigureOut">
              <a:rPr lang="en-GB" smtClean="0"/>
              <a:t>07/03/2022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337138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58001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72702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tx1"/>
            </a:gs>
            <a:gs pos="49000">
              <a:schemeClr val="tx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F1EF-5332-4F11-99A6-387163511271}" type="datetimeFigureOut">
              <a:rPr lang="en-GB" smtClean="0"/>
              <a:t>07/03/2022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97F3-BDBB-4E50-A2C0-AEF02F4190EF}" type="slidenum">
              <a:rPr lang="en-GB" smtClean="0"/>
              <a:t>‹#›</a:t>
            </a:fld>
            <a:endParaRPr lang="en-GB"/>
          </a:p>
        </p:txBody>
      </p:sp>
    </p:spTree>
    <p:extLst>
      <p:ext uri="{BB962C8B-B14F-4D97-AF65-F5344CB8AC3E}">
        <p14:creationId xmlns:p14="http://schemas.microsoft.com/office/powerpoint/2010/main" val="77834324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33714"/>
          </a:xfrm>
          <a:prstGeom prst="rect">
            <a:avLst/>
          </a:prstGeom>
        </p:spPr>
        <p:txBody>
          <a:bodyPr vert="horz" lIns="91440" tIns="45720" rIns="91440" bIns="45720" rtlCol="0" anchor="b">
            <a:noAutofit/>
          </a:bodyPr>
          <a:lstStyle/>
          <a:p>
            <a:r>
              <a:rPr lang="en-US" dirty="0"/>
              <a:t>Click to edit Master title style</a:t>
            </a:r>
          </a:p>
        </p:txBody>
      </p:sp>
      <p:cxnSp>
        <p:nvCxnSpPr>
          <p:cNvPr id="4" name="Straight Connector 3">
            <a:extLst>
              <a:ext uri="{FF2B5EF4-FFF2-40B4-BE49-F238E27FC236}">
                <a16:creationId xmlns:a16="http://schemas.microsoft.com/office/drawing/2014/main" id="{BB5459E8-A554-436F-B22D-087030DB718F}"/>
              </a:ext>
            </a:extLst>
          </p:cNvPr>
          <p:cNvCxnSpPr/>
          <p:nvPr userDrawn="1"/>
        </p:nvCxnSpPr>
        <p:spPr>
          <a:xfrm>
            <a:off x="101600" y="1295400"/>
            <a:ext cx="11988800" cy="0"/>
          </a:xfrm>
          <a:prstGeom prst="line">
            <a:avLst/>
          </a:prstGeom>
          <a:ln>
            <a:solidFill>
              <a:srgbClr val="0097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415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image" Target="../media/image27.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hyperlink" Target="https://docs.microsoft.com/en-us/azure/data-factory/copy-activity-overview" TargetMode="External"/><Relationship Id="rId5" Type="http://schemas.openxmlformats.org/officeDocument/2006/relationships/image" Target="../media/image30.png"/><Relationship Id="rId15" Type="http://schemas.openxmlformats.org/officeDocument/2006/relationships/image" Target="../media/image11.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docs.microsoft.com/en-us/azure/data-factory/data-flow-source" TargetMode="External"/><Relationship Id="rId7"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23.png"/><Relationship Id="rId5" Type="http://schemas.openxmlformats.org/officeDocument/2006/relationships/image" Target="../media/image35.png"/><Relationship Id="rId10" Type="http://schemas.openxmlformats.org/officeDocument/2006/relationships/image" Target="../media/image11.png"/><Relationship Id="rId4" Type="http://schemas.openxmlformats.org/officeDocument/2006/relationships/image" Target="../media/image34.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3.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3.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47.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lpaBuddhabhatti/SQLBits2020/blob/main/Azure%20Data%20Factory.docx" TargetMode="External"/><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paBuddhabhatti/SQLBits2020/blob/main/Azure%20Logic%20Apps.docx" TargetMode="Externa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sqlb.it/?6991" TargetMode="External"/><Relationship Id="rId2" Type="http://schemas.openxmlformats.org/officeDocument/2006/relationships/hyperlink" Target="https://www.nationaltrust.org.uk/features/plant-a-tre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power-bi/fundamentals/power-bi-overview#:~:text=Power%20BI%20consists%20of%20several%20elements%20that%20all,mobile%20apps%20for%20Windows%2C%20iOS%2C%20and%20Android%20device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3.png"/><Relationship Id="rId7" Type="http://schemas.openxmlformats.org/officeDocument/2006/relationships/image" Target="../media/image53.png"/><Relationship Id="rId12" Type="http://schemas.openxmlformats.org/officeDocument/2006/relationships/image" Target="../media/image1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hyperlink" Target="https://github.com/alpaBuddhabhatti/SQLBits2020/wiki" TargetMode="External"/><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gb/free/search/?OCID=AID2200274_SEM_de8407bd61f71da67591662d5fdaaeb6:G:s&amp;ef_id=de8407bd61f71da67591662d5fdaaeb6:G:s&amp;msclkid=de8407bd61f71da67591662d5fdaaeb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alpaBuddhabhatti/SQLBits2020/wiki"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1.png"/><Relationship Id="rId4" Type="http://schemas.openxmlformats.org/officeDocument/2006/relationships/hyperlink" Target="https://github.com/alpaBuddhabhatti/SQLBits2020/tree/ADF" TargetMode="External"/><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in/alpabuddhabhatti/"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alpabuddhabhatti/"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sqlb.it/?6991" TargetMode="External"/><Relationship Id="rId2" Type="http://schemas.openxmlformats.org/officeDocument/2006/relationships/hyperlink" Target="https://www.nationaltrust.org.uk/features/plant-a-tre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0136"/>
            <a:ext cx="10515600" cy="5024485"/>
          </a:xfrm>
          <a:effectLst>
            <a:reflection stA="88000" endPos="65000" dist="50800" dir="5400000" sy="-100000" algn="bl" rotWithShape="0"/>
          </a:effectLst>
        </p:spPr>
        <p:txBody>
          <a:bodyPr>
            <a:normAutofit/>
          </a:bodyPr>
          <a:lstStyle/>
          <a:p>
            <a:pPr marL="0" indent="0" algn="ctr">
              <a:lnSpc>
                <a:spcPct val="120000"/>
              </a:lnSpc>
              <a:buNone/>
            </a:pPr>
            <a:endParaRPr lang="en-US" sz="6000" b="1" i="1" dirty="0">
              <a:solidFill>
                <a:schemeClr val="accent1"/>
              </a:solidFill>
            </a:endParaRPr>
          </a:p>
          <a:p>
            <a:pPr marL="0" indent="0" algn="ctr">
              <a:lnSpc>
                <a:spcPct val="120000"/>
              </a:lnSpc>
              <a:buNone/>
            </a:pPr>
            <a:r>
              <a:rPr lang="en-US" sz="6000" b="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Data Factory, Azure Logic Apps and Power BI for everyone!!!</a:t>
            </a:r>
          </a:p>
        </p:txBody>
      </p:sp>
      <p:pic>
        <p:nvPicPr>
          <p:cNvPr id="6" name="Picture 5"/>
          <p:cNvPicPr>
            <a:picLocks noChangeAspect="1"/>
          </p:cNvPicPr>
          <p:nvPr/>
        </p:nvPicPr>
        <p:blipFill>
          <a:blip r:embed="rId2"/>
          <a:stretch>
            <a:fillRect/>
          </a:stretch>
        </p:blipFill>
        <p:spPr>
          <a:xfrm>
            <a:off x="4601901" y="2276099"/>
            <a:ext cx="457200" cy="609600"/>
          </a:xfrm>
          <a:prstGeom prst="rect">
            <a:avLst/>
          </a:prstGeom>
        </p:spPr>
      </p:pic>
      <p:pic>
        <p:nvPicPr>
          <p:cNvPr id="4" name="Picture 3"/>
          <p:cNvPicPr>
            <a:picLocks noChangeAspect="1"/>
          </p:cNvPicPr>
          <p:nvPr/>
        </p:nvPicPr>
        <p:blipFill>
          <a:blip r:embed="rId3"/>
          <a:stretch>
            <a:fillRect/>
          </a:stretch>
        </p:blipFill>
        <p:spPr>
          <a:xfrm>
            <a:off x="6964342" y="2220849"/>
            <a:ext cx="952500" cy="524737"/>
          </a:xfrm>
          <a:prstGeom prst="rect">
            <a:avLst/>
          </a:prstGeom>
        </p:spPr>
      </p:pic>
      <p:sp>
        <p:nvSpPr>
          <p:cNvPr id="7" name="TextBox 6"/>
          <p:cNvSpPr txBox="1"/>
          <p:nvPr/>
        </p:nvSpPr>
        <p:spPr>
          <a:xfrm>
            <a:off x="5181599" y="2227175"/>
            <a:ext cx="339524" cy="646331"/>
          </a:xfrm>
          <a:prstGeom prst="rect">
            <a:avLst/>
          </a:prstGeom>
          <a:noFill/>
        </p:spPr>
        <p:txBody>
          <a:bodyPr wrap="square" rtlCol="0">
            <a:spAutoFit/>
          </a:bodyPr>
          <a:lstStyle/>
          <a:p>
            <a:r>
              <a:rPr lang="en-US" sz="3600" b="1" dirty="0">
                <a:solidFill>
                  <a:schemeClr val="accent1"/>
                </a:solidFill>
              </a:rPr>
              <a:t>+</a:t>
            </a:r>
            <a:endParaRPr lang="en-GB" sz="3600" b="1" dirty="0">
              <a:solidFill>
                <a:schemeClr val="accent1"/>
              </a:solidFill>
            </a:endParaRPr>
          </a:p>
        </p:txBody>
      </p:sp>
      <p:sp>
        <p:nvSpPr>
          <p:cNvPr id="8" name="TextBox 7"/>
          <p:cNvSpPr txBox="1"/>
          <p:nvPr/>
        </p:nvSpPr>
        <p:spPr>
          <a:xfrm>
            <a:off x="6500150" y="2227175"/>
            <a:ext cx="339524" cy="646331"/>
          </a:xfrm>
          <a:prstGeom prst="rect">
            <a:avLst/>
          </a:prstGeom>
          <a:noFill/>
        </p:spPr>
        <p:txBody>
          <a:bodyPr wrap="square" rtlCol="0">
            <a:spAutoFit/>
          </a:bodyPr>
          <a:lstStyle/>
          <a:p>
            <a:r>
              <a:rPr lang="en-US" sz="3600" b="1" dirty="0">
                <a:solidFill>
                  <a:schemeClr val="accent1"/>
                </a:solidFill>
              </a:rPr>
              <a:t>+</a:t>
            </a:r>
            <a:endParaRPr lang="en-GB" sz="3600" b="1" dirty="0">
              <a:solidFill>
                <a:schemeClr val="accent1"/>
              </a:solidFill>
            </a:endParaRPr>
          </a:p>
        </p:txBody>
      </p:sp>
      <p:pic>
        <p:nvPicPr>
          <p:cNvPr id="9" name="Picture 8"/>
          <p:cNvPicPr>
            <a:picLocks noChangeAspect="1"/>
          </p:cNvPicPr>
          <p:nvPr/>
        </p:nvPicPr>
        <p:blipFill>
          <a:blip r:embed="rId4"/>
          <a:stretch>
            <a:fillRect/>
          </a:stretch>
        </p:blipFill>
        <p:spPr>
          <a:xfrm>
            <a:off x="5630842" y="2297623"/>
            <a:ext cx="704850" cy="523875"/>
          </a:xfrm>
          <a:prstGeom prst="rect">
            <a:avLst/>
          </a:prstGeom>
        </p:spPr>
      </p:pic>
      <p:pic>
        <p:nvPicPr>
          <p:cNvPr id="5" name="Picture 4"/>
          <p:cNvPicPr>
            <a:picLocks noChangeAspect="1"/>
          </p:cNvPicPr>
          <p:nvPr/>
        </p:nvPicPr>
        <p:blipFill>
          <a:blip r:embed="rId5"/>
          <a:stretch>
            <a:fillRect/>
          </a:stretch>
        </p:blipFill>
        <p:spPr>
          <a:xfrm>
            <a:off x="4225903" y="319803"/>
            <a:ext cx="3838575" cy="1405175"/>
          </a:xfrm>
          <a:prstGeom prst="rect">
            <a:avLst/>
          </a:prstGeom>
        </p:spPr>
      </p:pic>
      <p:sp>
        <p:nvSpPr>
          <p:cNvPr id="10" name="Rectangle 9"/>
          <p:cNvSpPr/>
          <p:nvPr/>
        </p:nvSpPr>
        <p:spPr>
          <a:xfrm>
            <a:off x="706416" y="6399955"/>
            <a:ext cx="10877550" cy="369332"/>
          </a:xfrm>
          <a:prstGeom prst="rect">
            <a:avLst/>
          </a:prstGeom>
        </p:spPr>
        <p:txBody>
          <a:bodyPr wrap="square">
            <a:spAutoFit/>
          </a:bodyPr>
          <a:lstStyle/>
          <a:p>
            <a:r>
              <a:rPr lang="en-US" dirty="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Regular 50 minute </a:t>
            </a:r>
            <a:r>
              <a:rPr lang="en-US" dirty="0" smtClean="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session                                                                                               Thu 10</a:t>
            </a:r>
            <a:r>
              <a:rPr lang="en-US" baseline="30000" dirty="0" smtClean="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th</a:t>
            </a:r>
            <a:r>
              <a:rPr lang="en-US" dirty="0" smtClean="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March 17:10</a:t>
            </a:r>
            <a:endParaRPr lang="en-GB" dirty="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697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sp>
        <p:nvSpPr>
          <p:cNvPr id="5" name="Content Placeholder 4"/>
          <p:cNvSpPr>
            <a:spLocks noGrp="1"/>
          </p:cNvSpPr>
          <p:nvPr>
            <p:ph idx="1"/>
          </p:nvPr>
        </p:nvSpPr>
        <p:spPr/>
        <p:txBody>
          <a:bodyPr/>
          <a:lstStyle/>
          <a:p>
            <a:endParaRPr lang="en-GB"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1"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What are Key Components of ADF?</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72" name="TextBox 71"/>
          <p:cNvSpPr txBox="1"/>
          <p:nvPr/>
        </p:nvSpPr>
        <p:spPr>
          <a:xfrm>
            <a:off x="2088313" y="4405332"/>
            <a:ext cx="2780907"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Triggers</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3" name="TextBox 72"/>
          <p:cNvSpPr txBox="1"/>
          <p:nvPr/>
        </p:nvSpPr>
        <p:spPr>
          <a:xfrm>
            <a:off x="2102308" y="2971800"/>
            <a:ext cx="2780907"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Activities</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4" name="TextBox 73"/>
          <p:cNvSpPr txBox="1"/>
          <p:nvPr/>
        </p:nvSpPr>
        <p:spPr>
          <a:xfrm>
            <a:off x="2088312" y="3705772"/>
            <a:ext cx="2780907"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Pipelines</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5" name="TextBox 74"/>
          <p:cNvSpPr txBox="1"/>
          <p:nvPr/>
        </p:nvSpPr>
        <p:spPr>
          <a:xfrm>
            <a:off x="2052968" y="2345518"/>
            <a:ext cx="3941432"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Datasets</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6" name="TextBox 75"/>
          <p:cNvSpPr txBox="1"/>
          <p:nvPr/>
        </p:nvSpPr>
        <p:spPr>
          <a:xfrm>
            <a:off x="2054796" y="1592198"/>
            <a:ext cx="3812604"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Linked services</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77" name="Oval 76"/>
          <p:cNvSpPr/>
          <p:nvPr/>
        </p:nvSpPr>
        <p:spPr>
          <a:xfrm>
            <a:off x="999564" y="1610694"/>
            <a:ext cx="546755" cy="480767"/>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1</a:t>
            </a:r>
            <a:endParaRPr kumimoji="0" lang="en-GB"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78" name="Oval 77"/>
          <p:cNvSpPr/>
          <p:nvPr/>
        </p:nvSpPr>
        <p:spPr>
          <a:xfrm rot="10800000" flipV="1">
            <a:off x="999565" y="2282182"/>
            <a:ext cx="546755" cy="560894"/>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2</a:t>
            </a:r>
            <a:endParaRPr kumimoji="0" lang="en-GB"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79" name="Oval 78"/>
          <p:cNvSpPr/>
          <p:nvPr/>
        </p:nvSpPr>
        <p:spPr>
          <a:xfrm rot="10800000" flipV="1">
            <a:off x="999565" y="2933455"/>
            <a:ext cx="546755" cy="560894"/>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3</a:t>
            </a:r>
            <a:endParaRPr kumimoji="0" lang="en-GB"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80" name="Oval 79"/>
          <p:cNvSpPr/>
          <p:nvPr/>
        </p:nvSpPr>
        <p:spPr>
          <a:xfrm rot="10800000" flipV="1">
            <a:off x="999565" y="3662829"/>
            <a:ext cx="546755" cy="560894"/>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4</a:t>
            </a:r>
            <a:endParaRPr kumimoji="0" lang="en-GB"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81" name="Oval 80"/>
          <p:cNvSpPr/>
          <p:nvPr/>
        </p:nvSpPr>
        <p:spPr>
          <a:xfrm rot="10800000" flipV="1">
            <a:off x="1032558" y="4339686"/>
            <a:ext cx="546755" cy="560894"/>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5</a:t>
            </a:r>
            <a:endParaRPr kumimoji="0" lang="en-GB" sz="2400" i="0" u="none" strike="noStrike" kern="0" cap="none" spc="0" normalizeH="0" baseline="0" noProof="0" dirty="0">
              <a:ln>
                <a:noFill/>
              </a:ln>
              <a:solidFill>
                <a:srgbClr val="EEECE1"/>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2"/>
          <a:stretch>
            <a:fillRect/>
          </a:stretch>
        </p:blipFill>
        <p:spPr>
          <a:xfrm>
            <a:off x="10637520" y="1"/>
            <a:ext cx="1554480" cy="769620"/>
          </a:xfrm>
          <a:prstGeom prst="rect">
            <a:avLst/>
          </a:prstGeom>
        </p:spPr>
      </p:pic>
      <p:pic>
        <p:nvPicPr>
          <p:cNvPr id="16" name="Picture 15"/>
          <p:cNvPicPr>
            <a:picLocks noChangeAspect="1"/>
          </p:cNvPicPr>
          <p:nvPr/>
        </p:nvPicPr>
        <p:blipFill>
          <a:blip r:embed="rId3"/>
          <a:stretch>
            <a:fillRect/>
          </a:stretch>
        </p:blipFill>
        <p:spPr>
          <a:xfrm>
            <a:off x="0" y="6355080"/>
            <a:ext cx="479075" cy="502920"/>
          </a:xfrm>
          <a:prstGeom prst="rect">
            <a:avLst/>
          </a:prstGeom>
        </p:spPr>
      </p:pic>
    </p:spTree>
    <p:extLst>
      <p:ext uri="{BB962C8B-B14F-4D97-AF65-F5344CB8AC3E}">
        <p14:creationId xmlns:p14="http://schemas.microsoft.com/office/powerpoint/2010/main" val="30248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animBg="1"/>
      <p:bldP spid="78" grpId="0" animBg="1"/>
      <p:bldP spid="79"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What can you do in ADF? </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pic>
        <p:nvPicPr>
          <p:cNvPr id="30" name="Picture 29"/>
          <p:cNvPicPr>
            <a:picLocks noChangeAspect="1"/>
          </p:cNvPicPr>
          <p:nvPr/>
        </p:nvPicPr>
        <p:blipFill>
          <a:blip r:embed="rId2"/>
          <a:stretch>
            <a:fillRect/>
          </a:stretch>
        </p:blipFill>
        <p:spPr>
          <a:xfrm>
            <a:off x="8099800" y="2542896"/>
            <a:ext cx="1408099" cy="936710"/>
          </a:xfrm>
          <a:prstGeom prst="rect">
            <a:avLst/>
          </a:prstGeom>
        </p:spPr>
      </p:pic>
      <p:sp>
        <p:nvSpPr>
          <p:cNvPr id="31" name="TextBox 30"/>
          <p:cNvSpPr txBox="1"/>
          <p:nvPr/>
        </p:nvSpPr>
        <p:spPr>
          <a:xfrm flipH="1">
            <a:off x="6194731" y="2424431"/>
            <a:ext cx="2042057" cy="461665"/>
          </a:xfrm>
          <a:prstGeom prst="rect">
            <a:avLst/>
          </a:prstGeom>
          <a:noFill/>
        </p:spPr>
        <p:txBody>
          <a:bodyPr wrap="square" rtlCol="0">
            <a:spAutoFit/>
          </a:bodyPr>
          <a:lstStyle/>
          <a:p>
            <a:pPr eaLnBrk="0" fontAlgn="base" hangingPunct="0">
              <a:spcBef>
                <a:spcPct val="0"/>
              </a:spcBef>
              <a:spcAft>
                <a:spcPct val="0"/>
              </a:spcAft>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COPY DATA</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32" name="Picture 31"/>
          <p:cNvPicPr>
            <a:picLocks noChangeAspect="1"/>
          </p:cNvPicPr>
          <p:nvPr/>
        </p:nvPicPr>
        <p:blipFill>
          <a:blip r:embed="rId3"/>
          <a:stretch>
            <a:fillRect/>
          </a:stretch>
        </p:blipFill>
        <p:spPr>
          <a:xfrm>
            <a:off x="1862250" y="1422736"/>
            <a:ext cx="1320462" cy="1007896"/>
          </a:xfrm>
          <a:prstGeom prst="rect">
            <a:avLst/>
          </a:prstGeom>
        </p:spPr>
      </p:pic>
      <p:pic>
        <p:nvPicPr>
          <p:cNvPr id="33" name="Picture 32"/>
          <p:cNvPicPr>
            <a:picLocks noChangeAspect="1"/>
          </p:cNvPicPr>
          <p:nvPr/>
        </p:nvPicPr>
        <p:blipFill>
          <a:blip r:embed="rId4"/>
          <a:stretch>
            <a:fillRect/>
          </a:stretch>
        </p:blipFill>
        <p:spPr>
          <a:xfrm>
            <a:off x="695804" y="1448728"/>
            <a:ext cx="872765" cy="709151"/>
          </a:xfrm>
          <a:prstGeom prst="rect">
            <a:avLst/>
          </a:prstGeom>
        </p:spPr>
      </p:pic>
      <p:pic>
        <p:nvPicPr>
          <p:cNvPr id="34" name="Picture 33"/>
          <p:cNvPicPr>
            <a:picLocks noChangeAspect="1"/>
          </p:cNvPicPr>
          <p:nvPr/>
        </p:nvPicPr>
        <p:blipFill>
          <a:blip r:embed="rId5"/>
          <a:stretch>
            <a:fillRect/>
          </a:stretch>
        </p:blipFill>
        <p:spPr>
          <a:xfrm>
            <a:off x="2339180" y="2921918"/>
            <a:ext cx="1410524" cy="655711"/>
          </a:xfrm>
          <a:prstGeom prst="rect">
            <a:avLst/>
          </a:prstGeom>
        </p:spPr>
      </p:pic>
      <p:pic>
        <p:nvPicPr>
          <p:cNvPr id="35" name="Picture 34"/>
          <p:cNvPicPr>
            <a:picLocks noChangeAspect="1"/>
          </p:cNvPicPr>
          <p:nvPr/>
        </p:nvPicPr>
        <p:blipFill>
          <a:blip r:embed="rId6"/>
          <a:stretch>
            <a:fillRect/>
          </a:stretch>
        </p:blipFill>
        <p:spPr>
          <a:xfrm>
            <a:off x="718171" y="2724922"/>
            <a:ext cx="1144079" cy="805794"/>
          </a:xfrm>
          <a:prstGeom prst="rect">
            <a:avLst/>
          </a:prstGeom>
        </p:spPr>
      </p:pic>
      <p:pic>
        <p:nvPicPr>
          <p:cNvPr id="36" name="Picture 35"/>
          <p:cNvPicPr>
            <a:picLocks noChangeAspect="1"/>
          </p:cNvPicPr>
          <p:nvPr/>
        </p:nvPicPr>
        <p:blipFill>
          <a:blip r:embed="rId7"/>
          <a:stretch>
            <a:fillRect/>
          </a:stretch>
        </p:blipFill>
        <p:spPr>
          <a:xfrm>
            <a:off x="583586" y="4142383"/>
            <a:ext cx="1097200" cy="963554"/>
          </a:xfrm>
          <a:prstGeom prst="rect">
            <a:avLst/>
          </a:prstGeom>
        </p:spPr>
      </p:pic>
      <p:pic>
        <p:nvPicPr>
          <p:cNvPr id="37" name="Picture 36"/>
          <p:cNvPicPr>
            <a:picLocks noChangeAspect="1"/>
          </p:cNvPicPr>
          <p:nvPr/>
        </p:nvPicPr>
        <p:blipFill>
          <a:blip r:embed="rId8"/>
          <a:stretch>
            <a:fillRect/>
          </a:stretch>
        </p:blipFill>
        <p:spPr>
          <a:xfrm>
            <a:off x="2011047" y="4121944"/>
            <a:ext cx="900262" cy="892750"/>
          </a:xfrm>
          <a:prstGeom prst="rect">
            <a:avLst/>
          </a:prstGeom>
        </p:spPr>
      </p:pic>
      <p:pic>
        <p:nvPicPr>
          <p:cNvPr id="38" name="Picture 37"/>
          <p:cNvPicPr>
            <a:picLocks noChangeAspect="1"/>
          </p:cNvPicPr>
          <p:nvPr/>
        </p:nvPicPr>
        <p:blipFill>
          <a:blip r:embed="rId9"/>
          <a:stretch>
            <a:fillRect/>
          </a:stretch>
        </p:blipFill>
        <p:spPr>
          <a:xfrm>
            <a:off x="3125562" y="4058411"/>
            <a:ext cx="1006261" cy="1019816"/>
          </a:xfrm>
          <a:prstGeom prst="rect">
            <a:avLst/>
          </a:prstGeom>
        </p:spPr>
      </p:pic>
      <p:pic>
        <p:nvPicPr>
          <p:cNvPr id="39" name="Picture 38"/>
          <p:cNvPicPr>
            <a:picLocks noChangeAspect="1"/>
          </p:cNvPicPr>
          <p:nvPr/>
        </p:nvPicPr>
        <p:blipFill>
          <a:blip r:embed="rId10"/>
          <a:stretch>
            <a:fillRect/>
          </a:stretch>
        </p:blipFill>
        <p:spPr>
          <a:xfrm>
            <a:off x="3457958" y="1524000"/>
            <a:ext cx="1021875" cy="1267757"/>
          </a:xfrm>
          <a:prstGeom prst="rect">
            <a:avLst/>
          </a:prstGeom>
        </p:spPr>
      </p:pic>
      <p:sp>
        <p:nvSpPr>
          <p:cNvPr id="40" name="TextBox 39"/>
          <p:cNvSpPr txBox="1"/>
          <p:nvPr/>
        </p:nvSpPr>
        <p:spPr>
          <a:xfrm>
            <a:off x="4479833" y="4067849"/>
            <a:ext cx="3115559" cy="707886"/>
          </a:xfrm>
          <a:prstGeom prst="rect">
            <a:avLst/>
          </a:prstGeom>
          <a:noFill/>
        </p:spPr>
        <p:txBody>
          <a:bodyPr wrap="square" rtlCol="0">
            <a:spAutoFit/>
          </a:bodyPr>
          <a:lstStyle/>
          <a:p>
            <a:pPr eaLnBrk="0" fontAlgn="base" hangingPunct="0">
              <a:spcBef>
                <a:spcPct val="0"/>
              </a:spcBef>
              <a:spcAft>
                <a:spcPct val="0"/>
              </a:spcAft>
            </a:pPr>
            <a:r>
              <a:rPr lang="en-US" sz="40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&gt;</a:t>
            </a: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100</a:t>
            </a:r>
            <a:endParaRPr lang="en-GB"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41" name="Rectangle 40"/>
          <p:cNvSpPr/>
          <p:nvPr/>
        </p:nvSpPr>
        <p:spPr>
          <a:xfrm>
            <a:off x="2722610" y="5620890"/>
            <a:ext cx="9477166" cy="338554"/>
          </a:xfrm>
          <a:prstGeom prst="rect">
            <a:avLst/>
          </a:prstGeom>
        </p:spPr>
        <p:txBody>
          <a:bodyPr wrap="square">
            <a:spAutoFit/>
          </a:bodyPr>
          <a:lstStyle/>
          <a:p>
            <a:pPr eaLnBrk="0" fontAlgn="base" hangingPunct="0">
              <a:spcBef>
                <a:spcPct val="0"/>
              </a:spcBef>
              <a:spcAft>
                <a:spcPct val="0"/>
              </a:spcAft>
            </a:pPr>
            <a:r>
              <a:rPr lang="en-GB" sz="1600" dirty="0">
                <a:solidFill>
                  <a:srgbClr val="444444"/>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hlinkClick r:id="rId11"/>
              </a:rPr>
              <a:t>Copy activity - Azure Data Factory &amp; Azure Synapse | Microsoft Docs</a:t>
            </a:r>
            <a:endParaRPr lang="en-GB" sz="1600" dirty="0">
              <a:solidFill>
                <a:srgbClr val="444444"/>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42" name="Picture 41"/>
          <p:cNvPicPr>
            <a:picLocks noChangeAspect="1"/>
          </p:cNvPicPr>
          <p:nvPr/>
        </p:nvPicPr>
        <p:blipFill>
          <a:blip r:embed="rId12"/>
          <a:stretch>
            <a:fillRect/>
          </a:stretch>
        </p:blipFill>
        <p:spPr>
          <a:xfrm>
            <a:off x="1320484" y="5160359"/>
            <a:ext cx="1073531" cy="996980"/>
          </a:xfrm>
          <a:prstGeom prst="rect">
            <a:avLst/>
          </a:prstGeom>
        </p:spPr>
      </p:pic>
      <p:pic>
        <p:nvPicPr>
          <p:cNvPr id="43" name="Picture 42"/>
          <p:cNvPicPr>
            <a:picLocks noChangeAspect="1"/>
          </p:cNvPicPr>
          <p:nvPr/>
        </p:nvPicPr>
        <p:blipFill>
          <a:blip r:embed="rId12"/>
          <a:stretch>
            <a:fillRect/>
          </a:stretch>
        </p:blipFill>
        <p:spPr>
          <a:xfrm>
            <a:off x="8330844" y="3721045"/>
            <a:ext cx="1117663" cy="906330"/>
          </a:xfrm>
          <a:prstGeom prst="rect">
            <a:avLst/>
          </a:prstGeom>
        </p:spPr>
      </p:pic>
      <p:pic>
        <p:nvPicPr>
          <p:cNvPr id="44" name="Picture 43"/>
          <p:cNvPicPr>
            <a:picLocks noChangeAspect="1"/>
          </p:cNvPicPr>
          <p:nvPr/>
        </p:nvPicPr>
        <p:blipFill>
          <a:blip r:embed="rId6"/>
          <a:stretch>
            <a:fillRect/>
          </a:stretch>
        </p:blipFill>
        <p:spPr>
          <a:xfrm>
            <a:off x="8180696" y="1613014"/>
            <a:ext cx="1144079" cy="805794"/>
          </a:xfrm>
          <a:prstGeom prst="rect">
            <a:avLst/>
          </a:prstGeom>
        </p:spPr>
      </p:pic>
      <p:pic>
        <p:nvPicPr>
          <p:cNvPr id="45" name="Picture 44"/>
          <p:cNvPicPr>
            <a:picLocks noChangeAspect="1"/>
          </p:cNvPicPr>
          <p:nvPr/>
        </p:nvPicPr>
        <p:blipFill>
          <a:blip r:embed="rId8"/>
          <a:stretch>
            <a:fillRect/>
          </a:stretch>
        </p:blipFill>
        <p:spPr>
          <a:xfrm>
            <a:off x="10146774" y="1659239"/>
            <a:ext cx="900262" cy="892750"/>
          </a:xfrm>
          <a:prstGeom prst="rect">
            <a:avLst/>
          </a:prstGeom>
        </p:spPr>
      </p:pic>
      <p:pic>
        <p:nvPicPr>
          <p:cNvPr id="46" name="Picture 45"/>
          <p:cNvPicPr>
            <a:picLocks noChangeAspect="1"/>
          </p:cNvPicPr>
          <p:nvPr/>
        </p:nvPicPr>
        <p:blipFill>
          <a:blip r:embed="rId9"/>
          <a:stretch>
            <a:fillRect/>
          </a:stretch>
        </p:blipFill>
        <p:spPr>
          <a:xfrm>
            <a:off x="10194573" y="2596215"/>
            <a:ext cx="1006261" cy="871035"/>
          </a:xfrm>
          <a:prstGeom prst="rect">
            <a:avLst/>
          </a:prstGeom>
        </p:spPr>
      </p:pic>
      <p:pic>
        <p:nvPicPr>
          <p:cNvPr id="47" name="Picture 46"/>
          <p:cNvPicPr>
            <a:picLocks noChangeAspect="1"/>
          </p:cNvPicPr>
          <p:nvPr/>
        </p:nvPicPr>
        <p:blipFill>
          <a:blip r:embed="rId7"/>
          <a:stretch>
            <a:fillRect/>
          </a:stretch>
        </p:blipFill>
        <p:spPr>
          <a:xfrm>
            <a:off x="10149103" y="3742239"/>
            <a:ext cx="1097200" cy="963554"/>
          </a:xfrm>
          <a:prstGeom prst="rect">
            <a:avLst/>
          </a:prstGeom>
        </p:spPr>
      </p:pic>
      <p:pic>
        <p:nvPicPr>
          <p:cNvPr id="48" name="Picture 47"/>
          <p:cNvPicPr>
            <a:picLocks noChangeAspect="1"/>
          </p:cNvPicPr>
          <p:nvPr/>
        </p:nvPicPr>
        <p:blipFill>
          <a:blip r:embed="rId5"/>
          <a:stretch>
            <a:fillRect/>
          </a:stretch>
        </p:blipFill>
        <p:spPr>
          <a:xfrm>
            <a:off x="9186381" y="5105937"/>
            <a:ext cx="1410524" cy="655711"/>
          </a:xfrm>
          <a:prstGeom prst="rect">
            <a:avLst/>
          </a:prstGeom>
        </p:spPr>
      </p:pic>
      <p:pic>
        <p:nvPicPr>
          <p:cNvPr id="49" name="Picture 48"/>
          <p:cNvPicPr>
            <a:picLocks noChangeAspect="1"/>
          </p:cNvPicPr>
          <p:nvPr/>
        </p:nvPicPr>
        <p:blipFill>
          <a:blip r:embed="rId13"/>
          <a:stretch>
            <a:fillRect/>
          </a:stretch>
        </p:blipFill>
        <p:spPr>
          <a:xfrm>
            <a:off x="6574501" y="3038710"/>
            <a:ext cx="1189478" cy="386188"/>
          </a:xfrm>
          <a:prstGeom prst="rect">
            <a:avLst/>
          </a:prstGeom>
        </p:spPr>
      </p:pic>
      <p:cxnSp>
        <p:nvCxnSpPr>
          <p:cNvPr id="50" name="Straight Arrow Connector 49"/>
          <p:cNvCxnSpPr/>
          <p:nvPr/>
        </p:nvCxnSpPr>
        <p:spPr>
          <a:xfrm>
            <a:off x="6238679" y="2921918"/>
            <a:ext cx="1942017" cy="0"/>
          </a:xfrm>
          <a:prstGeom prst="straightConnector1">
            <a:avLst/>
          </a:prstGeom>
          <a:noFill/>
          <a:ln w="76200" cap="flat" cmpd="sng" algn="ctr">
            <a:solidFill>
              <a:srgbClr val="84C659"/>
            </a:solidFill>
            <a:prstDash val="solid"/>
            <a:tailEnd type="triangle"/>
          </a:ln>
          <a:effectLst>
            <a:outerShdw blurRad="40000" dist="23000" dir="5400000" rotWithShape="0">
              <a:srgbClr val="000000">
                <a:alpha val="35000"/>
              </a:srgbClr>
            </a:outerShdw>
          </a:effectLst>
        </p:spPr>
      </p:cxnSp>
      <p:pic>
        <p:nvPicPr>
          <p:cNvPr id="51" name="Picture 50"/>
          <p:cNvPicPr>
            <a:picLocks noChangeAspect="1"/>
          </p:cNvPicPr>
          <p:nvPr/>
        </p:nvPicPr>
        <p:blipFill>
          <a:blip r:embed="rId14"/>
          <a:stretch>
            <a:fillRect/>
          </a:stretch>
        </p:blipFill>
        <p:spPr>
          <a:xfrm>
            <a:off x="4545578" y="2161752"/>
            <a:ext cx="1583408" cy="1812048"/>
          </a:xfrm>
          <a:prstGeom prst="rect">
            <a:avLst/>
          </a:prstGeom>
        </p:spPr>
      </p:pic>
      <p:sp>
        <p:nvSpPr>
          <p:cNvPr id="52" name="Rectangle 51"/>
          <p:cNvSpPr/>
          <p:nvPr/>
        </p:nvSpPr>
        <p:spPr>
          <a:xfrm>
            <a:off x="4365011" y="1226624"/>
            <a:ext cx="4058419" cy="769441"/>
          </a:xfrm>
          <a:prstGeom prst="rect">
            <a:avLst/>
          </a:prstGeom>
        </p:spPr>
        <p:txBody>
          <a:bodyPr wrap="none">
            <a:spAutoFit/>
          </a:bodyPr>
          <a:lstStyle/>
          <a:p>
            <a:pPr eaLnBrk="0" fontAlgn="base" hangingPunct="0">
              <a:spcBef>
                <a:spcPct val="0"/>
              </a:spcBef>
              <a:spcAft>
                <a:spcPct val="0"/>
              </a:spcAft>
            </a:pPr>
            <a:r>
              <a:rPr lang="en-US" b="1" i="1" dirty="0">
                <a:solidFill>
                  <a:srgbClr val="1BA1E2"/>
                </a:solidFill>
                <a:effectLst>
                  <a:outerShdw blurRad="38100" dist="38100" dir="2700000" algn="tl">
                    <a:srgbClr val="000000">
                      <a:alpha val="43137"/>
                    </a:srgbClr>
                  </a:outerShdw>
                </a:effectLst>
                <a:latin typeface="Palatino Linotype" pitchFamily="18" charset="0"/>
                <a:cs typeface="Arial" charset="0"/>
              </a:rPr>
              <a:t> </a:t>
            </a:r>
            <a:r>
              <a:rPr lang="en-US" sz="4400" b="1" i="1" dirty="0">
                <a:solidFill>
                  <a:srgbClr val="FF0000"/>
                </a:solidFill>
                <a:effectLst>
                  <a:outerShdw blurRad="38100" dist="38100" dir="2700000" algn="tl">
                    <a:srgbClr val="000000">
                      <a:alpha val="43137"/>
                    </a:srgbClr>
                  </a:outerShdw>
                </a:effectLst>
                <a:latin typeface="Palatino Linotype" pitchFamily="18" charset="0"/>
                <a:cs typeface="Arial" charset="0"/>
              </a:rPr>
              <a:t>Data Movement</a:t>
            </a:r>
            <a:endParaRPr lang="en-GB" sz="4400" b="1" dirty="0">
              <a:solidFill>
                <a:srgbClr val="FF0000"/>
              </a:solidFill>
              <a:effectLst>
                <a:outerShdw blurRad="38100" dist="38100" dir="2700000" algn="tl">
                  <a:srgbClr val="000000">
                    <a:alpha val="43137"/>
                  </a:srgbClr>
                </a:outerShdw>
              </a:effectLst>
              <a:latin typeface="Palatino Linotype" pitchFamily="18" charset="0"/>
              <a:cs typeface="Arial" charset="0"/>
            </a:endParaRPr>
          </a:p>
        </p:txBody>
      </p:sp>
      <p:pic>
        <p:nvPicPr>
          <p:cNvPr id="27" name="Picture 26"/>
          <p:cNvPicPr>
            <a:picLocks noChangeAspect="1"/>
          </p:cNvPicPr>
          <p:nvPr/>
        </p:nvPicPr>
        <p:blipFill>
          <a:blip r:embed="rId15"/>
          <a:stretch>
            <a:fillRect/>
          </a:stretch>
        </p:blipFill>
        <p:spPr>
          <a:xfrm>
            <a:off x="10637520" y="1"/>
            <a:ext cx="1554480" cy="769620"/>
          </a:xfrm>
          <a:prstGeom prst="rect">
            <a:avLst/>
          </a:prstGeom>
        </p:spPr>
      </p:pic>
      <p:pic>
        <p:nvPicPr>
          <p:cNvPr id="28" name="Picture 27"/>
          <p:cNvPicPr>
            <a:picLocks noChangeAspect="1"/>
          </p:cNvPicPr>
          <p:nvPr/>
        </p:nvPicPr>
        <p:blipFill>
          <a:blip r:embed="rId16"/>
          <a:stretch>
            <a:fillRect/>
          </a:stretch>
        </p:blipFill>
        <p:spPr>
          <a:xfrm>
            <a:off x="0" y="6355080"/>
            <a:ext cx="479075" cy="502920"/>
          </a:xfrm>
          <a:prstGeom prst="rect">
            <a:avLst/>
          </a:prstGeom>
        </p:spPr>
      </p:pic>
    </p:spTree>
    <p:extLst>
      <p:ext uri="{BB962C8B-B14F-4D97-AF65-F5344CB8AC3E}">
        <p14:creationId xmlns:p14="http://schemas.microsoft.com/office/powerpoint/2010/main" val="173946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ppt_x"/>
                                          </p:val>
                                        </p:tav>
                                        <p:tav tm="100000">
                                          <p:val>
                                            <p:strVal val="#ppt_x"/>
                                          </p:val>
                                        </p:tav>
                                      </p:tavLst>
                                    </p:anim>
                                    <p:anim calcmode="lin" valueType="num">
                                      <p:cBhvr additive="base">
                                        <p:cTn id="6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p:bldP spid="4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What can you do in ADF? </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cxnSp>
        <p:nvCxnSpPr>
          <p:cNvPr id="27" name="Straight Arrow Connector 26"/>
          <p:cNvCxnSpPr/>
          <p:nvPr/>
        </p:nvCxnSpPr>
        <p:spPr>
          <a:xfrm>
            <a:off x="6172200" y="3246722"/>
            <a:ext cx="1942017" cy="0"/>
          </a:xfrm>
          <a:prstGeom prst="straightConnector1">
            <a:avLst/>
          </a:prstGeom>
          <a:noFill/>
          <a:ln w="76200" cap="flat" cmpd="sng" algn="ctr">
            <a:solidFill>
              <a:srgbClr val="84C659"/>
            </a:solidFill>
            <a:prstDash val="solid"/>
            <a:tailEnd type="triangle"/>
          </a:ln>
          <a:effectLst>
            <a:outerShdw blurRad="40000" dist="23000" dir="5400000" rotWithShape="0">
              <a:srgbClr val="000000">
                <a:alpha val="35000"/>
              </a:srgbClr>
            </a:outerShdw>
          </a:effectLst>
        </p:spPr>
      </p:cxnSp>
      <p:pic>
        <p:nvPicPr>
          <p:cNvPr id="28" name="Picture 27"/>
          <p:cNvPicPr>
            <a:picLocks noChangeAspect="1"/>
          </p:cNvPicPr>
          <p:nvPr/>
        </p:nvPicPr>
        <p:blipFill>
          <a:blip r:embed="rId2"/>
          <a:stretch>
            <a:fillRect/>
          </a:stretch>
        </p:blipFill>
        <p:spPr>
          <a:xfrm>
            <a:off x="4302242" y="2340698"/>
            <a:ext cx="1583408" cy="1812048"/>
          </a:xfrm>
          <a:prstGeom prst="rect">
            <a:avLst/>
          </a:prstGeom>
        </p:spPr>
      </p:pic>
      <p:sp>
        <p:nvSpPr>
          <p:cNvPr id="29" name="TextBox 28"/>
          <p:cNvSpPr txBox="1"/>
          <p:nvPr/>
        </p:nvSpPr>
        <p:spPr>
          <a:xfrm flipH="1">
            <a:off x="6019800" y="2790967"/>
            <a:ext cx="2967213" cy="369332"/>
          </a:xfrm>
          <a:prstGeom prst="rect">
            <a:avLst/>
          </a:prstGeom>
          <a:noFill/>
        </p:spPr>
        <p:txBody>
          <a:bodyPr wrap="square" rtlCol="0">
            <a:spAutoFit/>
          </a:bodyPr>
          <a:lstStyle/>
          <a:p>
            <a:pPr eaLnBrk="0" fontAlgn="base" hangingPunct="0">
              <a:spcBef>
                <a:spcPct val="0"/>
              </a:spcBef>
              <a:spcAft>
                <a:spcPct val="0"/>
              </a:spcAft>
            </a:pPr>
            <a:r>
              <a:rPr lang="en-US" b="1" dirty="0">
                <a:solidFill>
                  <a:srgbClr val="1BA1E2"/>
                </a:solidFill>
                <a:effectLst>
                  <a:outerShdw blurRad="38100" dist="38100" dir="2700000" algn="tl">
                    <a:srgbClr val="000000">
                      <a:alpha val="43137"/>
                    </a:srgbClr>
                  </a:outerShdw>
                </a:effectLst>
                <a:latin typeface="Palatino Linotype" pitchFamily="18" charset="0"/>
                <a:cs typeface="Arial" charset="0"/>
              </a:rPr>
              <a:t>TRANSFORMATION</a:t>
            </a:r>
            <a:endParaRPr lang="en-GB" b="1" dirty="0">
              <a:solidFill>
                <a:srgbClr val="1BA1E2"/>
              </a:solidFill>
              <a:effectLst>
                <a:outerShdw blurRad="38100" dist="38100" dir="2700000" algn="tl">
                  <a:srgbClr val="000000">
                    <a:alpha val="43137"/>
                  </a:srgbClr>
                </a:outerShdw>
              </a:effectLst>
              <a:latin typeface="Palatino Linotype" pitchFamily="18" charset="0"/>
              <a:cs typeface="Arial" charset="0"/>
            </a:endParaRPr>
          </a:p>
        </p:txBody>
      </p:sp>
      <p:sp>
        <p:nvSpPr>
          <p:cNvPr id="30" name="Rectangle 29"/>
          <p:cNvSpPr/>
          <p:nvPr/>
        </p:nvSpPr>
        <p:spPr>
          <a:xfrm>
            <a:off x="914400" y="5693579"/>
            <a:ext cx="11028487" cy="338554"/>
          </a:xfrm>
          <a:prstGeom prst="rect">
            <a:avLst/>
          </a:prstGeom>
        </p:spPr>
        <p:txBody>
          <a:bodyPr wrap="square">
            <a:spAutoFit/>
          </a:bodyPr>
          <a:lstStyle/>
          <a:p>
            <a:pPr eaLnBrk="0" fontAlgn="base" hangingPunct="0">
              <a:spcBef>
                <a:spcPct val="0"/>
              </a:spcBef>
              <a:spcAft>
                <a:spcPct val="0"/>
              </a:spcAft>
            </a:pPr>
            <a:r>
              <a:rPr lang="en-US" sz="1600" b="1" i="1" dirty="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Source transformation in mapping data flow - Azure Data Factory &amp; Azure Synapse | Microsoft Docs</a:t>
            </a:r>
            <a:endParaRPr lang="en-GB" sz="1600" b="1" i="1" dirty="0">
              <a:solidFill>
                <a:srgbClr val="444444"/>
              </a:solidFill>
              <a:effectLst>
                <a:outerShdw blurRad="38100" dist="38100" dir="2700000" algn="tl">
                  <a:srgbClr val="000000">
                    <a:alpha val="43137"/>
                  </a:srgbClr>
                </a:outerShdw>
              </a:effectLst>
              <a:latin typeface="Palatino Linotype" pitchFamily="18" charset="0"/>
              <a:cs typeface="Arial" charset="0"/>
            </a:endParaRPr>
          </a:p>
        </p:txBody>
      </p:sp>
      <p:grpSp>
        <p:nvGrpSpPr>
          <p:cNvPr id="31" name="Group 30"/>
          <p:cNvGrpSpPr/>
          <p:nvPr/>
        </p:nvGrpSpPr>
        <p:grpSpPr>
          <a:xfrm>
            <a:off x="765920" y="1670328"/>
            <a:ext cx="3229633" cy="3955701"/>
            <a:chOff x="1264036" y="1834791"/>
            <a:chExt cx="3229633" cy="3955701"/>
          </a:xfrm>
        </p:grpSpPr>
        <p:pic>
          <p:nvPicPr>
            <p:cNvPr id="32" name="Picture 31"/>
            <p:cNvPicPr>
              <a:picLocks noChangeAspect="1"/>
            </p:cNvPicPr>
            <p:nvPr/>
          </p:nvPicPr>
          <p:blipFill>
            <a:blip r:embed="rId4"/>
            <a:stretch>
              <a:fillRect/>
            </a:stretch>
          </p:blipFill>
          <p:spPr>
            <a:xfrm>
              <a:off x="3355794" y="3229504"/>
              <a:ext cx="1006261" cy="1019816"/>
            </a:xfrm>
            <a:prstGeom prst="rect">
              <a:avLst/>
            </a:prstGeom>
          </p:spPr>
        </p:pic>
        <p:pic>
          <p:nvPicPr>
            <p:cNvPr id="33" name="Picture 32"/>
            <p:cNvPicPr>
              <a:picLocks noChangeAspect="1"/>
            </p:cNvPicPr>
            <p:nvPr/>
          </p:nvPicPr>
          <p:blipFill>
            <a:blip r:embed="rId5"/>
            <a:stretch>
              <a:fillRect/>
            </a:stretch>
          </p:blipFill>
          <p:spPr>
            <a:xfrm>
              <a:off x="3471794" y="1905493"/>
              <a:ext cx="1021875" cy="1267757"/>
            </a:xfrm>
            <a:prstGeom prst="rect">
              <a:avLst/>
            </a:prstGeom>
          </p:spPr>
        </p:pic>
        <p:pic>
          <p:nvPicPr>
            <p:cNvPr id="34" name="Picture 33"/>
            <p:cNvPicPr>
              <a:picLocks noChangeAspect="1"/>
            </p:cNvPicPr>
            <p:nvPr/>
          </p:nvPicPr>
          <p:blipFill>
            <a:blip r:embed="rId6"/>
            <a:stretch>
              <a:fillRect/>
            </a:stretch>
          </p:blipFill>
          <p:spPr>
            <a:xfrm>
              <a:off x="1264036" y="1834791"/>
              <a:ext cx="1407290" cy="1188859"/>
            </a:xfrm>
            <a:prstGeom prst="rect">
              <a:avLst/>
            </a:prstGeom>
          </p:spPr>
        </p:pic>
        <p:pic>
          <p:nvPicPr>
            <p:cNvPr id="35" name="Picture 34"/>
            <p:cNvPicPr>
              <a:picLocks noChangeAspect="1"/>
            </p:cNvPicPr>
            <p:nvPr/>
          </p:nvPicPr>
          <p:blipFill>
            <a:blip r:embed="rId7"/>
            <a:stretch>
              <a:fillRect/>
            </a:stretch>
          </p:blipFill>
          <p:spPr>
            <a:xfrm>
              <a:off x="1264036" y="3129715"/>
              <a:ext cx="1467230" cy="1476099"/>
            </a:xfrm>
            <a:prstGeom prst="rect">
              <a:avLst/>
            </a:prstGeom>
          </p:spPr>
        </p:pic>
        <p:pic>
          <p:nvPicPr>
            <p:cNvPr id="36" name="Picture 35"/>
            <p:cNvPicPr>
              <a:picLocks noChangeAspect="1"/>
            </p:cNvPicPr>
            <p:nvPr/>
          </p:nvPicPr>
          <p:blipFill>
            <a:blip r:embed="rId8"/>
            <a:stretch>
              <a:fillRect/>
            </a:stretch>
          </p:blipFill>
          <p:spPr>
            <a:xfrm>
              <a:off x="2470790" y="4853782"/>
              <a:ext cx="1408099" cy="936710"/>
            </a:xfrm>
            <a:prstGeom prst="rect">
              <a:avLst/>
            </a:prstGeom>
          </p:spPr>
        </p:pic>
      </p:grpSp>
      <p:pic>
        <p:nvPicPr>
          <p:cNvPr id="37" name="Picture 36"/>
          <p:cNvPicPr>
            <a:picLocks noChangeAspect="1"/>
          </p:cNvPicPr>
          <p:nvPr/>
        </p:nvPicPr>
        <p:blipFill>
          <a:blip r:embed="rId9"/>
          <a:stretch>
            <a:fillRect/>
          </a:stretch>
        </p:blipFill>
        <p:spPr>
          <a:xfrm>
            <a:off x="6385330" y="3334488"/>
            <a:ext cx="1417043" cy="442874"/>
          </a:xfrm>
          <a:prstGeom prst="rect">
            <a:avLst/>
          </a:prstGeom>
        </p:spPr>
      </p:pic>
      <p:pic>
        <p:nvPicPr>
          <p:cNvPr id="38" name="Picture 37"/>
          <p:cNvPicPr>
            <a:picLocks noChangeAspect="1"/>
          </p:cNvPicPr>
          <p:nvPr/>
        </p:nvPicPr>
        <p:blipFill>
          <a:blip r:embed="rId6"/>
          <a:stretch>
            <a:fillRect/>
          </a:stretch>
        </p:blipFill>
        <p:spPr>
          <a:xfrm>
            <a:off x="8518565" y="2852639"/>
            <a:ext cx="1407290" cy="1188859"/>
          </a:xfrm>
          <a:prstGeom prst="rect">
            <a:avLst/>
          </a:prstGeom>
        </p:spPr>
      </p:pic>
      <p:grpSp>
        <p:nvGrpSpPr>
          <p:cNvPr id="39" name="Group 38"/>
          <p:cNvGrpSpPr/>
          <p:nvPr/>
        </p:nvGrpSpPr>
        <p:grpSpPr>
          <a:xfrm>
            <a:off x="8876171" y="1670328"/>
            <a:ext cx="2670620" cy="3935027"/>
            <a:chOff x="9198964" y="1754710"/>
            <a:chExt cx="2670620" cy="3935027"/>
          </a:xfrm>
        </p:grpSpPr>
        <p:pic>
          <p:nvPicPr>
            <p:cNvPr id="40" name="Picture 39"/>
            <p:cNvPicPr>
              <a:picLocks noChangeAspect="1"/>
            </p:cNvPicPr>
            <p:nvPr/>
          </p:nvPicPr>
          <p:blipFill>
            <a:blip r:embed="rId4"/>
            <a:stretch>
              <a:fillRect/>
            </a:stretch>
          </p:blipFill>
          <p:spPr>
            <a:xfrm>
              <a:off x="9732140" y="1754710"/>
              <a:ext cx="1006261" cy="1019816"/>
            </a:xfrm>
            <a:prstGeom prst="rect">
              <a:avLst/>
            </a:prstGeom>
          </p:spPr>
        </p:pic>
        <p:pic>
          <p:nvPicPr>
            <p:cNvPr id="41" name="Picture 40"/>
            <p:cNvPicPr>
              <a:picLocks noChangeAspect="1"/>
            </p:cNvPicPr>
            <p:nvPr/>
          </p:nvPicPr>
          <p:blipFill>
            <a:blip r:embed="rId5"/>
            <a:stretch>
              <a:fillRect/>
            </a:stretch>
          </p:blipFill>
          <p:spPr>
            <a:xfrm>
              <a:off x="9198964" y="4421980"/>
              <a:ext cx="1021875" cy="1267757"/>
            </a:xfrm>
            <a:prstGeom prst="rect">
              <a:avLst/>
            </a:prstGeom>
          </p:spPr>
        </p:pic>
        <p:pic>
          <p:nvPicPr>
            <p:cNvPr id="42" name="Picture 41"/>
            <p:cNvPicPr>
              <a:picLocks noChangeAspect="1"/>
            </p:cNvPicPr>
            <p:nvPr/>
          </p:nvPicPr>
          <p:blipFill>
            <a:blip r:embed="rId8"/>
            <a:stretch>
              <a:fillRect/>
            </a:stretch>
          </p:blipFill>
          <p:spPr>
            <a:xfrm>
              <a:off x="10180867" y="2855773"/>
              <a:ext cx="1408099" cy="936710"/>
            </a:xfrm>
            <a:prstGeom prst="rect">
              <a:avLst/>
            </a:prstGeom>
          </p:spPr>
        </p:pic>
        <p:pic>
          <p:nvPicPr>
            <p:cNvPr id="43" name="Picture 42"/>
            <p:cNvPicPr>
              <a:picLocks noChangeAspect="1"/>
            </p:cNvPicPr>
            <p:nvPr/>
          </p:nvPicPr>
          <p:blipFill>
            <a:blip r:embed="rId7"/>
            <a:stretch>
              <a:fillRect/>
            </a:stretch>
          </p:blipFill>
          <p:spPr>
            <a:xfrm>
              <a:off x="10402354" y="4115732"/>
              <a:ext cx="1467230" cy="1476099"/>
            </a:xfrm>
            <a:prstGeom prst="rect">
              <a:avLst/>
            </a:prstGeom>
          </p:spPr>
        </p:pic>
      </p:grpSp>
      <p:sp>
        <p:nvSpPr>
          <p:cNvPr id="44" name="TextBox 43"/>
          <p:cNvSpPr txBox="1"/>
          <p:nvPr/>
        </p:nvSpPr>
        <p:spPr>
          <a:xfrm>
            <a:off x="4939548" y="4800052"/>
            <a:ext cx="1621410" cy="584775"/>
          </a:xfrm>
          <a:prstGeom prst="rect">
            <a:avLst/>
          </a:prstGeom>
          <a:noFill/>
        </p:spPr>
        <p:txBody>
          <a:bodyPr wrap="square" rtlCol="0">
            <a:spAutoFit/>
          </a:bodyPr>
          <a:lstStyle/>
          <a:p>
            <a:pPr eaLnBrk="0" fontAlgn="base" hangingPunct="0">
              <a:spcBef>
                <a:spcPct val="0"/>
              </a:spcBef>
              <a:spcAft>
                <a:spcPct val="0"/>
              </a:spcAft>
            </a:pPr>
            <a:r>
              <a:rPr lang="en-US" sz="3200" b="1" dirty="0">
                <a:solidFill>
                  <a:srgbClr val="1BA1E2"/>
                </a:solidFill>
                <a:effectLst>
                  <a:outerShdw blurRad="38100" dist="38100" dir="2700000" algn="tl">
                    <a:srgbClr val="000000">
                      <a:alpha val="43137"/>
                    </a:srgbClr>
                  </a:outerShdw>
                </a:effectLst>
                <a:latin typeface="Palatino Linotype" pitchFamily="18" charset="0"/>
                <a:cs typeface="Arial" charset="0"/>
              </a:rPr>
              <a:t>~12</a:t>
            </a:r>
            <a:endParaRPr lang="en-GB" sz="3200" b="1" dirty="0">
              <a:solidFill>
                <a:srgbClr val="1BA1E2"/>
              </a:solidFill>
              <a:effectLst>
                <a:outerShdw blurRad="38100" dist="38100" dir="2700000" algn="tl">
                  <a:srgbClr val="000000">
                    <a:alpha val="43137"/>
                  </a:srgbClr>
                </a:outerShdw>
              </a:effectLst>
              <a:latin typeface="Palatino Linotype" pitchFamily="18" charset="0"/>
              <a:cs typeface="Arial" charset="0"/>
            </a:endParaRPr>
          </a:p>
        </p:txBody>
      </p:sp>
      <p:sp>
        <p:nvSpPr>
          <p:cNvPr id="45" name="Rectangle 44"/>
          <p:cNvSpPr/>
          <p:nvPr/>
        </p:nvSpPr>
        <p:spPr>
          <a:xfrm>
            <a:off x="3955148" y="1493048"/>
            <a:ext cx="5211620" cy="769441"/>
          </a:xfrm>
          <a:prstGeom prst="rect">
            <a:avLst/>
          </a:prstGeom>
        </p:spPr>
        <p:txBody>
          <a:bodyPr wrap="none">
            <a:spAutoFit/>
          </a:bodyPr>
          <a:lstStyle/>
          <a:p>
            <a:pPr eaLnBrk="0" fontAlgn="base" hangingPunct="0">
              <a:spcBef>
                <a:spcPct val="0"/>
              </a:spcBef>
              <a:spcAft>
                <a:spcPct val="0"/>
              </a:spcAft>
            </a:pPr>
            <a:r>
              <a:rPr lang="en-US" sz="4400" b="1" i="1" dirty="0">
                <a:solidFill>
                  <a:srgbClr val="FF0000"/>
                </a:solidFill>
                <a:effectLst>
                  <a:outerShdw blurRad="38100" dist="38100" dir="2700000" algn="tl">
                    <a:srgbClr val="000000">
                      <a:alpha val="43137"/>
                    </a:srgbClr>
                  </a:outerShdw>
                </a:effectLst>
                <a:latin typeface="Palatino Linotype" pitchFamily="18" charset="0"/>
                <a:cs typeface="Arial" charset="0"/>
              </a:rPr>
              <a:t>Data Transformation </a:t>
            </a:r>
            <a:endParaRPr lang="en-GB" sz="4400" dirty="0">
              <a:solidFill>
                <a:srgbClr val="FF0000"/>
              </a:solidFill>
              <a:effectLst>
                <a:outerShdw blurRad="38100" dist="38100" dir="2700000" algn="tl">
                  <a:srgbClr val="000000">
                    <a:alpha val="43137"/>
                  </a:srgbClr>
                </a:outerShdw>
              </a:effectLst>
              <a:latin typeface="Palatino Linotype" pitchFamily="18" charset="0"/>
              <a:cs typeface="Arial" charset="0"/>
            </a:endParaRPr>
          </a:p>
        </p:txBody>
      </p:sp>
      <p:pic>
        <p:nvPicPr>
          <p:cNvPr id="24" name="Picture 23"/>
          <p:cNvPicPr>
            <a:picLocks noChangeAspect="1"/>
          </p:cNvPicPr>
          <p:nvPr/>
        </p:nvPicPr>
        <p:blipFill>
          <a:blip r:embed="rId10"/>
          <a:stretch>
            <a:fillRect/>
          </a:stretch>
        </p:blipFill>
        <p:spPr>
          <a:xfrm>
            <a:off x="10637520" y="1"/>
            <a:ext cx="1554480" cy="769620"/>
          </a:xfrm>
          <a:prstGeom prst="rect">
            <a:avLst/>
          </a:prstGeom>
        </p:spPr>
      </p:pic>
      <p:pic>
        <p:nvPicPr>
          <p:cNvPr id="46" name="Picture 45"/>
          <p:cNvPicPr>
            <a:picLocks noChangeAspect="1"/>
          </p:cNvPicPr>
          <p:nvPr/>
        </p:nvPicPr>
        <p:blipFill>
          <a:blip r:embed="rId11"/>
          <a:stretch>
            <a:fillRect/>
          </a:stretch>
        </p:blipFill>
        <p:spPr>
          <a:xfrm>
            <a:off x="0" y="6355080"/>
            <a:ext cx="479075" cy="502920"/>
          </a:xfrm>
          <a:prstGeom prst="rect">
            <a:avLst/>
          </a:prstGeom>
        </p:spPr>
      </p:pic>
    </p:spTree>
    <p:extLst>
      <p:ext uri="{BB962C8B-B14F-4D97-AF65-F5344CB8AC3E}">
        <p14:creationId xmlns:p14="http://schemas.microsoft.com/office/powerpoint/2010/main" val="408730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What can you do in ADF? </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3" name="Content Placeholder 3">
            <a:extLst>
              <a:ext uri="{FF2B5EF4-FFF2-40B4-BE49-F238E27FC236}">
                <a16:creationId xmlns:a16="http://schemas.microsoft.com/office/drawing/2014/main" id="{DE57B2BE-8A66-40F2-8374-776EB2D126BF}"/>
              </a:ext>
            </a:extLst>
          </p:cNvPr>
          <p:cNvSpPr txBox="1">
            <a:spLocks/>
          </p:cNvSpPr>
          <p:nvPr/>
        </p:nvSpPr>
        <p:spPr bwMode="auto">
          <a:xfrm>
            <a:off x="787400" y="1680856"/>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Pipelines are JSON, ready for Source Control</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err="1">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Git</a:t>
            </a: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Integration built in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Monitor</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Manage</a:t>
            </a:r>
            <a:endParaRPr kumimoji="0" lang="en-GB"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rgbClr val="EEECE1"/>
              </a:solidFill>
              <a:effectLst/>
              <a:uLnTx/>
              <a:uFillTx/>
              <a:latin typeface="Segoe UI" panose="020B0502040204020203" pitchFamily="34" charset="0"/>
              <a:ea typeface="+mn-ea"/>
              <a:cs typeface="Segoe UI" panose="020B0502040204020203" pitchFamily="34" charset="0"/>
            </a:endParaRPr>
          </a:p>
        </p:txBody>
      </p:sp>
      <p:pic>
        <p:nvPicPr>
          <p:cNvPr id="14" name="Picture 13"/>
          <p:cNvPicPr>
            <a:picLocks noChangeAspect="1"/>
          </p:cNvPicPr>
          <p:nvPr/>
        </p:nvPicPr>
        <p:blipFill>
          <a:blip r:embed="rId2"/>
          <a:stretch>
            <a:fillRect/>
          </a:stretch>
        </p:blipFill>
        <p:spPr>
          <a:xfrm>
            <a:off x="6248400" y="1570653"/>
            <a:ext cx="3467051" cy="556182"/>
          </a:xfrm>
          <a:prstGeom prst="rect">
            <a:avLst/>
          </a:prstGeom>
        </p:spPr>
      </p:pic>
      <p:pic>
        <p:nvPicPr>
          <p:cNvPr id="15" name="Picture 14"/>
          <p:cNvPicPr>
            <a:picLocks noChangeAspect="1"/>
          </p:cNvPicPr>
          <p:nvPr/>
        </p:nvPicPr>
        <p:blipFill>
          <a:blip r:embed="rId3"/>
          <a:stretch>
            <a:fillRect/>
          </a:stretch>
        </p:blipFill>
        <p:spPr>
          <a:xfrm>
            <a:off x="6477000" y="2526499"/>
            <a:ext cx="3476625" cy="749087"/>
          </a:xfrm>
          <a:prstGeom prst="rect">
            <a:avLst/>
          </a:prstGeom>
        </p:spPr>
      </p:pic>
      <p:pic>
        <p:nvPicPr>
          <p:cNvPr id="16" name="Picture 15"/>
          <p:cNvPicPr>
            <a:picLocks noChangeAspect="1"/>
          </p:cNvPicPr>
          <p:nvPr/>
        </p:nvPicPr>
        <p:blipFill>
          <a:blip r:embed="rId4"/>
          <a:stretch>
            <a:fillRect/>
          </a:stretch>
        </p:blipFill>
        <p:spPr>
          <a:xfrm>
            <a:off x="6502017" y="3385984"/>
            <a:ext cx="1017309" cy="1127949"/>
          </a:xfrm>
          <a:prstGeom prst="rect">
            <a:avLst/>
          </a:prstGeom>
        </p:spPr>
      </p:pic>
      <p:pic>
        <p:nvPicPr>
          <p:cNvPr id="17" name="Picture 16"/>
          <p:cNvPicPr>
            <a:picLocks noChangeAspect="1"/>
          </p:cNvPicPr>
          <p:nvPr/>
        </p:nvPicPr>
        <p:blipFill>
          <a:blip r:embed="rId5"/>
          <a:stretch>
            <a:fillRect/>
          </a:stretch>
        </p:blipFill>
        <p:spPr>
          <a:xfrm>
            <a:off x="6444343" y="4618112"/>
            <a:ext cx="1238250" cy="1079342"/>
          </a:xfrm>
          <a:prstGeom prst="rect">
            <a:avLst/>
          </a:prstGeom>
        </p:spPr>
      </p:pic>
      <p:pic>
        <p:nvPicPr>
          <p:cNvPr id="9" name="Picture 8"/>
          <p:cNvPicPr>
            <a:picLocks noChangeAspect="1"/>
          </p:cNvPicPr>
          <p:nvPr/>
        </p:nvPicPr>
        <p:blipFill>
          <a:blip r:embed="rId6"/>
          <a:stretch>
            <a:fillRect/>
          </a:stretch>
        </p:blipFill>
        <p:spPr>
          <a:xfrm>
            <a:off x="10637520" y="1"/>
            <a:ext cx="1554480" cy="769620"/>
          </a:xfrm>
          <a:prstGeom prst="rect">
            <a:avLst/>
          </a:prstGeom>
        </p:spPr>
      </p:pic>
      <p:pic>
        <p:nvPicPr>
          <p:cNvPr id="10" name="Picture 9"/>
          <p:cNvPicPr>
            <a:picLocks noChangeAspect="1"/>
          </p:cNvPicPr>
          <p:nvPr/>
        </p:nvPicPr>
        <p:blipFill>
          <a:blip r:embed="rId7"/>
          <a:stretch>
            <a:fillRect/>
          </a:stretch>
        </p:blipFill>
        <p:spPr>
          <a:xfrm>
            <a:off x="0" y="6355080"/>
            <a:ext cx="479075" cy="502920"/>
          </a:xfrm>
          <a:prstGeom prst="rect">
            <a:avLst/>
          </a:prstGeom>
        </p:spPr>
      </p:pic>
    </p:spTree>
    <p:extLst>
      <p:ext uri="{BB962C8B-B14F-4D97-AF65-F5344CB8AC3E}">
        <p14:creationId xmlns:p14="http://schemas.microsoft.com/office/powerpoint/2010/main" val="59304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What can you do in ADF? </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4" name="Content Placeholder 2">
            <a:extLst>
              <a:ext uri="{FF2B5EF4-FFF2-40B4-BE49-F238E27FC236}">
                <a16:creationId xmlns:a16="http://schemas.microsoft.com/office/drawing/2014/main" id="{D0CBD819-7844-4EEE-A505-7E8B08DA29FA}"/>
              </a:ext>
            </a:extLst>
          </p:cNvPr>
          <p:cNvSpPr txBox="1">
            <a:spLocks/>
          </p:cNvSpPr>
          <p:nvPr/>
        </p:nvSpPr>
        <p:spPr bwMode="auto">
          <a:xfrm>
            <a:off x="5250903" y="1834587"/>
            <a:ext cx="6123122"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A Specific Time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File created or deleted from Blob Storage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Customer Activity  such as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effectLst/>
              <a:uLnTx/>
              <a:uFillTx/>
              <a:latin typeface="Segoe UI" panose="020B0502040204020203" pitchFamily="34" charset="0"/>
              <a:ea typeface="+mn-ea"/>
              <a:cs typeface="Segoe UI" panose="020B0502040204020203" pitchFamily="34" charset="0"/>
            </a:endParaRPr>
          </a:p>
        </p:txBody>
      </p:sp>
      <p:sp>
        <p:nvSpPr>
          <p:cNvPr id="15" name="Content Placeholder 3">
            <a:extLst>
              <a:ext uri="{FF2B5EF4-FFF2-40B4-BE49-F238E27FC236}">
                <a16:creationId xmlns:a16="http://schemas.microsoft.com/office/drawing/2014/main" id="{DE57B2BE-8A66-40F2-8374-776EB2D126BF}"/>
              </a:ext>
            </a:extLst>
          </p:cNvPr>
          <p:cNvSpPr txBox="1">
            <a:spLocks/>
          </p:cNvSpPr>
          <p:nvPr/>
        </p:nvSpPr>
        <p:spPr bwMode="auto">
          <a:xfrm>
            <a:off x="1785571" y="2927431"/>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Trigger pipeline</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rgbClr val="EEECE1"/>
              </a:solidFill>
              <a:effectLst/>
              <a:uLnTx/>
              <a:uFillTx/>
              <a:latin typeface="Segoe UI" panose="020B0502040204020203" pitchFamily="34" charset="0"/>
              <a:ea typeface="+mn-ea"/>
              <a:cs typeface="Segoe UI" panose="020B0502040204020203" pitchFamily="34" charset="0"/>
            </a:endParaRPr>
          </a:p>
        </p:txBody>
      </p:sp>
      <p:pic>
        <p:nvPicPr>
          <p:cNvPr id="16" name="Picture 15"/>
          <p:cNvPicPr>
            <a:picLocks noChangeAspect="1"/>
          </p:cNvPicPr>
          <p:nvPr/>
        </p:nvPicPr>
        <p:blipFill>
          <a:blip r:embed="rId2"/>
          <a:stretch>
            <a:fillRect/>
          </a:stretch>
        </p:blipFill>
        <p:spPr>
          <a:xfrm>
            <a:off x="9963848" y="4619997"/>
            <a:ext cx="1085113" cy="895878"/>
          </a:xfrm>
          <a:prstGeom prst="rect">
            <a:avLst/>
          </a:prstGeom>
        </p:spPr>
      </p:pic>
      <p:pic>
        <p:nvPicPr>
          <p:cNvPr id="18" name="Picture 17"/>
          <p:cNvPicPr>
            <a:picLocks noChangeAspect="1"/>
          </p:cNvPicPr>
          <p:nvPr/>
        </p:nvPicPr>
        <p:blipFill>
          <a:blip r:embed="rId3"/>
          <a:stretch>
            <a:fillRect/>
          </a:stretch>
        </p:blipFill>
        <p:spPr>
          <a:xfrm>
            <a:off x="6705600" y="4724400"/>
            <a:ext cx="1220379" cy="704004"/>
          </a:xfrm>
          <a:prstGeom prst="rect">
            <a:avLst/>
          </a:prstGeom>
        </p:spPr>
      </p:pic>
      <p:pic>
        <p:nvPicPr>
          <p:cNvPr id="19" name="Picture 18"/>
          <p:cNvPicPr>
            <a:picLocks noChangeAspect="1"/>
          </p:cNvPicPr>
          <p:nvPr/>
        </p:nvPicPr>
        <p:blipFill>
          <a:blip r:embed="rId4"/>
          <a:stretch>
            <a:fillRect/>
          </a:stretch>
        </p:blipFill>
        <p:spPr>
          <a:xfrm>
            <a:off x="5250903" y="4684576"/>
            <a:ext cx="1097200" cy="779400"/>
          </a:xfrm>
          <a:prstGeom prst="rect">
            <a:avLst/>
          </a:prstGeom>
        </p:spPr>
      </p:pic>
      <p:pic>
        <p:nvPicPr>
          <p:cNvPr id="20" name="Picture 19"/>
          <p:cNvPicPr>
            <a:picLocks noChangeAspect="1"/>
          </p:cNvPicPr>
          <p:nvPr/>
        </p:nvPicPr>
        <p:blipFill>
          <a:blip r:embed="rId5"/>
          <a:stretch>
            <a:fillRect/>
          </a:stretch>
        </p:blipFill>
        <p:spPr>
          <a:xfrm>
            <a:off x="8276036" y="4619997"/>
            <a:ext cx="1218708" cy="908557"/>
          </a:xfrm>
          <a:prstGeom prst="rect">
            <a:avLst/>
          </a:prstGeom>
        </p:spPr>
      </p:pic>
      <p:pic>
        <p:nvPicPr>
          <p:cNvPr id="10" name="Picture 9"/>
          <p:cNvPicPr>
            <a:picLocks noChangeAspect="1"/>
          </p:cNvPicPr>
          <p:nvPr/>
        </p:nvPicPr>
        <p:blipFill>
          <a:blip r:embed="rId6"/>
          <a:stretch>
            <a:fillRect/>
          </a:stretch>
        </p:blipFill>
        <p:spPr>
          <a:xfrm>
            <a:off x="10637520" y="1"/>
            <a:ext cx="1554480" cy="769620"/>
          </a:xfrm>
          <a:prstGeom prst="rect">
            <a:avLst/>
          </a:prstGeom>
        </p:spPr>
      </p:pic>
      <p:pic>
        <p:nvPicPr>
          <p:cNvPr id="11" name="Picture 10"/>
          <p:cNvPicPr>
            <a:picLocks noChangeAspect="1"/>
          </p:cNvPicPr>
          <p:nvPr/>
        </p:nvPicPr>
        <p:blipFill>
          <a:blip r:embed="rId7"/>
          <a:stretch>
            <a:fillRect/>
          </a:stretch>
        </p:blipFill>
        <p:spPr>
          <a:xfrm>
            <a:off x="0" y="6355080"/>
            <a:ext cx="479075" cy="502920"/>
          </a:xfrm>
          <a:prstGeom prst="rect">
            <a:avLst/>
          </a:prstGeom>
        </p:spPr>
      </p:pic>
    </p:spTree>
    <p:extLst>
      <p:ext uri="{BB962C8B-B14F-4D97-AF65-F5344CB8AC3E}">
        <p14:creationId xmlns:p14="http://schemas.microsoft.com/office/powerpoint/2010/main" val="49880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
        <p:nvSpPr>
          <p:cNvPr id="10"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DEMO</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1" name="Content Placeholder 2">
            <a:extLst>
              <a:ext uri="{FF2B5EF4-FFF2-40B4-BE49-F238E27FC236}">
                <a16:creationId xmlns:a16="http://schemas.microsoft.com/office/drawing/2014/main" id="{D0CBD819-7844-4EEE-A505-7E8B08DA29FA}"/>
              </a:ext>
            </a:extLst>
          </p:cNvPr>
          <p:cNvSpPr txBox="1">
            <a:spLocks/>
          </p:cNvSpPr>
          <p:nvPr/>
        </p:nvSpPr>
        <p:spPr bwMode="auto">
          <a:xfrm>
            <a:off x="6197600" y="1600203"/>
            <a:ext cx="5384800"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Lets have a Quick ADF Tour!!!</a:t>
            </a:r>
            <a:endParaRPr kumimoji="0" lang="en-GB" sz="2400" b="1" i="0" u="none" strike="noStrike" kern="1200" cap="none" spc="0" normalizeH="0" baseline="0" noProof="0">
              <a:ln>
                <a:noFill/>
              </a:ln>
              <a:solidFill>
                <a:srgbClr val="7F7F7F"/>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effectLst/>
              <a:uLnTx/>
              <a:uFillTx/>
              <a:latin typeface="Segoe UI" panose="020B0502040204020203" pitchFamily="34" charset="0"/>
              <a:ea typeface="+mn-ea"/>
              <a:cs typeface="Segoe UI" panose="020B0502040204020203" pitchFamily="34" charset="0"/>
            </a:endParaRPr>
          </a:p>
        </p:txBody>
      </p:sp>
      <p:sp>
        <p:nvSpPr>
          <p:cNvPr id="12" name="Content Placeholder 3">
            <a:extLst>
              <a:ext uri="{FF2B5EF4-FFF2-40B4-BE49-F238E27FC236}">
                <a16:creationId xmlns:a16="http://schemas.microsoft.com/office/drawing/2014/main" id="{DE57B2BE-8A66-40F2-8374-776EB2D126BF}"/>
              </a:ext>
            </a:extLst>
          </p:cNvPr>
          <p:cNvSpPr txBox="1">
            <a:spLocks/>
          </p:cNvSpPr>
          <p:nvPr/>
        </p:nvSpPr>
        <p:spPr bwMode="auto">
          <a:xfrm>
            <a:off x="609600" y="1600200"/>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endParaRPr kumimoji="0" lang="en-US" sz="2400" b="0" i="0" u="none" strike="noStrike" kern="1200" cap="none" spc="0" normalizeH="0" baseline="0" noProof="0" dirty="0">
              <a:ln>
                <a:noFill/>
              </a:ln>
              <a:solidFill>
                <a:srgbClr val="EEECE1"/>
              </a:solidFill>
              <a:effectLst/>
              <a:uLnTx/>
              <a:uFillTx/>
              <a:latin typeface="Segoe UI" panose="020B0502040204020203" pitchFamily="34" charset="0"/>
              <a:ea typeface="+mn-ea"/>
              <a:cs typeface="Segoe UI" panose="020B0502040204020203" pitchFamily="34" charset="0"/>
            </a:endParaRPr>
          </a:p>
        </p:txBody>
      </p:sp>
      <p:pic>
        <p:nvPicPr>
          <p:cNvPr id="14" name="Picture 13"/>
          <p:cNvPicPr>
            <a:picLocks noChangeAspect="1"/>
          </p:cNvPicPr>
          <p:nvPr/>
        </p:nvPicPr>
        <p:blipFill>
          <a:blip r:embed="rId2"/>
          <a:stretch>
            <a:fillRect/>
          </a:stretch>
        </p:blipFill>
        <p:spPr>
          <a:xfrm>
            <a:off x="2819400" y="2743200"/>
            <a:ext cx="1652555" cy="1752600"/>
          </a:xfrm>
          <a:prstGeom prst="rect">
            <a:avLst/>
          </a:prstGeom>
        </p:spPr>
      </p:pic>
      <p:sp>
        <p:nvSpPr>
          <p:cNvPr id="5" name="Rectangle 4"/>
          <p:cNvSpPr/>
          <p:nvPr/>
        </p:nvSpPr>
        <p:spPr>
          <a:xfrm>
            <a:off x="1157468" y="5766991"/>
            <a:ext cx="9383210" cy="369332"/>
          </a:xfrm>
          <a:prstGeom prst="rect">
            <a:avLst/>
          </a:prstGeom>
        </p:spPr>
        <p:txBody>
          <a:bodyPr wrap="square">
            <a:spAutoFit/>
          </a:bodyPr>
          <a:lstStyle/>
          <a:p>
            <a:r>
              <a:rPr lang="en-GB" dirty="0">
                <a:hlinkClick r:id="rId3"/>
              </a:rPr>
              <a:t>SQLBits2020/Azure Data Factory.docx at main · </a:t>
            </a:r>
            <a:r>
              <a:rPr lang="en-GB" dirty="0" err="1">
                <a:hlinkClick r:id="rId3"/>
              </a:rPr>
              <a:t>alpaBuddhabhatti</a:t>
            </a:r>
            <a:r>
              <a:rPr lang="en-GB" dirty="0">
                <a:hlinkClick r:id="rId3"/>
              </a:rPr>
              <a:t>/SQLBits2020 (github.com)</a:t>
            </a:r>
            <a:endParaRPr lang="en-GB" dirty="0"/>
          </a:p>
        </p:txBody>
      </p:sp>
      <p:pic>
        <p:nvPicPr>
          <p:cNvPr id="15" name="Picture 14"/>
          <p:cNvPicPr>
            <a:picLocks noChangeAspect="1"/>
          </p:cNvPicPr>
          <p:nvPr/>
        </p:nvPicPr>
        <p:blipFill>
          <a:blip r:embed="rId4"/>
          <a:stretch>
            <a:fillRect/>
          </a:stretch>
        </p:blipFill>
        <p:spPr>
          <a:xfrm>
            <a:off x="10637520" y="1"/>
            <a:ext cx="1554480" cy="769620"/>
          </a:xfrm>
          <a:prstGeom prst="rect">
            <a:avLst/>
          </a:prstGeom>
        </p:spPr>
      </p:pic>
    </p:spTree>
    <p:extLst>
      <p:ext uri="{BB962C8B-B14F-4D97-AF65-F5344CB8AC3E}">
        <p14:creationId xmlns:p14="http://schemas.microsoft.com/office/powerpoint/2010/main" val="593928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463" y="457939"/>
            <a:ext cx="11616221" cy="5024485"/>
          </a:xfrm>
          <a:effectLst>
            <a:reflection stA="88000" endPos="65000" dist="50800" dir="5400000" sy="-100000" algn="bl" rotWithShape="0"/>
          </a:effectLst>
        </p:spPr>
        <p:txBody>
          <a:bodyPr>
            <a:normAutofit/>
          </a:bodyPr>
          <a:lstStyle/>
          <a:p>
            <a:pPr marL="0" indent="0">
              <a:buNone/>
            </a:pPr>
            <a:endParaRPr lang="en-US" sz="6000" b="1" dirty="0">
              <a:solidFill>
                <a:schemeClr val="accent1"/>
              </a:solidFill>
              <a:effectLst>
                <a:outerShdw blurRad="38100" dist="38100" dir="2700000" algn="tl">
                  <a:srgbClr val="000000">
                    <a:alpha val="43137"/>
                  </a:srgbClr>
                </a:outerShdw>
              </a:effectLst>
            </a:endParaRPr>
          </a:p>
          <a:p>
            <a:pPr marL="0" indent="0">
              <a:buNone/>
            </a:pPr>
            <a:r>
              <a:rPr lang="en-US" sz="6000" b="1" dirty="0">
                <a:solidFill>
                  <a:schemeClr val="accent1"/>
                </a:solidFill>
                <a:effectLst>
                  <a:outerShdw blurRad="38100" dist="38100" dir="2700000" algn="tl">
                    <a:srgbClr val="000000">
                      <a:alpha val="43137"/>
                    </a:srgbClr>
                  </a:outerShdw>
                </a:effectLst>
              </a:rPr>
              <a:t>             </a:t>
            </a:r>
          </a:p>
          <a:p>
            <a:pPr marL="0" indent="0">
              <a:buNone/>
            </a:pPr>
            <a:r>
              <a:rPr lang="en-US" sz="6000" b="1" dirty="0">
                <a:solidFill>
                  <a:schemeClr val="accent1"/>
                </a:solidFill>
                <a:effectLst>
                  <a:outerShdw blurRad="38100" dist="38100" dir="2700000" algn="tl">
                    <a:srgbClr val="000000">
                      <a:alpha val="43137"/>
                    </a:srgbClr>
                  </a:outerShdw>
                </a:effectLst>
              </a:rPr>
              <a:t>    </a:t>
            </a:r>
            <a:r>
              <a:rPr lang="en-US" sz="6000" b="1" dirty="0" smtClean="0">
                <a:solidFill>
                  <a:schemeClr val="accent1"/>
                </a:solidFill>
                <a:effectLst>
                  <a:outerShdw blurRad="38100" dist="38100" dir="2700000" algn="tl">
                    <a:srgbClr val="000000">
                      <a:alpha val="43137"/>
                    </a:srgbClr>
                  </a:outerShdw>
                </a:effectLst>
              </a:rPr>
              <a:t>       </a:t>
            </a:r>
            <a:r>
              <a:rPr lang="en-US" sz="4000" b="1" dirty="0" smtClean="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r>
              <a:rPr lang="en-US" sz="4000" b="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Azure Logic Apps Overview</a:t>
            </a:r>
          </a:p>
        </p:txBody>
      </p:sp>
      <p:pic>
        <p:nvPicPr>
          <p:cNvPr id="8" name="Picture 7"/>
          <p:cNvPicPr>
            <a:picLocks noChangeAspect="1"/>
          </p:cNvPicPr>
          <p:nvPr/>
        </p:nvPicPr>
        <p:blipFill>
          <a:blip r:embed="rId2"/>
          <a:stretch>
            <a:fillRect/>
          </a:stretch>
        </p:blipFill>
        <p:spPr>
          <a:xfrm>
            <a:off x="5119224" y="3359732"/>
            <a:ext cx="1210014" cy="1092998"/>
          </a:xfrm>
          <a:prstGeom prst="rect">
            <a:avLst/>
          </a:prstGeom>
        </p:spPr>
      </p:pic>
      <p:pic>
        <p:nvPicPr>
          <p:cNvPr id="6" name="Picture 5"/>
          <p:cNvPicPr>
            <a:picLocks noChangeAspect="1"/>
          </p:cNvPicPr>
          <p:nvPr/>
        </p:nvPicPr>
        <p:blipFill>
          <a:blip r:embed="rId3"/>
          <a:stretch>
            <a:fillRect/>
          </a:stretch>
        </p:blipFill>
        <p:spPr>
          <a:xfrm>
            <a:off x="10637520" y="1"/>
            <a:ext cx="1554480" cy="769620"/>
          </a:xfrm>
          <a:prstGeom prst="rect">
            <a:avLst/>
          </a:prstGeom>
        </p:spPr>
      </p:pic>
    </p:spTree>
    <p:extLst>
      <p:ext uri="{BB962C8B-B14F-4D97-AF65-F5344CB8AC3E}">
        <p14:creationId xmlns:p14="http://schemas.microsoft.com/office/powerpoint/2010/main" val="2629253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What is Azure Logic Apps?</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9" name="Content Placeholder 2">
            <a:extLst>
              <a:ext uri="{FF2B5EF4-FFF2-40B4-BE49-F238E27FC236}">
                <a16:creationId xmlns:a16="http://schemas.microsoft.com/office/drawing/2014/main" id="{D0CBD819-7844-4EEE-A505-7E8B08DA29FA}"/>
              </a:ext>
            </a:extLst>
          </p:cNvPr>
          <p:cNvSpPr txBox="1">
            <a:spLocks/>
          </p:cNvSpPr>
          <p:nvPr/>
        </p:nvSpPr>
        <p:spPr bwMode="auto">
          <a:xfrm>
            <a:off x="606156" y="3337732"/>
            <a:ext cx="10811719" cy="3047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914400" marR="0" lvl="2"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sng"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Few example:</a:t>
            </a:r>
          </a:p>
          <a:p>
            <a:pPr marL="1143000" marR="0" lvl="2" indent="-2286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1143000"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Schedule and send email notifications</a:t>
            </a:r>
          </a:p>
          <a:p>
            <a:pPr marL="914400" marR="0" lvl="2" indent="0" algn="l" defTabSz="914400" rtl="0" eaLnBrk="0" fontAlgn="base" latinLnBrk="0" hangingPunct="0">
              <a:lnSpc>
                <a:spcPct val="100000"/>
              </a:lnSpc>
              <a:spcBef>
                <a:spcPct val="20000"/>
              </a:spcBef>
              <a:spcAft>
                <a:spcPct val="0"/>
              </a:spcAft>
              <a:buClrTx/>
              <a:buSzTx/>
              <a:buNone/>
              <a:tabLst/>
              <a:defRPr/>
            </a:pP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1143000"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Move uploaded files from an SFTP or FTP server to Azure Storage</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effectLst/>
              <a:uLnTx/>
              <a:uFillTx/>
              <a:latin typeface="Segoe UI" panose="020B0502040204020203" pitchFamily="34" charset="0"/>
              <a:ea typeface="+mn-ea"/>
              <a:cs typeface="Segoe UI" panose="020B0502040204020203" pitchFamily="34" charset="0"/>
            </a:endParaRPr>
          </a:p>
        </p:txBody>
      </p:sp>
      <p:sp>
        <p:nvSpPr>
          <p:cNvPr id="10" name="Content Placeholder 3">
            <a:extLst>
              <a:ext uri="{FF2B5EF4-FFF2-40B4-BE49-F238E27FC236}">
                <a16:creationId xmlns:a16="http://schemas.microsoft.com/office/drawing/2014/main" id="{DE57B2BE-8A66-40F2-8374-776EB2D126BF}"/>
              </a:ext>
            </a:extLst>
          </p:cNvPr>
          <p:cNvSpPr txBox="1">
            <a:spLocks/>
          </p:cNvSpPr>
          <p:nvPr/>
        </p:nvSpPr>
        <p:spPr bwMode="auto">
          <a:xfrm>
            <a:off x="341868" y="1399090"/>
            <a:ext cx="11009453" cy="250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914400" marR="0" lvl="2"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It is a cloud-based platform for creating and running automated </a:t>
            </a:r>
            <a:r>
              <a:rPr kumimoji="0" lang="en-US" sz="2400"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workflows</a:t>
            </a: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that integrate your apps, data, services, and systems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i="0" u="none" strike="noStrike" kern="1200" cap="none" spc="0" normalizeH="0" baseline="0" noProof="0" dirty="0">
              <a:ln>
                <a:noFill/>
              </a:ln>
              <a:solidFill>
                <a:srgbClr val="EEECE1"/>
              </a:solidFill>
              <a:effectLst/>
              <a:uLnTx/>
              <a:uFillTx/>
              <a:latin typeface="Segoe UI" panose="020B0502040204020203" pitchFamily="34" charset="0"/>
              <a:ea typeface="+mn-ea"/>
              <a:cs typeface="Segoe UI" panose="020B0502040204020203" pitchFamily="34" charset="0"/>
            </a:endParaRPr>
          </a:p>
        </p:txBody>
      </p:sp>
      <p:pic>
        <p:nvPicPr>
          <p:cNvPr id="11" name="Picture 10"/>
          <p:cNvPicPr>
            <a:picLocks noChangeAspect="1"/>
          </p:cNvPicPr>
          <p:nvPr/>
        </p:nvPicPr>
        <p:blipFill>
          <a:blip r:embed="rId2"/>
          <a:stretch>
            <a:fillRect/>
          </a:stretch>
        </p:blipFill>
        <p:spPr>
          <a:xfrm>
            <a:off x="5017920" y="2430683"/>
            <a:ext cx="828675" cy="866775"/>
          </a:xfrm>
          <a:prstGeom prst="rect">
            <a:avLst/>
          </a:prstGeom>
        </p:spPr>
      </p:pic>
      <p:pic>
        <p:nvPicPr>
          <p:cNvPr id="6" name="Picture 5"/>
          <p:cNvPicPr>
            <a:picLocks noChangeAspect="1"/>
          </p:cNvPicPr>
          <p:nvPr/>
        </p:nvPicPr>
        <p:blipFill>
          <a:blip r:embed="rId3"/>
          <a:stretch>
            <a:fillRect/>
          </a:stretch>
        </p:blipFill>
        <p:spPr>
          <a:xfrm>
            <a:off x="10637520" y="1"/>
            <a:ext cx="1554480" cy="769620"/>
          </a:xfrm>
          <a:prstGeom prst="rect">
            <a:avLst/>
          </a:prstGeom>
        </p:spPr>
      </p:pic>
    </p:spTree>
    <p:extLst>
      <p:ext uri="{BB962C8B-B14F-4D97-AF65-F5344CB8AC3E}">
        <p14:creationId xmlns:p14="http://schemas.microsoft.com/office/powerpoint/2010/main" val="28190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C5864DD-9DB8-49FB-A7A6-6C88399A267A}"/>
              </a:ext>
            </a:extLst>
          </p:cNvPr>
          <p:cNvSpPr txBox="1">
            <a:spLocks/>
          </p:cNvSpPr>
          <p:nvPr/>
        </p:nvSpPr>
        <p:spPr>
          <a:xfrm>
            <a:off x="609600" y="0"/>
            <a:ext cx="10948628"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What is Azure Logic Apps?</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7" name="Content Placeholder 3">
            <a:extLst>
              <a:ext uri="{FF2B5EF4-FFF2-40B4-BE49-F238E27FC236}">
                <a16:creationId xmlns:a16="http://schemas.microsoft.com/office/drawing/2014/main" id="{DE57B2BE-8A66-40F2-8374-776EB2D126BF}"/>
              </a:ext>
            </a:extLst>
          </p:cNvPr>
          <p:cNvSpPr txBox="1">
            <a:spLocks/>
          </p:cNvSpPr>
          <p:nvPr/>
        </p:nvSpPr>
        <p:spPr bwMode="auto">
          <a:xfrm>
            <a:off x="609600" y="1600200"/>
            <a:ext cx="11404821"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a:t>
            </a:r>
            <a:endParaRPr kumimoji="0" lang="en-US" sz="2400" b="0" i="0" u="none" strike="noStrike" kern="1200" cap="none" spc="0" normalizeH="0" baseline="0" noProof="0" dirty="0">
              <a:ln>
                <a:noFill/>
              </a:ln>
              <a:solidFill>
                <a:srgbClr val="EEECE1"/>
              </a:solidFill>
              <a:effectLst/>
              <a:uLnTx/>
              <a:uFillTx/>
              <a:latin typeface="Segoe UI" panose="020B0502040204020203" pitchFamily="34" charset="0"/>
              <a:ea typeface="+mn-ea"/>
              <a:cs typeface="Segoe UI" panose="020B0502040204020203" pitchFamily="34" charset="0"/>
            </a:endParaRPr>
          </a:p>
        </p:txBody>
      </p:sp>
      <p:sp>
        <p:nvSpPr>
          <p:cNvPr id="18" name="Rectangle 17"/>
          <p:cNvSpPr/>
          <p:nvPr/>
        </p:nvSpPr>
        <p:spPr>
          <a:xfrm>
            <a:off x="457200" y="1447800"/>
            <a:ext cx="10872596" cy="4154984"/>
          </a:xfrm>
          <a:prstGeom prst="rect">
            <a:avLst/>
          </a:prstGeom>
        </p:spPr>
        <p:txBody>
          <a:bodyPr wrap="square">
            <a:spAutoFit/>
          </a:bodyPr>
          <a:lstStyle/>
          <a:p>
            <a:pPr eaLnBrk="0" fontAlgn="base" hangingPunct="0">
              <a:spcBef>
                <a:spcPct val="0"/>
              </a:spcBef>
              <a:spcAft>
                <a:spcPct val="0"/>
              </a:spcAft>
              <a:buFont typeface="Wingdings" panose="05000000000000000000" pitchFamily="2" charset="2"/>
              <a:buChar char="ü"/>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It provides a cloud based </a:t>
            </a:r>
            <a:r>
              <a:rPr lang="en-US" sz="2400" dirty="0" err="1"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serverless</a:t>
            </a:r>
            <a:r>
              <a:rPr lang="en-US" sz="2400" dirty="0"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engine </a:t>
            </a:r>
            <a:r>
              <a:rPr lang="en-US" sz="2400" dirty="0"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(hosting </a:t>
            </a: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Scaling , Managing , Monitoring, and Maintaining solution)</a:t>
            </a:r>
          </a:p>
          <a:p>
            <a:pPr eaLnBrk="0" fontAlgn="base" hangingPunct="0">
              <a:spcBef>
                <a:spcPct val="0"/>
              </a:spcBef>
              <a:spcAft>
                <a:spcPct val="0"/>
              </a:spcAft>
              <a:buFont typeface="Wingdings" panose="05000000000000000000" pitchFamily="2" charset="2"/>
              <a:buChar char="ü"/>
            </a:pPr>
            <a:endPar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buFont typeface="Wingdings" panose="05000000000000000000" pitchFamily="2" charset="2"/>
              <a:buChar char="ü"/>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Pay for what it has used for</a:t>
            </a:r>
          </a:p>
          <a:p>
            <a:pPr eaLnBrk="0" fontAlgn="base" hangingPunct="0">
              <a:spcBef>
                <a:spcPct val="0"/>
              </a:spcBef>
              <a:spcAft>
                <a:spcPct val="0"/>
              </a:spcAft>
              <a:buFont typeface="Wingdings" panose="05000000000000000000" pitchFamily="2" charset="2"/>
              <a:buChar char="ü"/>
            </a:pPr>
            <a:endPar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buFont typeface="Wingdings" panose="05000000000000000000" pitchFamily="2" charset="2"/>
              <a:buChar char="ü"/>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No code or Low code Solution </a:t>
            </a:r>
          </a:p>
          <a:p>
            <a:pPr eaLnBrk="0" fontAlgn="base" hangingPunct="0">
              <a:spcBef>
                <a:spcPct val="0"/>
              </a:spcBef>
              <a:spcAft>
                <a:spcPct val="0"/>
              </a:spcAft>
              <a:buFont typeface="Wingdings" panose="05000000000000000000" pitchFamily="2" charset="2"/>
              <a:buChar char="ü"/>
            </a:pPr>
            <a:endPar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buFont typeface="Wingdings" panose="05000000000000000000" pitchFamily="2" charset="2"/>
              <a:buChar char="ü"/>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200+ connectors for expansion </a:t>
            </a:r>
          </a:p>
          <a:p>
            <a:pPr eaLnBrk="0" fontAlgn="base" hangingPunct="0">
              <a:spcBef>
                <a:spcPct val="0"/>
              </a:spcBef>
              <a:spcAft>
                <a:spcPct val="0"/>
              </a:spcAft>
              <a:buFont typeface="Wingdings" panose="05000000000000000000" pitchFamily="2" charset="2"/>
              <a:buChar char="ü"/>
            </a:pPr>
            <a:endPar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buFont typeface="Wingdings" panose="05000000000000000000" pitchFamily="2" charset="2"/>
              <a:buChar char="ü"/>
            </a:pPr>
            <a:r>
              <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Create your Custom connectors </a:t>
            </a:r>
          </a:p>
          <a:p>
            <a:pPr lvl="2" eaLnBrk="0" fontAlgn="base" hangingPunct="0">
              <a:spcBef>
                <a:spcPct val="0"/>
              </a:spcBef>
              <a:spcAft>
                <a:spcPct val="0"/>
              </a:spcAft>
            </a:pPr>
            <a:endParaRPr lang="en-US" sz="2400"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2" name="Rectangle 1"/>
          <p:cNvSpPr/>
          <p:nvPr/>
        </p:nvSpPr>
        <p:spPr>
          <a:xfrm>
            <a:off x="5729468" y="3711577"/>
            <a:ext cx="6096000" cy="646331"/>
          </a:xfrm>
          <a:prstGeom prst="rect">
            <a:avLst/>
          </a:prstGeom>
        </p:spPr>
        <p:txBody>
          <a:bodyPr>
            <a:spAutoFit/>
          </a:bodyPr>
          <a:lstStyle/>
          <a:p>
            <a:pPr eaLnBrk="0" fontAlgn="base" hangingPunct="0">
              <a:spcBef>
                <a:spcPct val="0"/>
              </a:spcBef>
              <a:spcAft>
                <a:spcPct val="0"/>
              </a:spcAft>
            </a:pPr>
            <a:r>
              <a:rPr lang="en-GB"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https://docs.microsoft.com/en-us/azure/logic-apps/quickstart-create-first-logic-app-workflow</a:t>
            </a:r>
          </a:p>
        </p:txBody>
      </p:sp>
      <p:pic>
        <p:nvPicPr>
          <p:cNvPr id="7" name="Picture 6"/>
          <p:cNvPicPr>
            <a:picLocks noChangeAspect="1"/>
          </p:cNvPicPr>
          <p:nvPr/>
        </p:nvPicPr>
        <p:blipFill>
          <a:blip r:embed="rId2"/>
          <a:stretch>
            <a:fillRect/>
          </a:stretch>
        </p:blipFill>
        <p:spPr>
          <a:xfrm>
            <a:off x="10637520" y="1"/>
            <a:ext cx="1554480" cy="769620"/>
          </a:xfrm>
          <a:prstGeom prst="rect">
            <a:avLst/>
          </a:prstGeom>
        </p:spPr>
      </p:pic>
      <p:pic>
        <p:nvPicPr>
          <p:cNvPr id="8" name="Picture 7"/>
          <p:cNvPicPr>
            <a:picLocks noChangeAspect="1"/>
          </p:cNvPicPr>
          <p:nvPr/>
        </p:nvPicPr>
        <p:blipFill>
          <a:blip r:embed="rId3"/>
          <a:stretch>
            <a:fillRect/>
          </a:stretch>
        </p:blipFill>
        <p:spPr>
          <a:xfrm>
            <a:off x="-53190" y="5991225"/>
            <a:ext cx="828675" cy="866775"/>
          </a:xfrm>
          <a:prstGeom prst="rect">
            <a:avLst/>
          </a:prstGeom>
        </p:spPr>
      </p:pic>
    </p:spTree>
    <p:extLst>
      <p:ext uri="{BB962C8B-B14F-4D97-AF65-F5344CB8AC3E}">
        <p14:creationId xmlns:p14="http://schemas.microsoft.com/office/powerpoint/2010/main" val="29271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DEMO</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9" name="Content Placeholder 2">
            <a:extLst>
              <a:ext uri="{FF2B5EF4-FFF2-40B4-BE49-F238E27FC236}">
                <a16:creationId xmlns:a16="http://schemas.microsoft.com/office/drawing/2014/main" id="{D0CBD819-7844-4EEE-A505-7E8B08DA29FA}"/>
              </a:ext>
            </a:extLst>
          </p:cNvPr>
          <p:cNvSpPr txBox="1">
            <a:spLocks/>
          </p:cNvSpPr>
          <p:nvPr/>
        </p:nvSpPr>
        <p:spPr bwMode="auto">
          <a:xfrm>
            <a:off x="6197600" y="1600203"/>
            <a:ext cx="5384800"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Azure Logic Apps Quick Tour!!</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effectLst/>
              <a:uLnTx/>
              <a:uFillTx/>
              <a:latin typeface="Segoe UI" panose="020B0502040204020203" pitchFamily="34" charset="0"/>
              <a:ea typeface="+mn-ea"/>
              <a:cs typeface="Segoe UI" panose="020B0502040204020203" pitchFamily="34" charset="0"/>
            </a:endParaRPr>
          </a:p>
        </p:txBody>
      </p:sp>
      <p:pic>
        <p:nvPicPr>
          <p:cNvPr id="11" name="Picture 10"/>
          <p:cNvPicPr>
            <a:picLocks noChangeAspect="1"/>
          </p:cNvPicPr>
          <p:nvPr/>
        </p:nvPicPr>
        <p:blipFill>
          <a:blip r:embed="rId2"/>
          <a:stretch>
            <a:fillRect/>
          </a:stretch>
        </p:blipFill>
        <p:spPr>
          <a:xfrm>
            <a:off x="2667000" y="2743200"/>
            <a:ext cx="1828800" cy="1752600"/>
          </a:xfrm>
          <a:prstGeom prst="rect">
            <a:avLst/>
          </a:prstGeom>
        </p:spPr>
      </p:pic>
      <p:sp>
        <p:nvSpPr>
          <p:cNvPr id="4" name="Rectangle 3"/>
          <p:cNvSpPr/>
          <p:nvPr/>
        </p:nvSpPr>
        <p:spPr>
          <a:xfrm>
            <a:off x="1925256" y="5970524"/>
            <a:ext cx="9441084" cy="369332"/>
          </a:xfrm>
          <a:prstGeom prst="rect">
            <a:avLst/>
          </a:prstGeom>
        </p:spPr>
        <p:txBody>
          <a:bodyPr wrap="square">
            <a:spAutoFit/>
          </a:bodyPr>
          <a:lstStyle/>
          <a:p>
            <a:r>
              <a:rPr lang="en-GB" dirty="0">
                <a:hlinkClick r:id="rId3"/>
              </a:rPr>
              <a:t>SQLBits2020/Azure Logic Apps.docx at main · </a:t>
            </a:r>
            <a:r>
              <a:rPr lang="en-GB" dirty="0" err="1">
                <a:hlinkClick r:id="rId3"/>
              </a:rPr>
              <a:t>alpaBuddhabhatti</a:t>
            </a:r>
            <a:r>
              <a:rPr lang="en-GB" dirty="0">
                <a:hlinkClick r:id="rId3"/>
              </a:rPr>
              <a:t>/SQLBits2020 (github.com)</a:t>
            </a:r>
            <a:endParaRPr lang="en-GB" dirty="0"/>
          </a:p>
        </p:txBody>
      </p:sp>
      <p:pic>
        <p:nvPicPr>
          <p:cNvPr id="12" name="Picture 11"/>
          <p:cNvPicPr>
            <a:picLocks noChangeAspect="1"/>
          </p:cNvPicPr>
          <p:nvPr/>
        </p:nvPicPr>
        <p:blipFill>
          <a:blip r:embed="rId4"/>
          <a:stretch>
            <a:fillRect/>
          </a:stretch>
        </p:blipFill>
        <p:spPr>
          <a:xfrm>
            <a:off x="10637520" y="1"/>
            <a:ext cx="1554480" cy="769620"/>
          </a:xfrm>
          <a:prstGeom prst="rect">
            <a:avLst/>
          </a:prstGeom>
        </p:spPr>
      </p:pic>
    </p:spTree>
    <p:extLst>
      <p:ext uri="{BB962C8B-B14F-4D97-AF65-F5344CB8AC3E}">
        <p14:creationId xmlns:p14="http://schemas.microsoft.com/office/powerpoint/2010/main" val="166284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solidFill>
                  <a:srgbClr val="1BA1E2"/>
                </a:solidFill>
                <a:effectLst>
                  <a:outerShdw blurRad="63500" dist="38100" dir="5400000" algn="t" rotWithShape="0">
                    <a:prstClr val="black">
                      <a:alpha val="25000"/>
                    </a:prstClr>
                  </a:outerShdw>
                </a:effectLst>
                <a:latin typeface="Segoe UI" pitchFamily="34" charset="0"/>
                <a:cs typeface="Segoe UI" pitchFamily="34" charset="0"/>
              </a:rPr>
              <a:t>Your </a:t>
            </a:r>
            <a:r>
              <a:rPr lang="en-US" b="1" dirty="0">
                <a:solidFill>
                  <a:srgbClr val="00B0F0"/>
                </a:solidFill>
                <a:effectLst>
                  <a:outerShdw blurRad="63500" dist="38100" dir="5400000" algn="t" rotWithShape="0">
                    <a:prstClr val="black">
                      <a:alpha val="25000"/>
                    </a:prstClr>
                  </a:outerShdw>
                </a:effectLst>
                <a:latin typeface="Segoe UI" pitchFamily="34" charset="0"/>
                <a:cs typeface="Segoe UI" pitchFamily="34" charset="0"/>
              </a:rPr>
              <a:t>Feedback</a:t>
            </a:r>
            <a:r>
              <a:rPr lang="en-US" b="1" dirty="0">
                <a:solidFill>
                  <a:srgbClr val="1BA1E2"/>
                </a:solidFill>
                <a:effectLst>
                  <a:outerShdw blurRad="63500" dist="38100" dir="5400000" algn="t" rotWithShape="0">
                    <a:prstClr val="black">
                      <a:alpha val="25000"/>
                    </a:prstClr>
                  </a:outerShdw>
                </a:effectLst>
                <a:latin typeface="Segoe UI" pitchFamily="34" charset="0"/>
                <a:cs typeface="Segoe UI" pitchFamily="34" charset="0"/>
              </a:rPr>
              <a:t> </a:t>
            </a:r>
            <a:endParaRPr lang="en-GB" dirty="0">
              <a:solidFill>
                <a:schemeClr val="accent1"/>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648552395"/>
              </p:ext>
            </p:extLst>
          </p:nvPr>
        </p:nvGraphicFramePr>
        <p:xfrm>
          <a:off x="971788" y="1467815"/>
          <a:ext cx="11010424" cy="4740593"/>
        </p:xfrm>
        <a:graphic>
          <a:graphicData uri="http://schemas.openxmlformats.org/drawingml/2006/table">
            <a:tbl>
              <a:tblPr/>
              <a:tblGrid>
                <a:gridCol w="6712358">
                  <a:extLst>
                    <a:ext uri="{9D8B030D-6E8A-4147-A177-3AD203B41FA5}">
                      <a16:colId xmlns:a16="http://schemas.microsoft.com/office/drawing/2014/main" val="2400877699"/>
                    </a:ext>
                  </a:extLst>
                </a:gridCol>
                <a:gridCol w="4298066">
                  <a:extLst>
                    <a:ext uri="{9D8B030D-6E8A-4147-A177-3AD203B41FA5}">
                      <a16:colId xmlns:a16="http://schemas.microsoft.com/office/drawing/2014/main" val="421449339"/>
                    </a:ext>
                  </a:extLst>
                </a:gridCol>
              </a:tblGrid>
              <a:tr h="3952862">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2400" b="0" i="0" kern="1200" dirty="0" smtClean="0">
                          <a:solidFill>
                            <a:srgbClr val="00B0F0"/>
                          </a:solidFill>
                          <a:effectLst/>
                          <a:latin typeface="+mn-lt"/>
                          <a:ea typeface="+mn-ea"/>
                          <a:cs typeface="+mn-cs"/>
                        </a:rPr>
                        <a:t>Every feedback form submitted will be entered into a draw for the attendees to win a great prize.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2400" b="0" i="0" kern="1200" dirty="0" smtClean="0">
                        <a:solidFill>
                          <a:srgbClr val="00B0F0"/>
                        </a:solidFill>
                        <a:effectLst/>
                        <a:latin typeface="+mn-lt"/>
                        <a:ea typeface="+mn-ea"/>
                        <a:cs typeface="+mn-cs"/>
                      </a:endParaRPr>
                    </a:p>
                    <a:p>
                      <a:r>
                        <a:rPr lang="en-US" sz="2400" b="0" i="0" kern="1200" dirty="0" smtClean="0">
                          <a:solidFill>
                            <a:srgbClr val="00B0F0"/>
                          </a:solidFill>
                          <a:effectLst/>
                          <a:latin typeface="+mn-lt"/>
                          <a:ea typeface="+mn-ea"/>
                          <a:cs typeface="+mn-cs"/>
                        </a:rPr>
                        <a:t>2.</a:t>
                      </a:r>
                      <a:r>
                        <a:rPr lang="en-US" sz="2400" b="0" i="0" kern="1200" baseline="0" dirty="0" smtClean="0">
                          <a:solidFill>
                            <a:srgbClr val="00B0F0"/>
                          </a:solidFill>
                          <a:effectLst/>
                          <a:latin typeface="+mn-lt"/>
                          <a:ea typeface="+mn-ea"/>
                          <a:cs typeface="+mn-cs"/>
                        </a:rPr>
                        <a:t> </a:t>
                      </a:r>
                      <a:r>
                        <a:rPr lang="en-US" sz="2400" b="0" i="0" kern="1200" dirty="0" smtClean="0">
                          <a:solidFill>
                            <a:srgbClr val="00B0F0"/>
                          </a:solidFill>
                          <a:effectLst/>
                          <a:latin typeface="+mn-lt"/>
                          <a:ea typeface="+mn-ea"/>
                          <a:cs typeface="+mn-cs"/>
                        </a:rPr>
                        <a:t>For every 10 feedback forms we receive we will donate a sapling to the National Trust </a:t>
                      </a:r>
                      <a:r>
                        <a:rPr lang="en-US" sz="2400" b="0" i="0" kern="1200" dirty="0" smtClean="0">
                          <a:solidFill>
                            <a:srgbClr val="00B0F0"/>
                          </a:solidFill>
                          <a:effectLst/>
                          <a:latin typeface="+mn-lt"/>
                          <a:ea typeface="+mn-ea"/>
                          <a:cs typeface="+mn-cs"/>
                          <a:hlinkClick r:id="rId2"/>
                        </a:rPr>
                        <a:t>https://www.nationaltrust.org.uk/features/plant-a-tree</a:t>
                      </a:r>
                      <a:r>
                        <a:rPr lang="en-US" sz="2400" b="0" i="0" kern="1200" dirty="0" smtClean="0">
                          <a:solidFill>
                            <a:srgbClr val="00B0F0"/>
                          </a:solidFill>
                          <a:effectLst/>
                          <a:latin typeface="+mn-lt"/>
                          <a:ea typeface="+mn-ea"/>
                          <a:cs typeface="+mn-cs"/>
                        </a:rPr>
                        <a:t> and we want to plant enough to fill an area the size of a football pitch</a:t>
                      </a:r>
                    </a:p>
                    <a:p>
                      <a:endParaRPr lang="en-US" sz="2400" b="0" i="0" kern="1200" dirty="0" smtClean="0">
                        <a:solidFill>
                          <a:srgbClr val="00B0F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rgbClr val="00B0F0"/>
                          </a:solidFill>
                          <a:effectLst/>
                          <a:latin typeface="+mn-lt"/>
                          <a:ea typeface="+mn-ea"/>
                          <a:cs typeface="+mn-cs"/>
                        </a:rPr>
                        <a:t>3. To Improve Session </a:t>
                      </a:r>
                    </a:p>
                    <a:p>
                      <a:endParaRPr lang="en-US" sz="1800" b="0" i="0" kern="1200" dirty="0" smtClean="0">
                        <a:solidFill>
                          <a:schemeClr val="accent1"/>
                        </a:solidFill>
                        <a:effectLst/>
                        <a:latin typeface="+mn-lt"/>
                        <a:ea typeface="+mn-ea"/>
                        <a:cs typeface="+mn-cs"/>
                      </a:endParaRPr>
                    </a:p>
                    <a:p>
                      <a:endParaRPr lang="en-US" dirty="0">
                        <a:solidFill>
                          <a:schemeClr val="accent1"/>
                        </a:solidFill>
                        <a:effectLst/>
                        <a:latin typeface="Roboto" panose="02000000000000000000" pitchFamily="2" charset="0"/>
                      </a:endParaRPr>
                    </a:p>
                  </a:txBody>
                  <a:tcPr anchor="ctr">
                    <a:lnL>
                      <a:noFill/>
                    </a:lnL>
                    <a:lnR>
                      <a:noFill/>
                    </a:lnR>
                    <a:lnT>
                      <a:noFill/>
                    </a:lnT>
                    <a:lnB>
                      <a:noFill/>
                    </a:lnB>
                    <a:solidFill>
                      <a:srgbClr val="FFFFFF"/>
                    </a:solidFill>
                  </a:tcPr>
                </a:tc>
                <a:tc>
                  <a:txBody>
                    <a:bodyPr/>
                    <a:lstStyle/>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pPr algn="ctr"/>
                      <a:r>
                        <a:rPr lang="en-GB" b="0" i="0" dirty="0" smtClean="0">
                          <a:solidFill>
                            <a:srgbClr val="222222"/>
                          </a:solidFill>
                          <a:effectLst/>
                          <a:latin typeface="Roboto" panose="02000000000000000000" pitchFamily="2" charset="0"/>
                        </a:rPr>
                        <a:t>     </a:t>
                      </a:r>
                      <a:r>
                        <a:rPr lang="en-GB" b="0" i="0" dirty="0" smtClean="0">
                          <a:solidFill>
                            <a:srgbClr val="00B0F0"/>
                          </a:solidFill>
                          <a:effectLst/>
                          <a:latin typeface="Roboto" panose="02000000000000000000" pitchFamily="2" charset="0"/>
                        </a:rPr>
                        <a:t>QR Code                                               URL</a:t>
                      </a:r>
                      <a:r>
                        <a:rPr lang="en-GB" b="0" i="0" baseline="0" dirty="0" smtClean="0">
                          <a:solidFill>
                            <a:srgbClr val="00B0F0"/>
                          </a:solidFill>
                          <a:effectLst/>
                          <a:latin typeface="Roboto" panose="02000000000000000000" pitchFamily="2" charset="0"/>
                        </a:rPr>
                        <a:t> </a:t>
                      </a:r>
                      <a:r>
                        <a:rPr lang="en-GB" sz="1800" b="0" i="0" kern="1200" dirty="0" smtClean="0">
                          <a:solidFill>
                            <a:schemeClr val="tx1"/>
                          </a:solidFill>
                          <a:effectLst/>
                          <a:latin typeface="+mn-lt"/>
                          <a:ea typeface="+mn-ea"/>
                          <a:cs typeface="+mn-cs"/>
                          <a:hlinkClick r:id="rId3"/>
                        </a:rPr>
                        <a:t>https://sqlb.it/?6991</a:t>
                      </a:r>
                      <a:endParaRPr lang="en-GB" dirty="0" smtClean="0">
                        <a:solidFill>
                          <a:srgbClr val="00B0F0"/>
                        </a:solidFill>
                        <a:effectLst/>
                        <a:latin typeface="Roboto" panose="02000000000000000000" pitchFamily="2" charset="0"/>
                        <a:hlinkClick r:id="rId3"/>
                      </a:endParaRPr>
                    </a:p>
                    <a:p>
                      <a:r>
                        <a:rPr lang="en-US" dirty="0" smtClean="0">
                          <a:solidFill>
                            <a:schemeClr val="accent1"/>
                          </a:solidFill>
                          <a:effectLst/>
                          <a:latin typeface="Roboto" panose="02000000000000000000" pitchFamily="2" charset="0"/>
                          <a:hlinkClick r:id="rId3"/>
                        </a:rPr>
                        <a:t>                                        </a:t>
                      </a:r>
                      <a:endParaRPr lang="en-GB" dirty="0" smtClean="0">
                        <a:solidFill>
                          <a:schemeClr val="accent1"/>
                        </a:solidFill>
                        <a:effectLst/>
                        <a:latin typeface="Roboto" panose="02000000000000000000" pitchFamily="2" charset="0"/>
                        <a:hlinkClick r:id="rId3"/>
                      </a:endParaRPr>
                    </a:p>
                  </a:txBody>
                  <a:tcPr anchor="ctr">
                    <a:lnL>
                      <a:noFill/>
                    </a:lnL>
                    <a:lnR>
                      <a:noFill/>
                    </a:lnR>
                    <a:lnT>
                      <a:noFill/>
                    </a:lnT>
                    <a:lnB>
                      <a:noFill/>
                    </a:lnB>
                    <a:solidFill>
                      <a:srgbClr val="FFFFFF"/>
                    </a:solidFill>
                  </a:tcPr>
                </a:tc>
                <a:extLst>
                  <a:ext uri="{0D108BD9-81ED-4DB2-BD59-A6C34878D82A}">
                    <a16:rowId xmlns:a16="http://schemas.microsoft.com/office/drawing/2014/main" val="2417051583"/>
                  </a:ext>
                </a:extLst>
              </a:tr>
              <a:tr h="442913">
                <a:tc>
                  <a:txBody>
                    <a:bodyPr/>
                    <a:lstStyle/>
                    <a:p>
                      <a:endParaRPr lang="en-US" dirty="0">
                        <a:solidFill>
                          <a:schemeClr val="accent1"/>
                        </a:solidFill>
                        <a:effectLst/>
                        <a:latin typeface="Roboto" panose="02000000000000000000" pitchFamily="2" charset="0"/>
                      </a:endParaRPr>
                    </a:p>
                  </a:txBody>
                  <a:tcPr anchor="ctr">
                    <a:lnL>
                      <a:noFill/>
                    </a:lnL>
                    <a:lnR>
                      <a:noFill/>
                    </a:lnR>
                    <a:lnT>
                      <a:noFill/>
                    </a:lnT>
                    <a:lnB>
                      <a:noFill/>
                    </a:lnB>
                    <a:solidFill>
                      <a:srgbClr val="FFFFFF"/>
                    </a:solidFill>
                  </a:tcPr>
                </a:tc>
                <a:tc>
                  <a:txBody>
                    <a:bodyPr/>
                    <a:lstStyle/>
                    <a:p>
                      <a:endParaRPr lang="en-GB" dirty="0" smtClean="0">
                        <a:solidFill>
                          <a:schemeClr val="accent1"/>
                        </a:solidFill>
                        <a:effectLst/>
                        <a:latin typeface="Roboto" panose="02000000000000000000" pitchFamily="2" charset="0"/>
                        <a:hlinkClick r:id="rId3"/>
                      </a:endParaRPr>
                    </a:p>
                  </a:txBody>
                  <a:tcPr anchor="ctr">
                    <a:lnL>
                      <a:noFill/>
                    </a:lnL>
                    <a:lnR>
                      <a:noFill/>
                    </a:lnR>
                    <a:lnT>
                      <a:noFill/>
                    </a:lnT>
                    <a:lnB>
                      <a:noFill/>
                    </a:lnB>
                    <a:solidFill>
                      <a:srgbClr val="FFFFFF"/>
                    </a:solidFill>
                  </a:tcPr>
                </a:tc>
                <a:extLst>
                  <a:ext uri="{0D108BD9-81ED-4DB2-BD59-A6C34878D82A}">
                    <a16:rowId xmlns:a16="http://schemas.microsoft.com/office/drawing/2014/main" val="3864230203"/>
                  </a:ext>
                </a:extLst>
              </a:tr>
            </a:tbl>
          </a:graphicData>
        </a:graphic>
      </p:graphicFrame>
      <p:sp>
        <p:nvSpPr>
          <p:cNvPr id="11"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accent1"/>
                </a:solidFill>
                <a:effectLst/>
                <a:latin typeface="Arial" panose="020B0604020202020204" pitchFamily="34" charset="0"/>
              </a:rPr>
              <a:t/>
            </a:r>
            <a:br>
              <a:rPr kumimoji="0" lang="en-US" altLang="en-US" sz="1800" b="0" i="0" u="none" strike="noStrike" cap="none" normalizeH="0" baseline="0" smtClean="0">
                <a:ln>
                  <a:noFill/>
                </a:ln>
                <a:solidFill>
                  <a:schemeClr val="accent1"/>
                </a:solidFill>
                <a:effectLst/>
                <a:latin typeface="Arial" panose="020B0604020202020204" pitchFamily="34" charset="0"/>
              </a:rPr>
            </a:br>
            <a:endParaRPr kumimoji="0" lang="en-US" altLang="en-US" sz="1800" b="0" i="0" u="none" strike="noStrike" cap="none" normalizeH="0" baseline="0" smtClean="0">
              <a:ln>
                <a:noFill/>
              </a:ln>
              <a:solidFill>
                <a:schemeClr val="accent1"/>
              </a:solidFill>
              <a:effectLst/>
              <a:latin typeface="Arial" panose="020B0604020202020204" pitchFamily="34" charset="0"/>
            </a:endParaRPr>
          </a:p>
        </p:txBody>
      </p:sp>
      <p:pic>
        <p:nvPicPr>
          <p:cNvPr id="12" name="Picture 11"/>
          <p:cNvPicPr>
            <a:picLocks noChangeAspect="1"/>
          </p:cNvPicPr>
          <p:nvPr/>
        </p:nvPicPr>
        <p:blipFill>
          <a:blip r:embed="rId4"/>
          <a:stretch>
            <a:fillRect/>
          </a:stretch>
        </p:blipFill>
        <p:spPr>
          <a:xfrm>
            <a:off x="8496300" y="1631645"/>
            <a:ext cx="2857500" cy="2857500"/>
          </a:xfrm>
          <a:prstGeom prst="rect">
            <a:avLst/>
          </a:prstGeom>
        </p:spPr>
      </p:pic>
      <p:pic>
        <p:nvPicPr>
          <p:cNvPr id="13" name="Picture 12"/>
          <p:cNvPicPr>
            <a:picLocks noChangeAspect="1"/>
          </p:cNvPicPr>
          <p:nvPr/>
        </p:nvPicPr>
        <p:blipFill>
          <a:blip r:embed="rId5"/>
          <a:stretch>
            <a:fillRect/>
          </a:stretch>
        </p:blipFill>
        <p:spPr>
          <a:xfrm>
            <a:off x="10637520" y="1"/>
            <a:ext cx="1554480" cy="769620"/>
          </a:xfrm>
          <a:prstGeom prst="rect">
            <a:avLst/>
          </a:prstGeom>
        </p:spPr>
      </p:pic>
    </p:spTree>
    <p:extLst>
      <p:ext uri="{BB962C8B-B14F-4D97-AF65-F5344CB8AC3E}">
        <p14:creationId xmlns:p14="http://schemas.microsoft.com/office/powerpoint/2010/main" val="1574559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838200" y="365125"/>
            <a:ext cx="10515600" cy="5024485"/>
          </a:xfrm>
          <a:effectLst>
            <a:reflection stA="88000" endPos="65000" dist="50800" dir="5400000" sy="-100000" algn="bl" rotWithShape="0"/>
          </a:effectLst>
        </p:spPr>
        <p:txBody>
          <a:bodyPr>
            <a:normAutofit/>
          </a:bodyPr>
          <a:lstStyle/>
          <a:p>
            <a:pPr marL="0" indent="0">
              <a:buNone/>
            </a:pPr>
            <a:endParaRPr lang="en-US" sz="6000" b="1" i="1" dirty="0">
              <a:solidFill>
                <a:schemeClr val="accent1"/>
              </a:solidFill>
            </a:endParaRPr>
          </a:p>
          <a:p>
            <a:pPr marL="0" indent="0">
              <a:buNone/>
            </a:pPr>
            <a:r>
              <a:rPr lang="en-US" sz="6000" b="1" i="1" dirty="0">
                <a:solidFill>
                  <a:schemeClr val="accent1"/>
                </a:solidFill>
              </a:rPr>
              <a:t>             </a:t>
            </a:r>
          </a:p>
          <a:p>
            <a:pPr marL="0" indent="0">
              <a:buNone/>
            </a:pPr>
            <a:r>
              <a:rPr lang="en-US" sz="6000" b="1" i="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4000" b="1" i="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 </a:t>
            </a:r>
            <a:r>
              <a:rPr lang="en-US" sz="4000" b="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Power BI Overview</a:t>
            </a:r>
          </a:p>
        </p:txBody>
      </p:sp>
      <p:pic>
        <p:nvPicPr>
          <p:cNvPr id="7" name="Picture 6"/>
          <p:cNvPicPr>
            <a:picLocks noChangeAspect="1"/>
          </p:cNvPicPr>
          <p:nvPr/>
        </p:nvPicPr>
        <p:blipFill>
          <a:blip r:embed="rId2"/>
          <a:stretch>
            <a:fillRect/>
          </a:stretch>
        </p:blipFill>
        <p:spPr>
          <a:xfrm>
            <a:off x="5465419" y="3193935"/>
            <a:ext cx="1093567" cy="918936"/>
          </a:xfrm>
          <a:prstGeom prst="rect">
            <a:avLst/>
          </a:prstGeom>
        </p:spPr>
      </p:pic>
      <p:pic>
        <p:nvPicPr>
          <p:cNvPr id="6" name="Picture 5"/>
          <p:cNvPicPr>
            <a:picLocks noChangeAspect="1"/>
          </p:cNvPicPr>
          <p:nvPr/>
        </p:nvPicPr>
        <p:blipFill>
          <a:blip r:embed="rId3"/>
          <a:stretch>
            <a:fillRect/>
          </a:stretch>
        </p:blipFill>
        <p:spPr>
          <a:xfrm>
            <a:off x="10637520" y="1"/>
            <a:ext cx="1554480" cy="769620"/>
          </a:xfrm>
          <a:prstGeom prst="rect">
            <a:avLst/>
          </a:prstGeom>
        </p:spPr>
      </p:pic>
    </p:spTree>
    <p:extLst>
      <p:ext uri="{BB962C8B-B14F-4D97-AF65-F5344CB8AC3E}">
        <p14:creationId xmlns:p14="http://schemas.microsoft.com/office/powerpoint/2010/main" val="89036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What is Power BI?</a:t>
            </a:r>
            <a:endParaRPr kumimoji="0" lang="it-IT" sz="4400" b="0" i="0" u="none" strike="noStrike" kern="1200" cap="none" spc="0" normalizeH="0" baseline="0" noProof="0" dirty="0">
              <a:ln>
                <a:noFill/>
              </a:ln>
              <a:solidFill>
                <a:srgbClr val="444444"/>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p:txBody>
      </p:sp>
      <p:sp>
        <p:nvSpPr>
          <p:cNvPr id="9" name="Content Placeholder 2">
            <a:extLst>
              <a:ext uri="{FF2B5EF4-FFF2-40B4-BE49-F238E27FC236}">
                <a16:creationId xmlns:a16="http://schemas.microsoft.com/office/drawing/2014/main" id="{D0CBD819-7844-4EEE-A505-7E8B08DA29FA}"/>
              </a:ext>
            </a:extLst>
          </p:cNvPr>
          <p:cNvSpPr txBox="1">
            <a:spLocks/>
          </p:cNvSpPr>
          <p:nvPr/>
        </p:nvSpPr>
        <p:spPr bwMode="auto">
          <a:xfrm>
            <a:off x="6197600" y="1600203"/>
            <a:ext cx="5384800"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Connect to data sources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lang="en-US" dirty="0">
                <a:solidFill>
                  <a:srgbClr val="1BA1E2"/>
                </a:solidFill>
                <a:effectLst>
                  <a:outerShdw blurRad="38100" dist="38100" dir="2700000" algn="tl">
                    <a:srgbClr val="000000">
                      <a:alpha val="43137"/>
                    </a:srgbClr>
                  </a:outerShdw>
                </a:effectLst>
              </a:rPr>
              <a:t>Model the data</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Enhance model with DAX</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Visualize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Share and collaborate</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i="0" u="none" strike="noStrike" kern="1200" cap="none" spc="0" normalizeH="0" baseline="0" noProof="0" dirty="0">
                <a:ln>
                  <a:noFill/>
                </a:ln>
                <a:solidFill>
                  <a:srgbClr val="7F7F7F"/>
                </a:solidFill>
                <a:effectLst>
                  <a:outerShdw blurRad="38100" dist="38100" dir="2700000" algn="tl">
                    <a:srgbClr val="000000">
                      <a:alpha val="43137"/>
                    </a:srgbClr>
                  </a:outerShdw>
                </a:effectLst>
                <a:uLnTx/>
                <a:uFillTx/>
                <a:hlinkClick r:id="rId2">
                  <a:extLst>
                    <a:ext uri="{A12FA001-AC4F-418D-AE19-62706E023703}">
                      <ahyp:hlinkClr xmlns:ahyp="http://schemas.microsoft.com/office/drawing/2018/hyperlinkcolor" xmlns="" val="tx"/>
                    </a:ext>
                  </a:extLst>
                </a:hlinkClick>
              </a:rPr>
              <a:t>What is Power BI? - Power BI | Microsoft Docs</a:t>
            </a:r>
            <a:endParaRPr kumimoji="0" lang="en-GB" i="0" u="none" strike="noStrike" kern="1200" cap="none" spc="0" normalizeH="0" baseline="0" noProof="0" dirty="0">
              <a:ln>
                <a:noFill/>
              </a:ln>
              <a:solidFill>
                <a:srgbClr val="7F7F7F"/>
              </a:solidFill>
              <a:effectLst>
                <a:outerShdw blurRad="38100" dist="38100" dir="2700000" algn="tl">
                  <a:srgbClr val="000000">
                    <a:alpha val="43137"/>
                  </a:srgbClr>
                </a:outerShdw>
              </a:effectLst>
              <a:uLnTx/>
              <a:uFillTx/>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uLnTx/>
              <a:uFillTx/>
              <a:latin typeface="Segoe UI" panose="020B0502040204020203" pitchFamily="34" charset="0"/>
              <a:ea typeface="+mn-ea"/>
              <a:cs typeface="Segoe UI" panose="020B0502040204020203" pitchFamily="34" charset="0"/>
            </a:endParaRPr>
          </a:p>
        </p:txBody>
      </p:sp>
      <p:sp>
        <p:nvSpPr>
          <p:cNvPr id="10" name="Content Placeholder 3">
            <a:extLst>
              <a:ext uri="{FF2B5EF4-FFF2-40B4-BE49-F238E27FC236}">
                <a16:creationId xmlns:a16="http://schemas.microsoft.com/office/drawing/2014/main" id="{DE57B2BE-8A66-40F2-8374-776EB2D126BF}"/>
              </a:ext>
            </a:extLst>
          </p:cNvPr>
          <p:cNvSpPr txBox="1">
            <a:spLocks/>
          </p:cNvSpPr>
          <p:nvPr/>
        </p:nvSpPr>
        <p:spPr bwMode="auto">
          <a:xfrm>
            <a:off x="609600" y="1184988"/>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Collection of software services, apps, and connectors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lang="en-US" dirty="0">
                <a:solidFill>
                  <a:srgbClr val="1BA1E2"/>
                </a:solidFill>
                <a:effectLst>
                  <a:outerShdw blurRad="38100" dist="38100" dir="2700000" algn="tl">
                    <a:srgbClr val="000000">
                      <a:alpha val="43137"/>
                    </a:srgbClr>
                  </a:outerShdw>
                </a:effectLst>
              </a:rPr>
              <a:t>Desktop vs Service</a:t>
            </a: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Data can be in</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              - Excel spreadsheets</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              - Cloud</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              - On-premises</a:t>
            </a:r>
            <a:endParaRPr kumimoji="0" lang="en-US" sz="2400" i="0" u="none" strike="noStrike" kern="1200" cap="none" spc="0" normalizeH="0" baseline="0" noProof="0" dirty="0">
              <a:ln>
                <a:noFill/>
              </a:ln>
              <a:solidFill>
                <a:srgbClr val="EEECE1"/>
              </a:solidFill>
              <a:effectLst>
                <a:outerShdw blurRad="38100" dist="38100" dir="2700000" algn="tl">
                  <a:srgbClr val="000000">
                    <a:alpha val="43137"/>
                  </a:srgbClr>
                </a:outerShdw>
              </a:effectLst>
              <a:uLnTx/>
              <a:uFillTx/>
            </a:endParaRPr>
          </a:p>
        </p:txBody>
      </p:sp>
      <p:pic>
        <p:nvPicPr>
          <p:cNvPr id="6" name="Picture 5"/>
          <p:cNvPicPr>
            <a:picLocks noChangeAspect="1"/>
          </p:cNvPicPr>
          <p:nvPr/>
        </p:nvPicPr>
        <p:blipFill>
          <a:blip r:embed="rId3"/>
          <a:stretch>
            <a:fillRect/>
          </a:stretch>
        </p:blipFill>
        <p:spPr>
          <a:xfrm>
            <a:off x="10637520" y="1"/>
            <a:ext cx="1554480" cy="769620"/>
          </a:xfrm>
          <a:prstGeom prst="rect">
            <a:avLst/>
          </a:prstGeom>
        </p:spPr>
      </p:pic>
      <p:pic>
        <p:nvPicPr>
          <p:cNvPr id="7" name="Picture 6"/>
          <p:cNvPicPr>
            <a:picLocks noChangeAspect="1"/>
          </p:cNvPicPr>
          <p:nvPr/>
        </p:nvPicPr>
        <p:blipFill>
          <a:blip r:embed="rId4"/>
          <a:stretch>
            <a:fillRect/>
          </a:stretch>
        </p:blipFill>
        <p:spPr>
          <a:xfrm>
            <a:off x="-272441" y="6009525"/>
            <a:ext cx="1093567" cy="918936"/>
          </a:xfrm>
          <a:prstGeom prst="rect">
            <a:avLst/>
          </a:prstGeom>
        </p:spPr>
      </p:pic>
    </p:spTree>
    <p:extLst>
      <p:ext uri="{BB962C8B-B14F-4D97-AF65-F5344CB8AC3E}">
        <p14:creationId xmlns:p14="http://schemas.microsoft.com/office/powerpoint/2010/main" val="15225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anim calcmode="lin" valueType="num">
                                      <p:cBhvr additive="base">
                                        <p:cTn id="4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C5864DD-9DB8-49FB-A7A6-6C88399A267A}"/>
              </a:ext>
            </a:extLst>
          </p:cNvPr>
          <p:cNvSpPr txBox="1">
            <a:spLocks/>
          </p:cNvSpPr>
          <p:nvPr/>
        </p:nvSpPr>
        <p:spPr>
          <a:xfrm>
            <a:off x="609600" y="0"/>
            <a:ext cx="10972800" cy="954723"/>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Power BI Components </a:t>
            </a:r>
            <a:endParaRPr kumimoji="0" lang="it-IT" b="0" i="0" u="none" strike="noStrike" kern="1200" cap="none" spc="0" normalizeH="0" baseline="0" noProof="0" dirty="0">
              <a:ln>
                <a:noFill/>
              </a:ln>
              <a:solidFill>
                <a:srgbClr val="444444"/>
              </a:solidFill>
              <a:effectLst>
                <a:outerShdw blurRad="38100" dist="38100" dir="2700000" algn="tl">
                  <a:srgbClr val="000000">
                    <a:alpha val="43137"/>
                  </a:srgbClr>
                </a:outerShdw>
              </a:effectLst>
              <a:uLnTx/>
              <a:uFillTx/>
            </a:endParaRPr>
          </a:p>
        </p:txBody>
      </p:sp>
      <p:sp>
        <p:nvSpPr>
          <p:cNvPr id="18" name="Content Placeholder 2">
            <a:extLst>
              <a:ext uri="{FF2B5EF4-FFF2-40B4-BE49-F238E27FC236}">
                <a16:creationId xmlns:a16="http://schemas.microsoft.com/office/drawing/2014/main" id="{D0CBD819-7844-4EEE-A505-7E8B08DA29FA}"/>
              </a:ext>
            </a:extLst>
          </p:cNvPr>
          <p:cNvSpPr txBox="1">
            <a:spLocks/>
          </p:cNvSpPr>
          <p:nvPr/>
        </p:nvSpPr>
        <p:spPr bwMode="auto">
          <a:xfrm>
            <a:off x="6807200" y="1049657"/>
            <a:ext cx="5384800" cy="16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endParaRPr kumimoji="0" lang="en-US" sz="20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rPr>
              <a:t>Dashboards and Apps</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lang="en-US" sz="2000" b="1" dirty="0">
                <a:solidFill>
                  <a:schemeClr val="accent2"/>
                </a:solidFill>
                <a:effectLst>
                  <a:outerShdw blurRad="38100" dist="38100" dir="2700000" algn="tl">
                    <a:srgbClr val="000000">
                      <a:alpha val="43137"/>
                    </a:srgbClr>
                  </a:outerShdw>
                </a:effectLst>
              </a:rPr>
              <a:t>Sharing and collaboration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rPr>
              <a:t>Dataflows</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endParaRPr kumimoji="0" lang="en-US" sz="20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endParaRPr>
          </a:p>
        </p:txBody>
      </p:sp>
      <p:sp>
        <p:nvSpPr>
          <p:cNvPr id="19" name="Content Placeholder 3">
            <a:extLst>
              <a:ext uri="{FF2B5EF4-FFF2-40B4-BE49-F238E27FC236}">
                <a16:creationId xmlns:a16="http://schemas.microsoft.com/office/drawing/2014/main" id="{DE57B2BE-8A66-40F2-8374-776EB2D126BF}"/>
              </a:ext>
            </a:extLst>
          </p:cNvPr>
          <p:cNvSpPr txBox="1">
            <a:spLocks/>
          </p:cNvSpPr>
          <p:nvPr/>
        </p:nvSpPr>
        <p:spPr bwMode="auto">
          <a:xfrm>
            <a:off x="277605" y="1083360"/>
            <a:ext cx="5384800" cy="64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1" i="1" u="none" strike="noStrike" kern="1200" cap="none" spc="0" normalizeH="0" baseline="0" noProof="0">
              <a:ln>
                <a:noFill/>
              </a:ln>
              <a:solidFill>
                <a:srgbClr val="1BA1E2"/>
              </a:solidFill>
              <a:effectLst>
                <a:outerShdw blurRad="38100" dist="38100" dir="2700000" algn="tl">
                  <a:srgbClr val="000000">
                    <a:alpha val="43137"/>
                  </a:srgbClr>
                </a:outerShdw>
              </a:effectLst>
              <a:uLnTx/>
              <a:uFillTx/>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dirty="0">
              <a:ln>
                <a:noFill/>
              </a:ln>
              <a:solidFill>
                <a:srgbClr val="EEECE1"/>
              </a:solidFill>
              <a:effectLst>
                <a:outerShdw blurRad="38100" dist="38100" dir="2700000" algn="tl">
                  <a:srgbClr val="000000">
                    <a:alpha val="43137"/>
                  </a:srgbClr>
                </a:outerShdw>
              </a:effectLst>
              <a:uLnTx/>
              <a:uFillTx/>
            </a:endParaRPr>
          </a:p>
        </p:txBody>
      </p:sp>
      <p:grpSp>
        <p:nvGrpSpPr>
          <p:cNvPr id="21" name="Group 20"/>
          <p:cNvGrpSpPr/>
          <p:nvPr/>
        </p:nvGrpSpPr>
        <p:grpSpPr>
          <a:xfrm>
            <a:off x="609600" y="1057049"/>
            <a:ext cx="4370394" cy="491879"/>
            <a:chOff x="1184971" y="1679538"/>
            <a:chExt cx="4370394" cy="491879"/>
          </a:xfrm>
        </p:grpSpPr>
        <p:sp>
          <p:nvSpPr>
            <p:cNvPr id="22" name="TextBox 21"/>
            <p:cNvSpPr txBox="1"/>
            <p:nvPr/>
          </p:nvSpPr>
          <p:spPr>
            <a:xfrm>
              <a:off x="1184971" y="1771307"/>
              <a:ext cx="4370394" cy="400110"/>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a:t>
              </a:r>
              <a:r>
                <a:rPr kumimoji="0" lang="en-US" sz="2000" b="1" i="0" u="none" strike="noStrike" kern="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rPr>
                <a:t>Power BI Desktop </a:t>
              </a:r>
              <a:endParaRPr kumimoji="0" lang="en-GB" sz="2000" b="1" i="0" u="none" strike="noStrike" kern="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23" name="Oval 22"/>
            <p:cNvSpPr/>
            <p:nvPr/>
          </p:nvSpPr>
          <p:spPr>
            <a:xfrm>
              <a:off x="1402685" y="1679538"/>
              <a:ext cx="421791" cy="409893"/>
            </a:xfrm>
            <a:prstGeom prst="ellipse">
              <a:avLst/>
            </a:prstGeom>
            <a:solidFill>
              <a:srgbClr val="1BA1E2"/>
            </a:solidFill>
            <a:ln w="28575" cap="flat" cmpd="sng" algn="ctr">
              <a:solidFill>
                <a:srgbClr val="1BA1E2">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1</a:t>
              </a:r>
              <a:endParaRPr kumimoji="0" lang="en-GB"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grpSp>
      <p:grpSp>
        <p:nvGrpSpPr>
          <p:cNvPr id="24" name="Group 23"/>
          <p:cNvGrpSpPr/>
          <p:nvPr/>
        </p:nvGrpSpPr>
        <p:grpSpPr>
          <a:xfrm>
            <a:off x="6862354" y="1042800"/>
            <a:ext cx="3465931" cy="440670"/>
            <a:chOff x="1445623" y="4063457"/>
            <a:chExt cx="3465931" cy="440670"/>
          </a:xfrm>
        </p:grpSpPr>
        <p:sp>
          <p:nvSpPr>
            <p:cNvPr id="25" name="TextBox 24"/>
            <p:cNvSpPr txBox="1"/>
            <p:nvPr/>
          </p:nvSpPr>
          <p:spPr>
            <a:xfrm>
              <a:off x="1634954" y="4104017"/>
              <a:ext cx="3276600" cy="400110"/>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chemeClr val="accent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a:t>
              </a:r>
              <a:r>
                <a:rPr kumimoji="0" lang="en-US" sz="2000" b="1" i="0" u="none" strike="noStrike" kern="0" cap="none" spc="0" normalizeH="0" baseline="0" noProof="0" dirty="0">
                  <a:ln>
                    <a:noFill/>
                  </a:ln>
                  <a:solidFill>
                    <a:schemeClr val="accent2"/>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rPr>
                <a:t>Power BI  Service</a:t>
              </a:r>
              <a:endParaRPr kumimoji="0" lang="en-GB" sz="2000" b="1" i="0" u="none" strike="noStrike" kern="0" cap="none" spc="0" normalizeH="0" baseline="0" noProof="0" dirty="0">
                <a:ln>
                  <a:noFill/>
                </a:ln>
                <a:solidFill>
                  <a:schemeClr val="accent2"/>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26" name="Oval 25"/>
            <p:cNvSpPr/>
            <p:nvPr/>
          </p:nvSpPr>
          <p:spPr>
            <a:xfrm>
              <a:off x="1445623" y="4063457"/>
              <a:ext cx="444637" cy="409892"/>
            </a:xfrm>
            <a:prstGeom prst="ellipse">
              <a:avLst/>
            </a:prstGeom>
            <a:solidFill>
              <a:schemeClr val="accent2"/>
            </a:solidFill>
            <a:ln w="28575" cap="flat" cmpd="sng" algn="ctr">
              <a:solidFill>
                <a:schemeClr val="accent2">
                  <a:lumMod val="75000"/>
                </a:scheme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2</a:t>
              </a:r>
              <a:endParaRPr kumimoji="0" lang="en-GB" sz="2000" b="0" i="0" u="none" strike="noStrike" kern="0" cap="none" spc="0" normalizeH="0" baseline="0" noProof="0" dirty="0">
                <a:ln>
                  <a:noFill/>
                </a:ln>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grpSp>
      <p:grpSp>
        <p:nvGrpSpPr>
          <p:cNvPr id="27" name="Group 26"/>
          <p:cNvGrpSpPr/>
          <p:nvPr/>
        </p:nvGrpSpPr>
        <p:grpSpPr>
          <a:xfrm>
            <a:off x="3200400" y="4482155"/>
            <a:ext cx="3501610" cy="729699"/>
            <a:chOff x="1219200" y="4970519"/>
            <a:chExt cx="3501610" cy="729699"/>
          </a:xfrm>
        </p:grpSpPr>
        <p:sp>
          <p:nvSpPr>
            <p:cNvPr id="28" name="TextBox 27"/>
            <p:cNvSpPr txBox="1"/>
            <p:nvPr/>
          </p:nvSpPr>
          <p:spPr>
            <a:xfrm>
              <a:off x="1219200" y="4992332"/>
              <a:ext cx="3501610" cy="707886"/>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rPr>
                <a:t>           </a:t>
              </a:r>
              <a:r>
                <a:rPr kumimoji="0" lang="en-US" sz="2000" b="1" i="0" u="none" strike="noStrike" kern="0" cap="none" spc="0" normalizeH="0" baseline="0" noProof="0" dirty="0">
                  <a:ln>
                    <a:noFill/>
                  </a:ln>
                  <a:solidFill>
                    <a:schemeClr val="accent6"/>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rPr>
                <a:t>Power BI mobile apps</a:t>
              </a:r>
              <a:endParaRPr kumimoji="0" lang="en-GB" sz="2000" b="1" i="0" u="none" strike="noStrike" kern="0" cap="none" spc="0" normalizeH="0" baseline="0" noProof="0" dirty="0">
                <a:ln>
                  <a:noFill/>
                </a:ln>
                <a:solidFill>
                  <a:schemeClr val="accent6"/>
                </a:solidFill>
                <a:effectLst>
                  <a:outerShdw blurRad="38100" dist="38100" dir="2700000" algn="tl">
                    <a:srgbClr val="000000">
                      <a:alpha val="43137"/>
                    </a:srgbClr>
                  </a:outerShdw>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29" name="Oval 28"/>
            <p:cNvSpPr/>
            <p:nvPr/>
          </p:nvSpPr>
          <p:spPr>
            <a:xfrm>
              <a:off x="1367246" y="4970519"/>
              <a:ext cx="414789" cy="369332"/>
            </a:xfrm>
            <a:prstGeom prst="ellipse">
              <a:avLst/>
            </a:prstGeom>
            <a:solidFill>
              <a:schemeClr val="accent6"/>
            </a:solidFill>
            <a:ln w="28575" cap="flat" cmpd="sng" algn="ctr">
              <a:solidFill>
                <a:schemeClr val="accent6">
                  <a:lumMod val="50000"/>
                </a:scheme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3</a:t>
              </a:r>
              <a:endParaRPr kumimoji="0" lang="en-GB" sz="20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grpSp>
      <p:sp>
        <p:nvSpPr>
          <p:cNvPr id="2" name="TextBox 1">
            <a:extLst>
              <a:ext uri="{FF2B5EF4-FFF2-40B4-BE49-F238E27FC236}">
                <a16:creationId xmlns:a16="http://schemas.microsoft.com/office/drawing/2014/main" id="{94A7741F-21DA-48C3-A34A-23E6C827F2F3}"/>
              </a:ext>
            </a:extLst>
          </p:cNvPr>
          <p:cNvSpPr txBox="1"/>
          <p:nvPr/>
        </p:nvSpPr>
        <p:spPr>
          <a:xfrm>
            <a:off x="705893" y="1792430"/>
            <a:ext cx="5491707" cy="2523768"/>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Windows Application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Report authoring tool</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0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Create reports (connect to data, </a:t>
            </a:r>
            <a:r>
              <a:rPr lang="en-US" sz="20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a:t>
            </a:r>
            <a:r>
              <a:rPr kumimoji="0" lang="en-US" sz="2000" b="1" i="0" u="none" strike="noStrike" kern="1200" cap="none" spc="0" normalizeH="0" baseline="0" noProof="0" dirty="0" err="1">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pply</a:t>
            </a:r>
            <a:r>
              <a:rPr kumimoji="0" lang="en-US" sz="20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data </a:t>
            </a:r>
            <a:r>
              <a:rPr lang="en-US" sz="20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t>
            </a:r>
            <a:r>
              <a:rPr kumimoji="0" lang="en-US" sz="2000" b="1" i="0" u="none" strike="noStrike" kern="1200" cap="none" spc="0" normalizeH="0" baseline="0" noProof="0" dirty="0" err="1">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ransformations</a:t>
            </a:r>
            <a:r>
              <a:rPr kumimoji="0" lang="en-US" sz="20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generate new columns, create a data model)</a:t>
            </a:r>
          </a:p>
        </p:txBody>
      </p:sp>
      <p:sp>
        <p:nvSpPr>
          <p:cNvPr id="3" name="TextBox 2">
            <a:extLst>
              <a:ext uri="{FF2B5EF4-FFF2-40B4-BE49-F238E27FC236}">
                <a16:creationId xmlns:a16="http://schemas.microsoft.com/office/drawing/2014/main" id="{A9211D57-6DF2-4F82-9E68-1C7F00DF5E7E}"/>
              </a:ext>
            </a:extLst>
          </p:cNvPr>
          <p:cNvSpPr txBox="1"/>
          <p:nvPr/>
        </p:nvSpPr>
        <p:spPr>
          <a:xfrm>
            <a:off x="3200400" y="5096581"/>
            <a:ext cx="7467600" cy="1015663"/>
          </a:xfrm>
          <a:prstGeom prst="rect">
            <a:avLst/>
          </a:prstGeom>
          <a:noFill/>
        </p:spPr>
        <p:txBody>
          <a:bodyPr wrap="square" rtlCol="0">
            <a:spAutoFit/>
          </a:bodyPr>
          <a:lstStyle/>
          <a:p>
            <a:pPr marL="285750" indent="-285750">
              <a:buFont typeface="Wingdings" panose="05000000000000000000" pitchFamily="2" charset="2"/>
              <a:buChar char="ü"/>
            </a:pPr>
            <a:r>
              <a:rPr kumimoji="0" lang="en-US" sz="2000" b="1" i="0" u="none" strike="noStrike" kern="1200" cap="none" spc="0" normalizeH="0" baseline="0" noProof="0" dirty="0">
                <a:ln>
                  <a:noFill/>
                </a:ln>
                <a:solidFill>
                  <a:schemeClr val="accent6"/>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Consume reports via mobile apps on iOS, Android, or Windows mobile devices</a:t>
            </a:r>
          </a:p>
          <a:p>
            <a:endParaRPr lang="en-AT" sz="2000" dirty="0">
              <a:solidFill>
                <a:schemeClr val="accent6"/>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30" name="Picture 29"/>
          <p:cNvPicPr>
            <a:picLocks noChangeAspect="1"/>
          </p:cNvPicPr>
          <p:nvPr/>
        </p:nvPicPr>
        <p:blipFill>
          <a:blip r:embed="rId2"/>
          <a:stretch>
            <a:fillRect/>
          </a:stretch>
        </p:blipFill>
        <p:spPr>
          <a:xfrm>
            <a:off x="10637520" y="1"/>
            <a:ext cx="1554480" cy="769620"/>
          </a:xfrm>
          <a:prstGeom prst="rect">
            <a:avLst/>
          </a:prstGeom>
        </p:spPr>
      </p:pic>
      <p:pic>
        <p:nvPicPr>
          <p:cNvPr id="31" name="Picture 30"/>
          <p:cNvPicPr>
            <a:picLocks noChangeAspect="1"/>
          </p:cNvPicPr>
          <p:nvPr/>
        </p:nvPicPr>
        <p:blipFill>
          <a:blip r:embed="rId3"/>
          <a:stretch>
            <a:fillRect/>
          </a:stretch>
        </p:blipFill>
        <p:spPr>
          <a:xfrm>
            <a:off x="-314351" y="6059055"/>
            <a:ext cx="1093567" cy="918936"/>
          </a:xfrm>
          <a:prstGeom prst="rect">
            <a:avLst/>
          </a:prstGeom>
        </p:spPr>
      </p:pic>
    </p:spTree>
    <p:extLst>
      <p:ext uri="{BB962C8B-B14F-4D97-AF65-F5344CB8AC3E}">
        <p14:creationId xmlns:p14="http://schemas.microsoft.com/office/powerpoint/2010/main" val="145557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1" u="none" strike="noStrike" kern="1200" cap="none" spc="0" normalizeH="0" baseline="0" noProof="0" dirty="0">
                <a:ln>
                  <a:noFill/>
                </a:ln>
                <a:solidFill>
                  <a:srgbClr val="1BA1E2"/>
                </a:solidFill>
                <a:effectLst/>
                <a:uLnTx/>
                <a:uFillTx/>
                <a:latin typeface="Segoe UI" pitchFamily="34" charset="0"/>
                <a:ea typeface="+mj-ea"/>
                <a:cs typeface="Segoe UI" pitchFamily="34" charset="0"/>
              </a:rPr>
              <a:t>DEMO</a:t>
            </a:r>
            <a:endParaRPr kumimoji="0" lang="it-IT" sz="4400" b="0" i="0" u="none" strike="noStrike" kern="1200" cap="none" spc="0" normalizeH="0" baseline="0" noProof="0" dirty="0">
              <a:ln>
                <a:noFill/>
              </a:ln>
              <a:solidFill>
                <a:srgbClr val="444444"/>
              </a:solidFill>
              <a:effectLst/>
              <a:uLnTx/>
              <a:uFillTx/>
              <a:latin typeface="Segoe UI" pitchFamily="34" charset="0"/>
              <a:ea typeface="+mj-ea"/>
              <a:cs typeface="Segoe UI" pitchFamily="34" charset="0"/>
            </a:endParaRPr>
          </a:p>
        </p:txBody>
      </p:sp>
      <p:sp>
        <p:nvSpPr>
          <p:cNvPr id="10" name="Content Placeholder 2">
            <a:extLst>
              <a:ext uri="{FF2B5EF4-FFF2-40B4-BE49-F238E27FC236}">
                <a16:creationId xmlns:a16="http://schemas.microsoft.com/office/drawing/2014/main" id="{D0CBD819-7844-4EEE-A505-7E8B08DA29FA}"/>
              </a:ext>
            </a:extLst>
          </p:cNvPr>
          <p:cNvSpPr txBox="1">
            <a:spLocks/>
          </p:cNvSpPr>
          <p:nvPr/>
        </p:nvSpPr>
        <p:spPr bwMode="auto">
          <a:xfrm>
            <a:off x="6197600" y="1600203"/>
            <a:ext cx="5384800"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1" u="none" strike="noStrike" kern="1200" cap="none" spc="0" normalizeH="0" baseline="0" noProof="0" dirty="0">
                <a:ln>
                  <a:noFill/>
                </a:ln>
                <a:solidFill>
                  <a:srgbClr val="1BA1E2"/>
                </a:solidFill>
                <a:uLnTx/>
                <a:uFillTx/>
                <a:latin typeface="Segoe UI" panose="020B0502040204020203" pitchFamily="34" charset="0"/>
                <a:ea typeface="+mn-ea"/>
                <a:cs typeface="Segoe UI" panose="020B0502040204020203" pitchFamily="34" charset="0"/>
              </a:rPr>
              <a:t>Let’s have a Quick Power BI Tour!!!</a:t>
            </a:r>
            <a:endParaRPr kumimoji="0" lang="en-GB" sz="2400" b="1" i="0" u="none" strike="noStrike" kern="1200" cap="none" spc="0" normalizeH="0" baseline="0" noProof="0" dirty="0">
              <a:ln>
                <a:noFill/>
              </a:ln>
              <a:solidFill>
                <a:srgbClr val="7F7F7F"/>
              </a:solidFill>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0" i="0" u="none" strike="noStrike" kern="1200" cap="none" spc="0" normalizeH="0" baseline="0" noProof="0" dirty="0">
              <a:ln>
                <a:noFill/>
              </a:ln>
              <a:solidFill>
                <a:srgbClr val="7F7F7F"/>
              </a:solidFill>
              <a:uLnTx/>
              <a:uFillTx/>
              <a:latin typeface="Segoe UI" panose="020B0502040204020203" pitchFamily="34" charset="0"/>
              <a:ea typeface="+mn-ea"/>
              <a:cs typeface="Segoe UI" panose="020B0502040204020203" pitchFamily="34" charset="0"/>
            </a:endParaRPr>
          </a:p>
        </p:txBody>
      </p:sp>
      <p:pic>
        <p:nvPicPr>
          <p:cNvPr id="11" name="Content Placeholder 7"/>
          <p:cNvPicPr>
            <a:picLocks noChangeAspect="1"/>
          </p:cNvPicPr>
          <p:nvPr/>
        </p:nvPicPr>
        <p:blipFill>
          <a:blip r:embed="rId2"/>
          <a:stretch>
            <a:fillRect/>
          </a:stretch>
        </p:blipFill>
        <p:spPr bwMode="auto">
          <a:xfrm>
            <a:off x="2438400" y="3009899"/>
            <a:ext cx="1803400" cy="167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10637520" y="1"/>
            <a:ext cx="1554480" cy="769620"/>
          </a:xfrm>
          <a:prstGeom prst="rect">
            <a:avLst/>
          </a:prstGeom>
        </p:spPr>
      </p:pic>
    </p:spTree>
    <p:extLst>
      <p:ext uri="{BB962C8B-B14F-4D97-AF65-F5344CB8AC3E}">
        <p14:creationId xmlns:p14="http://schemas.microsoft.com/office/powerpoint/2010/main" val="639973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745" y="1124156"/>
            <a:ext cx="10515600" cy="5024485"/>
          </a:xfrm>
          <a:effectLst>
            <a:reflection stA="88000" endPos="65000" dist="50800" dir="5400000" sy="-100000" algn="bl" rotWithShape="0"/>
          </a:effectLst>
        </p:spPr>
        <p:txBody>
          <a:bodyPr>
            <a:normAutofit/>
          </a:bodyPr>
          <a:lstStyle/>
          <a:p>
            <a:pPr marL="0" indent="0">
              <a:buNone/>
            </a:pPr>
            <a:r>
              <a:rPr lang="en-US" sz="6000" b="1" i="1" dirty="0" smtClean="0">
                <a:solidFill>
                  <a:schemeClr val="accent1"/>
                </a:solidFill>
                <a:effectLst>
                  <a:outerShdw blurRad="38100" dist="38100" dir="2700000" algn="tl">
                    <a:srgbClr val="000000">
                      <a:alpha val="43137"/>
                    </a:srgbClr>
                  </a:outerShdw>
                </a:effectLst>
              </a:rPr>
              <a:t>                   </a:t>
            </a:r>
            <a:r>
              <a:rPr lang="en-US" sz="4000" b="1" i="1" dirty="0" smtClean="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r>
              <a:rPr lang="en-US" sz="4000" b="1" i="1" dirty="0" smtClean="0">
                <a:solidFill>
                  <a:srgbClr val="00B0F0"/>
                </a:solidFill>
                <a:latin typeface="Segoe UI" pitchFamily="34" charset="0"/>
                <a:cs typeface="Segoe UI" pitchFamily="34" charset="0"/>
              </a:rPr>
              <a:t>DEMO</a:t>
            </a:r>
            <a:endParaRPr lang="en-US" sz="4000" b="1" i="1" dirty="0" smtClean="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0" indent="0">
              <a:buNone/>
            </a:pPr>
            <a:r>
              <a:rPr lang="en-US" sz="4000" b="1" dirty="0"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 </a:t>
            </a:r>
            <a:r>
              <a:rPr lang="en-US" sz="40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Power BI imported dataset would be refreshed after populating data </a:t>
            </a:r>
            <a:r>
              <a:rPr lang="en-US" sz="4000" b="1" dirty="0"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in Azure </a:t>
            </a:r>
            <a:r>
              <a:rPr lang="en-US" sz="40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SQL </a:t>
            </a:r>
            <a:r>
              <a:rPr lang="en-US" sz="4000" b="1" dirty="0" smtClean="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Table</a:t>
            </a:r>
            <a:endParaRPr lang="en-GB" sz="40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0" indent="0">
              <a:buNone/>
            </a:pPr>
            <a:endParaRPr lang="en-US" sz="6000" b="1" i="1" dirty="0">
              <a:solidFill>
                <a:schemeClr val="accent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10637520" y="1"/>
            <a:ext cx="1554480" cy="769620"/>
          </a:xfrm>
          <a:prstGeom prst="rect">
            <a:avLst/>
          </a:prstGeom>
        </p:spPr>
      </p:pic>
      <p:pic>
        <p:nvPicPr>
          <p:cNvPr id="8" name="Picture 7"/>
          <p:cNvPicPr>
            <a:picLocks noChangeAspect="1"/>
          </p:cNvPicPr>
          <p:nvPr/>
        </p:nvPicPr>
        <p:blipFill>
          <a:blip r:embed="rId3"/>
          <a:stretch>
            <a:fillRect/>
          </a:stretch>
        </p:blipFill>
        <p:spPr>
          <a:xfrm>
            <a:off x="3794181" y="4131629"/>
            <a:ext cx="457200" cy="609600"/>
          </a:xfrm>
          <a:prstGeom prst="rect">
            <a:avLst/>
          </a:prstGeom>
        </p:spPr>
      </p:pic>
      <p:pic>
        <p:nvPicPr>
          <p:cNvPr id="9" name="Picture 8"/>
          <p:cNvPicPr>
            <a:picLocks noChangeAspect="1"/>
          </p:cNvPicPr>
          <p:nvPr/>
        </p:nvPicPr>
        <p:blipFill>
          <a:blip r:embed="rId4"/>
          <a:stretch>
            <a:fillRect/>
          </a:stretch>
        </p:blipFill>
        <p:spPr>
          <a:xfrm>
            <a:off x="6196412" y="4082705"/>
            <a:ext cx="952500" cy="524737"/>
          </a:xfrm>
          <a:prstGeom prst="rect">
            <a:avLst/>
          </a:prstGeom>
        </p:spPr>
      </p:pic>
      <p:sp>
        <p:nvSpPr>
          <p:cNvPr id="10" name="TextBox 9"/>
          <p:cNvSpPr txBox="1"/>
          <p:nvPr/>
        </p:nvSpPr>
        <p:spPr>
          <a:xfrm>
            <a:off x="4373879" y="4082705"/>
            <a:ext cx="339524" cy="646331"/>
          </a:xfrm>
          <a:prstGeom prst="rect">
            <a:avLst/>
          </a:prstGeom>
          <a:noFill/>
        </p:spPr>
        <p:txBody>
          <a:bodyPr wrap="square" rtlCol="0">
            <a:spAutoFit/>
          </a:bodyPr>
          <a:lstStyle/>
          <a:p>
            <a:r>
              <a:rPr lang="en-US" sz="3600" b="1" dirty="0">
                <a:solidFill>
                  <a:schemeClr val="accent1"/>
                </a:solidFill>
              </a:rPr>
              <a:t>+</a:t>
            </a:r>
            <a:endParaRPr lang="en-GB" sz="3600" b="1" dirty="0">
              <a:solidFill>
                <a:schemeClr val="accent1"/>
              </a:solidFill>
            </a:endParaRPr>
          </a:p>
        </p:txBody>
      </p:sp>
      <p:sp>
        <p:nvSpPr>
          <p:cNvPr id="11" name="TextBox 10"/>
          <p:cNvSpPr txBox="1"/>
          <p:nvPr/>
        </p:nvSpPr>
        <p:spPr>
          <a:xfrm>
            <a:off x="5692430" y="4082705"/>
            <a:ext cx="339524" cy="646331"/>
          </a:xfrm>
          <a:prstGeom prst="rect">
            <a:avLst/>
          </a:prstGeom>
          <a:noFill/>
        </p:spPr>
        <p:txBody>
          <a:bodyPr wrap="square" rtlCol="0">
            <a:spAutoFit/>
          </a:bodyPr>
          <a:lstStyle/>
          <a:p>
            <a:r>
              <a:rPr lang="en-US" sz="3600" b="1" dirty="0">
                <a:solidFill>
                  <a:schemeClr val="accent1"/>
                </a:solidFill>
              </a:rPr>
              <a:t>+</a:t>
            </a:r>
            <a:endParaRPr lang="en-GB" sz="3600" b="1" dirty="0">
              <a:solidFill>
                <a:schemeClr val="accent1"/>
              </a:solidFill>
            </a:endParaRPr>
          </a:p>
        </p:txBody>
      </p:sp>
      <p:pic>
        <p:nvPicPr>
          <p:cNvPr id="12" name="Picture 11"/>
          <p:cNvPicPr>
            <a:picLocks noChangeAspect="1"/>
          </p:cNvPicPr>
          <p:nvPr/>
        </p:nvPicPr>
        <p:blipFill>
          <a:blip r:embed="rId5"/>
          <a:stretch>
            <a:fillRect/>
          </a:stretch>
        </p:blipFill>
        <p:spPr>
          <a:xfrm>
            <a:off x="4823122" y="4153153"/>
            <a:ext cx="704850" cy="523875"/>
          </a:xfrm>
          <a:prstGeom prst="rect">
            <a:avLst/>
          </a:prstGeom>
        </p:spPr>
      </p:pic>
    </p:spTree>
    <p:extLst>
      <p:ext uri="{BB962C8B-B14F-4D97-AF65-F5344CB8AC3E}">
        <p14:creationId xmlns:p14="http://schemas.microsoft.com/office/powerpoint/2010/main" val="3637796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lang="en-US" b="1" i="1" dirty="0" smtClean="0">
                <a:solidFill>
                  <a:srgbClr val="1BA1E2"/>
                </a:solidFill>
                <a:effectLst>
                  <a:outerShdw blurRad="38100" dist="38100" dir="2700000" algn="tl">
                    <a:srgbClr val="000000">
                      <a:alpha val="43137"/>
                    </a:srgbClr>
                  </a:outerShdw>
                </a:effectLst>
              </a:rPr>
              <a:t>Problem Statements</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5" name="Rectangle 14"/>
          <p:cNvSpPr/>
          <p:nvPr/>
        </p:nvSpPr>
        <p:spPr>
          <a:xfrm>
            <a:off x="528735" y="1619490"/>
            <a:ext cx="9741868" cy="3416320"/>
          </a:xfrm>
          <a:prstGeom prst="rect">
            <a:avLst/>
          </a:prstGeom>
        </p:spPr>
        <p:txBody>
          <a:bodyPr wrap="square">
            <a:spAutoFit/>
          </a:bodyPr>
          <a:lstStyle/>
          <a:p>
            <a:pPr marL="285750" indent="-285750" eaLnBrk="0" fontAlgn="base" hangingPunct="0">
              <a:spcBef>
                <a:spcPct val="0"/>
              </a:spcBef>
              <a:spcAft>
                <a:spcPct val="0"/>
              </a:spcAft>
              <a:buFont typeface="Wingdings" panose="05000000000000000000" pitchFamily="2" charset="2"/>
              <a:buChar char="ü"/>
            </a:pPr>
            <a:r>
              <a:rPr lang="en-US" dirty="0" smtClean="0">
                <a:solidFill>
                  <a:srgbClr val="00B0F0"/>
                </a:solidFill>
                <a:effectLst>
                  <a:outerShdw blurRad="38100" dist="38100" dir="2700000" algn="tl">
                    <a:srgbClr val="000000">
                      <a:alpha val="43137"/>
                    </a:srgbClr>
                  </a:outerShdw>
                </a:effectLst>
                <a:latin typeface="Segoe UI"/>
                <a:cs typeface="Arial" charset="0"/>
              </a:rPr>
              <a:t>Azure </a:t>
            </a:r>
            <a:r>
              <a:rPr lang="en-US" dirty="0">
                <a:solidFill>
                  <a:srgbClr val="00B0F0"/>
                </a:solidFill>
                <a:effectLst>
                  <a:outerShdw blurRad="38100" dist="38100" dir="2700000" algn="tl">
                    <a:srgbClr val="000000">
                      <a:alpha val="43137"/>
                    </a:srgbClr>
                  </a:outerShdw>
                </a:effectLst>
                <a:latin typeface="Segoe UI"/>
                <a:cs typeface="Arial" charset="0"/>
              </a:rPr>
              <a:t>Data </a:t>
            </a:r>
            <a:r>
              <a:rPr lang="en-US" dirty="0" smtClean="0">
                <a:solidFill>
                  <a:srgbClr val="00B0F0"/>
                </a:solidFill>
                <a:effectLst>
                  <a:outerShdw blurRad="38100" dist="38100" dir="2700000" algn="tl">
                    <a:srgbClr val="000000">
                      <a:alpha val="43137"/>
                    </a:srgbClr>
                  </a:outerShdw>
                </a:effectLst>
                <a:latin typeface="Segoe UI"/>
                <a:cs typeface="Arial" charset="0"/>
              </a:rPr>
              <a:t>Factory </a:t>
            </a:r>
            <a:r>
              <a:rPr lang="en-US" dirty="0" smtClean="0">
                <a:solidFill>
                  <a:srgbClr val="00B0F0"/>
                </a:solidFill>
                <a:effectLst>
                  <a:outerShdw blurRad="38100" dist="38100" dir="2700000" algn="tl">
                    <a:srgbClr val="000000">
                      <a:alpha val="43137"/>
                    </a:srgbClr>
                  </a:outerShdw>
                </a:effectLst>
                <a:latin typeface="Segoe UI"/>
                <a:cs typeface="Arial" charset="0"/>
              </a:rPr>
              <a:t>Pipelines Or Logic Apps</a:t>
            </a:r>
          </a:p>
          <a:p>
            <a:pPr marL="285750" indent="-285750" eaLnBrk="0" fontAlgn="base" hangingPunct="0">
              <a:spcBef>
                <a:spcPct val="0"/>
              </a:spcBef>
              <a:spcAft>
                <a:spcPct val="0"/>
              </a:spcAft>
              <a:buFont typeface="Wingdings" panose="05000000000000000000" pitchFamily="2" charset="2"/>
              <a:buChar char="ü"/>
            </a:pPr>
            <a:endParaRPr lang="en-US" dirty="0">
              <a:solidFill>
                <a:srgbClr val="00B0F0"/>
              </a:solidFill>
              <a:effectLst>
                <a:outerShdw blurRad="38100" dist="38100" dir="2700000" algn="tl">
                  <a:srgbClr val="000000">
                    <a:alpha val="43137"/>
                  </a:srgbClr>
                </a:outerShdw>
              </a:effectLst>
              <a:latin typeface="Segoe UI"/>
              <a:cs typeface="Arial" charset="0"/>
            </a:endParaRPr>
          </a:p>
          <a:p>
            <a:pPr marL="285750" indent="-285750" eaLnBrk="0" fontAlgn="base" hangingPunct="0">
              <a:spcBef>
                <a:spcPct val="0"/>
              </a:spcBef>
              <a:spcAft>
                <a:spcPct val="0"/>
              </a:spcAft>
              <a:buFont typeface="Wingdings" panose="05000000000000000000" pitchFamily="2" charset="2"/>
              <a:buChar char="ü"/>
            </a:pPr>
            <a:r>
              <a:rPr lang="en-US" dirty="0">
                <a:solidFill>
                  <a:srgbClr val="00B0F0"/>
                </a:solidFill>
                <a:effectLst>
                  <a:outerShdw blurRad="38100" dist="38100" dir="2700000" algn="tl">
                    <a:srgbClr val="000000">
                      <a:alpha val="43137"/>
                    </a:srgbClr>
                  </a:outerShdw>
                </a:effectLst>
                <a:latin typeface="Segoe UI"/>
                <a:cs typeface="Arial" charset="0"/>
              </a:rPr>
              <a:t>Power BI Desktop </a:t>
            </a:r>
            <a:r>
              <a:rPr lang="en-US" dirty="0" smtClean="0">
                <a:solidFill>
                  <a:srgbClr val="00B0F0"/>
                </a:solidFill>
                <a:effectLst>
                  <a:outerShdw blurRad="38100" dist="38100" dir="2700000" algn="tl">
                    <a:srgbClr val="000000">
                      <a:alpha val="43137"/>
                    </a:srgbClr>
                  </a:outerShdw>
                </a:effectLst>
                <a:latin typeface="Segoe UI"/>
                <a:cs typeface="Arial" charset="0"/>
              </a:rPr>
              <a:t>Imported </a:t>
            </a:r>
            <a:r>
              <a:rPr lang="en-US" dirty="0" smtClean="0">
                <a:solidFill>
                  <a:srgbClr val="00B0F0"/>
                </a:solidFill>
                <a:effectLst>
                  <a:outerShdw blurRad="38100" dist="38100" dir="2700000" algn="tl">
                    <a:srgbClr val="000000">
                      <a:alpha val="43137"/>
                    </a:srgbClr>
                  </a:outerShdw>
                </a:effectLst>
                <a:latin typeface="Segoe UI"/>
                <a:cs typeface="Arial" charset="0"/>
              </a:rPr>
              <a:t>Dataset</a:t>
            </a:r>
          </a:p>
          <a:p>
            <a:pPr marL="285750" indent="-285750" eaLnBrk="0" fontAlgn="base" hangingPunct="0">
              <a:spcBef>
                <a:spcPct val="0"/>
              </a:spcBef>
              <a:spcAft>
                <a:spcPct val="0"/>
              </a:spcAft>
              <a:buFont typeface="Wingdings" panose="05000000000000000000" pitchFamily="2" charset="2"/>
              <a:buChar char="ü"/>
            </a:pPr>
            <a:endParaRPr lang="en-US" dirty="0" smtClean="0">
              <a:solidFill>
                <a:srgbClr val="00B0F0"/>
              </a:solidFill>
              <a:effectLst>
                <a:outerShdw blurRad="38100" dist="38100" dir="2700000" algn="tl">
                  <a:srgbClr val="000000">
                    <a:alpha val="43137"/>
                  </a:srgbClr>
                </a:outerShdw>
              </a:effectLst>
              <a:latin typeface="Segoe UI"/>
              <a:cs typeface="Arial" charset="0"/>
            </a:endParaRPr>
          </a:p>
          <a:p>
            <a:pPr marL="285750" indent="-285750" eaLnBrk="0" fontAlgn="base" hangingPunct="0">
              <a:spcBef>
                <a:spcPct val="0"/>
              </a:spcBef>
              <a:spcAft>
                <a:spcPct val="0"/>
              </a:spcAft>
              <a:buFont typeface="Wingdings" panose="05000000000000000000" pitchFamily="2" charset="2"/>
              <a:buChar char="ü"/>
            </a:pPr>
            <a:r>
              <a:rPr lang="en-US" dirty="0" smtClean="0">
                <a:solidFill>
                  <a:srgbClr val="00B0F0"/>
                </a:solidFill>
                <a:effectLst>
                  <a:outerShdw blurRad="38100" dist="38100" dir="2700000" algn="tl">
                    <a:srgbClr val="000000">
                      <a:alpha val="43137"/>
                    </a:srgbClr>
                  </a:outerShdw>
                </a:effectLst>
                <a:latin typeface="Segoe UI"/>
                <a:cs typeface="Arial" charset="0"/>
              </a:rPr>
              <a:t>Frequency of refreshing dataset more than 48 times per day</a:t>
            </a:r>
          </a:p>
          <a:p>
            <a:pPr eaLnBrk="0" fontAlgn="base" hangingPunct="0">
              <a:spcBef>
                <a:spcPct val="0"/>
              </a:spcBef>
              <a:spcAft>
                <a:spcPct val="0"/>
              </a:spcAft>
            </a:pPr>
            <a:endParaRPr lang="en-US" dirty="0" smtClean="0">
              <a:solidFill>
                <a:srgbClr val="00B0F0"/>
              </a:solidFill>
              <a:effectLst>
                <a:outerShdw blurRad="38100" dist="38100" dir="2700000" algn="tl">
                  <a:srgbClr val="000000">
                    <a:alpha val="43137"/>
                  </a:srgbClr>
                </a:outerShdw>
              </a:effectLst>
              <a:latin typeface="Segoe UI"/>
              <a:cs typeface="Arial" charset="0"/>
            </a:endParaRPr>
          </a:p>
          <a:p>
            <a:pPr eaLnBrk="0" fontAlgn="base" hangingPunct="0">
              <a:spcBef>
                <a:spcPct val="0"/>
              </a:spcBef>
              <a:spcAft>
                <a:spcPct val="0"/>
              </a:spcAft>
            </a:pPr>
            <a:r>
              <a:rPr lang="en-US" dirty="0" smtClean="0">
                <a:solidFill>
                  <a:srgbClr val="00B0F0"/>
                </a:solidFill>
                <a:effectLst>
                  <a:outerShdw blurRad="38100" dist="38100" dir="2700000" algn="tl">
                    <a:srgbClr val="000000">
                      <a:alpha val="43137"/>
                    </a:srgbClr>
                  </a:outerShdw>
                </a:effectLst>
                <a:latin typeface="Segoe UI"/>
                <a:cs typeface="Arial" charset="0"/>
              </a:rPr>
              <a:t>                OR </a:t>
            </a:r>
          </a:p>
          <a:p>
            <a:pPr eaLnBrk="0" fontAlgn="base" hangingPunct="0">
              <a:spcBef>
                <a:spcPct val="0"/>
              </a:spcBef>
              <a:spcAft>
                <a:spcPct val="0"/>
              </a:spcAft>
            </a:pPr>
            <a:endParaRPr lang="en-US" dirty="0" smtClean="0">
              <a:solidFill>
                <a:srgbClr val="00B0F0"/>
              </a:solidFill>
              <a:effectLst>
                <a:outerShdw blurRad="38100" dist="38100" dir="2700000" algn="tl">
                  <a:srgbClr val="000000">
                    <a:alpha val="43137"/>
                  </a:srgbClr>
                </a:outerShdw>
              </a:effectLst>
              <a:latin typeface="Segoe UI"/>
              <a:cs typeface="Arial" charset="0"/>
            </a:endParaRPr>
          </a:p>
          <a:p>
            <a:pPr marL="285750" indent="-285750" eaLnBrk="0" fontAlgn="base" hangingPunct="0">
              <a:spcBef>
                <a:spcPct val="0"/>
              </a:spcBef>
              <a:spcAft>
                <a:spcPct val="0"/>
              </a:spcAft>
              <a:buFont typeface="Wingdings" panose="05000000000000000000" pitchFamily="2" charset="2"/>
              <a:buChar char="ü"/>
            </a:pPr>
            <a:r>
              <a:rPr lang="en-US" dirty="0" smtClean="0">
                <a:solidFill>
                  <a:srgbClr val="00B0F0"/>
                </a:solidFill>
                <a:effectLst>
                  <a:outerShdw blurRad="38100" dist="38100" dir="2700000" algn="tl">
                    <a:srgbClr val="000000">
                      <a:alpha val="43137"/>
                    </a:srgbClr>
                  </a:outerShdw>
                </a:effectLst>
                <a:latin typeface="Segoe UI"/>
                <a:cs typeface="Arial" charset="0"/>
              </a:rPr>
              <a:t>Power </a:t>
            </a:r>
            <a:r>
              <a:rPr lang="en-US" dirty="0" smtClean="0">
                <a:solidFill>
                  <a:srgbClr val="00B0F0"/>
                </a:solidFill>
                <a:effectLst>
                  <a:outerShdw blurRad="38100" dist="38100" dir="2700000" algn="tl">
                    <a:srgbClr val="000000">
                      <a:alpha val="43137"/>
                    </a:srgbClr>
                  </a:outerShdw>
                </a:effectLst>
                <a:latin typeface="Segoe UI"/>
                <a:cs typeface="Arial" charset="0"/>
              </a:rPr>
              <a:t>BI Dataset should only updated when your Source data changed or Data warehouse </a:t>
            </a:r>
            <a:r>
              <a:rPr lang="en-US" dirty="0" smtClean="0">
                <a:solidFill>
                  <a:srgbClr val="00B0F0"/>
                </a:solidFill>
                <a:effectLst>
                  <a:outerShdw blurRad="38100" dist="38100" dir="2700000" algn="tl">
                    <a:srgbClr val="000000">
                      <a:alpha val="43137"/>
                    </a:srgbClr>
                  </a:outerShdw>
                </a:effectLst>
                <a:latin typeface="Segoe UI"/>
                <a:cs typeface="Arial" charset="0"/>
              </a:rPr>
              <a:t>populated </a:t>
            </a:r>
          </a:p>
          <a:p>
            <a:pPr marL="285750" indent="-285750" eaLnBrk="0" fontAlgn="base" hangingPunct="0">
              <a:spcBef>
                <a:spcPct val="0"/>
              </a:spcBef>
              <a:spcAft>
                <a:spcPct val="0"/>
              </a:spcAft>
              <a:buFont typeface="Wingdings" panose="05000000000000000000" pitchFamily="2" charset="2"/>
              <a:buChar char="ü"/>
            </a:pPr>
            <a:endParaRPr lang="en-US" dirty="0">
              <a:solidFill>
                <a:srgbClr val="00B0F0"/>
              </a:solidFill>
              <a:effectLst>
                <a:outerShdw blurRad="38100" dist="38100" dir="2700000" algn="tl">
                  <a:srgbClr val="000000">
                    <a:alpha val="43137"/>
                  </a:srgbClr>
                </a:outerShdw>
              </a:effectLst>
              <a:latin typeface="Segoe UI"/>
              <a:cs typeface="Arial" charset="0"/>
            </a:endParaRPr>
          </a:p>
          <a:p>
            <a:pPr marL="285750" indent="-285750" eaLnBrk="0" fontAlgn="base" hangingPunct="0">
              <a:spcBef>
                <a:spcPct val="0"/>
              </a:spcBef>
              <a:spcAft>
                <a:spcPct val="0"/>
              </a:spcAft>
              <a:buFont typeface="Wingdings" panose="05000000000000000000" pitchFamily="2" charset="2"/>
              <a:buChar char="ü"/>
            </a:pPr>
            <a:r>
              <a:rPr lang="en-US" dirty="0" smtClean="0">
                <a:solidFill>
                  <a:srgbClr val="00B0F0"/>
                </a:solidFill>
                <a:effectLst>
                  <a:outerShdw blurRad="38100" dist="38100" dir="2700000" algn="tl">
                    <a:srgbClr val="000000">
                      <a:alpha val="43137"/>
                    </a:srgbClr>
                  </a:outerShdw>
                </a:effectLst>
                <a:latin typeface="Segoe UI"/>
                <a:cs typeface="Arial" charset="0"/>
              </a:rPr>
              <a:t>Refresh your dataset as part </a:t>
            </a:r>
            <a:r>
              <a:rPr lang="en-US" dirty="0" smtClean="0">
                <a:solidFill>
                  <a:srgbClr val="00B0F0"/>
                </a:solidFill>
                <a:effectLst>
                  <a:outerShdw blurRad="38100" dist="38100" dir="2700000" algn="tl">
                    <a:srgbClr val="000000">
                      <a:alpha val="43137"/>
                    </a:srgbClr>
                  </a:outerShdw>
                </a:effectLst>
                <a:latin typeface="Segoe UI"/>
                <a:cs typeface="Arial" charset="0"/>
              </a:rPr>
              <a:t>of </a:t>
            </a:r>
            <a:r>
              <a:rPr lang="en-US" dirty="0" smtClean="0">
                <a:solidFill>
                  <a:srgbClr val="00B0F0"/>
                </a:solidFill>
                <a:effectLst>
                  <a:outerShdw blurRad="38100" dist="38100" dir="2700000" algn="tl">
                    <a:srgbClr val="000000">
                      <a:alpha val="43137"/>
                    </a:srgbClr>
                  </a:outerShdw>
                </a:effectLst>
                <a:latin typeface="Segoe UI"/>
                <a:cs typeface="Arial" charset="0"/>
              </a:rPr>
              <a:t>Orchestration </a:t>
            </a:r>
            <a:endParaRPr lang="en-US" dirty="0">
              <a:solidFill>
                <a:srgbClr val="00B0F0"/>
              </a:solidFill>
              <a:effectLst>
                <a:outerShdw blurRad="38100" dist="38100" dir="2700000" algn="tl">
                  <a:srgbClr val="000000">
                    <a:alpha val="43137"/>
                  </a:srgbClr>
                </a:outerShdw>
              </a:effectLst>
              <a:latin typeface="Segoe UI"/>
              <a:cs typeface="Arial" charset="0"/>
            </a:endParaRPr>
          </a:p>
        </p:txBody>
      </p:sp>
      <p:pic>
        <p:nvPicPr>
          <p:cNvPr id="6" name="Picture 5"/>
          <p:cNvPicPr>
            <a:picLocks noChangeAspect="1"/>
          </p:cNvPicPr>
          <p:nvPr/>
        </p:nvPicPr>
        <p:blipFill>
          <a:blip r:embed="rId2"/>
          <a:stretch>
            <a:fillRect/>
          </a:stretch>
        </p:blipFill>
        <p:spPr>
          <a:xfrm>
            <a:off x="10637520" y="1"/>
            <a:ext cx="1554480" cy="769620"/>
          </a:xfrm>
          <a:prstGeom prst="rect">
            <a:avLst/>
          </a:prstGeom>
        </p:spPr>
      </p:pic>
    </p:spTree>
    <p:extLst>
      <p:ext uri="{BB962C8B-B14F-4D97-AF65-F5344CB8AC3E}">
        <p14:creationId xmlns:p14="http://schemas.microsoft.com/office/powerpoint/2010/main" val="3576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47772"/>
            <a:ext cx="10515600" cy="1325563"/>
          </a:xfrm>
        </p:spPr>
        <p:txBody>
          <a:bodyPr>
            <a:normAutofit/>
          </a:bodyPr>
          <a:lstStyle/>
          <a:p>
            <a:r>
              <a:rPr lang="en-US" b="1" dirty="0" smtClean="0">
                <a:solidFill>
                  <a:schemeClr val="accent1"/>
                </a:solidFill>
                <a:effectLst>
                  <a:outerShdw blurRad="38100" dist="38100" dir="2700000" algn="tl">
                    <a:srgbClr val="000000">
                      <a:alpha val="43137"/>
                    </a:srgbClr>
                  </a:outerShdw>
                </a:effectLst>
                <a:latin typeface="+mn-lt"/>
              </a:rPr>
              <a:t>High </a:t>
            </a:r>
            <a:r>
              <a:rPr lang="en-US" b="1" dirty="0" smtClean="0">
                <a:solidFill>
                  <a:schemeClr val="accent1"/>
                </a:solidFill>
                <a:effectLst>
                  <a:outerShdw blurRad="38100" dist="38100" dir="2700000" algn="tl">
                    <a:srgbClr val="000000">
                      <a:alpha val="43137"/>
                    </a:srgbClr>
                  </a:outerShdw>
                </a:effectLst>
                <a:latin typeface="+mn-lt"/>
              </a:rPr>
              <a:t>Level </a:t>
            </a:r>
            <a:r>
              <a:rPr lang="en-US" b="1" dirty="0" smtClean="0">
                <a:solidFill>
                  <a:schemeClr val="accent1"/>
                </a:solidFill>
                <a:effectLst>
                  <a:outerShdw blurRad="38100" dist="38100" dir="2700000" algn="tl">
                    <a:srgbClr val="000000">
                      <a:alpha val="43137"/>
                    </a:srgbClr>
                  </a:outerShdw>
                </a:effectLst>
                <a:latin typeface="+mn-lt"/>
              </a:rPr>
              <a:t>Solution Design</a:t>
            </a:r>
            <a:endParaRPr lang="en-GB" dirty="0">
              <a:solidFill>
                <a:schemeClr val="accent1"/>
              </a:solidFill>
              <a:effectLst>
                <a:outerShdw blurRad="38100" dist="38100" dir="2700000" algn="tl">
                  <a:srgbClr val="000000">
                    <a:alpha val="43137"/>
                  </a:srgbClr>
                </a:outerShdw>
              </a:effectLst>
              <a:latin typeface="+mn-lt"/>
            </a:endParaRPr>
          </a:p>
        </p:txBody>
      </p:sp>
      <p:sp>
        <p:nvSpPr>
          <p:cNvPr id="16" name="Content Placeholder 2">
            <a:extLst>
              <a:ext uri="{FF2B5EF4-FFF2-40B4-BE49-F238E27FC236}">
                <a16:creationId xmlns:a16="http://schemas.microsoft.com/office/drawing/2014/main" id="{4D4032C1-CA0F-4255-932B-F4236B63D5D6}"/>
              </a:ext>
            </a:extLst>
          </p:cNvPr>
          <p:cNvSpPr txBox="1">
            <a:spLocks/>
          </p:cNvSpPr>
          <p:nvPr/>
        </p:nvSpPr>
        <p:spPr>
          <a:xfrm>
            <a:off x="838200" y="147875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mtClean="0"/>
          </a:p>
          <a:p>
            <a:pPr marL="0" indent="0">
              <a:buFont typeface="Arial" panose="020B0604020202020204" pitchFamily="34" charset="0"/>
              <a:buNone/>
            </a:pPr>
            <a:endParaRPr lang="en-US" smtClean="0"/>
          </a:p>
          <a:p>
            <a:pPr marL="0" indent="0">
              <a:buFont typeface="Arial" panose="020B0604020202020204" pitchFamily="34" charset="0"/>
              <a:buNone/>
            </a:pPr>
            <a:r>
              <a:rPr lang="en-US" sz="5400" smtClean="0"/>
              <a:t>                   </a:t>
            </a:r>
            <a:endParaRPr lang="en-US" sz="5400" dirty="0"/>
          </a:p>
        </p:txBody>
      </p:sp>
      <p:grpSp>
        <p:nvGrpSpPr>
          <p:cNvPr id="87" name="Group 86"/>
          <p:cNvGrpSpPr/>
          <p:nvPr/>
        </p:nvGrpSpPr>
        <p:grpSpPr>
          <a:xfrm>
            <a:off x="5697973" y="3051414"/>
            <a:ext cx="1759409" cy="506334"/>
            <a:chOff x="5697973" y="3051414"/>
            <a:chExt cx="1759409" cy="506334"/>
          </a:xfrm>
        </p:grpSpPr>
        <p:cxnSp>
          <p:nvCxnSpPr>
            <p:cNvPr id="18" name="Straight Arrow Connector 17"/>
            <p:cNvCxnSpPr/>
            <p:nvPr/>
          </p:nvCxnSpPr>
          <p:spPr>
            <a:xfrm flipV="1">
              <a:off x="5697973" y="3557747"/>
              <a:ext cx="1759409" cy="1"/>
            </a:xfrm>
            <a:prstGeom prst="straightConnector1">
              <a:avLst/>
            </a:prstGeom>
            <a:ln w="5715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9" name="Oval 18"/>
            <p:cNvSpPr/>
            <p:nvPr/>
          </p:nvSpPr>
          <p:spPr>
            <a:xfrm>
              <a:off x="6277817" y="3051414"/>
              <a:ext cx="461109" cy="281556"/>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GB" b="1" dirty="0"/>
            </a:p>
          </p:txBody>
        </p:sp>
      </p:grpSp>
      <p:grpSp>
        <p:nvGrpSpPr>
          <p:cNvPr id="89" name="Group 88"/>
          <p:cNvGrpSpPr/>
          <p:nvPr/>
        </p:nvGrpSpPr>
        <p:grpSpPr>
          <a:xfrm>
            <a:off x="1061657" y="2080879"/>
            <a:ext cx="5345723" cy="4078058"/>
            <a:chOff x="1061657" y="2080879"/>
            <a:chExt cx="5345723" cy="4078058"/>
          </a:xfrm>
        </p:grpSpPr>
        <p:sp>
          <p:nvSpPr>
            <p:cNvPr id="21" name="TextBox 20"/>
            <p:cNvSpPr txBox="1"/>
            <p:nvPr/>
          </p:nvSpPr>
          <p:spPr>
            <a:xfrm>
              <a:off x="1061657" y="5574162"/>
              <a:ext cx="5345723" cy="584775"/>
            </a:xfrm>
            <a:prstGeom prst="rect">
              <a:avLst/>
            </a:prstGeom>
            <a:noFill/>
          </p:spPr>
          <p:txBody>
            <a:bodyPr wrap="square" rtlCol="0">
              <a:spAutoFit/>
            </a:bodyPr>
            <a:lstStyle/>
            <a:p>
              <a:r>
                <a:rPr lang="en-US" sz="3200" b="1" dirty="0" smtClean="0">
                  <a:solidFill>
                    <a:srgbClr val="561B64"/>
                  </a:solidFill>
                </a:rPr>
                <a:t> </a:t>
              </a:r>
              <a:r>
                <a:rPr lang="en-US" sz="2000" b="1" dirty="0" smtClean="0">
                  <a:solidFill>
                    <a:schemeClr val="accent1"/>
                  </a:solidFill>
                  <a:effectLst>
                    <a:outerShdw blurRad="38100" dist="38100" dir="2700000" algn="tl">
                      <a:srgbClr val="000000">
                        <a:alpha val="43137"/>
                      </a:srgbClr>
                    </a:outerShdw>
                  </a:effectLst>
                </a:rPr>
                <a:t>Azure Data Factory Pipelines</a:t>
              </a:r>
              <a:endParaRPr lang="en-GB" sz="2000" b="1" dirty="0">
                <a:solidFill>
                  <a:schemeClr val="accent1"/>
                </a:solidFill>
                <a:effectLst>
                  <a:outerShdw blurRad="38100" dist="38100" dir="2700000" algn="tl">
                    <a:srgbClr val="000000">
                      <a:alpha val="43137"/>
                    </a:srgbClr>
                  </a:outerShdw>
                </a:effectLst>
              </a:endParaRPr>
            </a:p>
          </p:txBody>
        </p:sp>
        <p:grpSp>
          <p:nvGrpSpPr>
            <p:cNvPr id="67" name="Group 66"/>
            <p:cNvGrpSpPr/>
            <p:nvPr/>
          </p:nvGrpSpPr>
          <p:grpSpPr>
            <a:xfrm>
              <a:off x="1382295" y="2080879"/>
              <a:ext cx="4215326" cy="3516732"/>
              <a:chOff x="1382295" y="2080879"/>
              <a:chExt cx="4215326" cy="3516732"/>
            </a:xfrm>
          </p:grpSpPr>
          <p:sp>
            <p:nvSpPr>
              <p:cNvPr id="23" name="Rounded Rectangle 22"/>
              <p:cNvSpPr/>
              <p:nvPr/>
            </p:nvSpPr>
            <p:spPr>
              <a:xfrm>
                <a:off x="1382295" y="2080879"/>
                <a:ext cx="4215326" cy="351673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Rounded Rectangle 23"/>
              <p:cNvSpPr/>
              <p:nvPr/>
            </p:nvSpPr>
            <p:spPr>
              <a:xfrm>
                <a:off x="1531890" y="2331943"/>
                <a:ext cx="3932696" cy="29973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pic>
            <p:nvPicPr>
              <p:cNvPr id="25" name="Picture 24"/>
              <p:cNvPicPr>
                <a:picLocks noChangeAspect="1"/>
              </p:cNvPicPr>
              <p:nvPr/>
            </p:nvPicPr>
            <p:blipFill>
              <a:blip r:embed="rId2"/>
              <a:stretch>
                <a:fillRect/>
              </a:stretch>
            </p:blipFill>
            <p:spPr>
              <a:xfrm>
                <a:off x="2692259" y="4625138"/>
                <a:ext cx="1417043" cy="635065"/>
              </a:xfrm>
              <a:prstGeom prst="rect">
                <a:avLst/>
              </a:prstGeom>
            </p:spPr>
          </p:pic>
          <p:pic>
            <p:nvPicPr>
              <p:cNvPr id="27" name="Picture 26"/>
              <p:cNvPicPr>
                <a:picLocks noChangeAspect="1"/>
              </p:cNvPicPr>
              <p:nvPr/>
            </p:nvPicPr>
            <p:blipFill>
              <a:blip r:embed="rId2"/>
              <a:stretch>
                <a:fillRect/>
              </a:stretch>
            </p:blipFill>
            <p:spPr>
              <a:xfrm>
                <a:off x="1701777" y="3764031"/>
                <a:ext cx="1046853" cy="541053"/>
              </a:xfrm>
              <a:prstGeom prst="rect">
                <a:avLst/>
              </a:prstGeom>
            </p:spPr>
          </p:pic>
          <p:pic>
            <p:nvPicPr>
              <p:cNvPr id="28" name="Picture 27"/>
              <p:cNvPicPr>
                <a:picLocks noChangeAspect="1"/>
              </p:cNvPicPr>
              <p:nvPr/>
            </p:nvPicPr>
            <p:blipFill>
              <a:blip r:embed="rId2"/>
              <a:stretch>
                <a:fillRect/>
              </a:stretch>
            </p:blipFill>
            <p:spPr>
              <a:xfrm>
                <a:off x="4127259" y="3850833"/>
                <a:ext cx="1133812" cy="492773"/>
              </a:xfrm>
              <a:prstGeom prst="rect">
                <a:avLst/>
              </a:prstGeom>
            </p:spPr>
          </p:pic>
        </p:grpSp>
      </p:grpSp>
      <p:grpSp>
        <p:nvGrpSpPr>
          <p:cNvPr id="88" name="Group 87"/>
          <p:cNvGrpSpPr/>
          <p:nvPr/>
        </p:nvGrpSpPr>
        <p:grpSpPr>
          <a:xfrm>
            <a:off x="5669268" y="3882144"/>
            <a:ext cx="1820137" cy="444831"/>
            <a:chOff x="5669268" y="3882144"/>
            <a:chExt cx="1820137" cy="444831"/>
          </a:xfrm>
        </p:grpSpPr>
        <p:cxnSp>
          <p:nvCxnSpPr>
            <p:cNvPr id="36" name="Straight Arrow Connector 35"/>
            <p:cNvCxnSpPr/>
            <p:nvPr/>
          </p:nvCxnSpPr>
          <p:spPr>
            <a:xfrm flipH="1">
              <a:off x="5669268" y="3882144"/>
              <a:ext cx="1820137" cy="30803"/>
            </a:xfrm>
            <a:prstGeom prst="straightConnector1">
              <a:avLst/>
            </a:prstGeom>
            <a:ln w="5715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37" name="Oval 36"/>
            <p:cNvSpPr/>
            <p:nvPr/>
          </p:nvSpPr>
          <p:spPr>
            <a:xfrm>
              <a:off x="6348781" y="3994352"/>
              <a:ext cx="461109" cy="332623"/>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GB" b="1" dirty="0"/>
            </a:p>
          </p:txBody>
        </p:sp>
      </p:grpSp>
      <p:pic>
        <p:nvPicPr>
          <p:cNvPr id="43" name="Picture 42"/>
          <p:cNvPicPr>
            <a:picLocks noChangeAspect="1"/>
          </p:cNvPicPr>
          <p:nvPr/>
        </p:nvPicPr>
        <p:blipFill>
          <a:blip r:embed="rId3"/>
          <a:stretch>
            <a:fillRect/>
          </a:stretch>
        </p:blipFill>
        <p:spPr>
          <a:xfrm>
            <a:off x="2090557" y="1449379"/>
            <a:ext cx="874184" cy="602123"/>
          </a:xfrm>
          <a:prstGeom prst="rect">
            <a:avLst/>
          </a:prstGeom>
        </p:spPr>
      </p:pic>
      <p:grpSp>
        <p:nvGrpSpPr>
          <p:cNvPr id="90" name="Group 89"/>
          <p:cNvGrpSpPr/>
          <p:nvPr/>
        </p:nvGrpSpPr>
        <p:grpSpPr>
          <a:xfrm>
            <a:off x="7606142" y="1435495"/>
            <a:ext cx="4212578" cy="4900130"/>
            <a:chOff x="7606142" y="1435495"/>
            <a:chExt cx="4212578" cy="4900130"/>
          </a:xfrm>
        </p:grpSpPr>
        <p:sp>
          <p:nvSpPr>
            <p:cNvPr id="31" name="TextBox 30"/>
            <p:cNvSpPr txBox="1"/>
            <p:nvPr/>
          </p:nvSpPr>
          <p:spPr>
            <a:xfrm>
              <a:off x="8363796" y="5935515"/>
              <a:ext cx="3454924" cy="400110"/>
            </a:xfrm>
            <a:prstGeom prst="rect">
              <a:avLst/>
            </a:prstGeom>
            <a:noFill/>
          </p:spPr>
          <p:txBody>
            <a:bodyPr wrap="square" rtlCol="0">
              <a:spAutoFit/>
            </a:bodyPr>
            <a:lstStyle/>
            <a:p>
              <a:r>
                <a:rPr lang="en-US" sz="2000" b="1" dirty="0" smtClean="0">
                  <a:solidFill>
                    <a:schemeClr val="accent1"/>
                  </a:solidFill>
                  <a:effectLst>
                    <a:outerShdw blurRad="38100" dist="38100" dir="2700000" algn="tl">
                      <a:srgbClr val="000000">
                        <a:alpha val="43137"/>
                      </a:srgbClr>
                    </a:outerShdw>
                  </a:effectLst>
                </a:rPr>
                <a:t>Azure Logic Apps</a:t>
              </a:r>
              <a:endParaRPr lang="en-GB" sz="2000" b="1" dirty="0">
                <a:solidFill>
                  <a:schemeClr val="accent1"/>
                </a:solidFill>
                <a:effectLst>
                  <a:outerShdw blurRad="38100" dist="38100" dir="2700000" algn="tl">
                    <a:srgbClr val="000000">
                      <a:alpha val="43137"/>
                    </a:srgbClr>
                  </a:outerShdw>
                </a:effectLst>
              </a:endParaRPr>
            </a:p>
          </p:txBody>
        </p:sp>
        <p:grpSp>
          <p:nvGrpSpPr>
            <p:cNvPr id="82" name="Group 81"/>
            <p:cNvGrpSpPr/>
            <p:nvPr/>
          </p:nvGrpSpPr>
          <p:grpSpPr>
            <a:xfrm>
              <a:off x="7606142" y="1435495"/>
              <a:ext cx="3870695" cy="4431054"/>
              <a:chOff x="7632700" y="1361335"/>
              <a:chExt cx="3870695" cy="4431054"/>
            </a:xfrm>
          </p:grpSpPr>
          <p:pic>
            <p:nvPicPr>
              <p:cNvPr id="32" name="Picture 31"/>
              <p:cNvPicPr>
                <a:picLocks noChangeAspect="1"/>
              </p:cNvPicPr>
              <p:nvPr/>
            </p:nvPicPr>
            <p:blipFill>
              <a:blip r:embed="rId4"/>
              <a:stretch>
                <a:fillRect/>
              </a:stretch>
            </p:blipFill>
            <p:spPr>
              <a:xfrm>
                <a:off x="8470469" y="1361335"/>
                <a:ext cx="1221275" cy="711555"/>
              </a:xfrm>
              <a:prstGeom prst="rect">
                <a:avLst/>
              </a:prstGeom>
            </p:spPr>
          </p:pic>
          <p:sp>
            <p:nvSpPr>
              <p:cNvPr id="34" name="Rounded Rectangle 33"/>
              <p:cNvSpPr/>
              <p:nvPr/>
            </p:nvSpPr>
            <p:spPr>
              <a:xfrm>
                <a:off x="7632700" y="2196316"/>
                <a:ext cx="3870695" cy="359607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ounded Rectangle 50"/>
              <p:cNvSpPr/>
              <p:nvPr/>
            </p:nvSpPr>
            <p:spPr>
              <a:xfrm>
                <a:off x="7730261" y="2544464"/>
                <a:ext cx="3739208" cy="29973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pic>
            <p:nvPicPr>
              <p:cNvPr id="6" name="Picture 5"/>
              <p:cNvPicPr>
                <a:picLocks noChangeAspect="1"/>
              </p:cNvPicPr>
              <p:nvPr/>
            </p:nvPicPr>
            <p:blipFill>
              <a:blip r:embed="rId5"/>
              <a:stretch>
                <a:fillRect/>
              </a:stretch>
            </p:blipFill>
            <p:spPr>
              <a:xfrm>
                <a:off x="7763963" y="2836194"/>
                <a:ext cx="3606799" cy="596003"/>
              </a:xfrm>
              <a:prstGeom prst="rect">
                <a:avLst/>
              </a:prstGeom>
            </p:spPr>
          </p:pic>
        </p:grpSp>
      </p:grpSp>
      <p:grpSp>
        <p:nvGrpSpPr>
          <p:cNvPr id="70" name="Group 69"/>
          <p:cNvGrpSpPr/>
          <p:nvPr/>
        </p:nvGrpSpPr>
        <p:grpSpPr>
          <a:xfrm>
            <a:off x="4441041" y="2996444"/>
            <a:ext cx="919271" cy="721148"/>
            <a:chOff x="4441041" y="2996444"/>
            <a:chExt cx="919271" cy="721148"/>
          </a:xfrm>
        </p:grpSpPr>
        <p:pic>
          <p:nvPicPr>
            <p:cNvPr id="44" name="Picture 43"/>
            <p:cNvPicPr>
              <a:picLocks noChangeAspect="1"/>
            </p:cNvPicPr>
            <p:nvPr/>
          </p:nvPicPr>
          <p:blipFill>
            <a:blip r:embed="rId6"/>
            <a:stretch>
              <a:fillRect/>
            </a:stretch>
          </p:blipFill>
          <p:spPr>
            <a:xfrm>
              <a:off x="4441041" y="3470906"/>
              <a:ext cx="919271" cy="246686"/>
            </a:xfrm>
            <a:prstGeom prst="rect">
              <a:avLst/>
            </a:prstGeom>
          </p:spPr>
        </p:pic>
        <p:sp>
          <p:nvSpPr>
            <p:cNvPr id="61" name="Oval 60"/>
            <p:cNvSpPr/>
            <p:nvPr/>
          </p:nvSpPr>
          <p:spPr>
            <a:xfrm>
              <a:off x="4570154" y="2996444"/>
              <a:ext cx="461109" cy="332623"/>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GB" b="1" dirty="0"/>
            </a:p>
          </p:txBody>
        </p:sp>
      </p:grpSp>
      <p:pic>
        <p:nvPicPr>
          <p:cNvPr id="62" name="Picture 61"/>
          <p:cNvPicPr>
            <a:picLocks noChangeAspect="1"/>
          </p:cNvPicPr>
          <p:nvPr/>
        </p:nvPicPr>
        <p:blipFill>
          <a:blip r:embed="rId7"/>
          <a:stretch>
            <a:fillRect/>
          </a:stretch>
        </p:blipFill>
        <p:spPr>
          <a:xfrm>
            <a:off x="5469445" y="1072951"/>
            <a:ext cx="979123" cy="752856"/>
          </a:xfrm>
          <a:prstGeom prst="rect">
            <a:avLst/>
          </a:prstGeom>
        </p:spPr>
      </p:pic>
      <p:grpSp>
        <p:nvGrpSpPr>
          <p:cNvPr id="69" name="Group 68"/>
          <p:cNvGrpSpPr/>
          <p:nvPr/>
        </p:nvGrpSpPr>
        <p:grpSpPr>
          <a:xfrm>
            <a:off x="1989124" y="2689859"/>
            <a:ext cx="2026762" cy="1084112"/>
            <a:chOff x="1989124" y="2689859"/>
            <a:chExt cx="2026762" cy="1084112"/>
          </a:xfrm>
        </p:grpSpPr>
        <p:pic>
          <p:nvPicPr>
            <p:cNvPr id="47" name="Picture 46"/>
            <p:cNvPicPr>
              <a:picLocks noChangeAspect="1"/>
            </p:cNvPicPr>
            <p:nvPr/>
          </p:nvPicPr>
          <p:blipFill>
            <a:blip r:embed="rId8"/>
            <a:stretch>
              <a:fillRect/>
            </a:stretch>
          </p:blipFill>
          <p:spPr>
            <a:xfrm>
              <a:off x="3336874" y="2831356"/>
              <a:ext cx="679012" cy="571253"/>
            </a:xfrm>
            <a:prstGeom prst="rect">
              <a:avLst/>
            </a:prstGeom>
          </p:spPr>
        </p:pic>
        <p:sp>
          <p:nvSpPr>
            <p:cNvPr id="48" name="U-Turn Arrow 47"/>
            <p:cNvSpPr/>
            <p:nvPr/>
          </p:nvSpPr>
          <p:spPr>
            <a:xfrm>
              <a:off x="1989124" y="2952141"/>
              <a:ext cx="868961" cy="729549"/>
            </a:xfrm>
            <a:prstGeom prst="utur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0" name="Oval 59"/>
            <p:cNvSpPr/>
            <p:nvPr/>
          </p:nvSpPr>
          <p:spPr>
            <a:xfrm>
              <a:off x="2627530" y="2689859"/>
              <a:ext cx="461109" cy="281556"/>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GB" b="1" dirty="0"/>
            </a:p>
          </p:txBody>
        </p:sp>
        <p:pic>
          <p:nvPicPr>
            <p:cNvPr id="68" name="Picture 67"/>
            <p:cNvPicPr>
              <a:picLocks noChangeAspect="1"/>
            </p:cNvPicPr>
            <p:nvPr/>
          </p:nvPicPr>
          <p:blipFill>
            <a:blip r:embed="rId9"/>
            <a:stretch>
              <a:fillRect/>
            </a:stretch>
          </p:blipFill>
          <p:spPr>
            <a:xfrm>
              <a:off x="2994704" y="3270721"/>
              <a:ext cx="723887" cy="503250"/>
            </a:xfrm>
            <a:prstGeom prst="rect">
              <a:avLst/>
            </a:prstGeom>
          </p:spPr>
        </p:pic>
      </p:grpSp>
      <p:grpSp>
        <p:nvGrpSpPr>
          <p:cNvPr id="86" name="Group 85"/>
          <p:cNvGrpSpPr/>
          <p:nvPr/>
        </p:nvGrpSpPr>
        <p:grpSpPr>
          <a:xfrm>
            <a:off x="7763963" y="3506357"/>
            <a:ext cx="3606800" cy="1381489"/>
            <a:chOff x="7763963" y="3506357"/>
            <a:chExt cx="3606800" cy="1381489"/>
          </a:xfrm>
        </p:grpSpPr>
        <p:cxnSp>
          <p:nvCxnSpPr>
            <p:cNvPr id="55" name="Straight Arrow Connector 54"/>
            <p:cNvCxnSpPr>
              <a:stCxn id="6" idx="2"/>
              <a:endCxn id="7" idx="0"/>
            </p:cNvCxnSpPr>
            <p:nvPr/>
          </p:nvCxnSpPr>
          <p:spPr>
            <a:xfrm>
              <a:off x="9540805" y="3506357"/>
              <a:ext cx="26558" cy="8206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0"/>
            <a:stretch>
              <a:fillRect/>
            </a:stretch>
          </p:blipFill>
          <p:spPr>
            <a:xfrm>
              <a:off x="7763963" y="4326975"/>
              <a:ext cx="3606800" cy="560871"/>
            </a:xfrm>
            <a:prstGeom prst="rect">
              <a:avLst/>
            </a:prstGeom>
          </p:spPr>
        </p:pic>
      </p:grpSp>
      <p:sp>
        <p:nvSpPr>
          <p:cNvPr id="2" name="Rectangle 1"/>
          <p:cNvSpPr/>
          <p:nvPr/>
        </p:nvSpPr>
        <p:spPr>
          <a:xfrm>
            <a:off x="2242551" y="6298066"/>
            <a:ext cx="6005362" cy="369332"/>
          </a:xfrm>
          <a:prstGeom prst="rect">
            <a:avLst/>
          </a:prstGeom>
        </p:spPr>
        <p:txBody>
          <a:bodyPr wrap="none">
            <a:spAutoFit/>
          </a:bodyPr>
          <a:lstStyle/>
          <a:p>
            <a:r>
              <a:rPr lang="en-GB" dirty="0">
                <a:latin typeface="Segoe UI" panose="020B0502040204020203" pitchFamily="34" charset="0"/>
                <a:cs typeface="Segoe UI" panose="020B0502040204020203" pitchFamily="34" charset="0"/>
                <a:hlinkClick r:id="rId11"/>
              </a:rPr>
              <a:t>Home · </a:t>
            </a:r>
            <a:r>
              <a:rPr lang="en-GB" dirty="0" err="1">
                <a:latin typeface="Segoe UI" panose="020B0502040204020203" pitchFamily="34" charset="0"/>
                <a:cs typeface="Segoe UI" panose="020B0502040204020203" pitchFamily="34" charset="0"/>
                <a:hlinkClick r:id="rId11"/>
              </a:rPr>
              <a:t>alpaBuddhabhatti</a:t>
            </a:r>
            <a:r>
              <a:rPr lang="en-GB" dirty="0">
                <a:latin typeface="Segoe UI" panose="020B0502040204020203" pitchFamily="34" charset="0"/>
                <a:cs typeface="Segoe UI" panose="020B0502040204020203" pitchFamily="34" charset="0"/>
                <a:hlinkClick r:id="rId11"/>
              </a:rPr>
              <a:t>/SQLBits2020 Wiki (github.com)</a:t>
            </a:r>
            <a:endParaRPr lang="en-GB" dirty="0">
              <a:latin typeface="Segoe UI" panose="020B0502040204020203" pitchFamily="34" charset="0"/>
              <a:cs typeface="Segoe UI" panose="020B0502040204020203" pitchFamily="34" charset="0"/>
            </a:endParaRPr>
          </a:p>
        </p:txBody>
      </p:sp>
      <p:pic>
        <p:nvPicPr>
          <p:cNvPr id="40" name="Picture 39"/>
          <p:cNvPicPr>
            <a:picLocks noChangeAspect="1"/>
          </p:cNvPicPr>
          <p:nvPr/>
        </p:nvPicPr>
        <p:blipFill>
          <a:blip r:embed="rId12"/>
          <a:stretch>
            <a:fillRect/>
          </a:stretch>
        </p:blipFill>
        <p:spPr>
          <a:xfrm>
            <a:off x="10637520" y="1"/>
            <a:ext cx="1554480" cy="769620"/>
          </a:xfrm>
          <a:prstGeom prst="rect">
            <a:avLst/>
          </a:prstGeom>
        </p:spPr>
      </p:pic>
    </p:spTree>
    <p:extLst>
      <p:ext uri="{BB962C8B-B14F-4D97-AF65-F5344CB8AC3E}">
        <p14:creationId xmlns:p14="http://schemas.microsoft.com/office/powerpoint/2010/main" val="62385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 calcmode="lin" valueType="num">
                                      <p:cBhvr additive="base">
                                        <p:cTn id="4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838200" y="1560136"/>
            <a:ext cx="10515600" cy="5024485"/>
          </a:xfrm>
          <a:effectLst>
            <a:reflection stA="88000" endPos="65000" dist="50800" dir="5400000" sy="-100000" algn="bl" rotWithShape="0"/>
          </a:effectLst>
        </p:spPr>
        <p:txBody>
          <a:bodyPr>
            <a:normAutofit/>
          </a:bodyPr>
          <a:lstStyle/>
          <a:p>
            <a:pPr marL="0" indent="0">
              <a:buNone/>
            </a:pPr>
            <a:endParaRPr lang="en-US" sz="6000" b="1" dirty="0">
              <a:solidFill>
                <a:schemeClr val="accent1"/>
              </a:solidFill>
              <a:effectLst>
                <a:outerShdw blurRad="38100" dist="38100" dir="2700000" algn="tl">
                  <a:srgbClr val="000000">
                    <a:alpha val="43137"/>
                  </a:srgbClr>
                </a:outerShdw>
              </a:effectLst>
            </a:endParaRPr>
          </a:p>
          <a:p>
            <a:pPr marL="0" indent="0">
              <a:buNone/>
            </a:pPr>
            <a:r>
              <a:rPr lang="en-US" sz="6000" b="1" dirty="0">
                <a:solidFill>
                  <a:schemeClr val="accent1"/>
                </a:solidFill>
                <a:effectLst>
                  <a:outerShdw blurRad="38100" dist="38100" dir="2700000" algn="tl">
                    <a:srgbClr val="000000">
                      <a:alpha val="43137"/>
                    </a:srgbClr>
                  </a:outerShdw>
                </a:effectLst>
              </a:rPr>
              <a:t>                   5. Tools</a:t>
            </a:r>
          </a:p>
        </p:txBody>
      </p:sp>
      <p:pic>
        <p:nvPicPr>
          <p:cNvPr id="6" name="Picture 5"/>
          <p:cNvPicPr>
            <a:picLocks noChangeAspect="1"/>
          </p:cNvPicPr>
          <p:nvPr/>
        </p:nvPicPr>
        <p:blipFill>
          <a:blip r:embed="rId2"/>
          <a:stretch>
            <a:fillRect/>
          </a:stretch>
        </p:blipFill>
        <p:spPr>
          <a:xfrm>
            <a:off x="10637520" y="1"/>
            <a:ext cx="1554480" cy="769620"/>
          </a:xfrm>
          <a:prstGeom prst="rect">
            <a:avLst/>
          </a:prstGeom>
        </p:spPr>
      </p:pic>
    </p:spTree>
    <p:extLst>
      <p:ext uri="{BB962C8B-B14F-4D97-AF65-F5344CB8AC3E}">
        <p14:creationId xmlns:p14="http://schemas.microsoft.com/office/powerpoint/2010/main" val="99083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4400" b="1" dirty="0">
                <a:solidFill>
                  <a:schemeClr val="accent1"/>
                </a:solidFill>
                <a:effectLst>
                  <a:outerShdw blurRad="38100" dist="38100" dir="2700000" algn="tl">
                    <a:srgbClr val="000000">
                      <a:alpha val="43137"/>
                    </a:srgbClr>
                  </a:outerShdw>
                </a:effectLst>
                <a:latin typeface="+mn-lt"/>
              </a:rPr>
              <a:t>Tools</a:t>
            </a:r>
            <a:endParaRPr lang="en-GB" sz="4400" b="1" dirty="0">
              <a:solidFill>
                <a:schemeClr val="accent1"/>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199" y="1825625"/>
            <a:ext cx="10937111" cy="4351338"/>
          </a:xfrm>
        </p:spPr>
        <p:txBody>
          <a:bodyPr>
            <a:normAutofit/>
          </a:bodyPr>
          <a:lstStyle/>
          <a:p>
            <a:pPr marL="514350" indent="-514350">
              <a:buFont typeface="+mj-lt"/>
              <a:buAutoNum type="arabicPeriod"/>
            </a:pPr>
            <a:r>
              <a:rPr lang="en-US" b="1" dirty="0">
                <a:solidFill>
                  <a:schemeClr val="accent1"/>
                </a:solidFill>
                <a:effectLst>
                  <a:outerShdw blurRad="38100" dist="38100" dir="2700000" algn="tl">
                    <a:srgbClr val="000000">
                      <a:alpha val="43137"/>
                    </a:srgbClr>
                  </a:outerShdw>
                </a:effectLst>
              </a:rPr>
              <a:t>Azure Data Factory </a:t>
            </a:r>
          </a:p>
          <a:p>
            <a:pPr marL="0" indent="0">
              <a:buNone/>
            </a:pPr>
            <a:r>
              <a:rPr lang="en-US" b="1" dirty="0">
                <a:solidFill>
                  <a:schemeClr val="accent1"/>
                </a:solidFill>
                <a:effectLst>
                  <a:outerShdw blurRad="38100" dist="38100" dir="2700000" algn="tl">
                    <a:srgbClr val="000000">
                      <a:alpha val="43137"/>
                    </a:srgbClr>
                  </a:outerShdw>
                </a:effectLst>
              </a:rPr>
              <a:t>             Azure Subscription </a:t>
            </a:r>
          </a:p>
          <a:p>
            <a:pPr lvl="4">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hlinkClick r:id="rId2"/>
              </a:rPr>
              <a:t>Create your Azure free account today | Microsoft Azure</a:t>
            </a:r>
            <a:endParaRPr lang="en-US" b="1" dirty="0">
              <a:solidFill>
                <a:schemeClr val="accent1"/>
              </a:solidFill>
              <a:effectLst>
                <a:outerShdw blurRad="38100" dist="38100" dir="2700000" algn="tl">
                  <a:srgbClr val="000000">
                    <a:alpha val="43137"/>
                  </a:srgbClr>
                </a:outerShdw>
              </a:effectLst>
            </a:endParaRPr>
          </a:p>
          <a:p>
            <a:pPr marL="0" indent="0">
              <a:buNone/>
            </a:pPr>
            <a:r>
              <a:rPr lang="en-US" b="1" dirty="0">
                <a:solidFill>
                  <a:schemeClr val="accent1"/>
                </a:solidFill>
                <a:effectLst>
                  <a:outerShdw blurRad="38100" dist="38100" dir="2700000" algn="tl">
                    <a:srgbClr val="000000">
                      <a:alpha val="43137"/>
                    </a:srgbClr>
                  </a:outerShdw>
                </a:effectLst>
              </a:rPr>
              <a:t>2. Power BI Desktop </a:t>
            </a:r>
          </a:p>
          <a:p>
            <a:pPr lvl="2">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powerbi.microsoft.com </a:t>
            </a:r>
          </a:p>
          <a:p>
            <a:pPr lvl="2">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Windows OS Power BI Service </a:t>
            </a:r>
          </a:p>
          <a:p>
            <a:pPr marL="0" indent="0">
              <a:buNone/>
            </a:pPr>
            <a:r>
              <a:rPr lang="en-US" b="1" dirty="0">
                <a:solidFill>
                  <a:schemeClr val="accent1"/>
                </a:solidFill>
                <a:effectLst>
                  <a:outerShdw blurRad="38100" dist="38100" dir="2700000" algn="tl">
                    <a:srgbClr val="000000">
                      <a:alpha val="43137"/>
                    </a:srgbClr>
                  </a:outerShdw>
                </a:effectLst>
              </a:rPr>
              <a:t>3. Power BI Service</a:t>
            </a:r>
          </a:p>
          <a:p>
            <a:pPr lvl="2">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App.powerbi.com </a:t>
            </a:r>
          </a:p>
          <a:p>
            <a:pPr lvl="2">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Available with a free license  </a:t>
            </a:r>
          </a:p>
          <a:p>
            <a:pPr lvl="2">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Pro license only required for some more advanced scenarios</a:t>
            </a:r>
          </a:p>
          <a:p>
            <a:pPr marL="914400" lvl="2" indent="0">
              <a:buNone/>
            </a:pPr>
            <a:endParaRPr lang="en-US" b="1" dirty="0">
              <a:solidFill>
                <a:schemeClr val="accent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stretch>
            <a:fillRect/>
          </a:stretch>
        </p:blipFill>
        <p:spPr>
          <a:xfrm>
            <a:off x="10637520" y="1"/>
            <a:ext cx="1554480" cy="769620"/>
          </a:xfrm>
          <a:prstGeom prst="rect">
            <a:avLst/>
          </a:prstGeom>
        </p:spPr>
      </p:pic>
    </p:spTree>
    <p:extLst>
      <p:ext uri="{BB962C8B-B14F-4D97-AF65-F5344CB8AC3E}">
        <p14:creationId xmlns:p14="http://schemas.microsoft.com/office/powerpoint/2010/main" val="261016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4400" dirty="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Conclusion</a:t>
            </a:r>
            <a:endParaRPr lang="en-GB" sz="4400" dirty="0">
              <a:solidFill>
                <a:srgbClr val="00B0F0"/>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514350" indent="-514350">
              <a:buAutoNum type="arabicPeriod"/>
            </a:pPr>
            <a:r>
              <a:rPr lang="en-US" dirty="0" smtClean="0">
                <a:solidFill>
                  <a:srgbClr val="00B0F0"/>
                </a:solidFill>
                <a:latin typeface="Segoe UI" panose="020B0502040204020203" pitchFamily="34" charset="0"/>
                <a:cs typeface="Segoe UI" panose="020B0502040204020203" pitchFamily="34" charset="0"/>
              </a:rPr>
              <a:t>Azure </a:t>
            </a:r>
            <a:r>
              <a:rPr lang="en-US" dirty="0">
                <a:solidFill>
                  <a:srgbClr val="00B0F0"/>
                </a:solidFill>
                <a:latin typeface="Segoe UI" panose="020B0502040204020203" pitchFamily="34" charset="0"/>
                <a:cs typeface="Segoe UI" panose="020B0502040204020203" pitchFamily="34" charset="0"/>
              </a:rPr>
              <a:t>Data </a:t>
            </a:r>
            <a:r>
              <a:rPr lang="en-US" dirty="0" smtClean="0">
                <a:solidFill>
                  <a:srgbClr val="00B0F0"/>
                </a:solidFill>
                <a:latin typeface="Segoe UI" panose="020B0502040204020203" pitchFamily="34" charset="0"/>
                <a:cs typeface="Segoe UI" panose="020B0502040204020203" pitchFamily="34" charset="0"/>
              </a:rPr>
              <a:t>Factory</a:t>
            </a:r>
          </a:p>
          <a:p>
            <a:pPr lvl="1">
              <a:buFont typeface="Wingdings" panose="05000000000000000000" pitchFamily="2" charset="2"/>
              <a:buChar char="ü"/>
            </a:pPr>
            <a:r>
              <a:rPr lang="en-US" sz="1600" dirty="0">
                <a:solidFill>
                  <a:srgbClr val="00B0F0"/>
                </a:solidFill>
                <a:latin typeface="Segoe UI" panose="020B0502040204020203" pitchFamily="34" charset="0"/>
                <a:cs typeface="Segoe UI" panose="020B0502040204020203" pitchFamily="34" charset="0"/>
              </a:rPr>
              <a:t> </a:t>
            </a:r>
            <a:r>
              <a:rPr lang="en-US" sz="1600" dirty="0" smtClean="0">
                <a:solidFill>
                  <a:srgbClr val="00B0F0"/>
                </a:solidFill>
                <a:latin typeface="Segoe UI" panose="020B0502040204020203" pitchFamily="34" charset="0"/>
                <a:cs typeface="Segoe UI" panose="020B0502040204020203" pitchFamily="34" charset="0"/>
              </a:rPr>
              <a:t>Cloud based Data Integration Service </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Azure Platform as Services (PaaS)</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Serverless </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No code, Low code Solution</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Operationalized, Parameterized and Orchestra pipelines and work flow </a:t>
            </a:r>
          </a:p>
          <a:p>
            <a:pPr lvl="1">
              <a:buFont typeface="Wingdings" panose="05000000000000000000" pitchFamily="2" charset="2"/>
              <a:buChar char="ü"/>
            </a:pPr>
            <a:r>
              <a:rPr lang="en-US" sz="1600" dirty="0">
                <a:solidFill>
                  <a:srgbClr val="00B0F0"/>
                </a:solidFill>
                <a:latin typeface="Segoe UI" panose="020B0502040204020203" pitchFamily="34" charset="0"/>
                <a:cs typeface="Segoe UI" panose="020B0502040204020203" pitchFamily="34" charset="0"/>
              </a:rPr>
              <a:t> </a:t>
            </a:r>
            <a:r>
              <a:rPr lang="en-US" sz="1600" dirty="0" smtClean="0">
                <a:solidFill>
                  <a:srgbClr val="00B0F0"/>
                </a:solidFill>
                <a:latin typeface="Segoe UI" panose="020B0502040204020203" pitchFamily="34" charset="0"/>
                <a:cs typeface="Segoe UI" panose="020B0502040204020203" pitchFamily="34" charset="0"/>
              </a:rPr>
              <a:t>ETL </a:t>
            </a:r>
            <a:r>
              <a:rPr lang="en-US" sz="1600" dirty="0">
                <a:solidFill>
                  <a:srgbClr val="00B0F0"/>
                </a:solidFill>
                <a:latin typeface="Segoe UI" panose="020B0502040204020203" pitchFamily="34" charset="0"/>
                <a:cs typeface="Segoe UI" panose="020B0502040204020203" pitchFamily="34" charset="0"/>
              </a:rPr>
              <a:t>or ELT </a:t>
            </a:r>
          </a:p>
          <a:p>
            <a:pPr marL="0" indent="0">
              <a:buNone/>
            </a:pPr>
            <a:r>
              <a:rPr lang="en-US" dirty="0">
                <a:solidFill>
                  <a:srgbClr val="00B0F0"/>
                </a:solidFill>
                <a:latin typeface="Segoe UI" panose="020B0502040204020203" pitchFamily="34" charset="0"/>
                <a:cs typeface="Segoe UI" panose="020B0502040204020203" pitchFamily="34" charset="0"/>
              </a:rPr>
              <a:t>2. Azure Logic </a:t>
            </a:r>
            <a:r>
              <a:rPr lang="en-US" dirty="0" smtClean="0">
                <a:solidFill>
                  <a:srgbClr val="00B0F0"/>
                </a:solidFill>
                <a:latin typeface="Segoe UI" panose="020B0502040204020203" pitchFamily="34" charset="0"/>
                <a:cs typeface="Segoe UI" panose="020B0502040204020203" pitchFamily="34" charset="0"/>
              </a:rPr>
              <a:t>Apps</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It is Azure Integration Services.( Apps, Data, Systems , service </a:t>
            </a:r>
            <a:r>
              <a:rPr lang="en-US" sz="1600" dirty="0" err="1" smtClean="0">
                <a:solidFill>
                  <a:srgbClr val="00B0F0"/>
                </a:solidFill>
                <a:latin typeface="Segoe UI" panose="020B0502040204020203" pitchFamily="34" charset="0"/>
                <a:cs typeface="Segoe UI" panose="020B0502040204020203" pitchFamily="34" charset="0"/>
              </a:rPr>
              <a:t>etc</a:t>
            </a:r>
            <a:r>
              <a:rPr lang="en-US" sz="1600" dirty="0" smtClean="0">
                <a:solidFill>
                  <a:srgbClr val="00B0F0"/>
                </a:solidFill>
                <a:latin typeface="Segoe UI" panose="020B0502040204020203" pitchFamily="34" charset="0"/>
                <a:cs typeface="Segoe UI" panose="020B0502040204020203" pitchFamily="34" charset="0"/>
              </a:rPr>
              <a:t>)</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Azure Platform – as Service (PAAS)</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Serverless Engine </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No code, Low code Solution</a:t>
            </a:r>
          </a:p>
          <a:p>
            <a:pPr lvl="1">
              <a:buFont typeface="Wingdings" panose="05000000000000000000" pitchFamily="2" charset="2"/>
              <a:buChar char="ü"/>
            </a:pPr>
            <a:r>
              <a:rPr lang="en-US" sz="1600" dirty="0" smtClean="0">
                <a:solidFill>
                  <a:srgbClr val="00B0F0"/>
                </a:solidFill>
                <a:latin typeface="Segoe UI" panose="020B0502040204020203" pitchFamily="34" charset="0"/>
                <a:cs typeface="Segoe UI" panose="020B0502040204020203" pitchFamily="34" charset="0"/>
              </a:rPr>
              <a:t>Automated Workflow </a:t>
            </a:r>
            <a:endParaRPr lang="en-US" dirty="0">
              <a:solidFill>
                <a:srgbClr val="00B0F0"/>
              </a:solidFill>
              <a:latin typeface="Segoe UI" panose="020B0502040204020203" pitchFamily="34" charset="0"/>
              <a:cs typeface="Segoe UI" panose="020B0502040204020203" pitchFamily="34" charset="0"/>
            </a:endParaRPr>
          </a:p>
          <a:p>
            <a:pPr marL="0" indent="0">
              <a:buNone/>
            </a:pPr>
            <a:r>
              <a:rPr lang="en-US" dirty="0">
                <a:solidFill>
                  <a:srgbClr val="00B0F0"/>
                </a:solidFill>
                <a:latin typeface="Segoe UI" panose="020B0502040204020203" pitchFamily="34" charset="0"/>
                <a:cs typeface="Segoe UI" panose="020B0502040204020203" pitchFamily="34" charset="0"/>
              </a:rPr>
              <a:t>3. Power BI </a:t>
            </a:r>
            <a:r>
              <a:rPr lang="en-US" dirty="0" smtClean="0">
                <a:solidFill>
                  <a:srgbClr val="00B0F0"/>
                </a:solidFill>
                <a:latin typeface="Segoe UI" panose="020B0502040204020203" pitchFamily="34" charset="0"/>
                <a:cs typeface="Segoe UI" panose="020B0502040204020203" pitchFamily="34" charset="0"/>
              </a:rPr>
              <a:t>Overview</a:t>
            </a:r>
          </a:p>
          <a:p>
            <a:pPr lvl="1">
              <a:buFont typeface="Wingdings" panose="05000000000000000000" pitchFamily="2" charset="2"/>
              <a:buChar char="ü"/>
            </a:pPr>
            <a:r>
              <a:rPr lang="en-US" sz="1700" dirty="0">
                <a:solidFill>
                  <a:srgbClr val="00B0F0"/>
                </a:solidFill>
                <a:latin typeface="Segoe UI" panose="020B0502040204020203" pitchFamily="34" charset="0"/>
                <a:cs typeface="Segoe UI" panose="020B0502040204020203" pitchFamily="34" charset="0"/>
              </a:rPr>
              <a:t>Collection of software services, apps, and </a:t>
            </a:r>
            <a:r>
              <a:rPr lang="en-US" sz="1700" dirty="0" smtClean="0">
                <a:solidFill>
                  <a:srgbClr val="00B0F0"/>
                </a:solidFill>
                <a:latin typeface="Segoe UI" panose="020B0502040204020203" pitchFamily="34" charset="0"/>
                <a:cs typeface="Segoe UI" panose="020B0502040204020203" pitchFamily="34" charset="0"/>
              </a:rPr>
              <a:t>connectors </a:t>
            </a:r>
          </a:p>
          <a:p>
            <a:pPr lvl="1">
              <a:buFont typeface="Wingdings" panose="05000000000000000000" pitchFamily="2" charset="2"/>
              <a:buChar char="ü"/>
            </a:pPr>
            <a:r>
              <a:rPr lang="en-US" sz="1700" dirty="0" smtClean="0">
                <a:solidFill>
                  <a:srgbClr val="00B0F0"/>
                </a:solidFill>
                <a:latin typeface="Segoe UI" panose="020B0502040204020203" pitchFamily="34" charset="0"/>
                <a:cs typeface="Segoe UI" panose="020B0502040204020203" pitchFamily="34" charset="0"/>
              </a:rPr>
              <a:t>Build Model</a:t>
            </a:r>
          </a:p>
          <a:p>
            <a:pPr lvl="1">
              <a:buFont typeface="Wingdings" panose="05000000000000000000" pitchFamily="2" charset="2"/>
              <a:buChar char="ü"/>
            </a:pPr>
            <a:r>
              <a:rPr lang="en-US" sz="1700" dirty="0" smtClean="0">
                <a:solidFill>
                  <a:srgbClr val="00B0F0"/>
                </a:solidFill>
                <a:latin typeface="Segoe UI" panose="020B0502040204020203" pitchFamily="34" charset="0"/>
                <a:cs typeface="Segoe UI" panose="020B0502040204020203" pitchFamily="34" charset="0"/>
              </a:rPr>
              <a:t>Visualized </a:t>
            </a:r>
          </a:p>
          <a:p>
            <a:pPr lvl="1">
              <a:buFont typeface="Wingdings" panose="05000000000000000000" pitchFamily="2" charset="2"/>
              <a:buChar char="ü"/>
            </a:pPr>
            <a:r>
              <a:rPr lang="en-US" sz="1700" dirty="0" smtClean="0">
                <a:solidFill>
                  <a:srgbClr val="00B0F0"/>
                </a:solidFill>
                <a:latin typeface="Segoe UI" panose="020B0502040204020203" pitchFamily="34" charset="0"/>
                <a:cs typeface="Segoe UI" panose="020B0502040204020203" pitchFamily="34" charset="0"/>
              </a:rPr>
              <a:t>Share </a:t>
            </a:r>
            <a:endParaRPr lang="en-US" dirty="0">
              <a:solidFill>
                <a:srgbClr val="00B0F0"/>
              </a:solidFill>
              <a:latin typeface="Segoe UI" panose="020B0502040204020203" pitchFamily="34" charset="0"/>
              <a:cs typeface="Segoe UI" panose="020B0502040204020203" pitchFamily="34" charset="0"/>
            </a:endParaRPr>
          </a:p>
          <a:p>
            <a:pPr marL="0" indent="0">
              <a:buNone/>
            </a:pPr>
            <a:r>
              <a:rPr lang="en-US" dirty="0">
                <a:solidFill>
                  <a:srgbClr val="00B0F0"/>
                </a:solidFill>
                <a:latin typeface="Segoe UI" panose="020B0502040204020203" pitchFamily="34" charset="0"/>
                <a:cs typeface="Segoe UI" panose="020B0502040204020203" pitchFamily="34" charset="0"/>
              </a:rPr>
              <a:t>4. Refresh Power BI </a:t>
            </a:r>
            <a:r>
              <a:rPr lang="en-US" dirty="0" smtClean="0">
                <a:solidFill>
                  <a:srgbClr val="00B0F0"/>
                </a:solidFill>
                <a:latin typeface="Segoe UI" panose="020B0502040204020203" pitchFamily="34" charset="0"/>
                <a:cs typeface="Segoe UI" panose="020B0502040204020203" pitchFamily="34" charset="0"/>
              </a:rPr>
              <a:t>dataset</a:t>
            </a:r>
          </a:p>
          <a:p>
            <a:pPr marL="0" indent="0">
              <a:buNone/>
            </a:pPr>
            <a:r>
              <a:rPr lang="en-US" dirty="0">
                <a:solidFill>
                  <a:srgbClr val="00B0F0"/>
                </a:solidFill>
                <a:latin typeface="Segoe UI" panose="020B0502040204020203" pitchFamily="34" charset="0"/>
                <a:cs typeface="Segoe UI" panose="020B0502040204020203" pitchFamily="34" charset="0"/>
              </a:rPr>
              <a:t> </a:t>
            </a:r>
            <a:r>
              <a:rPr lang="en-US" dirty="0" smtClean="0">
                <a:solidFill>
                  <a:srgbClr val="00B0F0"/>
                </a:solidFill>
                <a:latin typeface="Segoe UI" panose="020B0502040204020203" pitchFamily="34" charset="0"/>
                <a:cs typeface="Segoe UI" panose="020B0502040204020203" pitchFamily="34" charset="0"/>
              </a:rPr>
              <a:t>      Power BI Imported dataset has been refreshed just after populating Azure </a:t>
            </a:r>
            <a:r>
              <a:rPr lang="en-US" dirty="0" err="1" smtClean="0">
                <a:solidFill>
                  <a:srgbClr val="00B0F0"/>
                </a:solidFill>
                <a:latin typeface="Segoe UI" panose="020B0502040204020203" pitchFamily="34" charset="0"/>
                <a:cs typeface="Segoe UI" panose="020B0502040204020203" pitchFamily="34" charset="0"/>
              </a:rPr>
              <a:t>Sql</a:t>
            </a:r>
            <a:r>
              <a:rPr lang="en-US" dirty="0" smtClean="0">
                <a:solidFill>
                  <a:srgbClr val="00B0F0"/>
                </a:solidFill>
                <a:latin typeface="Segoe UI" panose="020B0502040204020203" pitchFamily="34" charset="0"/>
                <a:cs typeface="Segoe UI" panose="020B0502040204020203" pitchFamily="34" charset="0"/>
              </a:rPr>
              <a:t> Table during ADF pipelines.</a:t>
            </a:r>
            <a:endParaRPr lang="en-US" dirty="0">
              <a:solidFill>
                <a:srgbClr val="00B0F0"/>
              </a:solidFill>
              <a:latin typeface="Segoe UI" panose="020B0502040204020203" pitchFamily="34" charset="0"/>
              <a:cs typeface="Segoe UI" panose="020B0502040204020203" pitchFamily="34" charset="0"/>
            </a:endParaRPr>
          </a:p>
          <a:p>
            <a:pPr marL="0" indent="0">
              <a:buNone/>
            </a:pPr>
            <a:r>
              <a:rPr lang="en-US" b="1" dirty="0">
                <a:solidFill>
                  <a:schemeClr val="accent1"/>
                </a:solidFill>
                <a:effectLst>
                  <a:outerShdw blurRad="38100" dist="38100" dir="2700000" algn="tl">
                    <a:srgbClr val="000000">
                      <a:alpha val="43137"/>
                    </a:srgbClr>
                  </a:outerShdw>
                </a:effectLst>
              </a:rPr>
              <a:t>        </a:t>
            </a:r>
          </a:p>
        </p:txBody>
      </p:sp>
      <p:pic>
        <p:nvPicPr>
          <p:cNvPr id="5" name="Picture 4"/>
          <p:cNvPicPr>
            <a:picLocks noChangeAspect="1"/>
          </p:cNvPicPr>
          <p:nvPr/>
        </p:nvPicPr>
        <p:blipFill>
          <a:blip r:embed="rId2"/>
          <a:stretch>
            <a:fillRect/>
          </a:stretch>
        </p:blipFill>
        <p:spPr>
          <a:xfrm>
            <a:off x="10637520" y="1"/>
            <a:ext cx="1554480" cy="769620"/>
          </a:xfrm>
          <a:prstGeom prst="rect">
            <a:avLst/>
          </a:prstGeom>
        </p:spPr>
      </p:pic>
    </p:spTree>
    <p:extLst>
      <p:ext uri="{BB962C8B-B14F-4D97-AF65-F5344CB8AC3E}">
        <p14:creationId xmlns:p14="http://schemas.microsoft.com/office/powerpoint/2010/main" val="188198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C7596CE8-B748-4C40-B0A3-1EF96F987790}"/>
              </a:ext>
            </a:extLst>
          </p:cNvPr>
          <p:cNvSpPr>
            <a:spLocks noGrp="1"/>
          </p:cNvSpPr>
          <p:nvPr>
            <p:ph idx="1"/>
          </p:nvPr>
        </p:nvSpPr>
        <p:spPr>
          <a:xfrm>
            <a:off x="609600" y="1600204"/>
            <a:ext cx="8686800" cy="1752600"/>
          </a:xfrm>
        </p:spPr>
        <p:txBody>
          <a:bodyPr>
            <a:normAutofit/>
          </a:bodyPr>
          <a:lstStyle/>
          <a:p>
            <a:r>
              <a:rPr lang="it-IT" b="1" dirty="0">
                <a:effectLst>
                  <a:outerShdw blurRad="38100" dist="38100" dir="2700000" algn="tl">
                    <a:srgbClr val="000000">
                      <a:alpha val="43137"/>
                    </a:srgbClr>
                  </a:outerShdw>
                </a:effectLst>
              </a:rPr>
              <a:t>Senion Azure Consultant @Cluster reply, UK</a:t>
            </a:r>
          </a:p>
          <a:p>
            <a:r>
              <a:rPr lang="it-IT" b="1" dirty="0">
                <a:effectLst>
                  <a:outerShdw blurRad="38100" dist="38100" dir="2700000" algn="tl">
                    <a:srgbClr val="000000">
                      <a:alpha val="43137"/>
                    </a:srgbClr>
                  </a:outerShdw>
                </a:effectLst>
              </a:rPr>
              <a:t>Speaker @ Events and Conferences</a:t>
            </a:r>
          </a:p>
        </p:txBody>
      </p:sp>
      <p:sp>
        <p:nvSpPr>
          <p:cNvPr id="6" name="Text Placeholder 5">
            <a:extLst>
              <a:ext uri="{FF2B5EF4-FFF2-40B4-BE49-F238E27FC236}">
                <a16:creationId xmlns:a16="http://schemas.microsoft.com/office/drawing/2014/main" id="{EA03EC58-1511-43C9-B2C2-9CF83267292E}"/>
              </a:ext>
            </a:extLst>
          </p:cNvPr>
          <p:cNvSpPr>
            <a:spLocks noGrp="1"/>
          </p:cNvSpPr>
          <p:nvPr>
            <p:ph type="body" sz="quarter" idx="11"/>
          </p:nvPr>
        </p:nvSpPr>
        <p:spPr>
          <a:xfrm>
            <a:off x="631370" y="3827357"/>
            <a:ext cx="5464629" cy="1752600"/>
          </a:xfrm>
        </p:spPr>
        <p:txBody>
          <a:bodyPr/>
          <a:lstStyle/>
          <a:p>
            <a:r>
              <a:rPr lang="it-IT" dirty="0"/>
              <a:t>Linkedin:</a:t>
            </a:r>
          </a:p>
          <a:p>
            <a:pPr marL="0" indent="0">
              <a:buNone/>
            </a:pPr>
            <a:r>
              <a:rPr lang="it-IT" dirty="0"/>
              <a:t>      https://www.linkedin.com/in/alpabuddhabhatti/</a:t>
            </a:r>
          </a:p>
        </p:txBody>
      </p:sp>
      <p:sp>
        <p:nvSpPr>
          <p:cNvPr id="7" name="Text Placeholder 6">
            <a:extLst>
              <a:ext uri="{FF2B5EF4-FFF2-40B4-BE49-F238E27FC236}">
                <a16:creationId xmlns:a16="http://schemas.microsoft.com/office/drawing/2014/main" id="{FD56F523-65A7-4F32-8850-851259BB49C9}"/>
              </a:ext>
            </a:extLst>
          </p:cNvPr>
          <p:cNvSpPr>
            <a:spLocks noGrp="1"/>
          </p:cNvSpPr>
          <p:nvPr>
            <p:ph type="body" sz="quarter" idx="12"/>
          </p:nvPr>
        </p:nvSpPr>
        <p:spPr>
          <a:xfrm>
            <a:off x="6248400" y="3827355"/>
            <a:ext cx="5334000" cy="1752601"/>
          </a:xfrm>
        </p:spPr>
        <p:txBody>
          <a:bodyPr/>
          <a:lstStyle/>
          <a:p>
            <a:r>
              <a:rPr lang="it-IT" dirty="0"/>
              <a:t>Slideshare: </a:t>
            </a:r>
            <a:endParaRPr lang="it-IT" dirty="0" smtClean="0"/>
          </a:p>
          <a:p>
            <a:pPr marL="0" indent="0">
              <a:buNone/>
            </a:pPr>
            <a:r>
              <a:rPr lang="en-GB" dirty="0">
                <a:hlinkClick r:id="rId3"/>
              </a:rPr>
              <a:t>Home · </a:t>
            </a:r>
            <a:r>
              <a:rPr lang="en-GB" dirty="0" err="1">
                <a:hlinkClick r:id="rId3"/>
              </a:rPr>
              <a:t>alpaBuddhabhatti</a:t>
            </a:r>
            <a:r>
              <a:rPr lang="en-GB" dirty="0">
                <a:hlinkClick r:id="rId3"/>
              </a:rPr>
              <a:t>/SQLBits2020 Wiki (github.com)</a:t>
            </a:r>
            <a:endParaRPr lang="it-IT" dirty="0"/>
          </a:p>
          <a:p>
            <a:r>
              <a:rPr lang="it-IT" dirty="0" smtClean="0"/>
              <a:t>GitHub</a:t>
            </a:r>
            <a:r>
              <a:rPr lang="it-IT" dirty="0"/>
              <a:t>: </a:t>
            </a:r>
            <a:endParaRPr lang="it-IT" dirty="0" smtClean="0"/>
          </a:p>
          <a:p>
            <a:pPr marL="0" indent="0">
              <a:buNone/>
            </a:pPr>
            <a:r>
              <a:rPr lang="it-IT" dirty="0">
                <a:hlinkClick r:id="rId4"/>
              </a:rPr>
              <a:t> </a:t>
            </a:r>
            <a:r>
              <a:rPr lang="en-GB" dirty="0" smtClean="0">
                <a:hlinkClick r:id="rId4"/>
              </a:rPr>
              <a:t>alpaBuddhabhatti/SQLBits2020 </a:t>
            </a:r>
            <a:r>
              <a:rPr lang="en-GB" dirty="0">
                <a:hlinkClick r:id="rId4"/>
              </a:rPr>
              <a:t>at ADF (github.com)</a:t>
            </a:r>
            <a:endParaRPr lang="it-IT" dirty="0"/>
          </a:p>
        </p:txBody>
      </p:sp>
      <p:sp>
        <p:nvSpPr>
          <p:cNvPr id="4" name="Titolo 3">
            <a:extLst>
              <a:ext uri="{FF2B5EF4-FFF2-40B4-BE49-F238E27FC236}">
                <a16:creationId xmlns:a16="http://schemas.microsoft.com/office/drawing/2014/main" id="{C251017A-EC64-4E1B-8FFD-E98F1860B5A4}"/>
              </a:ext>
            </a:extLst>
          </p:cNvPr>
          <p:cNvSpPr>
            <a:spLocks noGrp="1"/>
          </p:cNvSpPr>
          <p:nvPr>
            <p:ph type="title"/>
          </p:nvPr>
        </p:nvSpPr>
        <p:spPr>
          <a:xfrm>
            <a:off x="0" y="0"/>
            <a:ext cx="10972800" cy="1219200"/>
          </a:xfrm>
        </p:spPr>
        <p:txBody>
          <a:bodyPr/>
          <a:lstStyle/>
          <a:p>
            <a:r>
              <a:rPr lang="it-IT" b="1" dirty="0"/>
              <a:t>Alpa Buddhabhatti</a:t>
            </a:r>
          </a:p>
        </p:txBody>
      </p:sp>
      <p:pic>
        <p:nvPicPr>
          <p:cNvPr id="8" name="Picture Placeholder 7"/>
          <p:cNvPicPr>
            <a:picLocks noGrp="1" noChangeAspect="1"/>
          </p:cNvPicPr>
          <p:nvPr>
            <p:ph type="pic" sz="quarter" idx="10"/>
          </p:nvPr>
        </p:nvPicPr>
        <p:blipFill>
          <a:blip r:embed="rId5"/>
          <a:srcRect t="5123" b="5123"/>
          <a:stretch>
            <a:fillRect/>
          </a:stretch>
        </p:blipFill>
        <p:spPr>
          <a:xfrm>
            <a:off x="9906000" y="1524000"/>
            <a:ext cx="1752600" cy="1752599"/>
          </a:xfrm>
          <a:prstGeom prst="rect">
            <a:avLst/>
          </a:prstGeom>
        </p:spPr>
      </p:pic>
      <p:pic>
        <p:nvPicPr>
          <p:cNvPr id="12" name="Picture 11"/>
          <p:cNvPicPr>
            <a:picLocks noChangeAspect="1"/>
          </p:cNvPicPr>
          <p:nvPr/>
        </p:nvPicPr>
        <p:blipFill>
          <a:blip r:embed="rId6"/>
          <a:stretch>
            <a:fillRect/>
          </a:stretch>
        </p:blipFill>
        <p:spPr>
          <a:xfrm>
            <a:off x="6398673" y="5667353"/>
            <a:ext cx="2432137" cy="1056555"/>
          </a:xfrm>
          <a:prstGeom prst="rect">
            <a:avLst/>
          </a:prstGeom>
        </p:spPr>
      </p:pic>
      <p:pic>
        <p:nvPicPr>
          <p:cNvPr id="13" name="Picture 12"/>
          <p:cNvPicPr>
            <a:picLocks noChangeAspect="1"/>
          </p:cNvPicPr>
          <p:nvPr/>
        </p:nvPicPr>
        <p:blipFill>
          <a:blip r:embed="rId7"/>
          <a:stretch>
            <a:fillRect/>
          </a:stretch>
        </p:blipFill>
        <p:spPr>
          <a:xfrm>
            <a:off x="2286000" y="5638800"/>
            <a:ext cx="1990809" cy="1113663"/>
          </a:xfrm>
          <a:prstGeom prst="rect">
            <a:avLst/>
          </a:prstGeom>
        </p:spPr>
      </p:pic>
      <p:pic>
        <p:nvPicPr>
          <p:cNvPr id="14" name="Picture 13"/>
          <p:cNvPicPr>
            <a:picLocks noChangeAspect="1"/>
          </p:cNvPicPr>
          <p:nvPr/>
        </p:nvPicPr>
        <p:blipFill>
          <a:blip r:embed="rId8"/>
          <a:stretch>
            <a:fillRect/>
          </a:stretch>
        </p:blipFill>
        <p:spPr>
          <a:xfrm>
            <a:off x="8937214" y="5725194"/>
            <a:ext cx="2722941" cy="1028146"/>
          </a:xfrm>
          <a:prstGeom prst="rect">
            <a:avLst/>
          </a:prstGeom>
        </p:spPr>
      </p:pic>
      <p:pic>
        <p:nvPicPr>
          <p:cNvPr id="15" name="Picture 14"/>
          <p:cNvPicPr>
            <a:picLocks noChangeAspect="1"/>
          </p:cNvPicPr>
          <p:nvPr/>
        </p:nvPicPr>
        <p:blipFill>
          <a:blip r:embed="rId9"/>
          <a:stretch>
            <a:fillRect/>
          </a:stretch>
        </p:blipFill>
        <p:spPr>
          <a:xfrm>
            <a:off x="4336316" y="5724318"/>
            <a:ext cx="1955954" cy="981282"/>
          </a:xfrm>
          <a:prstGeom prst="rect">
            <a:avLst/>
          </a:prstGeom>
        </p:spPr>
      </p:pic>
      <p:pic>
        <p:nvPicPr>
          <p:cNvPr id="11" name="Picture 10"/>
          <p:cNvPicPr>
            <a:picLocks noChangeAspect="1"/>
          </p:cNvPicPr>
          <p:nvPr/>
        </p:nvPicPr>
        <p:blipFill>
          <a:blip r:embed="rId10"/>
          <a:stretch>
            <a:fillRect/>
          </a:stretch>
        </p:blipFill>
        <p:spPr>
          <a:xfrm>
            <a:off x="10637520" y="1"/>
            <a:ext cx="1554480" cy="769620"/>
          </a:xfrm>
          <a:prstGeom prst="rect">
            <a:avLst/>
          </a:prstGeom>
        </p:spPr>
      </p:pic>
    </p:spTree>
    <p:extLst>
      <p:ext uri="{BB962C8B-B14F-4D97-AF65-F5344CB8AC3E}">
        <p14:creationId xmlns:p14="http://schemas.microsoft.com/office/powerpoint/2010/main" val="26826568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GB" dirty="0"/>
          </a:p>
        </p:txBody>
      </p:sp>
      <p:sp>
        <p:nvSpPr>
          <p:cNvPr id="9" name="Title 1">
            <a:extLst>
              <a:ext uri="{FF2B5EF4-FFF2-40B4-BE49-F238E27FC236}">
                <a16:creationId xmlns:a16="http://schemas.microsoft.com/office/drawing/2014/main" id="{5C5864DD-9DB8-49FB-A7A6-6C88399A267A}"/>
              </a:ext>
            </a:extLst>
          </p:cNvPr>
          <p:cNvSpPr txBox="1">
            <a:spLocks/>
          </p:cNvSpPr>
          <p:nvPr/>
        </p:nvSpPr>
        <p:spPr>
          <a:xfrm>
            <a:off x="381000" y="60960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r>
            <a:b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r>
            <a:b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t>
            </a:r>
            <a:b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endPar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lang="en-US" b="1" dirty="0">
              <a:solidFill>
                <a:srgbClr val="1BA1E2"/>
              </a:solidFill>
              <a:effectLst>
                <a:outerShdw blurRad="38100" dist="38100" dir="2700000" algn="tl">
                  <a:srgbClr val="000000">
                    <a:alpha val="43137"/>
                  </a:srgbClr>
                </a:outerShdw>
              </a:effectLst>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Thank </a:t>
            </a:r>
            <a: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you !!!</a:t>
            </a:r>
            <a:br>
              <a:rPr kumimoji="0" lang="en-US" sz="4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pic>
        <p:nvPicPr>
          <p:cNvPr id="10" name="Picture Placeholder 7"/>
          <p:cNvPicPr>
            <a:picLocks noChangeAspect="1"/>
          </p:cNvPicPr>
          <p:nvPr/>
        </p:nvPicPr>
        <p:blipFill>
          <a:blip r:embed="rId2"/>
          <a:srcRect t="5123" b="5123"/>
          <a:stretch>
            <a:fillRect/>
          </a:stretch>
        </p:blipFill>
        <p:spPr>
          <a:xfrm>
            <a:off x="2572473" y="1767069"/>
            <a:ext cx="1752600" cy="1752599"/>
          </a:xfrm>
          <a:prstGeom prst="rect">
            <a:avLst/>
          </a:prstGeom>
        </p:spPr>
      </p:pic>
      <p:sp>
        <p:nvSpPr>
          <p:cNvPr id="11" name="Rectangle 10"/>
          <p:cNvSpPr/>
          <p:nvPr/>
        </p:nvSpPr>
        <p:spPr>
          <a:xfrm>
            <a:off x="4414265" y="3703499"/>
            <a:ext cx="7978814" cy="1292662"/>
          </a:xfrm>
          <a:prstGeom prst="rect">
            <a:avLst/>
          </a:prstGeom>
        </p:spPr>
        <p:txBody>
          <a:bodyPr wrap="square">
            <a:spAutoFit/>
          </a:bodyPr>
          <a:lstStyle/>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Nikola </a:t>
            </a:r>
            <a:r>
              <a:rPr lang="en-GB" b="1" dirty="0" smtClean="0">
                <a:solidFill>
                  <a:srgbClr val="1BA1E2"/>
                </a:solidFill>
                <a:effectLst>
                  <a:outerShdw blurRad="38100" dist="38100" dir="2700000" algn="tl">
                    <a:srgbClr val="000000">
                      <a:alpha val="43137"/>
                    </a:srgbClr>
                  </a:outerShdw>
                </a:effectLst>
                <a:latin typeface="Palatino Linotype" pitchFamily="18" charset="0"/>
                <a:cs typeface="Arial" charset="0"/>
              </a:rPr>
              <a:t>Ilic </a:t>
            </a:r>
          </a:p>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Independent consultant and </a:t>
            </a:r>
            <a:r>
              <a:rPr lang="en-GB" b="1" dirty="0" smtClean="0">
                <a:solidFill>
                  <a:srgbClr val="1BA1E2"/>
                </a:solidFill>
                <a:effectLst>
                  <a:outerShdw blurRad="38100" dist="38100" dir="2700000" algn="tl">
                    <a:srgbClr val="000000">
                      <a:alpha val="43137"/>
                    </a:srgbClr>
                  </a:outerShdw>
                </a:effectLst>
                <a:latin typeface="Palatino Linotype" pitchFamily="18" charset="0"/>
                <a:cs typeface="Arial" charset="0"/>
              </a:rPr>
              <a:t>trainer</a:t>
            </a:r>
          </a:p>
          <a:p>
            <a:pPr lvl="2" algn="ctr" eaLnBrk="0" fontAlgn="base" hangingPunct="0">
              <a:spcBef>
                <a:spcPct val="0"/>
              </a:spcBef>
              <a:spcAft>
                <a:spcPct val="0"/>
              </a:spcAft>
            </a:pPr>
            <a:r>
              <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https://www.linkedin.com/in/alpabuddhabhatti/</a:t>
            </a:r>
            <a:endPar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endParaRPr>
          </a:p>
          <a:p>
            <a:pPr lvl="2" eaLnBrk="0" fontAlgn="base" hangingPunct="0">
              <a:spcBef>
                <a:spcPct val="0"/>
              </a:spcBef>
              <a:spcAft>
                <a:spcPct val="0"/>
              </a:spcAft>
            </a:pPr>
            <a:endParaRPr lang="en-GB" sz="2400" b="1" dirty="0">
              <a:solidFill>
                <a:srgbClr val="444444"/>
              </a:solidFill>
              <a:effectLst>
                <a:outerShdw blurRad="38100" dist="38100" dir="2700000" algn="tl">
                  <a:srgbClr val="000000">
                    <a:alpha val="43137"/>
                  </a:srgbClr>
                </a:outerShdw>
              </a:effectLst>
              <a:latin typeface="Palatino Linotype" pitchFamily="18" charset="0"/>
              <a:cs typeface="Arial" charset="0"/>
            </a:endParaRPr>
          </a:p>
        </p:txBody>
      </p:sp>
      <p:pic>
        <p:nvPicPr>
          <p:cNvPr id="7" name="Picture 6"/>
          <p:cNvPicPr>
            <a:picLocks noChangeAspect="1"/>
          </p:cNvPicPr>
          <p:nvPr/>
        </p:nvPicPr>
        <p:blipFill>
          <a:blip r:embed="rId4"/>
          <a:stretch>
            <a:fillRect/>
          </a:stretch>
        </p:blipFill>
        <p:spPr>
          <a:xfrm>
            <a:off x="7813149" y="1892162"/>
            <a:ext cx="1638301" cy="1658937"/>
          </a:xfrm>
          <a:prstGeom prst="rect">
            <a:avLst/>
          </a:prstGeom>
        </p:spPr>
      </p:pic>
      <p:sp>
        <p:nvSpPr>
          <p:cNvPr id="12" name="Rectangle 11"/>
          <p:cNvSpPr/>
          <p:nvPr/>
        </p:nvSpPr>
        <p:spPr>
          <a:xfrm>
            <a:off x="-804441" y="3703499"/>
            <a:ext cx="7978814" cy="1292662"/>
          </a:xfrm>
          <a:prstGeom prst="rect">
            <a:avLst/>
          </a:prstGeom>
        </p:spPr>
        <p:txBody>
          <a:bodyPr wrap="square">
            <a:spAutoFit/>
          </a:bodyPr>
          <a:lstStyle/>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Alpa Buddhabhatti </a:t>
            </a:r>
          </a:p>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Azure Consultant, Cluster Reply</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rPr>
              <a:t> </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                                       </a:t>
            </a:r>
            <a:r>
              <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https</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://www.linkedin.com/in/alpabuddhabhatti/</a:t>
            </a:r>
            <a:endParaRPr lang="en-GB" b="1" dirty="0">
              <a:solidFill>
                <a:srgbClr val="444444"/>
              </a:solidFill>
              <a:effectLst>
                <a:outerShdw blurRad="38100" dist="38100" dir="2700000" algn="tl">
                  <a:srgbClr val="000000">
                    <a:alpha val="43137"/>
                  </a:srgbClr>
                </a:outerShdw>
              </a:effectLst>
              <a:latin typeface="Palatino Linotype" pitchFamily="18" charset="0"/>
              <a:cs typeface="Arial" charset="0"/>
            </a:endParaRPr>
          </a:p>
          <a:p>
            <a:pPr lvl="2" eaLnBrk="0" fontAlgn="base" hangingPunct="0">
              <a:spcBef>
                <a:spcPct val="0"/>
              </a:spcBef>
              <a:spcAft>
                <a:spcPct val="0"/>
              </a:spcAft>
            </a:pPr>
            <a:endParaRPr lang="en-GB" sz="2400" b="1" dirty="0">
              <a:solidFill>
                <a:srgbClr val="444444"/>
              </a:solidFill>
              <a:effectLst>
                <a:outerShdw blurRad="38100" dist="38100" dir="2700000" algn="tl">
                  <a:srgbClr val="000000">
                    <a:alpha val="43137"/>
                  </a:srgbClr>
                </a:outerShdw>
              </a:effectLst>
              <a:latin typeface="Palatino Linotype" pitchFamily="18" charset="0"/>
              <a:cs typeface="Arial" charset="0"/>
            </a:endParaRPr>
          </a:p>
        </p:txBody>
      </p:sp>
      <p:pic>
        <p:nvPicPr>
          <p:cNvPr id="13" name="Picture 12"/>
          <p:cNvPicPr>
            <a:picLocks noChangeAspect="1"/>
          </p:cNvPicPr>
          <p:nvPr/>
        </p:nvPicPr>
        <p:blipFill>
          <a:blip r:embed="rId5"/>
          <a:stretch>
            <a:fillRect/>
          </a:stretch>
        </p:blipFill>
        <p:spPr>
          <a:xfrm>
            <a:off x="10637520" y="1"/>
            <a:ext cx="1554480" cy="769620"/>
          </a:xfrm>
          <a:prstGeom prst="rect">
            <a:avLst/>
          </a:prstGeom>
        </p:spPr>
      </p:pic>
    </p:spTree>
    <p:extLst>
      <p:ext uri="{BB962C8B-B14F-4D97-AF65-F5344CB8AC3E}">
        <p14:creationId xmlns:p14="http://schemas.microsoft.com/office/powerpoint/2010/main" val="932207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dirty="0" smtClean="0"/>
              <a:t>                               </a:t>
            </a:r>
            <a:r>
              <a:rPr lang="en-US" sz="4900" b="1" i="1" dirty="0" smtClean="0">
                <a:solidFill>
                  <a:srgbClr val="1BA1E2"/>
                </a:solidFill>
                <a:latin typeface="Segoe UI" panose="020B0502040204020203" pitchFamily="34" charset="0"/>
                <a:cs typeface="Segoe UI" panose="020B0502040204020203" pitchFamily="34" charset="0"/>
              </a:rPr>
              <a:t>Questions </a:t>
            </a:r>
            <a:r>
              <a:rPr lang="en-US" sz="4900" b="1" i="1" dirty="0">
                <a:solidFill>
                  <a:srgbClr val="1BA1E2"/>
                </a:solidFill>
                <a:latin typeface="Segoe UI" panose="020B0502040204020203" pitchFamily="34" charset="0"/>
                <a:cs typeface="Segoe UI" panose="020B0502040204020203" pitchFamily="34" charset="0"/>
              </a:rPr>
              <a:t>!!!</a:t>
            </a:r>
            <a:r>
              <a:rPr lang="en-GB" sz="4900" b="1" i="1" dirty="0">
                <a:solidFill>
                  <a:srgbClr val="1BA1E2"/>
                </a:solidFill>
                <a:latin typeface="Segoe UI" panose="020B0502040204020203" pitchFamily="34" charset="0"/>
                <a:cs typeface="Segoe UI" panose="020B0502040204020203" pitchFamily="34" charset="0"/>
              </a:rPr>
              <a:t/>
            </a:r>
            <a:br>
              <a:rPr lang="en-GB" sz="4900" b="1" i="1" dirty="0">
                <a:solidFill>
                  <a:srgbClr val="1BA1E2"/>
                </a:solidFill>
                <a:latin typeface="Segoe UI" panose="020B0502040204020203" pitchFamily="34" charset="0"/>
                <a:cs typeface="Segoe UI" panose="020B0502040204020203" pitchFamily="34" charset="0"/>
              </a:rPr>
            </a:br>
            <a:r>
              <a:rPr lang="it-IT" sz="4900" b="1" dirty="0">
                <a:solidFill>
                  <a:srgbClr val="444444"/>
                </a:solidFill>
                <a:latin typeface="Segoe UI" panose="020B0502040204020203" pitchFamily="34" charset="0"/>
                <a:cs typeface="Segoe UI" panose="020B0502040204020203" pitchFamily="34" charset="0"/>
              </a:rPr>
              <a:t/>
            </a:r>
            <a:br>
              <a:rPr lang="it-IT" sz="4900" b="1" dirty="0">
                <a:solidFill>
                  <a:srgbClr val="444444"/>
                </a:solidFill>
                <a:latin typeface="Segoe UI" panose="020B0502040204020203" pitchFamily="34" charset="0"/>
                <a:cs typeface="Segoe UI" panose="020B0502040204020203" pitchFamily="34" charset="0"/>
              </a:rPr>
            </a:br>
            <a:endParaRPr lang="en-GB" sz="4900" b="1" dirty="0">
              <a:latin typeface="Segoe UI" panose="020B0502040204020203" pitchFamily="34" charset="0"/>
              <a:cs typeface="Segoe UI" panose="020B0502040204020203" pitchFamily="34" charset="0"/>
            </a:endParaRPr>
          </a:p>
        </p:txBody>
      </p:sp>
      <p:sp>
        <p:nvSpPr>
          <p:cNvPr id="9" name="Title 1">
            <a:extLst>
              <a:ext uri="{FF2B5EF4-FFF2-40B4-BE49-F238E27FC236}">
                <a16:creationId xmlns:a16="http://schemas.microsoft.com/office/drawing/2014/main" id="{5C5864DD-9DB8-49FB-A7A6-6C88399A267A}"/>
              </a:ext>
            </a:extLst>
          </p:cNvPr>
          <p:cNvSpPr txBox="1">
            <a:spLocks/>
          </p:cNvSpPr>
          <p:nvPr/>
        </p:nvSpPr>
        <p:spPr>
          <a:xfrm>
            <a:off x="381000" y="60960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lvl="0">
              <a:defRPr/>
            </a:pPr>
            <a: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r>
            <a:b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r>
            <a:b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t>
            </a:r>
            <a:br>
              <a:rPr kumimoji="0" lang="en-US" sz="4400" b="1" i="0"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pic>
        <p:nvPicPr>
          <p:cNvPr id="10" name="Picture Placeholder 7"/>
          <p:cNvPicPr>
            <a:picLocks noChangeAspect="1"/>
          </p:cNvPicPr>
          <p:nvPr/>
        </p:nvPicPr>
        <p:blipFill>
          <a:blip r:embed="rId2"/>
          <a:srcRect t="5123" b="5123"/>
          <a:stretch>
            <a:fillRect/>
          </a:stretch>
        </p:blipFill>
        <p:spPr>
          <a:xfrm>
            <a:off x="2572473" y="1767069"/>
            <a:ext cx="1752600" cy="1752599"/>
          </a:xfrm>
          <a:prstGeom prst="rect">
            <a:avLst/>
          </a:prstGeom>
        </p:spPr>
      </p:pic>
      <p:sp>
        <p:nvSpPr>
          <p:cNvPr id="11" name="Rectangle 10"/>
          <p:cNvSpPr/>
          <p:nvPr/>
        </p:nvSpPr>
        <p:spPr>
          <a:xfrm>
            <a:off x="4414265" y="3703499"/>
            <a:ext cx="7978814" cy="1292662"/>
          </a:xfrm>
          <a:prstGeom prst="rect">
            <a:avLst/>
          </a:prstGeom>
        </p:spPr>
        <p:txBody>
          <a:bodyPr wrap="square">
            <a:spAutoFit/>
          </a:bodyPr>
          <a:lstStyle/>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Nikola </a:t>
            </a:r>
            <a:r>
              <a:rPr lang="en-GB" b="1" dirty="0" smtClean="0">
                <a:solidFill>
                  <a:srgbClr val="1BA1E2"/>
                </a:solidFill>
                <a:effectLst>
                  <a:outerShdw blurRad="38100" dist="38100" dir="2700000" algn="tl">
                    <a:srgbClr val="000000">
                      <a:alpha val="43137"/>
                    </a:srgbClr>
                  </a:outerShdw>
                </a:effectLst>
                <a:latin typeface="Palatino Linotype" pitchFamily="18" charset="0"/>
                <a:cs typeface="Arial" charset="0"/>
              </a:rPr>
              <a:t>Ilic </a:t>
            </a:r>
          </a:p>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Independent consultant and </a:t>
            </a:r>
            <a:r>
              <a:rPr lang="en-GB" b="1" dirty="0" smtClean="0">
                <a:solidFill>
                  <a:srgbClr val="1BA1E2"/>
                </a:solidFill>
                <a:effectLst>
                  <a:outerShdw blurRad="38100" dist="38100" dir="2700000" algn="tl">
                    <a:srgbClr val="000000">
                      <a:alpha val="43137"/>
                    </a:srgbClr>
                  </a:outerShdw>
                </a:effectLst>
                <a:latin typeface="Palatino Linotype" pitchFamily="18" charset="0"/>
                <a:cs typeface="Arial" charset="0"/>
              </a:rPr>
              <a:t>trainer</a:t>
            </a:r>
          </a:p>
          <a:p>
            <a:pPr lvl="2" algn="ctr" eaLnBrk="0" fontAlgn="base" hangingPunct="0">
              <a:spcBef>
                <a:spcPct val="0"/>
              </a:spcBef>
              <a:spcAft>
                <a:spcPct val="0"/>
              </a:spcAft>
            </a:pPr>
            <a:r>
              <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https://www.linkedin.com/in/alpabuddhabhatti/</a:t>
            </a:r>
            <a:endPar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endParaRPr>
          </a:p>
          <a:p>
            <a:pPr lvl="2" eaLnBrk="0" fontAlgn="base" hangingPunct="0">
              <a:spcBef>
                <a:spcPct val="0"/>
              </a:spcBef>
              <a:spcAft>
                <a:spcPct val="0"/>
              </a:spcAft>
            </a:pPr>
            <a:endParaRPr lang="en-GB" sz="2400" b="1" dirty="0">
              <a:solidFill>
                <a:srgbClr val="444444"/>
              </a:solidFill>
              <a:effectLst>
                <a:outerShdw blurRad="38100" dist="38100" dir="2700000" algn="tl">
                  <a:srgbClr val="000000">
                    <a:alpha val="43137"/>
                  </a:srgbClr>
                </a:outerShdw>
              </a:effectLst>
              <a:latin typeface="Palatino Linotype" pitchFamily="18" charset="0"/>
              <a:cs typeface="Arial" charset="0"/>
            </a:endParaRPr>
          </a:p>
        </p:txBody>
      </p:sp>
      <p:pic>
        <p:nvPicPr>
          <p:cNvPr id="7" name="Picture 6"/>
          <p:cNvPicPr>
            <a:picLocks noChangeAspect="1"/>
          </p:cNvPicPr>
          <p:nvPr/>
        </p:nvPicPr>
        <p:blipFill>
          <a:blip r:embed="rId4"/>
          <a:stretch>
            <a:fillRect/>
          </a:stretch>
        </p:blipFill>
        <p:spPr>
          <a:xfrm>
            <a:off x="7813149" y="1892162"/>
            <a:ext cx="1638301" cy="1658937"/>
          </a:xfrm>
          <a:prstGeom prst="rect">
            <a:avLst/>
          </a:prstGeom>
        </p:spPr>
      </p:pic>
      <p:sp>
        <p:nvSpPr>
          <p:cNvPr id="12" name="Rectangle 11"/>
          <p:cNvSpPr/>
          <p:nvPr/>
        </p:nvSpPr>
        <p:spPr>
          <a:xfrm>
            <a:off x="-804441" y="3703499"/>
            <a:ext cx="7978814" cy="1292662"/>
          </a:xfrm>
          <a:prstGeom prst="rect">
            <a:avLst/>
          </a:prstGeom>
        </p:spPr>
        <p:txBody>
          <a:bodyPr wrap="square">
            <a:spAutoFit/>
          </a:bodyPr>
          <a:lstStyle/>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Alpa Buddhabhatti </a:t>
            </a:r>
          </a:p>
          <a:p>
            <a:pPr lvl="2" algn="ctr" eaLnBrk="0" fontAlgn="base" hangingPunct="0">
              <a:spcBef>
                <a:spcPct val="0"/>
              </a:spcBef>
              <a:spcAft>
                <a:spcPct val="0"/>
              </a:spcAft>
            </a:pPr>
            <a:r>
              <a:rPr lang="en-GB" b="1" dirty="0">
                <a:solidFill>
                  <a:srgbClr val="1BA1E2"/>
                </a:solidFill>
                <a:effectLst>
                  <a:outerShdw blurRad="38100" dist="38100" dir="2700000" algn="tl">
                    <a:srgbClr val="000000">
                      <a:alpha val="43137"/>
                    </a:srgbClr>
                  </a:outerShdw>
                </a:effectLst>
                <a:latin typeface="Palatino Linotype" pitchFamily="18" charset="0"/>
                <a:cs typeface="Arial" charset="0"/>
              </a:rPr>
              <a:t>Azure Consultant, Cluster Reply</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rPr>
              <a:t> </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                                       </a:t>
            </a:r>
            <a:r>
              <a:rPr lang="en-GB" b="1" dirty="0" smtClean="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https</a:t>
            </a:r>
            <a:r>
              <a:rPr lang="en-GB" b="1" dirty="0">
                <a:solidFill>
                  <a:srgbClr val="444444"/>
                </a:solidFill>
                <a:effectLst>
                  <a:outerShdw blurRad="38100" dist="38100" dir="2700000" algn="tl">
                    <a:srgbClr val="000000">
                      <a:alpha val="43137"/>
                    </a:srgbClr>
                  </a:outerShdw>
                </a:effectLst>
                <a:latin typeface="Palatino Linotype" pitchFamily="18" charset="0"/>
                <a:cs typeface="Arial" charset="0"/>
                <a:hlinkClick r:id="rId3"/>
              </a:rPr>
              <a:t>://www.linkedin.com/in/alpabuddhabhatti/</a:t>
            </a:r>
            <a:endParaRPr lang="en-GB" b="1" dirty="0">
              <a:solidFill>
                <a:srgbClr val="444444"/>
              </a:solidFill>
              <a:effectLst>
                <a:outerShdw blurRad="38100" dist="38100" dir="2700000" algn="tl">
                  <a:srgbClr val="000000">
                    <a:alpha val="43137"/>
                  </a:srgbClr>
                </a:outerShdw>
              </a:effectLst>
              <a:latin typeface="Palatino Linotype" pitchFamily="18" charset="0"/>
              <a:cs typeface="Arial" charset="0"/>
            </a:endParaRPr>
          </a:p>
          <a:p>
            <a:pPr lvl="2" eaLnBrk="0" fontAlgn="base" hangingPunct="0">
              <a:spcBef>
                <a:spcPct val="0"/>
              </a:spcBef>
              <a:spcAft>
                <a:spcPct val="0"/>
              </a:spcAft>
            </a:pPr>
            <a:endParaRPr lang="en-GB" sz="2400" b="1" dirty="0">
              <a:solidFill>
                <a:srgbClr val="444444"/>
              </a:solidFill>
              <a:effectLst>
                <a:outerShdw blurRad="38100" dist="38100" dir="2700000" algn="tl">
                  <a:srgbClr val="000000">
                    <a:alpha val="43137"/>
                  </a:srgbClr>
                </a:outerShdw>
              </a:effectLst>
              <a:latin typeface="Palatino Linotype" pitchFamily="18" charset="0"/>
              <a:cs typeface="Arial" charset="0"/>
            </a:endParaRPr>
          </a:p>
        </p:txBody>
      </p:sp>
      <p:pic>
        <p:nvPicPr>
          <p:cNvPr id="13" name="Picture 12"/>
          <p:cNvPicPr>
            <a:picLocks noChangeAspect="1"/>
          </p:cNvPicPr>
          <p:nvPr/>
        </p:nvPicPr>
        <p:blipFill>
          <a:blip r:embed="rId5"/>
          <a:stretch>
            <a:fillRect/>
          </a:stretch>
        </p:blipFill>
        <p:spPr>
          <a:xfrm>
            <a:off x="10637520" y="1"/>
            <a:ext cx="1554480" cy="769620"/>
          </a:xfrm>
          <a:prstGeom prst="rect">
            <a:avLst/>
          </a:prstGeom>
        </p:spPr>
      </p:pic>
    </p:spTree>
    <p:extLst>
      <p:ext uri="{BB962C8B-B14F-4D97-AF65-F5344CB8AC3E}">
        <p14:creationId xmlns:p14="http://schemas.microsoft.com/office/powerpoint/2010/main" val="4045483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solidFill>
                  <a:srgbClr val="1BA1E2"/>
                </a:solidFill>
                <a:effectLst>
                  <a:outerShdw blurRad="63500" dist="38100" dir="5400000" algn="t" rotWithShape="0">
                    <a:prstClr val="black">
                      <a:alpha val="25000"/>
                    </a:prstClr>
                  </a:outerShdw>
                </a:effectLst>
                <a:latin typeface="Segoe UI" pitchFamily="34" charset="0"/>
                <a:cs typeface="Segoe UI" pitchFamily="34" charset="0"/>
              </a:rPr>
              <a:t>Your </a:t>
            </a:r>
            <a:r>
              <a:rPr lang="en-US" b="1" dirty="0">
                <a:solidFill>
                  <a:srgbClr val="00B0F0"/>
                </a:solidFill>
                <a:effectLst>
                  <a:outerShdw blurRad="63500" dist="38100" dir="5400000" algn="t" rotWithShape="0">
                    <a:prstClr val="black">
                      <a:alpha val="25000"/>
                    </a:prstClr>
                  </a:outerShdw>
                </a:effectLst>
                <a:latin typeface="Segoe UI" pitchFamily="34" charset="0"/>
                <a:cs typeface="Segoe UI" pitchFamily="34" charset="0"/>
              </a:rPr>
              <a:t>Feedback</a:t>
            </a:r>
            <a:r>
              <a:rPr lang="en-US" b="1" dirty="0">
                <a:solidFill>
                  <a:srgbClr val="1BA1E2"/>
                </a:solidFill>
                <a:effectLst>
                  <a:outerShdw blurRad="63500" dist="38100" dir="5400000" algn="t" rotWithShape="0">
                    <a:prstClr val="black">
                      <a:alpha val="25000"/>
                    </a:prstClr>
                  </a:outerShdw>
                </a:effectLst>
                <a:latin typeface="Segoe UI" pitchFamily="34" charset="0"/>
                <a:cs typeface="Segoe UI" pitchFamily="34" charset="0"/>
              </a:rPr>
              <a:t> </a:t>
            </a:r>
            <a:endParaRPr lang="en-GB" dirty="0">
              <a:solidFill>
                <a:schemeClr val="accent1"/>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648552395"/>
              </p:ext>
            </p:extLst>
          </p:nvPr>
        </p:nvGraphicFramePr>
        <p:xfrm>
          <a:off x="971788" y="1467815"/>
          <a:ext cx="11010424" cy="4740593"/>
        </p:xfrm>
        <a:graphic>
          <a:graphicData uri="http://schemas.openxmlformats.org/drawingml/2006/table">
            <a:tbl>
              <a:tblPr/>
              <a:tblGrid>
                <a:gridCol w="6712358">
                  <a:extLst>
                    <a:ext uri="{9D8B030D-6E8A-4147-A177-3AD203B41FA5}">
                      <a16:colId xmlns:a16="http://schemas.microsoft.com/office/drawing/2014/main" val="2400877699"/>
                    </a:ext>
                  </a:extLst>
                </a:gridCol>
                <a:gridCol w="4298066">
                  <a:extLst>
                    <a:ext uri="{9D8B030D-6E8A-4147-A177-3AD203B41FA5}">
                      <a16:colId xmlns:a16="http://schemas.microsoft.com/office/drawing/2014/main" val="421449339"/>
                    </a:ext>
                  </a:extLst>
                </a:gridCol>
              </a:tblGrid>
              <a:tr h="3952862">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2400" b="0" i="0" kern="1200" dirty="0" smtClean="0">
                          <a:solidFill>
                            <a:srgbClr val="00B0F0"/>
                          </a:solidFill>
                          <a:effectLst/>
                          <a:latin typeface="+mn-lt"/>
                          <a:ea typeface="+mn-ea"/>
                          <a:cs typeface="+mn-cs"/>
                        </a:rPr>
                        <a:t>Every feedback form submitted will be entered into a draw for the attendees to win a great prize.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2400" b="0" i="0" kern="1200" dirty="0" smtClean="0">
                        <a:solidFill>
                          <a:srgbClr val="00B0F0"/>
                        </a:solidFill>
                        <a:effectLst/>
                        <a:latin typeface="+mn-lt"/>
                        <a:ea typeface="+mn-ea"/>
                        <a:cs typeface="+mn-cs"/>
                      </a:endParaRPr>
                    </a:p>
                    <a:p>
                      <a:r>
                        <a:rPr lang="en-US" sz="2400" b="0" i="0" kern="1200" dirty="0" smtClean="0">
                          <a:solidFill>
                            <a:srgbClr val="00B0F0"/>
                          </a:solidFill>
                          <a:effectLst/>
                          <a:latin typeface="+mn-lt"/>
                          <a:ea typeface="+mn-ea"/>
                          <a:cs typeface="+mn-cs"/>
                        </a:rPr>
                        <a:t>2.</a:t>
                      </a:r>
                      <a:r>
                        <a:rPr lang="en-US" sz="2400" b="0" i="0" kern="1200" baseline="0" dirty="0" smtClean="0">
                          <a:solidFill>
                            <a:srgbClr val="00B0F0"/>
                          </a:solidFill>
                          <a:effectLst/>
                          <a:latin typeface="+mn-lt"/>
                          <a:ea typeface="+mn-ea"/>
                          <a:cs typeface="+mn-cs"/>
                        </a:rPr>
                        <a:t> </a:t>
                      </a:r>
                      <a:r>
                        <a:rPr lang="en-US" sz="2400" b="0" i="0" kern="1200" dirty="0" smtClean="0">
                          <a:solidFill>
                            <a:srgbClr val="00B0F0"/>
                          </a:solidFill>
                          <a:effectLst/>
                          <a:latin typeface="+mn-lt"/>
                          <a:ea typeface="+mn-ea"/>
                          <a:cs typeface="+mn-cs"/>
                        </a:rPr>
                        <a:t>For every 10 feedback forms we receive we will donate a sapling to the National Trust </a:t>
                      </a:r>
                      <a:r>
                        <a:rPr lang="en-US" sz="2400" b="0" i="0" kern="1200" dirty="0" smtClean="0">
                          <a:solidFill>
                            <a:srgbClr val="00B0F0"/>
                          </a:solidFill>
                          <a:effectLst/>
                          <a:latin typeface="+mn-lt"/>
                          <a:ea typeface="+mn-ea"/>
                          <a:cs typeface="+mn-cs"/>
                          <a:hlinkClick r:id="rId2"/>
                        </a:rPr>
                        <a:t>https://www.nationaltrust.org.uk/features/plant-a-tree</a:t>
                      </a:r>
                      <a:r>
                        <a:rPr lang="en-US" sz="2400" b="0" i="0" kern="1200" dirty="0" smtClean="0">
                          <a:solidFill>
                            <a:srgbClr val="00B0F0"/>
                          </a:solidFill>
                          <a:effectLst/>
                          <a:latin typeface="+mn-lt"/>
                          <a:ea typeface="+mn-ea"/>
                          <a:cs typeface="+mn-cs"/>
                        </a:rPr>
                        <a:t> and we want to plant enough to fill an area the size of a football pitch</a:t>
                      </a:r>
                    </a:p>
                    <a:p>
                      <a:endParaRPr lang="en-US" sz="2400" b="0" i="0" kern="1200" dirty="0" smtClean="0">
                        <a:solidFill>
                          <a:srgbClr val="00B0F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rgbClr val="00B0F0"/>
                          </a:solidFill>
                          <a:effectLst/>
                          <a:latin typeface="+mn-lt"/>
                          <a:ea typeface="+mn-ea"/>
                          <a:cs typeface="+mn-cs"/>
                        </a:rPr>
                        <a:t>3. To Improve Session </a:t>
                      </a:r>
                    </a:p>
                    <a:p>
                      <a:endParaRPr lang="en-US" sz="1800" b="0" i="0" kern="1200" dirty="0" smtClean="0">
                        <a:solidFill>
                          <a:schemeClr val="accent1"/>
                        </a:solidFill>
                        <a:effectLst/>
                        <a:latin typeface="+mn-lt"/>
                        <a:ea typeface="+mn-ea"/>
                        <a:cs typeface="+mn-cs"/>
                      </a:endParaRPr>
                    </a:p>
                    <a:p>
                      <a:endParaRPr lang="en-US" dirty="0">
                        <a:solidFill>
                          <a:schemeClr val="accent1"/>
                        </a:solidFill>
                        <a:effectLst/>
                        <a:latin typeface="Roboto" panose="02000000000000000000" pitchFamily="2" charset="0"/>
                      </a:endParaRPr>
                    </a:p>
                  </a:txBody>
                  <a:tcPr anchor="ctr">
                    <a:lnL>
                      <a:noFill/>
                    </a:lnL>
                    <a:lnR>
                      <a:noFill/>
                    </a:lnR>
                    <a:lnT>
                      <a:noFill/>
                    </a:lnT>
                    <a:lnB>
                      <a:noFill/>
                    </a:lnB>
                    <a:solidFill>
                      <a:srgbClr val="FFFFFF"/>
                    </a:solidFill>
                  </a:tcPr>
                </a:tc>
                <a:tc>
                  <a:txBody>
                    <a:bodyPr/>
                    <a:lstStyle/>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endParaRPr lang="en-GB" dirty="0" smtClean="0">
                        <a:solidFill>
                          <a:schemeClr val="accent1"/>
                        </a:solidFill>
                        <a:effectLst/>
                        <a:latin typeface="Roboto" panose="02000000000000000000" pitchFamily="2" charset="0"/>
                        <a:hlinkClick r:id="rId3"/>
                      </a:endParaRPr>
                    </a:p>
                    <a:p>
                      <a:pPr algn="ctr"/>
                      <a:r>
                        <a:rPr lang="en-GB" b="0" i="0" dirty="0" smtClean="0">
                          <a:solidFill>
                            <a:srgbClr val="222222"/>
                          </a:solidFill>
                          <a:effectLst/>
                          <a:latin typeface="Roboto" panose="02000000000000000000" pitchFamily="2" charset="0"/>
                        </a:rPr>
                        <a:t>     </a:t>
                      </a:r>
                      <a:r>
                        <a:rPr lang="en-GB" b="0" i="0" dirty="0" smtClean="0">
                          <a:solidFill>
                            <a:srgbClr val="00B0F0"/>
                          </a:solidFill>
                          <a:effectLst/>
                          <a:latin typeface="Roboto" panose="02000000000000000000" pitchFamily="2" charset="0"/>
                        </a:rPr>
                        <a:t>QR Code                                               URL</a:t>
                      </a:r>
                      <a:r>
                        <a:rPr lang="en-GB" b="0" i="0" baseline="0" dirty="0" smtClean="0">
                          <a:solidFill>
                            <a:srgbClr val="00B0F0"/>
                          </a:solidFill>
                          <a:effectLst/>
                          <a:latin typeface="Roboto" panose="02000000000000000000" pitchFamily="2" charset="0"/>
                        </a:rPr>
                        <a:t> </a:t>
                      </a:r>
                      <a:r>
                        <a:rPr lang="en-GB" sz="1800" b="0" i="0" kern="1200" dirty="0" smtClean="0">
                          <a:solidFill>
                            <a:schemeClr val="tx1"/>
                          </a:solidFill>
                          <a:effectLst/>
                          <a:latin typeface="+mn-lt"/>
                          <a:ea typeface="+mn-ea"/>
                          <a:cs typeface="+mn-cs"/>
                          <a:hlinkClick r:id="rId3"/>
                        </a:rPr>
                        <a:t>https://sqlb.it/?6991</a:t>
                      </a:r>
                      <a:endParaRPr lang="en-GB" dirty="0" smtClean="0">
                        <a:solidFill>
                          <a:srgbClr val="00B0F0"/>
                        </a:solidFill>
                        <a:effectLst/>
                        <a:latin typeface="Roboto" panose="02000000000000000000" pitchFamily="2" charset="0"/>
                        <a:hlinkClick r:id="rId3"/>
                      </a:endParaRPr>
                    </a:p>
                    <a:p>
                      <a:r>
                        <a:rPr lang="en-US" dirty="0" smtClean="0">
                          <a:solidFill>
                            <a:schemeClr val="accent1"/>
                          </a:solidFill>
                          <a:effectLst/>
                          <a:latin typeface="Roboto" panose="02000000000000000000" pitchFamily="2" charset="0"/>
                          <a:hlinkClick r:id="rId3"/>
                        </a:rPr>
                        <a:t>                                        </a:t>
                      </a:r>
                      <a:endParaRPr lang="en-GB" dirty="0" smtClean="0">
                        <a:solidFill>
                          <a:schemeClr val="accent1"/>
                        </a:solidFill>
                        <a:effectLst/>
                        <a:latin typeface="Roboto" panose="02000000000000000000" pitchFamily="2" charset="0"/>
                        <a:hlinkClick r:id="rId3"/>
                      </a:endParaRPr>
                    </a:p>
                  </a:txBody>
                  <a:tcPr anchor="ctr">
                    <a:lnL>
                      <a:noFill/>
                    </a:lnL>
                    <a:lnR>
                      <a:noFill/>
                    </a:lnR>
                    <a:lnT>
                      <a:noFill/>
                    </a:lnT>
                    <a:lnB>
                      <a:noFill/>
                    </a:lnB>
                    <a:solidFill>
                      <a:srgbClr val="FFFFFF"/>
                    </a:solidFill>
                  </a:tcPr>
                </a:tc>
                <a:extLst>
                  <a:ext uri="{0D108BD9-81ED-4DB2-BD59-A6C34878D82A}">
                    <a16:rowId xmlns:a16="http://schemas.microsoft.com/office/drawing/2014/main" val="2417051583"/>
                  </a:ext>
                </a:extLst>
              </a:tr>
              <a:tr h="442913">
                <a:tc>
                  <a:txBody>
                    <a:bodyPr/>
                    <a:lstStyle/>
                    <a:p>
                      <a:endParaRPr lang="en-US" dirty="0">
                        <a:solidFill>
                          <a:schemeClr val="accent1"/>
                        </a:solidFill>
                        <a:effectLst/>
                        <a:latin typeface="Roboto" panose="02000000000000000000" pitchFamily="2" charset="0"/>
                      </a:endParaRPr>
                    </a:p>
                  </a:txBody>
                  <a:tcPr anchor="ctr">
                    <a:lnL>
                      <a:noFill/>
                    </a:lnL>
                    <a:lnR>
                      <a:noFill/>
                    </a:lnR>
                    <a:lnT>
                      <a:noFill/>
                    </a:lnT>
                    <a:lnB>
                      <a:noFill/>
                    </a:lnB>
                    <a:solidFill>
                      <a:srgbClr val="FFFFFF"/>
                    </a:solidFill>
                  </a:tcPr>
                </a:tc>
                <a:tc>
                  <a:txBody>
                    <a:bodyPr/>
                    <a:lstStyle/>
                    <a:p>
                      <a:endParaRPr lang="en-GB" dirty="0" smtClean="0">
                        <a:solidFill>
                          <a:schemeClr val="accent1"/>
                        </a:solidFill>
                        <a:effectLst/>
                        <a:latin typeface="Roboto" panose="02000000000000000000" pitchFamily="2" charset="0"/>
                        <a:hlinkClick r:id="rId3"/>
                      </a:endParaRPr>
                    </a:p>
                  </a:txBody>
                  <a:tcPr anchor="ctr">
                    <a:lnL>
                      <a:noFill/>
                    </a:lnL>
                    <a:lnR>
                      <a:noFill/>
                    </a:lnR>
                    <a:lnT>
                      <a:noFill/>
                    </a:lnT>
                    <a:lnB>
                      <a:noFill/>
                    </a:lnB>
                    <a:solidFill>
                      <a:srgbClr val="FFFFFF"/>
                    </a:solidFill>
                  </a:tcPr>
                </a:tc>
                <a:extLst>
                  <a:ext uri="{0D108BD9-81ED-4DB2-BD59-A6C34878D82A}">
                    <a16:rowId xmlns:a16="http://schemas.microsoft.com/office/drawing/2014/main" val="3864230203"/>
                  </a:ext>
                </a:extLst>
              </a:tr>
            </a:tbl>
          </a:graphicData>
        </a:graphic>
      </p:graphicFrame>
      <p:sp>
        <p:nvSpPr>
          <p:cNvPr id="11"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accent1"/>
                </a:solidFill>
                <a:effectLst/>
                <a:latin typeface="Arial" panose="020B0604020202020204" pitchFamily="34" charset="0"/>
              </a:rPr>
              <a:t/>
            </a:r>
            <a:br>
              <a:rPr kumimoji="0" lang="en-US" altLang="en-US" sz="1800" b="0" i="0" u="none" strike="noStrike" cap="none" normalizeH="0" baseline="0" smtClean="0">
                <a:ln>
                  <a:noFill/>
                </a:ln>
                <a:solidFill>
                  <a:schemeClr val="accent1"/>
                </a:solidFill>
                <a:effectLst/>
                <a:latin typeface="Arial" panose="020B0604020202020204" pitchFamily="34" charset="0"/>
              </a:rPr>
            </a:br>
            <a:endParaRPr kumimoji="0" lang="en-US" altLang="en-US" sz="1800" b="0" i="0" u="none" strike="noStrike" cap="none" normalizeH="0" baseline="0" smtClean="0">
              <a:ln>
                <a:noFill/>
              </a:ln>
              <a:solidFill>
                <a:schemeClr val="accent1"/>
              </a:solidFill>
              <a:effectLst/>
              <a:latin typeface="Arial" panose="020B0604020202020204" pitchFamily="34" charset="0"/>
            </a:endParaRPr>
          </a:p>
        </p:txBody>
      </p:sp>
      <p:pic>
        <p:nvPicPr>
          <p:cNvPr id="12" name="Picture 11"/>
          <p:cNvPicPr>
            <a:picLocks noChangeAspect="1"/>
          </p:cNvPicPr>
          <p:nvPr/>
        </p:nvPicPr>
        <p:blipFill>
          <a:blip r:embed="rId4"/>
          <a:stretch>
            <a:fillRect/>
          </a:stretch>
        </p:blipFill>
        <p:spPr>
          <a:xfrm>
            <a:off x="8496300" y="1631645"/>
            <a:ext cx="2857500" cy="2857500"/>
          </a:xfrm>
          <a:prstGeom prst="rect">
            <a:avLst/>
          </a:prstGeom>
        </p:spPr>
      </p:pic>
      <p:pic>
        <p:nvPicPr>
          <p:cNvPr id="6" name="Picture 5"/>
          <p:cNvPicPr>
            <a:picLocks noChangeAspect="1"/>
          </p:cNvPicPr>
          <p:nvPr/>
        </p:nvPicPr>
        <p:blipFill>
          <a:blip r:embed="rId5"/>
          <a:stretch>
            <a:fillRect/>
          </a:stretch>
        </p:blipFill>
        <p:spPr>
          <a:xfrm>
            <a:off x="10637520" y="1"/>
            <a:ext cx="1554480" cy="769620"/>
          </a:xfrm>
          <a:prstGeom prst="rect">
            <a:avLst/>
          </a:prstGeom>
        </p:spPr>
      </p:pic>
    </p:spTree>
    <p:extLst>
      <p:ext uri="{BB962C8B-B14F-4D97-AF65-F5344CB8AC3E}">
        <p14:creationId xmlns:p14="http://schemas.microsoft.com/office/powerpoint/2010/main" val="1950599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5864DD-9DB8-49FB-A7A6-6C88399A267A}"/>
              </a:ext>
            </a:extLst>
          </p:cNvPr>
          <p:cNvSpPr txBox="1">
            <a:spLocks/>
          </p:cNvSpPr>
          <p:nvPr/>
        </p:nvSpPr>
        <p:spPr>
          <a:xfrm>
            <a:off x="541020" y="533401"/>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endParaRPr kumimoji="0" lang="en-US" sz="4400" b="1" i="1"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lang="en-US" b="1" i="1" dirty="0">
              <a:solidFill>
                <a:srgbClr val="1BA1E2"/>
              </a:solidFill>
              <a:effectLst>
                <a:outerShdw blurRad="38100" dist="38100" dir="2700000" algn="tl">
                  <a:srgbClr val="000000">
                    <a:alpha val="43137"/>
                  </a:srgbClr>
                </a:outerShdw>
              </a:effectLst>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kumimoji="0" lang="en-US" sz="4400" b="1" i="1"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lang="en-US" b="1" i="1" dirty="0">
              <a:solidFill>
                <a:srgbClr val="1BA1E2"/>
              </a:solidFill>
              <a:effectLst>
                <a:outerShdw blurRad="38100" dist="38100" dir="2700000" algn="tl">
                  <a:srgbClr val="000000">
                    <a:alpha val="43137"/>
                  </a:srgbClr>
                </a:outerShdw>
              </a:effectLst>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kumimoji="0" lang="en-US" sz="4400" b="1" i="1"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endParaRPr>
          </a:p>
          <a:p>
            <a:pPr marL="0" marR="0" lvl="0" indent="0" algn="ctr" defTabSz="914400" rtl="0" eaLnBrk="0" fontAlgn="base" latinLnBrk="0" hangingPunct="0">
              <a:lnSpc>
                <a:spcPts val="5800"/>
              </a:lnSpc>
              <a:spcBef>
                <a:spcPct val="0"/>
              </a:spcBef>
              <a:spcAft>
                <a:spcPct val="0"/>
              </a:spcAft>
              <a:buClrTx/>
              <a:buSzTx/>
              <a:buFontTx/>
              <a:buNone/>
              <a:tabLst/>
              <a:defRPr/>
            </a:pPr>
            <a:endParaRPr lang="en-US" b="1" i="1" dirty="0">
              <a:solidFill>
                <a:srgbClr val="1BA1E2"/>
              </a:solidFill>
              <a:effectLst>
                <a:outerShdw blurRad="38100" dist="38100" dir="2700000" algn="tl">
                  <a:srgbClr val="000000">
                    <a:alpha val="43137"/>
                  </a:srgbClr>
                </a:outerShdw>
              </a:effectLst>
            </a:endParaRPr>
          </a:p>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1" u="none" strike="noStrike" kern="1200" cap="none" spc="0" normalizeH="0" baseline="0" noProof="0" dirty="0" smtClean="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Useful </a:t>
            </a:r>
            <a:r>
              <a:rPr kumimoji="0" lang="en-US" sz="4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links </a:t>
            </a:r>
            <a:r>
              <a:rPr kumimoji="0" lang="en-GB" sz="4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t/>
            </a:r>
            <a:br>
              <a:rPr kumimoji="0" lang="en-GB" sz="4400" b="1" i="1"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itchFamily="34" charset="0"/>
                <a:ea typeface="+mj-ea"/>
                <a:cs typeface="Segoe UI" pitchFamily="34" charset="0"/>
              </a:rPr>
            </a:b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7" name="Rectangle 6"/>
          <p:cNvSpPr/>
          <p:nvPr/>
        </p:nvSpPr>
        <p:spPr>
          <a:xfrm>
            <a:off x="685800" y="1752600"/>
            <a:ext cx="10287000" cy="2308324"/>
          </a:xfrm>
          <a:prstGeom prst="rect">
            <a:avLst/>
          </a:prstGeom>
        </p:spPr>
        <p:txBody>
          <a:bodyPr wrap="square">
            <a:spAutoFit/>
          </a:bodyPr>
          <a:lstStyle/>
          <a:p>
            <a:pPr eaLnBrk="0" fontAlgn="base" hangingPunct="0">
              <a:spcBef>
                <a:spcPct val="0"/>
              </a:spcBef>
              <a:spcAft>
                <a:spcPct val="0"/>
              </a:spcAft>
            </a:pPr>
            <a:r>
              <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https://www.mssqltips.com/sqlservertip/5976/refresh-power-bi-dataset-from-azure-data-factory-part-1/</a:t>
            </a:r>
          </a:p>
          <a:p>
            <a:pPr eaLnBrk="0" fontAlgn="base" hangingPunct="0">
              <a:spcBef>
                <a:spcPct val="0"/>
              </a:spcBef>
              <a:spcAft>
                <a:spcPct val="0"/>
              </a:spcAft>
            </a:pPr>
            <a:endPar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https://www.mssqltips.com/sqlservertip/5979/refresh-power-bi-dataset-using-azure-logic-apps-part-2/#:~:text=Debug%20the%20ADF%20pipeline%20to%20trigger%20the%20Logic,on%20the%20ellipsis%20to%20go%20to%20its%20settings.</a:t>
            </a:r>
          </a:p>
          <a:p>
            <a:pPr eaLnBrk="0" fontAlgn="base" hangingPunct="0">
              <a:spcBef>
                <a:spcPct val="0"/>
              </a:spcBef>
              <a:spcAft>
                <a:spcPct val="0"/>
              </a:spcAft>
            </a:pPr>
            <a:endPar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pPr>
            <a:endPar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https://www.moderndata.ai/2019/05/powerbi-dataset-refresh-using-adf/</a:t>
            </a:r>
          </a:p>
          <a:p>
            <a:pPr eaLnBrk="0" fontAlgn="base" hangingPunct="0">
              <a:spcBef>
                <a:spcPct val="0"/>
              </a:spcBef>
              <a:spcAft>
                <a:spcPct val="0"/>
              </a:spcAft>
            </a:pPr>
            <a:endPar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https://www.moderndata.ai/2019/05/powerbi-dataset-refresh-using-adf/</a:t>
            </a:r>
          </a:p>
          <a:p>
            <a:pPr eaLnBrk="0" fontAlgn="base" hangingPunct="0">
              <a:spcBef>
                <a:spcPct val="0"/>
              </a:spcBef>
              <a:spcAft>
                <a:spcPct val="0"/>
              </a:spcAft>
            </a:pPr>
            <a:endPar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eaLnBrk="0" fontAlgn="base" hangingPunct="0">
              <a:spcBef>
                <a:spcPct val="0"/>
              </a:spcBef>
              <a:spcAft>
                <a:spcPct val="0"/>
              </a:spcAft>
            </a:pPr>
            <a:r>
              <a:rPr lang="en-GB" sz="1200" b="1" dirty="0">
                <a:solidFill>
                  <a:srgbClr val="1BA1E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https://datasavvy.me/2020/07/09/refreshing-a-power-bi-dataset-in-azure-data-factory/</a:t>
            </a:r>
          </a:p>
        </p:txBody>
      </p:sp>
      <p:pic>
        <p:nvPicPr>
          <p:cNvPr id="4" name="Picture 3"/>
          <p:cNvPicPr>
            <a:picLocks noChangeAspect="1"/>
          </p:cNvPicPr>
          <p:nvPr/>
        </p:nvPicPr>
        <p:blipFill>
          <a:blip r:embed="rId2"/>
          <a:stretch>
            <a:fillRect/>
          </a:stretch>
        </p:blipFill>
        <p:spPr>
          <a:xfrm>
            <a:off x="10637520" y="1"/>
            <a:ext cx="1554480" cy="769620"/>
          </a:xfrm>
          <a:prstGeom prst="rect">
            <a:avLst/>
          </a:prstGeom>
        </p:spPr>
      </p:pic>
    </p:spTree>
    <p:extLst>
      <p:ext uri="{BB962C8B-B14F-4D97-AF65-F5344CB8AC3E}">
        <p14:creationId xmlns:p14="http://schemas.microsoft.com/office/powerpoint/2010/main" val="14736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C7596CE8-B748-4C40-B0A3-1EF96F987790}"/>
              </a:ext>
            </a:extLst>
          </p:cNvPr>
          <p:cNvSpPr>
            <a:spLocks noGrp="1"/>
          </p:cNvSpPr>
          <p:nvPr>
            <p:ph idx="1"/>
          </p:nvPr>
        </p:nvSpPr>
        <p:spPr>
          <a:xfrm>
            <a:off x="609600" y="1600204"/>
            <a:ext cx="8686800" cy="1752600"/>
          </a:xfrm>
        </p:spPr>
        <p:txBody>
          <a:bodyPr>
            <a:normAutofit/>
          </a:bodyPr>
          <a:lstStyle/>
          <a:p>
            <a:r>
              <a:rPr lang="it-IT" dirty="0"/>
              <a:t>I make music from the data!</a:t>
            </a:r>
          </a:p>
          <a:p>
            <a:r>
              <a:rPr lang="it-IT" dirty="0"/>
              <a:t>Independent consultant and trainer</a:t>
            </a:r>
          </a:p>
          <a:p>
            <a:r>
              <a:rPr lang="it-IT" dirty="0"/>
              <a:t>Barca fan</a:t>
            </a:r>
          </a:p>
        </p:txBody>
      </p:sp>
      <p:sp>
        <p:nvSpPr>
          <p:cNvPr id="6" name="Text Placeholder 5">
            <a:extLst>
              <a:ext uri="{FF2B5EF4-FFF2-40B4-BE49-F238E27FC236}">
                <a16:creationId xmlns:a16="http://schemas.microsoft.com/office/drawing/2014/main" id="{EA03EC58-1511-43C9-B2C2-9CF83267292E}"/>
              </a:ext>
            </a:extLst>
          </p:cNvPr>
          <p:cNvSpPr>
            <a:spLocks noGrp="1"/>
          </p:cNvSpPr>
          <p:nvPr>
            <p:ph type="body" sz="quarter" idx="11"/>
          </p:nvPr>
        </p:nvSpPr>
        <p:spPr>
          <a:xfrm>
            <a:off x="631370" y="3827357"/>
            <a:ext cx="5464629" cy="1752600"/>
          </a:xfrm>
        </p:spPr>
        <p:txBody>
          <a:bodyPr/>
          <a:lstStyle/>
          <a:p>
            <a:pPr marL="0" indent="0">
              <a:buNone/>
            </a:pPr>
            <a:r>
              <a:rPr lang="it-IT" dirty="0"/>
              <a:t>      </a:t>
            </a:r>
          </a:p>
        </p:txBody>
      </p:sp>
      <p:sp>
        <p:nvSpPr>
          <p:cNvPr id="7" name="Text Placeholder 6">
            <a:extLst>
              <a:ext uri="{FF2B5EF4-FFF2-40B4-BE49-F238E27FC236}">
                <a16:creationId xmlns:a16="http://schemas.microsoft.com/office/drawing/2014/main" id="{FD56F523-65A7-4F32-8850-851259BB49C9}"/>
              </a:ext>
            </a:extLst>
          </p:cNvPr>
          <p:cNvSpPr>
            <a:spLocks noGrp="1"/>
          </p:cNvSpPr>
          <p:nvPr>
            <p:ph type="body" sz="quarter" idx="12"/>
          </p:nvPr>
        </p:nvSpPr>
        <p:spPr>
          <a:xfrm>
            <a:off x="6248400" y="3827355"/>
            <a:ext cx="5334000" cy="1752601"/>
          </a:xfrm>
        </p:spPr>
        <p:txBody>
          <a:bodyPr/>
          <a:lstStyle/>
          <a:p>
            <a:pPr marL="0" indent="0">
              <a:buNone/>
            </a:pPr>
            <a:r>
              <a:rPr lang="it-IT" sz="2400" dirty="0"/>
              <a:t>https://data-mozart.com</a:t>
            </a:r>
          </a:p>
        </p:txBody>
      </p:sp>
      <p:sp>
        <p:nvSpPr>
          <p:cNvPr id="4" name="Titolo 3">
            <a:extLst>
              <a:ext uri="{FF2B5EF4-FFF2-40B4-BE49-F238E27FC236}">
                <a16:creationId xmlns:a16="http://schemas.microsoft.com/office/drawing/2014/main" id="{C251017A-EC64-4E1B-8FFD-E98F1860B5A4}"/>
              </a:ext>
            </a:extLst>
          </p:cNvPr>
          <p:cNvSpPr>
            <a:spLocks noGrp="1"/>
          </p:cNvSpPr>
          <p:nvPr>
            <p:ph type="title"/>
          </p:nvPr>
        </p:nvSpPr>
        <p:spPr>
          <a:xfrm>
            <a:off x="0" y="0"/>
            <a:ext cx="10972800" cy="1219200"/>
          </a:xfrm>
        </p:spPr>
        <p:txBody>
          <a:bodyPr/>
          <a:lstStyle/>
          <a:p>
            <a:r>
              <a:rPr lang="it-IT" dirty="0"/>
              <a:t>Nikola Ilic</a:t>
            </a:r>
          </a:p>
        </p:txBody>
      </p:sp>
      <p:sp>
        <p:nvSpPr>
          <p:cNvPr id="2" name="Picture Placeholder 1"/>
          <p:cNvSpPr>
            <a:spLocks noGrp="1"/>
          </p:cNvSpPr>
          <p:nvPr>
            <p:ph type="pic" sz="quarter" idx="10"/>
          </p:nvPr>
        </p:nvSpPr>
        <p:spPr>
          <a:xfrm>
            <a:off x="9944098" y="1600200"/>
            <a:ext cx="1638301" cy="1752599"/>
          </a:xfrm>
        </p:spPr>
      </p:sp>
      <p:pic>
        <p:nvPicPr>
          <p:cNvPr id="16" name="Picture 15"/>
          <p:cNvPicPr>
            <a:picLocks noChangeAspect="1"/>
          </p:cNvPicPr>
          <p:nvPr/>
        </p:nvPicPr>
        <p:blipFill>
          <a:blip r:embed="rId3"/>
          <a:stretch>
            <a:fillRect/>
          </a:stretch>
        </p:blipFill>
        <p:spPr>
          <a:xfrm>
            <a:off x="9944099" y="1565476"/>
            <a:ext cx="1638301" cy="1658937"/>
          </a:xfrm>
          <a:prstGeom prst="rect">
            <a:avLst/>
          </a:prstGeom>
        </p:spPr>
      </p:pic>
      <p:sp>
        <p:nvSpPr>
          <p:cNvPr id="8" name="Text Placeholder 5">
            <a:extLst>
              <a:ext uri="{FF2B5EF4-FFF2-40B4-BE49-F238E27FC236}">
                <a16:creationId xmlns:a16="http://schemas.microsoft.com/office/drawing/2014/main" id="{3F230E7E-C11A-4626-87BF-8FF0036BF273}"/>
              </a:ext>
            </a:extLst>
          </p:cNvPr>
          <p:cNvSpPr txBox="1">
            <a:spLocks/>
          </p:cNvSpPr>
          <p:nvPr/>
        </p:nvSpPr>
        <p:spPr>
          <a:xfrm>
            <a:off x="1366091" y="3992777"/>
            <a:ext cx="2468727" cy="463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i="1" dirty="0">
                <a:solidFill>
                  <a:schemeClr val="tx1">
                    <a:lumMod val="95000"/>
                    <a:lumOff val="5000"/>
                  </a:schemeClr>
                </a:solidFill>
                <a:latin typeface="Segoe UI" panose="020B0502040204020203" pitchFamily="34" charset="0"/>
                <a:cs typeface="Segoe UI" panose="020B0502040204020203" pitchFamily="34" charset="0"/>
              </a:rPr>
              <a:t>@DataMozart</a:t>
            </a:r>
          </a:p>
        </p:txBody>
      </p:sp>
      <p:pic>
        <p:nvPicPr>
          <p:cNvPr id="9" name="Picture 8">
            <a:extLst>
              <a:ext uri="{FF2B5EF4-FFF2-40B4-BE49-F238E27FC236}">
                <a16:creationId xmlns:a16="http://schemas.microsoft.com/office/drawing/2014/main" id="{95D66FA3-3F80-4986-AA31-1CAA07C7C6CC}"/>
              </a:ext>
            </a:extLst>
          </p:cNvPr>
          <p:cNvPicPr>
            <a:picLocks noChangeAspect="1"/>
          </p:cNvPicPr>
          <p:nvPr/>
        </p:nvPicPr>
        <p:blipFill>
          <a:blip r:embed="rId4"/>
          <a:stretch>
            <a:fillRect/>
          </a:stretch>
        </p:blipFill>
        <p:spPr>
          <a:xfrm>
            <a:off x="730214" y="3940184"/>
            <a:ext cx="577430" cy="57743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1F965483-4B17-4735-911D-B2ED2B67FC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5927" y="5745377"/>
            <a:ext cx="2289053" cy="923546"/>
          </a:xfrm>
          <a:prstGeom prst="rect">
            <a:avLst/>
          </a:prstGeom>
        </p:spPr>
      </p:pic>
      <p:pic>
        <p:nvPicPr>
          <p:cNvPr id="11" name="Picture 10">
            <a:extLst>
              <a:ext uri="{FF2B5EF4-FFF2-40B4-BE49-F238E27FC236}">
                <a16:creationId xmlns:a16="http://schemas.microsoft.com/office/drawing/2014/main" id="{7D93A4E8-CC7A-48F1-8CA5-CDB42B9200A9}"/>
              </a:ext>
            </a:extLst>
          </p:cNvPr>
          <p:cNvPicPr>
            <a:picLocks noChangeAspect="1"/>
          </p:cNvPicPr>
          <p:nvPr/>
        </p:nvPicPr>
        <p:blipFill>
          <a:blip r:embed="rId6"/>
          <a:stretch>
            <a:fillRect/>
          </a:stretch>
        </p:blipFill>
        <p:spPr>
          <a:xfrm>
            <a:off x="9583319" y="5645312"/>
            <a:ext cx="1152754" cy="1152754"/>
          </a:xfrm>
          <a:prstGeom prst="rect">
            <a:avLst/>
          </a:prstGeom>
        </p:spPr>
      </p:pic>
      <p:pic>
        <p:nvPicPr>
          <p:cNvPr id="12" name="Picture 11" descr="Text, logo&#10;&#10;Description automatically generated with medium confidence">
            <a:extLst>
              <a:ext uri="{FF2B5EF4-FFF2-40B4-BE49-F238E27FC236}">
                <a16:creationId xmlns:a16="http://schemas.microsoft.com/office/drawing/2014/main" id="{1CF69ACB-2674-4A40-AD6B-9FC18BE79F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8246" y="5878788"/>
            <a:ext cx="2971806" cy="685801"/>
          </a:xfrm>
          <a:prstGeom prst="rect">
            <a:avLst/>
          </a:prstGeom>
        </p:spPr>
      </p:pic>
      <p:pic>
        <p:nvPicPr>
          <p:cNvPr id="13" name="Picture 12"/>
          <p:cNvPicPr>
            <a:picLocks noChangeAspect="1"/>
          </p:cNvPicPr>
          <p:nvPr/>
        </p:nvPicPr>
        <p:blipFill>
          <a:blip r:embed="rId8"/>
          <a:stretch>
            <a:fillRect/>
          </a:stretch>
        </p:blipFill>
        <p:spPr>
          <a:xfrm>
            <a:off x="10637520" y="1"/>
            <a:ext cx="1554480" cy="769620"/>
          </a:xfrm>
          <a:prstGeom prst="rect">
            <a:avLst/>
          </a:prstGeom>
        </p:spPr>
      </p:pic>
    </p:spTree>
    <p:extLst>
      <p:ext uri="{BB962C8B-B14F-4D97-AF65-F5344CB8AC3E}">
        <p14:creationId xmlns:p14="http://schemas.microsoft.com/office/powerpoint/2010/main" val="2632434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mn-lt"/>
              </a:rPr>
              <a:t>Agenda</a:t>
            </a:r>
            <a:endParaRPr lang="en-GB" dirty="0">
              <a:latin typeface="+mn-lt"/>
            </a:endParaRPr>
          </a:p>
        </p:txBody>
      </p:sp>
      <p:sp>
        <p:nvSpPr>
          <p:cNvPr id="6" name="Content Placeholder 5"/>
          <p:cNvSpPr>
            <a:spLocks noGrp="1"/>
          </p:cNvSpPr>
          <p:nvPr>
            <p:ph idx="1"/>
          </p:nvPr>
        </p:nvSpPr>
        <p:spPr/>
        <p:txBody>
          <a:bodyPr>
            <a:normAutofit fontScale="55000" lnSpcReduction="20000"/>
          </a:bodyPr>
          <a:lstStyle/>
          <a:p>
            <a:pPr marL="0" indent="0">
              <a:buNone/>
            </a:pPr>
            <a:r>
              <a:rPr lang="en-US" b="1" dirty="0">
                <a:solidFill>
                  <a:schemeClr val="accent1"/>
                </a:solidFill>
                <a:effectLst>
                  <a:outerShdw blurRad="38100" dist="38100" dir="2700000" algn="tl">
                    <a:srgbClr val="000000">
                      <a:alpha val="43137"/>
                    </a:srgbClr>
                  </a:outerShdw>
                </a:effectLst>
              </a:rPr>
              <a:t>In this session, we will provide a basic introduction of Azure Data Factory, a scalable cloud-based data integration service and Azure Logic Apps Power BI. We will show a Demo to refresh Power BI datasets with few options such as</a:t>
            </a:r>
          </a:p>
          <a:p>
            <a:pPr marL="0" indent="0">
              <a:buNone/>
            </a:pPr>
            <a:endParaRPr lang="en-US" b="1" dirty="0">
              <a:solidFill>
                <a:schemeClr val="accent1"/>
              </a:solidFill>
              <a:effectLst>
                <a:outerShdw blurRad="38100" dist="38100" dir="2700000" algn="tl">
                  <a:srgbClr val="000000">
                    <a:alpha val="43137"/>
                  </a:srgbClr>
                </a:outerShdw>
              </a:effectLst>
            </a:endParaRPr>
          </a:p>
          <a:p>
            <a:pPr marL="0" indent="0">
              <a:buNone/>
            </a:pPr>
            <a:r>
              <a:rPr lang="en-US" b="1" dirty="0">
                <a:solidFill>
                  <a:schemeClr val="accent1"/>
                </a:solidFill>
                <a:effectLst>
                  <a:outerShdw blurRad="38100" dist="38100" dir="2700000" algn="tl">
                    <a:srgbClr val="000000">
                      <a:alpha val="43137"/>
                    </a:srgbClr>
                  </a:outerShdw>
                </a:effectLst>
              </a:rPr>
              <a:t>*ADF</a:t>
            </a:r>
          </a:p>
          <a:p>
            <a:pPr marL="0" indent="0">
              <a:buNone/>
            </a:pPr>
            <a:r>
              <a:rPr lang="en-US" b="1" dirty="0">
                <a:solidFill>
                  <a:schemeClr val="accent1"/>
                </a:solidFill>
                <a:effectLst>
                  <a:outerShdw blurRad="38100" dist="38100" dir="2700000" algn="tl">
                    <a:srgbClr val="000000">
                      <a:alpha val="43137"/>
                    </a:srgbClr>
                  </a:outerShdw>
                </a:effectLst>
              </a:rPr>
              <a:t>*Azure Logic Apps</a:t>
            </a:r>
          </a:p>
          <a:p>
            <a:pPr marL="0" indent="0">
              <a:buNone/>
            </a:pPr>
            <a:r>
              <a:rPr lang="en-US" b="1" dirty="0">
                <a:solidFill>
                  <a:schemeClr val="accent1"/>
                </a:solidFill>
                <a:effectLst>
                  <a:outerShdw blurRad="38100" dist="38100" dir="2700000" algn="tl">
                    <a:srgbClr val="000000">
                      <a:alpha val="43137"/>
                    </a:srgbClr>
                  </a:outerShdw>
                </a:effectLst>
              </a:rPr>
              <a:t>*Using above both options</a:t>
            </a:r>
          </a:p>
          <a:p>
            <a:pPr marL="0" indent="0">
              <a:buNone/>
            </a:pPr>
            <a:endParaRPr lang="en-US" b="1" dirty="0">
              <a:solidFill>
                <a:schemeClr val="accent1"/>
              </a:solidFill>
              <a:effectLst>
                <a:outerShdw blurRad="38100" dist="38100" dir="2700000" algn="tl">
                  <a:srgbClr val="000000">
                    <a:alpha val="43137"/>
                  </a:srgbClr>
                </a:outerShdw>
              </a:effectLst>
            </a:endParaRPr>
          </a:p>
          <a:p>
            <a:pPr marL="0" indent="0">
              <a:buNone/>
            </a:pPr>
            <a:r>
              <a:rPr lang="en-US" b="1" dirty="0">
                <a:solidFill>
                  <a:schemeClr val="accent1"/>
                </a:solidFill>
                <a:effectLst>
                  <a:outerShdw blurRad="38100" dist="38100" dir="2700000" algn="tl">
                    <a:srgbClr val="000000">
                      <a:alpha val="43137"/>
                    </a:srgbClr>
                  </a:outerShdw>
                </a:effectLst>
              </a:rPr>
              <a:t>This demo will also use the following technologies:</a:t>
            </a:r>
            <a:br>
              <a:rPr lang="en-US" b="1" dirty="0">
                <a:solidFill>
                  <a:schemeClr val="accent1"/>
                </a:solidFill>
                <a:effectLst>
                  <a:outerShdw blurRad="38100" dist="38100" dir="2700000" algn="tl">
                    <a:srgbClr val="000000">
                      <a:alpha val="43137"/>
                    </a:srgbClr>
                  </a:outerShdw>
                </a:effectLst>
              </a:rPr>
            </a:br>
            <a:endParaRPr lang="en-US" b="1" dirty="0">
              <a:solidFill>
                <a:schemeClr val="accent1"/>
              </a:solidFill>
              <a:effectLst>
                <a:outerShdw blurRad="38100" dist="38100" dir="2700000" algn="tl">
                  <a:srgbClr val="000000">
                    <a:alpha val="43137"/>
                  </a:srgbClr>
                </a:outerShdw>
              </a:effectLst>
            </a:endParaRPr>
          </a:p>
          <a:p>
            <a:pPr marL="0" indent="0">
              <a:buNone/>
            </a:pPr>
            <a:r>
              <a:rPr lang="en-US" b="1" dirty="0">
                <a:solidFill>
                  <a:schemeClr val="accent1"/>
                </a:solidFill>
                <a:effectLst>
                  <a:outerShdw blurRad="38100" dist="38100" dir="2700000" algn="tl">
                    <a:srgbClr val="000000">
                      <a:alpha val="43137"/>
                    </a:srgbClr>
                  </a:outerShdw>
                </a:effectLst>
              </a:rPr>
              <a:t>*Azure Key Vault</a:t>
            </a:r>
          </a:p>
          <a:p>
            <a:pPr marL="0" indent="0">
              <a:buNone/>
            </a:pPr>
            <a:r>
              <a:rPr lang="en-US" b="1" dirty="0">
                <a:solidFill>
                  <a:schemeClr val="accent1"/>
                </a:solidFill>
                <a:effectLst>
                  <a:outerShdw blurRad="38100" dist="38100" dir="2700000" algn="tl">
                    <a:srgbClr val="000000">
                      <a:alpha val="43137"/>
                    </a:srgbClr>
                  </a:outerShdw>
                </a:effectLst>
              </a:rPr>
              <a:t>*Azure Data Factory</a:t>
            </a:r>
          </a:p>
          <a:p>
            <a:pPr marL="0" indent="0">
              <a:buNone/>
            </a:pPr>
            <a:r>
              <a:rPr lang="en-US" b="1" dirty="0">
                <a:solidFill>
                  <a:schemeClr val="accent1"/>
                </a:solidFill>
                <a:effectLst>
                  <a:outerShdw blurRad="38100" dist="38100" dir="2700000" algn="tl">
                    <a:srgbClr val="000000">
                      <a:alpha val="43137"/>
                    </a:srgbClr>
                  </a:outerShdw>
                </a:effectLst>
              </a:rPr>
              <a:t>*Azure Logic Apps</a:t>
            </a:r>
          </a:p>
          <a:p>
            <a:pPr marL="0" indent="0">
              <a:buNone/>
            </a:pPr>
            <a:r>
              <a:rPr lang="en-US" b="1" dirty="0">
                <a:solidFill>
                  <a:schemeClr val="accent1"/>
                </a:solidFill>
                <a:effectLst>
                  <a:outerShdw blurRad="38100" dist="38100" dir="2700000" algn="tl">
                    <a:srgbClr val="000000">
                      <a:alpha val="43137"/>
                    </a:srgbClr>
                  </a:outerShdw>
                </a:effectLst>
              </a:rPr>
              <a:t>*Azure SQL Server</a:t>
            </a:r>
          </a:p>
          <a:p>
            <a:pPr marL="0" indent="0">
              <a:buNone/>
            </a:pPr>
            <a:r>
              <a:rPr lang="en-US" b="1" dirty="0">
                <a:solidFill>
                  <a:schemeClr val="accent1"/>
                </a:solidFill>
                <a:effectLst>
                  <a:outerShdw blurRad="38100" dist="38100" dir="2700000" algn="tl">
                    <a:srgbClr val="000000">
                      <a:alpha val="43137"/>
                    </a:srgbClr>
                  </a:outerShdw>
                </a:effectLst>
              </a:rPr>
              <a:t>*Power BI</a:t>
            </a:r>
          </a:p>
          <a:p>
            <a:pPr marL="0" indent="0">
              <a:buNone/>
            </a:pPr>
            <a:r>
              <a:rPr lang="en-US" b="1" dirty="0">
                <a:solidFill>
                  <a:schemeClr val="accent1"/>
                </a:solidFill>
                <a:effectLst>
                  <a:outerShdw blurRad="38100" dist="38100" dir="2700000" algn="tl">
                    <a:srgbClr val="000000">
                      <a:alpha val="43137"/>
                    </a:srgbClr>
                  </a:outerShdw>
                </a:effectLst>
              </a:rPr>
              <a:t>The main goal of this session is to provide basic knowledge of ADF ,Azure Logic Apps and Power BI using Demo so attendee will leave with above technology and how to apply them in different scenarios.</a:t>
            </a:r>
            <a:endParaRPr lang="en-GB" b="1" dirty="0">
              <a:solidFill>
                <a:schemeClr val="accent1"/>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10637520" y="0"/>
            <a:ext cx="1554480" cy="769620"/>
          </a:xfrm>
          <a:prstGeom prst="rect">
            <a:avLst/>
          </a:prstGeom>
        </p:spPr>
      </p:pic>
    </p:spTree>
    <p:extLst>
      <p:ext uri="{BB962C8B-B14F-4D97-AF65-F5344CB8AC3E}">
        <p14:creationId xmlns:p14="http://schemas.microsoft.com/office/powerpoint/2010/main" val="421775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7"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Agenda</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8" name="Content Placeholder 2">
            <a:extLst>
              <a:ext uri="{FF2B5EF4-FFF2-40B4-BE49-F238E27FC236}">
                <a16:creationId xmlns:a16="http://schemas.microsoft.com/office/drawing/2014/main" id="{D0CBD819-7844-4EEE-A505-7E8B08DA29FA}"/>
              </a:ext>
            </a:extLst>
          </p:cNvPr>
          <p:cNvSpPr txBox="1">
            <a:spLocks/>
          </p:cNvSpPr>
          <p:nvPr/>
        </p:nvSpPr>
        <p:spPr bwMode="auto">
          <a:xfrm>
            <a:off x="6197600" y="1600203"/>
            <a:ext cx="5384800" cy="449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it-IT"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3. </a:t>
            </a: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Power BI Overview</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lang="en-US" dirty="0">
                <a:solidFill>
                  <a:srgbClr val="1BA1E2"/>
                </a:solidFill>
                <a:effectLst>
                  <a:outerShdw blurRad="38100" dist="38100" dir="2700000" algn="tl">
                    <a:srgbClr val="000000">
                      <a:alpha val="43137"/>
                    </a:srgbClr>
                  </a:outerShdw>
                </a:effectLst>
              </a:rPr>
              <a:t>      Demo – Power BI!!!</a:t>
            </a:r>
            <a:endPar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it-IT"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4. DEMO –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it-IT"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rPr>
              <a:t>Refresh Power BI Dataset using Azure Data Factory &amp; Logic Apps</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it-IT" sz="2400" b="1"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sp>
        <p:nvSpPr>
          <p:cNvPr id="9" name="Content Placeholder 3">
            <a:extLst>
              <a:ext uri="{FF2B5EF4-FFF2-40B4-BE49-F238E27FC236}">
                <a16:creationId xmlns:a16="http://schemas.microsoft.com/office/drawing/2014/main" id="{DE57B2BE-8A66-40F2-8374-776EB2D126BF}"/>
              </a:ext>
            </a:extLst>
          </p:cNvPr>
          <p:cNvSpPr txBox="1">
            <a:spLocks/>
          </p:cNvSpPr>
          <p:nvPr/>
        </p:nvSpPr>
        <p:spPr bwMode="auto">
          <a:xfrm>
            <a:off x="491490" y="1600203"/>
            <a:ext cx="58166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1. Azure Data Factory (ADF) </a:t>
            </a:r>
            <a:r>
              <a:rPr kumimoji="0" lang="en-US" sz="2400" i="0" u="none" strike="noStrike" kern="120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Overview</a:t>
            </a:r>
            <a:endPar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Demo –  ADF Quick Tour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2. </a:t>
            </a:r>
            <a:r>
              <a:rPr kumimoji="0" lang="it-IT"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Azure Logic Apps Overview</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it-IT"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          Demo – Azure Logic Apps Tour!!!</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2"/>
          <a:stretch>
            <a:fillRect/>
          </a:stretch>
        </p:blipFill>
        <p:spPr>
          <a:xfrm>
            <a:off x="10637520" y="1"/>
            <a:ext cx="1554480" cy="769620"/>
          </a:xfrm>
          <a:prstGeom prst="rect">
            <a:avLst/>
          </a:prstGeom>
        </p:spPr>
      </p:pic>
    </p:spTree>
    <p:extLst>
      <p:ext uri="{BB962C8B-B14F-4D97-AF65-F5344CB8AC3E}">
        <p14:creationId xmlns:p14="http://schemas.microsoft.com/office/powerpoint/2010/main" val="118043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932" y="617906"/>
            <a:ext cx="10515600" cy="5024485"/>
          </a:xfrm>
          <a:effectLst>
            <a:reflection stA="88000" endPos="65000" dist="50800" dir="5400000" sy="-100000" algn="bl" rotWithShape="0"/>
          </a:effectLst>
        </p:spPr>
        <p:txBody>
          <a:bodyPr>
            <a:normAutofit/>
          </a:bodyPr>
          <a:lstStyle/>
          <a:p>
            <a:pPr marL="514350" lvl="0" indent="-514350" algn="ctr">
              <a:lnSpc>
                <a:spcPct val="300000"/>
              </a:lnSpc>
              <a:buAutoNum type="arabicPeriod"/>
            </a:pPr>
            <a:r>
              <a:rPr lang="en-US" sz="4000" b="1"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Data Factory (ADF)</a:t>
            </a:r>
          </a:p>
        </p:txBody>
      </p:sp>
      <p:pic>
        <p:nvPicPr>
          <p:cNvPr id="6" name="Picture 5"/>
          <p:cNvPicPr>
            <a:picLocks noChangeAspect="1"/>
          </p:cNvPicPr>
          <p:nvPr/>
        </p:nvPicPr>
        <p:blipFill>
          <a:blip r:embed="rId2"/>
          <a:stretch>
            <a:fillRect/>
          </a:stretch>
        </p:blipFill>
        <p:spPr>
          <a:xfrm>
            <a:off x="10637520" y="1"/>
            <a:ext cx="1554480" cy="769620"/>
          </a:xfrm>
          <a:prstGeom prst="rect">
            <a:avLst/>
          </a:prstGeom>
        </p:spPr>
      </p:pic>
      <p:pic>
        <p:nvPicPr>
          <p:cNvPr id="8" name="Picture 7"/>
          <p:cNvPicPr>
            <a:picLocks noChangeAspect="1"/>
          </p:cNvPicPr>
          <p:nvPr/>
        </p:nvPicPr>
        <p:blipFill>
          <a:blip r:embed="rId3"/>
          <a:stretch>
            <a:fillRect/>
          </a:stretch>
        </p:blipFill>
        <p:spPr>
          <a:xfrm>
            <a:off x="5120640" y="3006090"/>
            <a:ext cx="1652555" cy="1752600"/>
          </a:xfrm>
          <a:prstGeom prst="rect">
            <a:avLst/>
          </a:prstGeom>
        </p:spPr>
      </p:pic>
    </p:spTree>
    <p:extLst>
      <p:ext uri="{BB962C8B-B14F-4D97-AF65-F5344CB8AC3E}">
        <p14:creationId xmlns:p14="http://schemas.microsoft.com/office/powerpoint/2010/main" val="207150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What is Azure Data Factory(ADF)?</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10" name="Content Placeholder 3">
            <a:extLst>
              <a:ext uri="{FF2B5EF4-FFF2-40B4-BE49-F238E27FC236}">
                <a16:creationId xmlns:a16="http://schemas.microsoft.com/office/drawing/2014/main" id="{DE57B2BE-8A66-40F2-8374-776EB2D126BF}"/>
              </a:ext>
            </a:extLst>
          </p:cNvPr>
          <p:cNvSpPr txBox="1">
            <a:spLocks/>
          </p:cNvSpPr>
          <p:nvPr/>
        </p:nvSpPr>
        <p:spPr bwMode="auto">
          <a:xfrm>
            <a:off x="812800" y="1771884"/>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A cloud-based data integration service that orchestrates and automates the movement and transformation of data</a:t>
            </a:r>
          </a:p>
        </p:txBody>
      </p:sp>
      <p:pic>
        <p:nvPicPr>
          <p:cNvPr id="11" name="Picture 10"/>
          <p:cNvPicPr>
            <a:picLocks noChangeAspect="1"/>
          </p:cNvPicPr>
          <p:nvPr/>
        </p:nvPicPr>
        <p:blipFill>
          <a:blip r:embed="rId2"/>
          <a:stretch>
            <a:fillRect/>
          </a:stretch>
        </p:blipFill>
        <p:spPr>
          <a:xfrm>
            <a:off x="7505343" y="3546303"/>
            <a:ext cx="2105025" cy="1316303"/>
          </a:xfrm>
          <a:prstGeom prst="rect">
            <a:avLst/>
          </a:prstGeom>
        </p:spPr>
      </p:pic>
      <p:pic>
        <p:nvPicPr>
          <p:cNvPr id="12" name="Picture 11"/>
          <p:cNvPicPr>
            <a:picLocks noChangeAspect="1"/>
          </p:cNvPicPr>
          <p:nvPr/>
        </p:nvPicPr>
        <p:blipFill>
          <a:blip r:embed="rId3"/>
          <a:stretch>
            <a:fillRect/>
          </a:stretch>
        </p:blipFill>
        <p:spPr>
          <a:xfrm>
            <a:off x="8083550" y="1618293"/>
            <a:ext cx="3019425" cy="1565978"/>
          </a:xfrm>
          <a:prstGeom prst="rect">
            <a:avLst/>
          </a:prstGeom>
        </p:spPr>
      </p:pic>
      <p:pic>
        <p:nvPicPr>
          <p:cNvPr id="13" name="Picture 12"/>
          <p:cNvPicPr>
            <a:picLocks noChangeAspect="1"/>
          </p:cNvPicPr>
          <p:nvPr/>
        </p:nvPicPr>
        <p:blipFill>
          <a:blip r:embed="rId4"/>
          <a:stretch>
            <a:fillRect/>
          </a:stretch>
        </p:blipFill>
        <p:spPr>
          <a:xfrm>
            <a:off x="6197600" y="1609919"/>
            <a:ext cx="1885950" cy="2019300"/>
          </a:xfrm>
          <a:prstGeom prst="rect">
            <a:avLst/>
          </a:prstGeom>
        </p:spPr>
      </p:pic>
      <p:pic>
        <p:nvPicPr>
          <p:cNvPr id="7" name="Picture 6"/>
          <p:cNvPicPr>
            <a:picLocks noChangeAspect="1"/>
          </p:cNvPicPr>
          <p:nvPr/>
        </p:nvPicPr>
        <p:blipFill>
          <a:blip r:embed="rId5"/>
          <a:stretch>
            <a:fillRect/>
          </a:stretch>
        </p:blipFill>
        <p:spPr>
          <a:xfrm>
            <a:off x="10637520" y="1"/>
            <a:ext cx="1554480" cy="769620"/>
          </a:xfrm>
          <a:prstGeom prst="rect">
            <a:avLst/>
          </a:prstGeom>
        </p:spPr>
      </p:pic>
      <p:pic>
        <p:nvPicPr>
          <p:cNvPr id="8" name="Picture 7"/>
          <p:cNvPicPr>
            <a:picLocks noChangeAspect="1"/>
          </p:cNvPicPr>
          <p:nvPr/>
        </p:nvPicPr>
        <p:blipFill>
          <a:blip r:embed="rId6"/>
          <a:stretch>
            <a:fillRect/>
          </a:stretch>
        </p:blipFill>
        <p:spPr>
          <a:xfrm>
            <a:off x="0" y="6355080"/>
            <a:ext cx="479075" cy="502920"/>
          </a:xfrm>
          <a:prstGeom prst="rect">
            <a:avLst/>
          </a:prstGeom>
        </p:spPr>
      </p:pic>
    </p:spTree>
    <p:extLst>
      <p:ext uri="{BB962C8B-B14F-4D97-AF65-F5344CB8AC3E}">
        <p14:creationId xmlns:p14="http://schemas.microsoft.com/office/powerpoint/2010/main" val="13053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5864DD-9DB8-49FB-A7A6-6C88399A267A}"/>
              </a:ext>
            </a:extLst>
          </p:cNvPr>
          <p:cNvSpPr txBox="1">
            <a:spLocks/>
          </p:cNvSpPr>
          <p:nvPr/>
        </p:nvSpPr>
        <p:spPr>
          <a:xfrm>
            <a:off x="609600" y="0"/>
            <a:ext cx="10972800" cy="1219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4400" kern="1200">
                <a:solidFill>
                  <a:schemeClr val="tx2"/>
                </a:solidFill>
                <a:effectLst>
                  <a:outerShdw blurRad="63500" dist="38100" dir="5400000" algn="t" rotWithShape="0">
                    <a:prstClr val="black">
                      <a:alpha val="25000"/>
                    </a:prstClr>
                  </a:outerShdw>
                </a:effectLst>
                <a:latin typeface="Segoe UI" pitchFamily="34" charset="0"/>
                <a:ea typeface="+mj-ea"/>
                <a:cs typeface="Segoe UI" pitchFamily="34" charset="0"/>
              </a:defRPr>
            </a:lvl1pPr>
            <a:lvl2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2pPr>
            <a:lvl3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3pPr>
            <a:lvl4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4pPr>
            <a:lvl5pPr algn="ctr" rtl="0" eaLnBrk="0" fontAlgn="base" hangingPunct="0">
              <a:lnSpc>
                <a:spcPts val="5800"/>
              </a:lnSpc>
              <a:spcBef>
                <a:spcPct val="0"/>
              </a:spcBef>
              <a:spcAft>
                <a:spcPct val="0"/>
              </a:spcAft>
              <a:defRPr sz="5400">
                <a:solidFill>
                  <a:schemeClr val="tx2"/>
                </a:solidFill>
                <a:latin typeface="Segoe UI" pitchFamily="34" charset="0"/>
                <a:cs typeface="Segoe UI"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marL="0" marR="0" lvl="0" indent="0" algn="ctr" defTabSz="914400" rtl="0" eaLnBrk="0" fontAlgn="base" latinLnBrk="0" hangingPunct="0">
              <a:lnSpc>
                <a:spcPts val="5800"/>
              </a:lnSpc>
              <a:spcBef>
                <a:spcPct val="0"/>
              </a:spcBef>
              <a:spcAft>
                <a:spcPct val="0"/>
              </a:spcAft>
              <a:buClrTx/>
              <a:buSzTx/>
              <a:buFontTx/>
              <a:buNone/>
              <a:tabLst/>
              <a:defRPr/>
            </a:pPr>
            <a:r>
              <a:rPr kumimoji="0" lang="en-US" sz="4400" b="1" i="0" u="none" strike="noStrike" kern="1200" cap="none" spc="0" normalizeH="0" baseline="0" noProof="0">
                <a:ln>
                  <a:noFill/>
                </a:ln>
                <a:solidFill>
                  <a:srgbClr val="1BA1E2"/>
                </a:solidFill>
                <a:effectLst>
                  <a:outerShdw blurRad="63500" dist="38100" dir="5400000" algn="t" rotWithShape="0">
                    <a:prstClr val="black">
                      <a:alpha val="25000"/>
                    </a:prstClr>
                  </a:outerShdw>
                </a:effectLst>
                <a:uLnTx/>
                <a:uFillTx/>
                <a:latin typeface="Segoe UI" pitchFamily="34" charset="0"/>
                <a:ea typeface="+mj-ea"/>
                <a:cs typeface="Segoe UI" pitchFamily="34" charset="0"/>
              </a:rPr>
              <a:t>What is Azure Data Factory(ADF)?</a:t>
            </a:r>
            <a:endParaRPr kumimoji="0" lang="it-IT" sz="4400" b="0" i="0" u="none" strike="noStrike" kern="1200" cap="none" spc="0" normalizeH="0" baseline="0" noProof="0" dirty="0">
              <a:ln>
                <a:noFill/>
              </a:ln>
              <a:solidFill>
                <a:srgbClr val="444444"/>
              </a:solidFill>
              <a:effectLst>
                <a:outerShdw blurRad="63500" dist="38100" dir="5400000" algn="t" rotWithShape="0">
                  <a:prstClr val="black">
                    <a:alpha val="25000"/>
                  </a:prstClr>
                </a:outerShdw>
              </a:effectLst>
              <a:uLnTx/>
              <a:uFillTx/>
              <a:latin typeface="Segoe UI" pitchFamily="34" charset="0"/>
              <a:ea typeface="+mj-ea"/>
              <a:cs typeface="Segoe UI" pitchFamily="34" charset="0"/>
            </a:endParaRPr>
          </a:p>
        </p:txBody>
      </p:sp>
      <p:sp>
        <p:nvSpPr>
          <p:cNvPr id="8" name="Content Placeholder 3">
            <a:extLst>
              <a:ext uri="{FF2B5EF4-FFF2-40B4-BE49-F238E27FC236}">
                <a16:creationId xmlns:a16="http://schemas.microsoft.com/office/drawing/2014/main" id="{DE57B2BE-8A66-40F2-8374-776EB2D126BF}"/>
              </a:ext>
            </a:extLst>
          </p:cNvPr>
          <p:cNvSpPr txBox="1">
            <a:spLocks/>
          </p:cNvSpPr>
          <p:nvPr/>
        </p:nvSpPr>
        <p:spPr bwMode="auto">
          <a:xfrm>
            <a:off x="711200" y="1920433"/>
            <a:ext cx="5384800" cy="449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rgbClr val="7F7F7F"/>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Azure PaaS Service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It is Serverless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Only pay for what you have use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en-US" sz="2400" i="0" u="none" strike="noStrike" kern="1200" cap="none" spc="0" normalizeH="0" baseline="0" noProof="0" dirty="0">
                <a:ln>
                  <a:noFill/>
                </a:ln>
                <a:solidFill>
                  <a:srgbClr val="1BA1E2"/>
                </a:solidFill>
                <a:effectLst>
                  <a:outerShdw blurRad="38100" dist="38100" dir="2700000" algn="tl">
                    <a:srgbClr val="000000">
                      <a:alpha val="43137"/>
                    </a:srgbClr>
                  </a:outerShdw>
                </a:effectLst>
                <a:uLnTx/>
                <a:uFillTx/>
                <a:latin typeface="Segoe UI" panose="020B0502040204020203" pitchFamily="34" charset="0"/>
                <a:ea typeface="+mn-ea"/>
                <a:cs typeface="Segoe UI" panose="020B0502040204020203" pitchFamily="34" charset="0"/>
              </a:rPr>
              <a:t>Low-code and no-code Solutions</a:t>
            </a:r>
          </a:p>
        </p:txBody>
      </p:sp>
      <p:pic>
        <p:nvPicPr>
          <p:cNvPr id="4" name="Picture 3"/>
          <p:cNvPicPr>
            <a:picLocks noChangeAspect="1"/>
          </p:cNvPicPr>
          <p:nvPr/>
        </p:nvPicPr>
        <p:blipFill>
          <a:blip r:embed="rId2"/>
          <a:stretch>
            <a:fillRect/>
          </a:stretch>
        </p:blipFill>
        <p:spPr>
          <a:xfrm>
            <a:off x="10637520" y="1"/>
            <a:ext cx="1554480" cy="769620"/>
          </a:xfrm>
          <a:prstGeom prst="rect">
            <a:avLst/>
          </a:prstGeom>
        </p:spPr>
      </p:pic>
      <p:pic>
        <p:nvPicPr>
          <p:cNvPr id="5" name="Picture 4"/>
          <p:cNvPicPr>
            <a:picLocks noChangeAspect="1"/>
          </p:cNvPicPr>
          <p:nvPr/>
        </p:nvPicPr>
        <p:blipFill>
          <a:blip r:embed="rId3"/>
          <a:stretch>
            <a:fillRect/>
          </a:stretch>
        </p:blipFill>
        <p:spPr>
          <a:xfrm>
            <a:off x="0" y="6355080"/>
            <a:ext cx="479075" cy="502920"/>
          </a:xfrm>
          <a:prstGeom prst="rect">
            <a:avLst/>
          </a:prstGeom>
        </p:spPr>
      </p:pic>
    </p:spTree>
    <p:extLst>
      <p:ext uri="{BB962C8B-B14F-4D97-AF65-F5344CB8AC3E}">
        <p14:creationId xmlns:p14="http://schemas.microsoft.com/office/powerpoint/2010/main" val="135098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ecutive">
  <a:themeElements>
    <a:clrScheme name="Azure Bootcamp">
      <a:dk1>
        <a:srgbClr val="444444"/>
      </a:dk1>
      <a:lt1>
        <a:sysClr val="window" lastClr="FFFFFF"/>
      </a:lt1>
      <a:dk2>
        <a:srgbClr val="444444"/>
      </a:dk2>
      <a:lt2>
        <a:srgbClr val="EEECE1"/>
      </a:lt2>
      <a:accent1>
        <a:srgbClr val="1BA1E2"/>
      </a:accent1>
      <a:accent2>
        <a:srgbClr val="E85A0E"/>
      </a:accent2>
      <a:accent3>
        <a:srgbClr val="84C659"/>
      </a:accent3>
      <a:accent4>
        <a:srgbClr val="8064A2"/>
      </a:accent4>
      <a:accent5>
        <a:srgbClr val="1BA1E2"/>
      </a:accent5>
      <a:accent6>
        <a:srgbClr val="F26F26"/>
      </a:accent6>
      <a:hlink>
        <a:srgbClr val="49B4E9"/>
      </a:hlink>
      <a:folHlink>
        <a:srgbClr val="800080"/>
      </a:folHlink>
    </a:clrScheme>
    <a:fontScheme name="Segoe">
      <a:majorFont>
        <a:latin typeface="Segoe UI"/>
        <a:ea typeface=""/>
        <a:cs typeface=""/>
      </a:majorFont>
      <a:minorFont>
        <a:latin typeface="Segoe UI"/>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7539</TotalTime>
  <Words>1214</Words>
  <Application>Microsoft Office PowerPoint</Application>
  <PresentationFormat>Widescreen</PresentationFormat>
  <Paragraphs>304</Paragraphs>
  <Slides>33</Slides>
  <Notes>2</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Calibri Light</vt:lpstr>
      <vt:lpstr>Courier New</vt:lpstr>
      <vt:lpstr>Palatino Linotype</vt:lpstr>
      <vt:lpstr>Roboto</vt:lpstr>
      <vt:lpstr>Segoe UI</vt:lpstr>
      <vt:lpstr>Segoe UI Black</vt:lpstr>
      <vt:lpstr>Wingdings</vt:lpstr>
      <vt:lpstr>Office Theme</vt:lpstr>
      <vt:lpstr>1_Executive</vt:lpstr>
      <vt:lpstr>PowerPoint Presentation</vt:lpstr>
      <vt:lpstr>Your Feedback </vt:lpstr>
      <vt:lpstr>Alpa Buddhabhatti</vt:lpstr>
      <vt:lpstr>Nikola Ilic</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Solution Design</vt:lpstr>
      <vt:lpstr>PowerPoint Presentation</vt:lpstr>
      <vt:lpstr>Tools</vt:lpstr>
      <vt:lpstr>Conclusion</vt:lpstr>
      <vt:lpstr> </vt:lpstr>
      <vt:lpstr>                                 Questions !!!  </vt:lpstr>
      <vt:lpstr>Your Feedback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recommendation systems are needed?</dc:title>
  <dc:creator>Buddhabhatti Alpa</dc:creator>
  <cp:lastModifiedBy>Alpa Buddhabhatti</cp:lastModifiedBy>
  <cp:revision>855</cp:revision>
  <dcterms:created xsi:type="dcterms:W3CDTF">2021-01-29T22:48:31Z</dcterms:created>
  <dcterms:modified xsi:type="dcterms:W3CDTF">2022-03-08T01:01:08Z</dcterms:modified>
</cp:coreProperties>
</file>