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424" r:id="rId3"/>
    <p:sldId id="464" r:id="rId4"/>
    <p:sldId id="441" r:id="rId5"/>
    <p:sldId id="419" r:id="rId6"/>
    <p:sldId id="449" r:id="rId7"/>
    <p:sldId id="388" r:id="rId8"/>
    <p:sldId id="467" r:id="rId9"/>
    <p:sldId id="468" r:id="rId10"/>
    <p:sldId id="469" r:id="rId11"/>
    <p:sldId id="470" r:id="rId12"/>
    <p:sldId id="474" r:id="rId13"/>
    <p:sldId id="471" r:id="rId14"/>
    <p:sldId id="472" r:id="rId15"/>
    <p:sldId id="473" r:id="rId16"/>
    <p:sldId id="475" r:id="rId17"/>
    <p:sldId id="463" r:id="rId18"/>
    <p:sldId id="466" r:id="rId19"/>
    <p:sldId id="4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355B-28CA-4F28-ABF8-C4E863AB0CDD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2177-C070-4DFD-84BE-9E7C91D85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20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48CD4C-E5E2-FD4B-A013-4032F684959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8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8686800" cy="1752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ADCEF8-3473-4ED5-A3F7-A8158D0F46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25000" y="1600200"/>
            <a:ext cx="2057400" cy="1752599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0AE9A-D48A-4DD7-A1BC-4BBD214075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370" y="3827357"/>
            <a:ext cx="5464629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F29DA8-7951-4539-894A-327BC0B4D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8400" y="3827355"/>
            <a:ext cx="5334000" cy="1752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F0C5F-EB56-4446-BCE2-556BC4C9BB90}"/>
              </a:ext>
            </a:extLst>
          </p:cNvPr>
          <p:cNvSpPr txBox="1"/>
          <p:nvPr userDrawn="1"/>
        </p:nvSpPr>
        <p:spPr>
          <a:xfrm>
            <a:off x="631371" y="3436255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+mj-lt"/>
              </a:rPr>
              <a:t>Your contacts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8E2B-2EEC-40BC-AB78-ED81E2E8EEF1}"/>
              </a:ext>
            </a:extLst>
          </p:cNvPr>
          <p:cNvSpPr txBox="1"/>
          <p:nvPr userDrawn="1"/>
        </p:nvSpPr>
        <p:spPr>
          <a:xfrm>
            <a:off x="6248400" y="3436255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+mj-lt"/>
              </a:rPr>
              <a:t>Your sites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59985-2407-42A3-82BD-CE52D797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81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A4C26-E46D-45F8-81A6-435DF97B0252}"/>
              </a:ext>
            </a:extLst>
          </p:cNvPr>
          <p:cNvSpPr txBox="1"/>
          <p:nvPr userDrawn="1"/>
        </p:nvSpPr>
        <p:spPr>
          <a:xfrm>
            <a:off x="4800600" y="533400"/>
            <a:ext cx="2230099" cy="777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ts val="5800"/>
              </a:lnSpc>
              <a:defRPr sz="44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6pPr>
            <a:lvl7pPr marL="9144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7pPr>
            <a:lvl8pPr marL="13716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8pPr>
            <a:lvl9pPr marL="18288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Sponsor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9478A-8906-4506-80D0-677087B2A1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90374"/>
            <a:ext cx="4290381" cy="151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81D9C-2837-4C89-ACD0-7435464E9A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1837"/>
          <a:stretch/>
        </p:blipFill>
        <p:spPr>
          <a:xfrm>
            <a:off x="10526597" y="-5697"/>
            <a:ext cx="1675563" cy="69149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769EEF6-CB4B-4BA9-9F39-DE4C306BCE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93332"/>
            <a:ext cx="4114800" cy="101219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9F8C42D-D81C-4C3D-BB45-4F59900386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38444"/>
            <a:ext cx="4703954" cy="919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626FD-D186-4477-B7C1-8B4A45FE574C}"/>
              </a:ext>
            </a:extLst>
          </p:cNvPr>
          <p:cNvSpPr txBox="1"/>
          <p:nvPr userDrawn="1"/>
        </p:nvSpPr>
        <p:spPr>
          <a:xfrm>
            <a:off x="304800" y="15240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PREMIUM SPONSORS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DA781-4DB1-40E6-96A5-656E6E03FE77}"/>
              </a:ext>
            </a:extLst>
          </p:cNvPr>
          <p:cNvSpPr txBox="1"/>
          <p:nvPr userDrawn="1"/>
        </p:nvSpPr>
        <p:spPr>
          <a:xfrm>
            <a:off x="205419" y="5486803"/>
            <a:ext cx="27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SUPPORTING SPONSORS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9FADA6B-0B3C-44D0-8610-9312A901DDB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856135"/>
            <a:ext cx="1204965" cy="8772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813FEC9-C659-4303-8677-166B6E2A052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03222" y="6244894"/>
            <a:ext cx="1973549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tx1"/>
            </a:gs>
            <a:gs pos="4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F1EF-5332-4F11-99A6-38716351127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97F3-BDBB-4E50-A2C0-AEF02F419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4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33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5459E8-A554-436F-B22D-087030DB718F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Segoe UI" pitchFamily="34" charset="0"/>
          <a:ea typeface="+mj-ea"/>
          <a:cs typeface="Segoe UI" pitchFamily="34" charset="0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Segoe UI" pitchFamily="34" charset="0"/>
          <a:cs typeface="Segoe UI" pitchFamily="34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nationaltrust.org.uk/features/plant-a-tre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alpabuddhabhatti/" TargetMode="External"/><Relationship Id="rId4" Type="http://schemas.openxmlformats.org/officeDocument/2006/relationships/hyperlink" Target="https://sqlb.it/?699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.it/?6991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ionaltrust.org.uk/features/plant-a-tre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alpabuddhabhatti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.it/?6991" TargetMode="External"/><Relationship Id="rId2" Type="http://schemas.openxmlformats.org/officeDocument/2006/relationships/hyperlink" Target="https://www.nationaltrust.org.uk/features/plant-a-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alpaBuddhabhatti/SQLBits2020/wiki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hyperlink" Target="https://github.com/alpaBuddhabhatti/SQLBits2020/tree/ADF" TargetMode="Externa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qlb.it/?698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36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6000" b="1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6000" b="1" i="1" dirty="0" smtClean="0">
                <a:solidFill>
                  <a:schemeClr val="accent1"/>
                </a:solidFill>
              </a:rPr>
              <a:t>Azure </a:t>
            </a:r>
            <a:r>
              <a:rPr lang="en-US" sz="6000" b="1" i="1" dirty="0">
                <a:solidFill>
                  <a:schemeClr val="accent1"/>
                </a:solidFill>
              </a:rPr>
              <a:t>Machine Learning for everyone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03" y="319803"/>
            <a:ext cx="3838575" cy="1405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6416" y="6399955"/>
            <a:ext cx="1087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Regular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20 minute session                                                                                               Sat 12</a:t>
            </a:r>
            <a:r>
              <a:rPr lang="en-US" baseline="30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March 15:30</a:t>
            </a:r>
            <a:endParaRPr lang="en-GB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0" y="2323437"/>
            <a:ext cx="1119237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322858" y="279414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b="1" i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create Machine Learning Model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078" y="1763147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Split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Train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Score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Evaluate Model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7" y="1171889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</a:p>
          <a:p>
            <a:pPr marL="0" lvl="0" indent="0" algn="ctr">
              <a:lnSpc>
                <a:spcPct val="170000"/>
              </a:lnSpc>
              <a:buNone/>
            </a:pPr>
            <a:r>
              <a:rPr lang="en-US" sz="43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2.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7" y="1171889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 -</a:t>
            </a:r>
          </a:p>
          <a:p>
            <a:pPr marL="0" lvl="0" indent="0" algn="ctr">
              <a:lnSpc>
                <a:spcPct val="170000"/>
              </a:lnSpc>
              <a:buNone/>
            </a:pP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Approval </a:t>
            </a:r>
            <a:r>
              <a:rPr lang="en-US" sz="4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for a loan using Machine Learning Designer</a:t>
            </a:r>
            <a:endParaRPr lang="en-US" sz="43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7" y="1171889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 -</a:t>
            </a:r>
          </a:p>
          <a:p>
            <a:pPr marL="0" lvl="0" indent="0" algn="ctr">
              <a:lnSpc>
                <a:spcPct val="170000"/>
              </a:lnSpc>
              <a:buNone/>
            </a:pP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Consume </a:t>
            </a:r>
            <a:r>
              <a:rPr lang="en-US" sz="4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Machine Learning Model using </a:t>
            </a: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Azure Data Factory</a:t>
            </a:r>
            <a:endParaRPr lang="en-US" sz="4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7" y="1171889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 -</a:t>
            </a:r>
          </a:p>
          <a:p>
            <a:pPr marL="0" lvl="0" indent="0" algn="ctr">
              <a:lnSpc>
                <a:spcPct val="170000"/>
              </a:lnSpc>
              <a:buNone/>
            </a:pPr>
            <a:r>
              <a:rPr lang="en-US" sz="4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4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Machine Learning Model Using Postman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496478" y="-52394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078" y="176314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Azure Machine Learning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create a Machine Learning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Approval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for a loan using AML 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 Machine Learning Endpoint using Postman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Consume Machine Learning Endpoint using Azure Data Factory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745" y="1163469"/>
            <a:ext cx="2853175" cy="2859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89" y="135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900" b="1" i="1" dirty="0" smtClean="0">
                <a:solidFill>
                  <a:srgbClr val="1BA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GB" sz="4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381000" y="609600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lvl="0"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                                                                                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>
          <a:blip r:embed="rId3"/>
          <a:srcRect t="5123" b="5123"/>
          <a:stretch>
            <a:fillRect/>
          </a:stretch>
        </p:blipFill>
        <p:spPr>
          <a:xfrm>
            <a:off x="2564522" y="1435435"/>
            <a:ext cx="1752600" cy="17525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75517" y="3744498"/>
            <a:ext cx="430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GB" sz="2400" dirty="0">
                <a:solidFill>
                  <a:srgbClr val="00B0F0"/>
                </a:solidFill>
                <a:hlinkClick r:id="rId4"/>
              </a:rPr>
              <a:t>://sqlb.it</a:t>
            </a:r>
            <a:r>
              <a:rPr lang="en-GB" sz="2400" dirty="0" smtClean="0">
                <a:solidFill>
                  <a:srgbClr val="00B0F0"/>
                </a:solidFill>
                <a:hlinkClick r:id="rId4"/>
              </a:rPr>
              <a:t>/?</a:t>
            </a:r>
            <a:r>
              <a:rPr lang="en-GB" sz="2400" dirty="0" smtClean="0">
                <a:solidFill>
                  <a:srgbClr val="00B0F0"/>
                </a:solidFill>
              </a:rPr>
              <a:t>6984</a:t>
            </a:r>
            <a:endParaRPr lang="en-GB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973886" y="3188034"/>
            <a:ext cx="79788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Alpa Buddhabhatti </a:t>
            </a: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Azure Consultant, Cluster Reply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 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5"/>
              </a:rPr>
              <a:t>                                       </a:t>
            </a:r>
            <a:r>
              <a:rPr lang="en-GB" b="1" dirty="0" smtClean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5"/>
              </a:rPr>
              <a:t>https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5"/>
              </a:rPr>
              <a:t>://www.linkedin.com/in/alpabuddhabhatti/</a:t>
            </a:r>
            <a:endParaRPr lang="en-GB" b="1" dirty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="1" dirty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689" y="4336842"/>
            <a:ext cx="11167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AutoNum type="arabicPeriod"/>
              <a:defRPr/>
            </a:pPr>
            <a:r>
              <a:rPr lang="en-US" dirty="0">
                <a:solidFill>
                  <a:srgbClr val="00B0F0"/>
                </a:solidFill>
              </a:rPr>
              <a:t>Every feedback form submitted will be entered into a draw for the attendees to win a great prize.</a:t>
            </a:r>
          </a:p>
          <a:p>
            <a:pPr marL="342900" lvl="0" indent="-342900">
              <a:buFontTx/>
              <a:buAutoNum type="arabicPeriod"/>
              <a:defRPr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2. For every 10 feedback forms we receive we will donate a sapling to the National Trust </a:t>
            </a:r>
            <a:r>
              <a:rPr lang="en-US" dirty="0">
                <a:solidFill>
                  <a:srgbClr val="00B0F0"/>
                </a:solidFill>
                <a:hlinkClick r:id="rId7"/>
              </a:rPr>
              <a:t>https://www.nationaltrust.org.uk/features/plant-a-tree</a:t>
            </a:r>
            <a:r>
              <a:rPr lang="en-US" dirty="0">
                <a:solidFill>
                  <a:srgbClr val="00B0F0"/>
                </a:solidFill>
              </a:rPr>
              <a:t> and we want to plant enough to fill an area the size of a football pitch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lvl="0">
              <a:defRPr/>
            </a:pPr>
            <a:r>
              <a:rPr lang="en-US" dirty="0">
                <a:solidFill>
                  <a:srgbClr val="00B0F0"/>
                </a:solidFill>
              </a:rPr>
              <a:t>3. To Improve Session </a:t>
            </a:r>
          </a:p>
        </p:txBody>
      </p:sp>
    </p:spTree>
    <p:extLst>
      <p:ext uri="{BB962C8B-B14F-4D97-AF65-F5344CB8AC3E}">
        <p14:creationId xmlns:p14="http://schemas.microsoft.com/office/powerpoint/2010/main" val="40454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sz="4900" b="1" i="1" dirty="0" smtClean="0">
                <a:solidFill>
                  <a:srgbClr val="1BA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 </a:t>
            </a:r>
            <a:r>
              <a:rPr lang="en-US" sz="4900" b="1" i="1" dirty="0">
                <a:solidFill>
                  <a:srgbClr val="1BA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!!!</a:t>
            </a:r>
            <a:r>
              <a:rPr lang="en-GB" sz="4900" b="1" i="1" dirty="0">
                <a:solidFill>
                  <a:srgbClr val="1BA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GB" sz="4900" b="1" i="1" dirty="0">
                <a:solidFill>
                  <a:srgbClr val="1BA1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sz="4900" b="1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it-IT" sz="4900" b="1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4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381000" y="609600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lvl="0"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                                                                                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>
          <a:blip r:embed="rId2"/>
          <a:srcRect t="5123" b="5123"/>
          <a:stretch>
            <a:fillRect/>
          </a:stretch>
        </p:blipFill>
        <p:spPr>
          <a:xfrm>
            <a:off x="2564522" y="1435435"/>
            <a:ext cx="1752600" cy="17525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99371" y="3716271"/>
            <a:ext cx="430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GB" sz="2400" dirty="0">
                <a:solidFill>
                  <a:srgbClr val="00B0F0"/>
                </a:solidFill>
                <a:hlinkClick r:id="rId3"/>
              </a:rPr>
              <a:t>://sqlb.it</a:t>
            </a:r>
            <a:r>
              <a:rPr lang="en-GB" sz="2400" dirty="0" smtClean="0">
                <a:solidFill>
                  <a:srgbClr val="00B0F0"/>
                </a:solidFill>
                <a:hlinkClick r:id="rId3"/>
              </a:rPr>
              <a:t>/?</a:t>
            </a:r>
            <a:r>
              <a:rPr lang="en-GB" sz="2400" dirty="0" smtClean="0">
                <a:solidFill>
                  <a:srgbClr val="00B0F0"/>
                </a:solidFill>
              </a:rPr>
              <a:t>6984</a:t>
            </a:r>
            <a:endParaRPr lang="en-GB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973886" y="3188034"/>
            <a:ext cx="79788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Alpa Buddhabhatti </a:t>
            </a:r>
          </a:p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Azure Consultant, Cluster Reply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</a:rPr>
              <a:t> 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4"/>
              </a:rPr>
              <a:t>                                       </a:t>
            </a:r>
            <a:r>
              <a:rPr lang="en-GB" b="1" dirty="0" smtClean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4"/>
              </a:rPr>
              <a:t>https</a:t>
            </a:r>
            <a:r>
              <a:rPr lang="en-GB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cs typeface="Arial" charset="0"/>
                <a:hlinkClick r:id="rId4"/>
              </a:rPr>
              <a:t>://www.linkedin.com/in/alpabuddhabhatti/</a:t>
            </a:r>
            <a:endParaRPr lang="en-GB" b="1" dirty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="1" dirty="0">
              <a:solidFill>
                <a:srgbClr val="44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689" y="4336842"/>
            <a:ext cx="11167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AutoNum type="arabicPeriod"/>
              <a:defRPr/>
            </a:pPr>
            <a:r>
              <a:rPr lang="en-US" dirty="0">
                <a:solidFill>
                  <a:srgbClr val="00B0F0"/>
                </a:solidFill>
              </a:rPr>
              <a:t>Every feedback form submitted will be entered into a draw for the attendees to win a great prize.</a:t>
            </a:r>
          </a:p>
          <a:p>
            <a:pPr marL="342900" lvl="0" indent="-342900">
              <a:buFontTx/>
              <a:buAutoNum type="arabicPeriod"/>
              <a:defRPr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2. For every 10 feedback forms we receive we will donate a sapling to the National Trust </a:t>
            </a:r>
            <a:r>
              <a:rPr lang="en-US" dirty="0">
                <a:solidFill>
                  <a:srgbClr val="00B0F0"/>
                </a:solidFill>
                <a:hlinkClick r:id="rId6"/>
              </a:rPr>
              <a:t>https://www.nationaltrust.org.uk/features/plant-a-tree</a:t>
            </a:r>
            <a:r>
              <a:rPr lang="en-US" dirty="0">
                <a:solidFill>
                  <a:srgbClr val="00B0F0"/>
                </a:solidFill>
              </a:rPr>
              <a:t> and we want to plant enough to fill an area the size of a football pitch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lvl="0">
              <a:defRPr/>
            </a:pPr>
            <a:r>
              <a:rPr lang="en-US" dirty="0">
                <a:solidFill>
                  <a:srgbClr val="00B0F0"/>
                </a:solidFill>
              </a:rPr>
              <a:t>3. To Improve Session </a:t>
            </a:r>
          </a:p>
        </p:txBody>
      </p:sp>
      <p:pic>
        <p:nvPicPr>
          <p:cNvPr id="1027" name="Picture 3" descr="https://ci6.googleusercontent.com/proxy/uFZgmlhxUooAUFs0oYaOgh4-p2oMpDZU95JEKtIDCcgodnZd9FJvCgB6vk7JIDuIEzvzPWbm3CiF5vR5lvfIO5lQqHD9usxbGiGcJ8VEArLayTUwk0povHowHXqGtjSjZ65U7m0EtArbYsIbxw=s0-d-e1-ft#https://chart.apis.google.com/chart?cht=qr&amp;chs=300x300&amp;chl=https%3a%2f%2fsqlb.it%2f%3f698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68" y="9415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541020" y="533401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Useful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links </a:t>
            </a:r>
            <a:r>
              <a:rPr kumimoji="0" lang="en-GB" sz="4400" b="1" i="1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GB" sz="4400" b="1" i="1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>
                <a:solidFill>
                  <a:srgbClr val="1BA1E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cs typeface="Segoe UI" pitchFamily="34" charset="0"/>
              </a:rPr>
              <a:t>Your </a:t>
            </a:r>
            <a:r>
              <a:rPr lang="en-US" b="1" dirty="0">
                <a:solidFill>
                  <a:srgbClr val="00B0F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cs typeface="Segoe UI" pitchFamily="34" charset="0"/>
              </a:rPr>
              <a:t>Feedback</a:t>
            </a:r>
            <a:r>
              <a:rPr lang="en-US" b="1" dirty="0">
                <a:solidFill>
                  <a:srgbClr val="1BA1E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cs typeface="Segoe UI" pitchFamily="34" charset="0"/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39447"/>
              </p:ext>
            </p:extLst>
          </p:nvPr>
        </p:nvGraphicFramePr>
        <p:xfrm>
          <a:off x="971788" y="1467815"/>
          <a:ext cx="11010424" cy="4740593"/>
        </p:xfrm>
        <a:graphic>
          <a:graphicData uri="http://schemas.openxmlformats.org/drawingml/2006/table">
            <a:tbl>
              <a:tblPr/>
              <a:tblGrid>
                <a:gridCol w="6712358">
                  <a:extLst>
                    <a:ext uri="{9D8B030D-6E8A-4147-A177-3AD203B41FA5}">
                      <a16:colId xmlns:a16="http://schemas.microsoft.com/office/drawing/2014/main" val="2400877699"/>
                    </a:ext>
                  </a:extLst>
                </a:gridCol>
                <a:gridCol w="4298066">
                  <a:extLst>
                    <a:ext uri="{9D8B030D-6E8A-4147-A177-3AD203B41FA5}">
                      <a16:colId xmlns:a16="http://schemas.microsoft.com/office/drawing/2014/main" val="421449339"/>
                    </a:ext>
                  </a:extLst>
                </a:gridCol>
              </a:tblGrid>
              <a:tr h="39528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feedback form submitted will be entered into a draw for the attendees to win a great prize.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400" b="0" i="0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2400" b="0" i="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every 10 feedback forms we receive we will donate a sapling to the National Trust </a:t>
                      </a:r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https://www.nationaltrust.org.uk/features/plant-a-tree</a:t>
                      </a:r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we want to plant enough to fill an area the size of a football pitch</a:t>
                      </a:r>
                    </a:p>
                    <a:p>
                      <a:endParaRPr lang="en-US" sz="2400" b="0" i="0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To Improve Session </a:t>
                      </a:r>
                    </a:p>
                    <a:p>
                      <a:endParaRPr lang="en-US" sz="1800" b="0" i="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hlinkClick r:id="rId3"/>
                        </a:rPr>
                        <a:t>                                        </a:t>
                      </a:r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5158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hlinkClick r:id="rId3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302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745" y="1163469"/>
            <a:ext cx="2853175" cy="28592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75517" y="3744498"/>
            <a:ext cx="430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GB" sz="2400" dirty="0">
                <a:solidFill>
                  <a:srgbClr val="00B0F0"/>
                </a:solidFill>
                <a:hlinkClick r:id="rId3"/>
              </a:rPr>
              <a:t>://sqlb.it</a:t>
            </a:r>
            <a:r>
              <a:rPr lang="en-GB" sz="2400" dirty="0" smtClean="0">
                <a:solidFill>
                  <a:srgbClr val="00B0F0"/>
                </a:solidFill>
                <a:hlinkClick r:id="rId3"/>
              </a:rPr>
              <a:t>/?</a:t>
            </a:r>
            <a:r>
              <a:rPr lang="en-GB" sz="2400" dirty="0" smtClean="0">
                <a:solidFill>
                  <a:srgbClr val="00B0F0"/>
                </a:solidFill>
              </a:rPr>
              <a:t>6984</a:t>
            </a:r>
            <a:endParaRPr lang="en-GB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596CE8-B748-4C40-B0A3-1EF96F98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8686800" cy="1752600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Consultant @Cluster reply, UK</a:t>
            </a:r>
          </a:p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 @ Events and Conferences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03EC58-1511-43C9-B2C2-9CF832672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370" y="3827357"/>
            <a:ext cx="5464629" cy="1752600"/>
          </a:xfrm>
        </p:spPr>
        <p:txBody>
          <a:bodyPr/>
          <a:lstStyle/>
          <a:p>
            <a:r>
              <a:rPr lang="it-IT" dirty="0"/>
              <a:t>Linkedin:</a:t>
            </a:r>
          </a:p>
          <a:p>
            <a:pPr marL="0" indent="0">
              <a:buNone/>
            </a:pPr>
            <a:r>
              <a:rPr lang="it-IT" dirty="0"/>
              <a:t>      https://www.linkedin.com/in/alpabuddhabhatti/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6F523-65A7-4F32-8850-851259BB4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8400" y="3827355"/>
            <a:ext cx="5334000" cy="1752601"/>
          </a:xfrm>
        </p:spPr>
        <p:txBody>
          <a:bodyPr/>
          <a:lstStyle/>
          <a:p>
            <a:r>
              <a:rPr lang="it-IT" dirty="0"/>
              <a:t>Slideshare: </a:t>
            </a:r>
            <a:endParaRPr lang="it-IT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Home · </a:t>
            </a:r>
            <a:r>
              <a:rPr lang="en-GB" dirty="0" err="1">
                <a:hlinkClick r:id="rId3"/>
              </a:rPr>
              <a:t>alpaBuddhabhatti</a:t>
            </a:r>
            <a:r>
              <a:rPr lang="en-GB" dirty="0">
                <a:hlinkClick r:id="rId3"/>
              </a:rPr>
              <a:t>/SQLBits2020 Wiki (github.com)</a:t>
            </a:r>
            <a:endParaRPr lang="it-IT" dirty="0"/>
          </a:p>
          <a:p>
            <a:r>
              <a:rPr lang="it-IT" dirty="0" smtClean="0"/>
              <a:t>GitHub</a:t>
            </a:r>
            <a:r>
              <a:rPr lang="it-IT" dirty="0"/>
              <a:t>: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hlinkClick r:id="rId4"/>
              </a:rPr>
              <a:t> </a:t>
            </a:r>
            <a:r>
              <a:rPr lang="en-GB" dirty="0" err="1" smtClean="0">
                <a:hlinkClick r:id="rId4"/>
              </a:rPr>
              <a:t>alpaBuddhabhatti</a:t>
            </a:r>
            <a:r>
              <a:rPr lang="en-GB" dirty="0" smtClean="0">
                <a:hlinkClick r:id="rId4"/>
              </a:rPr>
              <a:t>/SQLBits2020 at ADF (github.com)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251017A-EC64-4E1B-8FFD-E98F1860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219200"/>
          </a:xfrm>
        </p:spPr>
        <p:txBody>
          <a:bodyPr/>
          <a:lstStyle/>
          <a:p>
            <a:r>
              <a:rPr lang="it-IT" b="1" dirty="0"/>
              <a:t>Alpa Buddhabhatti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5123" b="5123"/>
          <a:stretch>
            <a:fillRect/>
          </a:stretch>
        </p:blipFill>
        <p:spPr>
          <a:xfrm>
            <a:off x="9906000" y="1524000"/>
            <a:ext cx="1752600" cy="1752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673" y="5667353"/>
            <a:ext cx="2432137" cy="1056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5638800"/>
            <a:ext cx="1990809" cy="11136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214" y="5725194"/>
            <a:ext cx="2722941" cy="1028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316" y="5724318"/>
            <a:ext cx="1955954" cy="981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+mn-lt"/>
              </a:rPr>
              <a:t>Abstract</a:t>
            </a:r>
            <a:endParaRPr lang="en-GB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This session shows step by step Demo for how to use Azure Machine learning studio with data and create a Machine Learning system without any </a:t>
            </a:r>
            <a:r>
              <a:rPr lang="en-US" dirty="0" smtClean="0">
                <a:solidFill>
                  <a:srgbClr val="00B0F0"/>
                </a:solidFill>
              </a:rPr>
              <a:t>prior </a:t>
            </a:r>
            <a:r>
              <a:rPr lang="en-US" dirty="0">
                <a:solidFill>
                  <a:srgbClr val="00B0F0"/>
                </a:solidFill>
              </a:rPr>
              <a:t>knowledge of Machine Learning , Data Science, </a:t>
            </a:r>
            <a:r>
              <a:rPr lang="en-US" dirty="0" err="1">
                <a:solidFill>
                  <a:srgbClr val="00B0F0"/>
                </a:solidFill>
              </a:rPr>
              <a:t>Maths</a:t>
            </a:r>
            <a:r>
              <a:rPr lang="en-US" dirty="0">
                <a:solidFill>
                  <a:srgbClr val="00B0F0"/>
                </a:solidFill>
              </a:rPr>
              <a:t> and programming </a:t>
            </a:r>
            <a:r>
              <a:rPr lang="en-US" dirty="0" smtClean="0">
                <a:solidFill>
                  <a:srgbClr val="00B0F0"/>
                </a:solidFill>
              </a:rPr>
              <a:t>languages.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Also, It explains, basic key terms related to Azure ML, Data science and Algorithms.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I also show a demo to predicted a user get Loan or not.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This demo will also use the following technologies: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*Azure Blob Storage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*Azure Machine Learning Studio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The Key takeaway is that attendees will get ideas about the skills and knowledge required to recognize an opportunity for a machine learning application and seize it. Also attendee gets to know well about Azure Machine Leaning.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Feedback link 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https://sqlb.it/?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6984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Room 09</a:t>
            </a:r>
            <a:endParaRPr lang="en-GB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0" y="0"/>
            <a:ext cx="155448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Agenda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BD819-7844-4EEE-A505-7E8B08DA29FA}"/>
              </a:ext>
            </a:extLst>
          </p:cNvPr>
          <p:cNvSpPr txBox="1">
            <a:spLocks/>
          </p:cNvSpPr>
          <p:nvPr/>
        </p:nvSpPr>
        <p:spPr bwMode="auto">
          <a:xfrm>
            <a:off x="6506258" y="1693585"/>
            <a:ext cx="5384800" cy="449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DEMO </a:t>
            </a:r>
            <a:endParaRPr lang="en-US" dirty="0" smtClean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  <a:defRPr/>
            </a:pPr>
            <a:endParaRPr lang="en-US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ML Studio –  Using a classification models to predict approval of loans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 Machine Learning Model using Postman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 a Machine Learning Model using  Azure Data 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57B2BE-8A66-40F2-8374-776EB2D126BF}"/>
              </a:ext>
            </a:extLst>
          </p:cNvPr>
          <p:cNvSpPr txBox="1">
            <a:spLocks/>
          </p:cNvSpPr>
          <p:nvPr/>
        </p:nvSpPr>
        <p:spPr bwMode="auto">
          <a:xfrm>
            <a:off x="491490" y="1600203"/>
            <a:ext cx="5816600" cy="44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0" indent="-457200">
              <a:buAutoNum type="arabicPeriod"/>
              <a:defRPr/>
            </a:pP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and Azure Machine Learning </a:t>
            </a:r>
            <a:endParaRPr lang="en-US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  <a:defRPr/>
            </a:pP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 (ML)?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Azure Machine Learning (ML)?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Azure Machine Learning (ML)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create Machine Learning Model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Machine Learning Designer Tour!!!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34" y="384811"/>
            <a:ext cx="10515600" cy="5024485"/>
          </a:xfrm>
          <a:effectLst>
            <a:reflection stA="88000" endPos="65000" dist="50800" dir="5400000" sy="-100000" algn="bl" rotWithShape="0"/>
          </a:effectLst>
        </p:spPr>
        <p:txBody>
          <a:bodyPr>
            <a:normAutofit/>
          </a:bodyPr>
          <a:lstStyle/>
          <a:p>
            <a:pPr marL="0" lvl="0" indent="0" algn="ctr">
              <a:lnSpc>
                <a:spcPct val="300000"/>
              </a:lnSpc>
              <a:buNone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</a:t>
            </a:r>
          </a:p>
          <a:p>
            <a:pPr marL="514350" lvl="0" indent="-514350" algn="ctr">
              <a:lnSpc>
                <a:spcPct val="300000"/>
              </a:lnSpc>
              <a:buAutoNum type="arabicPeriod"/>
            </a:pPr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  <a:endParaRPr 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1" y="2049503"/>
            <a:ext cx="1119237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541020" y="533401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b="1" i="1" dirty="0" smtClean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b="1" i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Machine Learning?</a:t>
            </a:r>
            <a:r>
              <a:rPr kumimoji="0" lang="en-GB" sz="4400" b="1" i="1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/>
            </a:r>
            <a:br>
              <a:rPr kumimoji="0" lang="en-GB" sz="4400" b="1" i="1" u="none" strike="noStrike" kern="1200" cap="none" spc="0" normalizeH="0" baseline="0" noProof="0" dirty="0">
                <a:ln>
                  <a:noFill/>
                </a:ln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</a:b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078" y="1763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Computer Program/system that can learn from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finds pattern from experience and able to make predictions about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future.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Without being explicitly programmed or told to do</a:t>
            </a:r>
          </a:p>
          <a:p>
            <a:pPr marL="0" indent="0">
              <a:buNone/>
            </a:pPr>
            <a:endParaRPr lang="en-US" sz="6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85534" y="2663830"/>
            <a:ext cx="1277332" cy="509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248626" y="2663830"/>
            <a:ext cx="42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or Examples</a:t>
            </a:r>
            <a:endParaRPr lang="en-GB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496478" y="-52394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b="1" i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Azure Machine Learning ?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078" y="17631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cloud-based service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for creating and managing 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achine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earning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solutions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64DD-9DB8-49FB-A7A6-6C88399A267A}"/>
              </a:ext>
            </a:extLst>
          </p:cNvPr>
          <p:cNvSpPr txBox="1">
            <a:spLocks/>
          </p:cNvSpPr>
          <p:nvPr/>
        </p:nvSpPr>
        <p:spPr>
          <a:xfrm>
            <a:off x="496478" y="-52394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1200" cap="none" spc="0" normalizeH="0" baseline="0" noProof="0" dirty="0" smtClean="0">
              <a:ln>
                <a:noFill/>
              </a:ln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1BA1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defRPr/>
            </a:pPr>
            <a:r>
              <a:rPr lang="en-US" b="1" i="1" dirty="0">
                <a:solidFill>
                  <a:srgbClr val="1BA1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Azure Machine Learning?</a:t>
            </a:r>
            <a:endParaRPr kumimoji="0" lang="it-IT" sz="4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1"/>
            <a:ext cx="1554480" cy="76962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078" y="176314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PAAS Service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No Code, Low code, Code First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 Built – Algorithms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Speed up Data science process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Deployment 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" y="6014977"/>
            <a:ext cx="843554" cy="7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xecutive">
  <a:themeElements>
    <a:clrScheme name="Azure Bootcamp">
      <a:dk1>
        <a:srgbClr val="444444"/>
      </a:dk1>
      <a:lt1>
        <a:sysClr val="window" lastClr="FFFFFF"/>
      </a:lt1>
      <a:dk2>
        <a:srgbClr val="444444"/>
      </a:dk2>
      <a:lt2>
        <a:srgbClr val="EEECE1"/>
      </a:lt2>
      <a:accent1>
        <a:srgbClr val="1BA1E2"/>
      </a:accent1>
      <a:accent2>
        <a:srgbClr val="E85A0E"/>
      </a:accent2>
      <a:accent3>
        <a:srgbClr val="84C659"/>
      </a:accent3>
      <a:accent4>
        <a:srgbClr val="8064A2"/>
      </a:accent4>
      <a:accent5>
        <a:srgbClr val="1BA1E2"/>
      </a:accent5>
      <a:accent6>
        <a:srgbClr val="F26F26"/>
      </a:accent6>
      <a:hlink>
        <a:srgbClr val="49B4E9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9683</TotalTime>
  <Words>718</Words>
  <Application>Microsoft Office PowerPoint</Application>
  <PresentationFormat>Widescreen</PresentationFormat>
  <Paragraphs>145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Palatino Linotype</vt:lpstr>
      <vt:lpstr>Roboto</vt:lpstr>
      <vt:lpstr>Segoe UI</vt:lpstr>
      <vt:lpstr>Wingdings</vt:lpstr>
      <vt:lpstr>Office Theme</vt:lpstr>
      <vt:lpstr>1_Executive</vt:lpstr>
      <vt:lpstr>PowerPoint Presentation</vt:lpstr>
      <vt:lpstr>Your Feedback </vt:lpstr>
      <vt:lpstr>Alpa Buddhabhatti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  <vt:lpstr>                                 Questions !!!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recommendation systems are needed?</dc:title>
  <dc:creator>Buddhabhatti Alpa</dc:creator>
  <cp:lastModifiedBy>Alpa Buddhabhatti</cp:lastModifiedBy>
  <cp:revision>885</cp:revision>
  <dcterms:created xsi:type="dcterms:W3CDTF">2021-01-29T22:48:31Z</dcterms:created>
  <dcterms:modified xsi:type="dcterms:W3CDTF">2022-03-10T23:05:27Z</dcterms:modified>
</cp:coreProperties>
</file>