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26"/>
  </p:notesMasterIdLst>
  <p:handoutMasterIdLst>
    <p:handoutMasterId r:id="rId27"/>
  </p:handoutMasterIdLst>
  <p:sldIdLst>
    <p:sldId id="281" r:id="rId2"/>
    <p:sldId id="318" r:id="rId3"/>
    <p:sldId id="303" r:id="rId4"/>
    <p:sldId id="350" r:id="rId5"/>
    <p:sldId id="353" r:id="rId6"/>
    <p:sldId id="354" r:id="rId7"/>
    <p:sldId id="355" r:id="rId8"/>
    <p:sldId id="357" r:id="rId9"/>
    <p:sldId id="358" r:id="rId10"/>
    <p:sldId id="352" r:id="rId11"/>
    <p:sldId id="359" r:id="rId12"/>
    <p:sldId id="360" r:id="rId13"/>
    <p:sldId id="361" r:id="rId14"/>
    <p:sldId id="331" r:id="rId15"/>
    <p:sldId id="363" r:id="rId16"/>
    <p:sldId id="364" r:id="rId17"/>
    <p:sldId id="365" r:id="rId18"/>
    <p:sldId id="366" r:id="rId19"/>
    <p:sldId id="368" r:id="rId20"/>
    <p:sldId id="369" r:id="rId21"/>
    <p:sldId id="370" r:id="rId22"/>
    <p:sldId id="371" r:id="rId23"/>
    <p:sldId id="372" r:id="rId24"/>
    <p:sldId id="373" r:id="rId25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5" userDrawn="1">
          <p15:clr>
            <a:srgbClr val="A4A3A4"/>
          </p15:clr>
        </p15:guide>
        <p15:guide id="4" orient="horz" pos="195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5035" userDrawn="1">
          <p15:clr>
            <a:srgbClr val="A4A3A4"/>
          </p15:clr>
        </p15:guide>
        <p15:guide id="8" orient="horz" pos="2251" userDrawn="1">
          <p15:clr>
            <a:srgbClr val="A4A3A4"/>
          </p15:clr>
        </p15:guide>
        <p15:guide id="9" orient="horz" pos="2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2DB"/>
    <a:srgbClr val="29323F"/>
    <a:srgbClr val="FFFFFF"/>
    <a:srgbClr val="304371"/>
    <a:srgbClr val="EEF2F5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5286" autoAdjust="0"/>
  </p:normalViewPr>
  <p:slideViewPr>
    <p:cSldViewPr snapToGrid="0" showGuides="1">
      <p:cViewPr>
        <p:scale>
          <a:sx n="113" d="100"/>
          <a:sy n="113" d="100"/>
        </p:scale>
        <p:origin x="432" y="-8"/>
      </p:cViewPr>
      <p:guideLst>
        <p:guide pos="295"/>
        <p:guide orient="horz" pos="195"/>
        <p:guide pos="2880"/>
        <p:guide pos="5035"/>
        <p:guide orient="horz" pos="2251"/>
        <p:guide orient="horz" pos="2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AD81A70-1D9B-4ED7-ADCA-C95601914E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FB844-9CE7-417D-AFB3-8C5938B55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5AA57-C306-4F1A-8AAC-8B4CA625C3E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C631C0-AA5B-434F-B40D-D1085F003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39B12-7C19-47D7-B215-D6396F2D90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9905-CD73-4B5E-AA47-7C501D6A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3533-CA9C-4616-AB97-7E198DB79BF9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47B17-AD01-4D47-BDF4-A1331792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8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590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83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97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65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36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l7filter</a:t>
            </a:r>
            <a:r>
              <a:rPr lang="zh-CN" altLang="en-US" dirty="0"/>
              <a:t>官网的描述。它是</a:t>
            </a:r>
            <a:r>
              <a:rPr lang="en-US" altLang="zh-CN" dirty="0" err="1"/>
              <a:t>linux</a:t>
            </a:r>
            <a:r>
              <a:rPr lang="zh-CN" altLang="en-US" dirty="0"/>
              <a:t> </a:t>
            </a:r>
            <a:r>
              <a:rPr lang="en-US" altLang="zh-CN" dirty="0"/>
              <a:t>netfilter</a:t>
            </a:r>
            <a:r>
              <a:rPr lang="zh-CN" altLang="en-US" dirty="0"/>
              <a:t>的一个外挂模块。他们尝试过在用户态和内核态开发</a:t>
            </a:r>
            <a:r>
              <a:rPr lang="en-US" altLang="zh-CN" dirty="0"/>
              <a:t>l7filter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67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l7filter</a:t>
            </a:r>
            <a:r>
              <a:rPr lang="zh-CN" altLang="en-US" dirty="0"/>
              <a:t>官网的描述。它是</a:t>
            </a:r>
            <a:r>
              <a:rPr lang="en-US" altLang="zh-CN" dirty="0" err="1"/>
              <a:t>linux</a:t>
            </a:r>
            <a:r>
              <a:rPr lang="zh-CN" altLang="en-US" dirty="0"/>
              <a:t> </a:t>
            </a:r>
            <a:r>
              <a:rPr lang="en-US" altLang="zh-CN" dirty="0"/>
              <a:t>netfilter</a:t>
            </a:r>
            <a:r>
              <a:rPr lang="zh-CN" altLang="en-US" dirty="0"/>
              <a:t>的一个外挂模块。他们尝试过在用户态和内核态开发</a:t>
            </a:r>
            <a:r>
              <a:rPr lang="en-US" altLang="zh-CN" dirty="0"/>
              <a:t>l7filter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19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l7filter</a:t>
            </a:r>
            <a:r>
              <a:rPr lang="zh-CN" altLang="en-US" dirty="0"/>
              <a:t>官网的描述。它是</a:t>
            </a:r>
            <a:r>
              <a:rPr lang="en-US" altLang="zh-CN" dirty="0" err="1"/>
              <a:t>linux</a:t>
            </a:r>
            <a:r>
              <a:rPr lang="zh-CN" altLang="en-US" dirty="0"/>
              <a:t> </a:t>
            </a:r>
            <a:r>
              <a:rPr lang="en-US" altLang="zh-CN" dirty="0"/>
              <a:t>netfilter</a:t>
            </a:r>
            <a:r>
              <a:rPr lang="zh-CN" altLang="en-US" dirty="0"/>
              <a:t>的一个外挂模块。他们尝试过在用户态和内核态开发</a:t>
            </a:r>
            <a:r>
              <a:rPr lang="en-US" altLang="zh-CN" dirty="0"/>
              <a:t>l7filter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53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l7filter</a:t>
            </a:r>
            <a:r>
              <a:rPr lang="zh-CN" altLang="en-US" dirty="0"/>
              <a:t>官网的描述。它是</a:t>
            </a:r>
            <a:r>
              <a:rPr lang="en-US" altLang="zh-CN" dirty="0" err="1"/>
              <a:t>linux</a:t>
            </a:r>
            <a:r>
              <a:rPr lang="zh-CN" altLang="en-US" dirty="0"/>
              <a:t> </a:t>
            </a:r>
            <a:r>
              <a:rPr lang="en-US" altLang="zh-CN" dirty="0"/>
              <a:t>netfilter</a:t>
            </a:r>
            <a:r>
              <a:rPr lang="zh-CN" altLang="en-US" dirty="0"/>
              <a:t>的一个外挂模块。他们尝试过在用户态和内核态开发</a:t>
            </a:r>
            <a:r>
              <a:rPr lang="en-US" altLang="zh-CN" dirty="0"/>
              <a:t>l7filter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46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l7filter</a:t>
            </a:r>
            <a:r>
              <a:rPr lang="zh-CN" altLang="en-US" dirty="0"/>
              <a:t>官网的描述。它是</a:t>
            </a:r>
            <a:r>
              <a:rPr lang="en-US" altLang="zh-CN" dirty="0" err="1"/>
              <a:t>linux</a:t>
            </a:r>
            <a:r>
              <a:rPr lang="zh-CN" altLang="en-US" dirty="0"/>
              <a:t> </a:t>
            </a:r>
            <a:r>
              <a:rPr lang="en-US" altLang="zh-CN" dirty="0"/>
              <a:t>netfilter</a:t>
            </a:r>
            <a:r>
              <a:rPr lang="zh-CN" altLang="en-US" dirty="0"/>
              <a:t>的一个外挂模块。他们尝试过在用户态和内核态开发</a:t>
            </a:r>
            <a:r>
              <a:rPr lang="en-US" altLang="zh-CN" dirty="0"/>
              <a:t>l7filter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09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93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l7filter</a:t>
            </a:r>
            <a:r>
              <a:rPr lang="zh-CN" altLang="en-US" dirty="0"/>
              <a:t>官网的描述。它是</a:t>
            </a:r>
            <a:r>
              <a:rPr lang="en-US" altLang="zh-CN" dirty="0" err="1"/>
              <a:t>linux</a:t>
            </a:r>
            <a:r>
              <a:rPr lang="zh-CN" altLang="en-US" dirty="0"/>
              <a:t> </a:t>
            </a:r>
            <a:r>
              <a:rPr lang="en-US" altLang="zh-CN" dirty="0"/>
              <a:t>netfilter</a:t>
            </a:r>
            <a:r>
              <a:rPr lang="zh-CN" altLang="en-US" dirty="0"/>
              <a:t>的一个外挂模块。他们尝试过在用户态和内核态开发</a:t>
            </a:r>
            <a:r>
              <a:rPr lang="en-US" altLang="zh-CN" dirty="0"/>
              <a:t>l7filter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49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l7filter</a:t>
            </a:r>
            <a:r>
              <a:rPr lang="zh-CN" altLang="en-US" dirty="0"/>
              <a:t>官网的描述。它是</a:t>
            </a:r>
            <a:r>
              <a:rPr lang="en-US" altLang="zh-CN" dirty="0" err="1"/>
              <a:t>linux</a:t>
            </a:r>
            <a:r>
              <a:rPr lang="zh-CN" altLang="en-US" dirty="0"/>
              <a:t> </a:t>
            </a:r>
            <a:r>
              <a:rPr lang="en-US" altLang="zh-CN" dirty="0"/>
              <a:t>netfilter</a:t>
            </a:r>
            <a:r>
              <a:rPr lang="zh-CN" altLang="en-US" dirty="0"/>
              <a:t>的一个外挂模块。他们尝试过在用户态和内核态开发</a:t>
            </a:r>
            <a:r>
              <a:rPr lang="en-US" altLang="zh-CN" dirty="0"/>
              <a:t>l7filter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148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l7filter</a:t>
            </a:r>
            <a:r>
              <a:rPr lang="zh-CN" altLang="en-US" dirty="0"/>
              <a:t>官网的描述。它是</a:t>
            </a:r>
            <a:r>
              <a:rPr lang="en-US" altLang="zh-CN" dirty="0" err="1"/>
              <a:t>linux</a:t>
            </a:r>
            <a:r>
              <a:rPr lang="zh-CN" altLang="en-US" dirty="0"/>
              <a:t> </a:t>
            </a:r>
            <a:r>
              <a:rPr lang="en-US" altLang="zh-CN" dirty="0"/>
              <a:t>netfilter</a:t>
            </a:r>
            <a:r>
              <a:rPr lang="zh-CN" altLang="en-US" dirty="0"/>
              <a:t>的一个外挂模块。他们尝试过在用户态和内核态开发</a:t>
            </a:r>
            <a:r>
              <a:rPr lang="en-US" altLang="zh-CN" dirty="0"/>
              <a:t>l7filter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34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l7filter</a:t>
            </a:r>
            <a:r>
              <a:rPr lang="zh-CN" altLang="en-US" dirty="0"/>
              <a:t>官网的描述。它是</a:t>
            </a:r>
            <a:r>
              <a:rPr lang="en-US" altLang="zh-CN" dirty="0" err="1"/>
              <a:t>linux</a:t>
            </a:r>
            <a:r>
              <a:rPr lang="zh-CN" altLang="en-US" dirty="0"/>
              <a:t> </a:t>
            </a:r>
            <a:r>
              <a:rPr lang="en-US" altLang="zh-CN" dirty="0"/>
              <a:t>netfilter</a:t>
            </a:r>
            <a:r>
              <a:rPr lang="zh-CN" altLang="en-US" dirty="0"/>
              <a:t>的一个外挂模块。他们尝试过在用户态和内核态开发</a:t>
            </a:r>
            <a:r>
              <a:rPr lang="en-US" altLang="zh-CN" dirty="0"/>
              <a:t>l7filter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88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89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这张图上显示得非常清晰。发送方的数据包进入网卡再到内核空间。首先进入的链式</a:t>
            </a:r>
            <a:r>
              <a:rPr lang="en-US" altLang="zh-CN" dirty="0" err="1"/>
              <a:t>prerouting</a:t>
            </a:r>
            <a:r>
              <a:rPr lang="zh-CN" altLang="en-US" dirty="0"/>
              <a:t>，之后判断数据包的目的地址是否是本主机，也就是本主机是否只是负责转发这个数据包。如果目标是本主机就进入</a:t>
            </a:r>
            <a:r>
              <a:rPr lang="en-US" altLang="zh-CN" dirty="0"/>
              <a:t>input</a:t>
            </a:r>
            <a:r>
              <a:rPr lang="zh-CN" altLang="en-US" dirty="0"/>
              <a:t>链，否则进入</a:t>
            </a:r>
            <a:r>
              <a:rPr lang="en-US" altLang="zh-CN" dirty="0"/>
              <a:t>forward</a:t>
            </a:r>
            <a:r>
              <a:rPr lang="zh-CN" altLang="en-US" dirty="0"/>
              <a:t>链和</a:t>
            </a:r>
            <a:r>
              <a:rPr lang="en-US" altLang="zh-CN" dirty="0" err="1"/>
              <a:t>postrouting</a:t>
            </a:r>
            <a:r>
              <a:rPr lang="zh-CN" altLang="en-US" dirty="0"/>
              <a:t>链。发出去的包则会经过</a:t>
            </a:r>
            <a:r>
              <a:rPr lang="en-US" altLang="zh-CN" dirty="0"/>
              <a:t>output</a:t>
            </a:r>
            <a:r>
              <a:rPr lang="zh-CN" altLang="en-US" dirty="0"/>
              <a:t>链和</a:t>
            </a:r>
            <a:r>
              <a:rPr lang="en-US" altLang="zh-CN" dirty="0" err="1"/>
              <a:t>postrouting</a:t>
            </a:r>
            <a:r>
              <a:rPr lang="zh-CN" altLang="en-US" dirty="0"/>
              <a:t>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4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iptables</a:t>
            </a:r>
            <a:r>
              <a:rPr lang="zh-CN" altLang="en-US" dirty="0"/>
              <a:t>为我们预制了四张表。</a:t>
            </a:r>
            <a:r>
              <a:rPr lang="zh-CN" altLang="en-US" sz="1200" dirty="0"/>
              <a:t>具有相同功能的规则的集合叫做</a:t>
            </a:r>
            <a:r>
              <a:rPr lang="en-US" altLang="zh-CN" sz="1200" dirty="0"/>
              <a:t>`</a:t>
            </a:r>
            <a:r>
              <a:rPr lang="zh-CN" altLang="en-US" sz="1200" dirty="0"/>
              <a:t>表</a:t>
            </a:r>
            <a:r>
              <a:rPr lang="en-US" altLang="zh-CN" sz="1200" dirty="0"/>
              <a:t>’</a:t>
            </a:r>
            <a:r>
              <a:rPr lang="zh-CN" altLang="en-US" sz="1200" dirty="0"/>
              <a:t>。每条链上允许的规则是不相同的，例如只能在</a:t>
            </a:r>
            <a:r>
              <a:rPr lang="en-US" altLang="zh-CN" sz="1200" dirty="0"/>
              <a:t>input</a:t>
            </a:r>
            <a:r>
              <a:rPr lang="zh-CN" altLang="en-US" sz="1200" dirty="0"/>
              <a:t> </a:t>
            </a:r>
            <a:r>
              <a:rPr lang="en-US" altLang="zh-CN" sz="1200" dirty="0"/>
              <a:t>output</a:t>
            </a:r>
            <a:r>
              <a:rPr lang="zh-CN" altLang="en-US" sz="1200" dirty="0"/>
              <a:t> </a:t>
            </a:r>
            <a:r>
              <a:rPr lang="en-US" altLang="zh-CN" sz="1200" dirty="0"/>
              <a:t>forward</a:t>
            </a:r>
            <a:r>
              <a:rPr lang="zh-CN" altLang="en-US" sz="1200" dirty="0"/>
              <a:t>链上进行过滤。本次试验我们主要修改</a:t>
            </a:r>
            <a:r>
              <a:rPr lang="en-US" altLang="zh-CN" sz="1200" dirty="0"/>
              <a:t>filter</a:t>
            </a:r>
            <a:r>
              <a:rPr lang="zh-CN" altLang="en-US" sz="1200" dirty="0"/>
              <a:t>表上的规则。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5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我们创建了两个虚拟机，使用</a:t>
            </a:r>
            <a:r>
              <a:rPr lang="en-US" altLang="zh-CN" dirty="0"/>
              <a:t>nat</a:t>
            </a:r>
            <a:r>
              <a:rPr lang="zh-CN" altLang="en-US" dirty="0"/>
              <a:t>模式和主机共享网络，并设置虚拟机为固定</a:t>
            </a:r>
            <a:r>
              <a:rPr lang="en-US" altLang="zh-CN" dirty="0"/>
              <a:t>ip</a:t>
            </a:r>
            <a:r>
              <a:rPr lang="zh-CN" altLang="en-US" dirty="0"/>
              <a:t>。虚拟机</a:t>
            </a:r>
            <a:r>
              <a:rPr lang="en-US" altLang="zh-CN" dirty="0"/>
              <a:t>1</a:t>
            </a:r>
            <a:r>
              <a:rPr lang="zh-CN" altLang="en-US" dirty="0"/>
              <a:t>和虚拟机</a:t>
            </a:r>
            <a:r>
              <a:rPr lang="en-US" altLang="zh-CN" dirty="0"/>
              <a:t>2</a:t>
            </a:r>
            <a:r>
              <a:rPr lang="zh-CN" altLang="en-US" dirty="0"/>
              <a:t>可以直接通信。</a:t>
            </a:r>
            <a:endParaRPr lang="en-US" altLang="zh-CN" dirty="0"/>
          </a:p>
          <a:p>
            <a:r>
              <a:rPr lang="en-US" altLang="zh-CN" dirty="0"/>
              <a:t>vmware</a:t>
            </a:r>
            <a:r>
              <a:rPr lang="zh-CN" altLang="en-US" dirty="0"/>
              <a:t>为虚拟出一个虚拟交换机作为虚拟机</a:t>
            </a:r>
            <a:r>
              <a:rPr lang="en-US" altLang="zh-CN" dirty="0"/>
              <a:t>1</a:t>
            </a:r>
            <a:r>
              <a:rPr lang="zh-CN" altLang="en-US" dirty="0"/>
              <a:t>和虚拟机</a:t>
            </a:r>
            <a:r>
              <a:rPr lang="en-US" altLang="zh-CN" dirty="0"/>
              <a:t>2</a:t>
            </a:r>
            <a:r>
              <a:rPr lang="zh-CN" altLang="en-US" dirty="0"/>
              <a:t>的固定网关。与主机通信发往</a:t>
            </a:r>
            <a:r>
              <a:rPr lang="en-US" altLang="zh-CN" dirty="0"/>
              <a:t>vmnet8</a:t>
            </a:r>
            <a:r>
              <a:rPr lang="zh-CN" altLang="en-US" dirty="0"/>
              <a:t>网卡，与外部通信则通过</a:t>
            </a:r>
            <a:r>
              <a:rPr lang="en-US" altLang="zh-CN" dirty="0"/>
              <a:t>nat</a:t>
            </a:r>
            <a:r>
              <a:rPr lang="zh-CN" altLang="en-US" dirty="0"/>
              <a:t>设备发送到主机网卡。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3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设置允许发送和接受</a:t>
            </a:r>
            <a:r>
              <a:rPr lang="en-US" altLang="zh-CN" dirty="0"/>
              <a:t>icmp</a:t>
            </a:r>
            <a:r>
              <a:rPr lang="zh-CN" altLang="en-US" dirty="0"/>
              <a:t>包。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 err="1"/>
              <a:t>wireshark</a:t>
            </a:r>
            <a:r>
              <a:rPr lang="zh-CN" altLang="en-US" dirty="0"/>
              <a:t>和</a:t>
            </a:r>
            <a:r>
              <a:rPr lang="en-US" altLang="zh-CN" dirty="0"/>
              <a:t>ping</a:t>
            </a:r>
            <a:r>
              <a:rPr lang="zh-CN" altLang="en-US" dirty="0"/>
              <a:t>结果来看，客户端向服务器端发送的</a:t>
            </a:r>
            <a:r>
              <a:rPr lang="en-US" altLang="zh-CN" dirty="0"/>
              <a:t>icmp</a:t>
            </a:r>
            <a:r>
              <a:rPr lang="zh-CN" altLang="en-US" dirty="0"/>
              <a:t>包得到响应。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8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首先清空之前添加的规则。</a:t>
            </a:r>
            <a:endParaRPr lang="en-US" altLang="zh-CN" dirty="0"/>
          </a:p>
          <a:p>
            <a:r>
              <a:rPr lang="zh-CN" altLang="en-US" dirty="0"/>
              <a:t>设置服务器端不允许接受和发送</a:t>
            </a:r>
            <a:r>
              <a:rPr lang="en-US" altLang="zh-CN" dirty="0"/>
              <a:t>icmp</a:t>
            </a:r>
            <a:r>
              <a:rPr lang="zh-CN" altLang="en-US" dirty="0"/>
              <a:t>包。</a:t>
            </a:r>
            <a:endParaRPr lang="en-US" altLang="zh-CN" dirty="0"/>
          </a:p>
          <a:p>
            <a:r>
              <a:rPr lang="zh-CN" altLang="en-US" dirty="0"/>
              <a:t>客户端发送的</a:t>
            </a:r>
            <a:r>
              <a:rPr lang="en-US" altLang="zh-CN" dirty="0"/>
              <a:t>icmp</a:t>
            </a:r>
            <a:r>
              <a:rPr lang="zh-CN" altLang="en-US" dirty="0"/>
              <a:t>包并未收到响应。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33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我们在服务器端</a:t>
            </a:r>
            <a:r>
              <a:rPr lang="en-US" altLang="zh-CN" dirty="0"/>
              <a:t>8888</a:t>
            </a:r>
            <a:r>
              <a:rPr lang="zh-CN" altLang="en-US" dirty="0"/>
              <a:t>端口和</a:t>
            </a:r>
            <a:r>
              <a:rPr lang="en-US" altLang="zh-CN" dirty="0"/>
              <a:t>8889</a:t>
            </a:r>
            <a:r>
              <a:rPr lang="zh-CN" altLang="en-US" dirty="0"/>
              <a:t>端口开启了</a:t>
            </a:r>
            <a:r>
              <a:rPr lang="en-US" altLang="zh-CN" dirty="0"/>
              <a:t>http</a:t>
            </a:r>
            <a:r>
              <a:rPr lang="zh-CN" altLang="en-US" dirty="0"/>
              <a:t>服务。</a:t>
            </a:r>
            <a:endParaRPr lang="en-US" altLang="zh-CN" dirty="0"/>
          </a:p>
          <a:p>
            <a:r>
              <a:rPr lang="en-US" altLang="zh-CN" dirty="0"/>
              <a:t>8889</a:t>
            </a:r>
            <a:r>
              <a:rPr lang="zh-CN" altLang="en-US" dirty="0"/>
              <a:t>端口添加</a:t>
            </a:r>
            <a:r>
              <a:rPr lang="en-US" altLang="zh-CN" dirty="0"/>
              <a:t>reject</a:t>
            </a:r>
            <a:r>
              <a:rPr lang="zh-CN" altLang="en-US" dirty="0"/>
              <a:t>规则</a:t>
            </a:r>
            <a:endParaRPr lang="en-US" altLang="zh-CN" dirty="0"/>
          </a:p>
          <a:p>
            <a:r>
              <a:rPr lang="zh-CN" altLang="en-US" dirty="0"/>
              <a:t>服务前端返回</a:t>
            </a:r>
            <a:r>
              <a:rPr lang="en-US" altLang="zh-CN" dirty="0"/>
              <a:t>port</a:t>
            </a:r>
            <a:r>
              <a:rPr lang="zh-CN" altLang="en-US" dirty="0"/>
              <a:t> </a:t>
            </a:r>
            <a:r>
              <a:rPr lang="en-US" altLang="zh-CN" dirty="0"/>
              <a:t>unreachable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drop</a:t>
            </a:r>
            <a:r>
              <a:rPr lang="zh-CN" altLang="en-US" dirty="0"/>
              <a:t>不同，</a:t>
            </a:r>
            <a:r>
              <a:rPr lang="en-US" altLang="zh-CN" dirty="0"/>
              <a:t>drop</a:t>
            </a:r>
            <a:r>
              <a:rPr lang="zh-CN" altLang="en-US" dirty="0"/>
              <a:t>直接丢弃，</a:t>
            </a:r>
            <a:r>
              <a:rPr lang="en-US" altLang="zh-CN" dirty="0"/>
              <a:t>reject</a:t>
            </a:r>
            <a:r>
              <a:rPr lang="zh-CN" altLang="en-US" dirty="0"/>
              <a:t>返回了不允许访问的包。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33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过滤</a:t>
            </a:r>
            <a:r>
              <a:rPr lang="en-US" altLang="zh-CN" dirty="0"/>
              <a:t>sex</a:t>
            </a:r>
            <a:r>
              <a:rPr lang="zh-CN" altLang="en-US" dirty="0"/>
              <a:t>敏感词汇。前后对比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85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8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4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1713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72B4B3-6AAF-4F07-B651-231C2A87BFAD}"/>
              </a:ext>
            </a:extLst>
          </p:cNvPr>
          <p:cNvSpPr/>
          <p:nvPr userDrawn="1"/>
        </p:nvSpPr>
        <p:spPr>
          <a:xfrm>
            <a:off x="1" y="6474940"/>
            <a:ext cx="9144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1325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1" y="6474940"/>
            <a:ext cx="9144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247135" y="996717"/>
            <a:ext cx="7745928" cy="6095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63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2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6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7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4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8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etfilter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887003"/>
            <a:ext cx="9144000" cy="348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8B9CC7-7DE6-41EC-957A-3C9CC4F70307}"/>
              </a:ext>
            </a:extLst>
          </p:cNvPr>
          <p:cNvSpPr/>
          <p:nvPr/>
        </p:nvSpPr>
        <p:spPr bwMode="auto">
          <a:xfrm>
            <a:off x="1391486" y="2840353"/>
            <a:ext cx="63610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iptables</a:t>
            </a:r>
            <a:r>
              <a:rPr lang="zh-CN" altLang="en-US" sz="5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与 </a:t>
            </a:r>
            <a:r>
              <a:rPr lang="en-US" altLang="zh-CN" sz="5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l7fliter</a:t>
            </a:r>
            <a:endParaRPr lang="zh-CN" altLang="en-US" sz="5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6FC654-F32C-4253-A90E-17C3BCAF512E}"/>
              </a:ext>
            </a:extLst>
          </p:cNvPr>
          <p:cNvSpPr/>
          <p:nvPr/>
        </p:nvSpPr>
        <p:spPr>
          <a:xfrm>
            <a:off x="-79022" y="3885197"/>
            <a:ext cx="9302044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67" spc="400" dirty="0">
                <a:solidFill>
                  <a:schemeClr val="bg1"/>
                </a:solidFill>
                <a:latin typeface="Arial"/>
              </a:rPr>
              <a:t>The</a:t>
            </a:r>
            <a:r>
              <a:rPr lang="zh-CN" altLang="en-US" sz="1467" spc="400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altLang="zh-CN" sz="1467" spc="400" dirty="0">
                <a:solidFill>
                  <a:schemeClr val="bg1"/>
                </a:solidFill>
                <a:latin typeface="Arial"/>
              </a:rPr>
              <a:t>experiment</a:t>
            </a:r>
            <a:r>
              <a:rPr lang="zh-CN" altLang="en-US" sz="1467" spc="400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altLang="zh-CN" sz="1467" spc="400" dirty="0">
                <a:solidFill>
                  <a:schemeClr val="bg1"/>
                </a:solidFill>
                <a:latin typeface="Arial"/>
              </a:rPr>
              <a:t>of</a:t>
            </a:r>
            <a:r>
              <a:rPr lang="zh-CN" altLang="en-US" sz="1467" spc="400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altLang="zh-CN" sz="1467" spc="400" dirty="0">
                <a:solidFill>
                  <a:schemeClr val="bg1"/>
                </a:solidFill>
                <a:latin typeface="Arial"/>
              </a:rPr>
              <a:t>iptables</a:t>
            </a:r>
            <a:r>
              <a:rPr lang="zh-CN" altLang="en-US" sz="1467" spc="400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altLang="zh-CN" sz="1467" spc="400" dirty="0">
                <a:solidFill>
                  <a:schemeClr val="bg1"/>
                </a:solidFill>
                <a:latin typeface="Arial"/>
              </a:rPr>
              <a:t>and</a:t>
            </a:r>
            <a:r>
              <a:rPr lang="zh-CN" altLang="en-US" sz="1467" spc="400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altLang="zh-CN" sz="1467" spc="400" dirty="0">
                <a:solidFill>
                  <a:schemeClr val="bg1"/>
                </a:solidFill>
                <a:latin typeface="Arial"/>
              </a:rPr>
              <a:t>l7filter</a:t>
            </a:r>
            <a:endParaRPr lang="zh-CN" altLang="en-US" sz="1467" spc="4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C9A0686-7B29-4038-9658-1C51DF2E9691}"/>
              </a:ext>
            </a:extLst>
          </p:cNvPr>
          <p:cNvSpPr/>
          <p:nvPr/>
        </p:nvSpPr>
        <p:spPr>
          <a:xfrm>
            <a:off x="3120071" y="4799230"/>
            <a:ext cx="27458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/>
                </a:solidFill>
              </a:rPr>
              <a:t>组员：王皓       易婧玮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8D12958-F885-4688-B5CD-ECDEC576A2E3}"/>
              </a:ext>
            </a:extLst>
          </p:cNvPr>
          <p:cNvSpPr/>
          <p:nvPr/>
        </p:nvSpPr>
        <p:spPr>
          <a:xfrm>
            <a:off x="3699669" y="1030556"/>
            <a:ext cx="1708896" cy="17088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630B254-C2A3-4D01-906A-76BCFCA3EAD4}"/>
              </a:ext>
            </a:extLst>
          </p:cNvPr>
          <p:cNvGrpSpPr/>
          <p:nvPr/>
        </p:nvGrpSpPr>
        <p:grpSpPr>
          <a:xfrm>
            <a:off x="3965761" y="1448845"/>
            <a:ext cx="1176713" cy="1026387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458E36-A01D-4018-A2FF-8CC27BED20FF}"/>
              </a:ext>
            </a:extLst>
          </p:cNvPr>
          <p:cNvCxnSpPr/>
          <p:nvPr/>
        </p:nvCxnSpPr>
        <p:spPr>
          <a:xfrm>
            <a:off x="4036937" y="4431140"/>
            <a:ext cx="10701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510638" y="218427"/>
            <a:ext cx="4444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NAT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实验环境</a:t>
            </a:r>
          </a:p>
        </p:txBody>
      </p:sp>
      <p:sp>
        <p:nvSpPr>
          <p:cNvPr id="5" name="矩形 4"/>
          <p:cNvSpPr/>
          <p:nvPr/>
        </p:nvSpPr>
        <p:spPr>
          <a:xfrm>
            <a:off x="108370" y="680092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362A44-56F5-4542-BC3C-2F9017422B54}"/>
              </a:ext>
            </a:extLst>
          </p:cNvPr>
          <p:cNvSpPr/>
          <p:nvPr/>
        </p:nvSpPr>
        <p:spPr>
          <a:xfrm>
            <a:off x="2182000" y="5342779"/>
            <a:ext cx="4959027" cy="312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虚拟机</a:t>
            </a:r>
            <a:r>
              <a:rPr lang="en-US" altLang="zh-CN" sz="1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</a:t>
            </a:r>
            <a:r>
              <a:rPr lang="zh-CN" altLang="en-US" sz="1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为客户端，虚拟机</a:t>
            </a:r>
            <a:r>
              <a:rPr lang="en-US" altLang="zh-CN" sz="1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r>
              <a:rPr lang="zh-CN" altLang="en-US" sz="1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为</a:t>
            </a:r>
            <a:r>
              <a:rPr lang="en-US" altLang="zh-CN" sz="1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nat</a:t>
            </a:r>
            <a:r>
              <a:rPr lang="zh-CN" altLang="en-US" sz="1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网关，主机为服务器。</a:t>
            </a:r>
            <a:endParaRPr lang="zh-CN" altLang="en-US" sz="14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94B47F-F94C-BC44-B09C-3F6F480CF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46" y="1247780"/>
            <a:ext cx="6263136" cy="37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9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510638" y="218427"/>
            <a:ext cx="4444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NAT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实验环境</a:t>
            </a:r>
          </a:p>
        </p:txBody>
      </p:sp>
      <p:sp>
        <p:nvSpPr>
          <p:cNvPr id="5" name="矩形 4"/>
          <p:cNvSpPr/>
          <p:nvPr/>
        </p:nvSpPr>
        <p:spPr>
          <a:xfrm>
            <a:off x="108370" y="680092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3EA9A0-BF0A-8E4D-913B-EC15E6165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1503361"/>
            <a:ext cx="7870371" cy="11786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94ECC7-E636-BC4F-B3E2-10557CF97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6" y="3061065"/>
            <a:ext cx="7870371" cy="6147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8869958-6BB8-A840-89C5-B00D1147D3B6}"/>
              </a:ext>
            </a:extLst>
          </p:cNvPr>
          <p:cNvSpPr txBox="1"/>
          <p:nvPr/>
        </p:nvSpPr>
        <p:spPr>
          <a:xfrm>
            <a:off x="261256" y="1098220"/>
            <a:ext cx="279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修改客户端默认网关为服务器</a:t>
            </a:r>
            <a:r>
              <a:rPr kumimoji="1" lang="en-US" altLang="zh-CN" sz="14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CF0D1F-1912-164D-8FA9-1AF1EEB4DF31}"/>
              </a:ext>
            </a:extLst>
          </p:cNvPr>
          <p:cNvSpPr txBox="1"/>
          <p:nvPr/>
        </p:nvSpPr>
        <p:spPr>
          <a:xfrm>
            <a:off x="261255" y="272063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开启服务器</a:t>
            </a:r>
            <a:r>
              <a:rPr kumimoji="1" lang="en-US" altLang="zh-CN" sz="14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的转发功能：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0AC653-97A2-3141-8F60-247916D85325}"/>
              </a:ext>
            </a:extLst>
          </p:cNvPr>
          <p:cNvSpPr txBox="1"/>
          <p:nvPr/>
        </p:nvSpPr>
        <p:spPr>
          <a:xfrm>
            <a:off x="209359" y="3842713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Heiti SC Medium" pitchFamily="2" charset="-128"/>
                <a:ea typeface="Heiti SC Medium" pitchFamily="2" charset="-128"/>
              </a:rPr>
              <a:t>Traceroute</a:t>
            </a:r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 验证：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44B66CE-A374-F948-96C7-3BFDC23DD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5" y="4343729"/>
            <a:ext cx="6350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325580" y="179766"/>
            <a:ext cx="6606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NAT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允许访问外网主机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8889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端口</a:t>
            </a:r>
          </a:p>
        </p:txBody>
      </p:sp>
      <p:sp>
        <p:nvSpPr>
          <p:cNvPr id="5" name="矩形 4"/>
          <p:cNvSpPr/>
          <p:nvPr/>
        </p:nvSpPr>
        <p:spPr>
          <a:xfrm>
            <a:off x="108370" y="680092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869958-6BB8-A840-89C5-B00D1147D3B6}"/>
              </a:ext>
            </a:extLst>
          </p:cNvPr>
          <p:cNvSpPr txBox="1"/>
          <p:nvPr/>
        </p:nvSpPr>
        <p:spPr>
          <a:xfrm>
            <a:off x="108370" y="980435"/>
            <a:ext cx="2630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在</a:t>
            </a:r>
            <a:r>
              <a:rPr kumimoji="1" lang="en-US" altLang="zh-CN" sz="1400" dirty="0">
                <a:latin typeface="Heiti SC Medium" pitchFamily="2" charset="-128"/>
                <a:ea typeface="Heiti SC Medium" pitchFamily="2" charset="-128"/>
              </a:rPr>
              <a:t>nat</a:t>
            </a:r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网关虚拟机上添加规则：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FAA5D4-5AFC-C949-ABA4-C8758E8D1CCE}"/>
              </a:ext>
            </a:extLst>
          </p:cNvPr>
          <p:cNvSpPr txBox="1"/>
          <p:nvPr/>
        </p:nvSpPr>
        <p:spPr>
          <a:xfrm>
            <a:off x="33216" y="1381738"/>
            <a:ext cx="28935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）设置</a:t>
            </a:r>
            <a:r>
              <a:rPr kumimoji="1" lang="en-US" altLang="zh-CN" dirty="0"/>
              <a:t>forward</a:t>
            </a:r>
            <a:r>
              <a:rPr kumimoji="1" lang="zh-CN" altLang="en-US" dirty="0"/>
              <a:t>链默认规则为</a:t>
            </a:r>
            <a:r>
              <a:rPr kumimoji="1" lang="en-US" altLang="zh-CN" dirty="0"/>
              <a:t>drop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6A26552-5B28-A04D-90A9-A7A34424C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0" y="1689409"/>
            <a:ext cx="8567057" cy="63070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FA0EFB0-A251-3040-ACCD-F37FDF402F4D}"/>
              </a:ext>
            </a:extLst>
          </p:cNvPr>
          <p:cNvSpPr txBox="1"/>
          <p:nvPr/>
        </p:nvSpPr>
        <p:spPr>
          <a:xfrm>
            <a:off x="33216" y="3766730"/>
            <a:ext cx="44818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）允许转发目的地址为主机地址，端口为</a:t>
            </a:r>
            <a:r>
              <a:rPr kumimoji="1" lang="en-US" altLang="zh-CN" dirty="0"/>
              <a:t>8889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tcp</a:t>
            </a:r>
            <a:r>
              <a:rPr kumimoji="1" lang="zh-CN" altLang="en-US" dirty="0"/>
              <a:t>包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8E299B9-9142-544E-A466-4A902BC13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0" y="4157745"/>
            <a:ext cx="8855528" cy="64079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ABA3682-F34B-C441-893A-CFAEA3531BA3}"/>
              </a:ext>
            </a:extLst>
          </p:cNvPr>
          <p:cNvSpPr txBox="1"/>
          <p:nvPr/>
        </p:nvSpPr>
        <p:spPr>
          <a:xfrm>
            <a:off x="33216" y="2493384"/>
            <a:ext cx="18895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）默认</a:t>
            </a:r>
            <a:r>
              <a:rPr kumimoji="1" lang="en-US" altLang="zh-CN" dirty="0"/>
              <a:t>reject</a:t>
            </a:r>
            <a:r>
              <a:rPr kumimoji="1" lang="zh-CN" altLang="en-US" dirty="0"/>
              <a:t>其他包</a:t>
            </a:r>
            <a:endParaRPr kumimoji="1" lang="en-US" altLang="zh-CN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A2CDE52-292C-364B-B526-CF84F3927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70" y="2876426"/>
            <a:ext cx="8567057" cy="68251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8A1D00E-C2A1-AC43-A0E6-61ADD155A838}"/>
              </a:ext>
            </a:extLst>
          </p:cNvPr>
          <p:cNvSpPr txBox="1"/>
          <p:nvPr/>
        </p:nvSpPr>
        <p:spPr>
          <a:xfrm>
            <a:off x="33216" y="5081945"/>
            <a:ext cx="18309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）设置原地址转换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0E0299C9-9E07-A84C-BB34-FFCABD9C8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911" y="5563494"/>
            <a:ext cx="8218311" cy="5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0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325580" y="179766"/>
            <a:ext cx="6606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NAT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允许访问外网主机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8889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端口</a:t>
            </a:r>
          </a:p>
        </p:txBody>
      </p:sp>
      <p:sp>
        <p:nvSpPr>
          <p:cNvPr id="5" name="矩形 4"/>
          <p:cNvSpPr/>
          <p:nvPr/>
        </p:nvSpPr>
        <p:spPr>
          <a:xfrm>
            <a:off x="108370" y="680092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869958-6BB8-A840-89C5-B00D1147D3B6}"/>
              </a:ext>
            </a:extLst>
          </p:cNvPr>
          <p:cNvSpPr txBox="1"/>
          <p:nvPr/>
        </p:nvSpPr>
        <p:spPr>
          <a:xfrm>
            <a:off x="290221" y="986246"/>
            <a:ext cx="55980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Heiti SC Medium" pitchFamily="2" charset="-128"/>
                <a:ea typeface="Heiti SC Medium" pitchFamily="2" charset="-128"/>
              </a:rPr>
              <a:t>curl</a:t>
            </a:r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kumimoji="1" lang="en-US" altLang="zh-CN" sz="1400" dirty="0">
                <a:latin typeface="Heiti SC Medium" pitchFamily="2" charset="-128"/>
                <a:ea typeface="Heiti SC Medium" pitchFamily="2" charset="-128"/>
              </a:rPr>
              <a:t>Wireshark</a:t>
            </a:r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验证，出现了原地址为</a:t>
            </a:r>
            <a:r>
              <a:rPr kumimoji="1" lang="en-US" altLang="zh-CN" sz="1400" dirty="0">
                <a:latin typeface="Heiti SC Medium" pitchFamily="2" charset="-128"/>
                <a:ea typeface="Heiti SC Medium" pitchFamily="2" charset="-128"/>
              </a:rPr>
              <a:t>172.16.176.137</a:t>
            </a:r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（</a:t>
            </a:r>
            <a:r>
              <a:rPr kumimoji="1" lang="en-US" altLang="zh-CN" sz="1400" dirty="0">
                <a:latin typeface="Heiti SC Medium" pitchFamily="2" charset="-128"/>
                <a:ea typeface="Heiti SC Medium" pitchFamily="2" charset="-128"/>
              </a:rPr>
              <a:t>nat</a:t>
            </a:r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网关）</a:t>
            </a:r>
            <a:endParaRPr kumimoji="1" lang="en-US" altLang="zh-CN" sz="1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目的地址为</a:t>
            </a:r>
            <a:r>
              <a:rPr kumimoji="1" lang="en-US" altLang="zh-CN" sz="1400" dirty="0">
                <a:latin typeface="Heiti SC Medium" pitchFamily="2" charset="-128"/>
                <a:ea typeface="Heiti SC Medium" pitchFamily="2" charset="-128"/>
              </a:rPr>
              <a:t>114.214.245.243</a:t>
            </a:r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（主机）的包：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046A435-2A50-CF45-A0D1-EEBBFB0A2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1" y="1725785"/>
            <a:ext cx="3527987" cy="30607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C9F0FD9-5768-284E-8EEB-1B85E61EA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21" y="5196708"/>
            <a:ext cx="8647289" cy="8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2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FD56EC3-9CD7-4895-978B-523D2D0815A4}"/>
              </a:ext>
            </a:extLst>
          </p:cNvPr>
          <p:cNvSpPr/>
          <p:nvPr/>
        </p:nvSpPr>
        <p:spPr>
          <a:xfrm>
            <a:off x="0" y="1913307"/>
            <a:ext cx="9144000" cy="311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DBFD332-C55A-4B7C-8E47-83977B2CCB2B}"/>
              </a:ext>
            </a:extLst>
          </p:cNvPr>
          <p:cNvSpPr/>
          <p:nvPr/>
        </p:nvSpPr>
        <p:spPr>
          <a:xfrm>
            <a:off x="3699669" y="1030556"/>
            <a:ext cx="1708896" cy="17088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3B8E79-2B03-47E0-AFDD-BF761D38335E}"/>
              </a:ext>
            </a:extLst>
          </p:cNvPr>
          <p:cNvGrpSpPr/>
          <p:nvPr/>
        </p:nvGrpSpPr>
        <p:grpSpPr>
          <a:xfrm>
            <a:off x="3965761" y="1448845"/>
            <a:ext cx="1176713" cy="1026387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18" name="AutoShape 43">
              <a:extLst>
                <a:ext uri="{FF2B5EF4-FFF2-40B4-BE49-F238E27FC236}">
                  <a16:creationId xmlns:a16="http://schemas.microsoft.com/office/drawing/2014/main" id="{C24A8233-A95E-4C59-B017-68F3AA40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44">
              <a:extLst>
                <a:ext uri="{FF2B5EF4-FFF2-40B4-BE49-F238E27FC236}">
                  <a16:creationId xmlns:a16="http://schemas.microsoft.com/office/drawing/2014/main" id="{ED01039B-8D3E-458B-8959-9BFC1898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45">
              <a:extLst>
                <a:ext uri="{FF2B5EF4-FFF2-40B4-BE49-F238E27FC236}">
                  <a16:creationId xmlns:a16="http://schemas.microsoft.com/office/drawing/2014/main" id="{26B7259D-0DD8-4D33-861F-E616A464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83B54F9-5625-47BF-A471-30AC2D9AD53F}"/>
              </a:ext>
            </a:extLst>
          </p:cNvPr>
          <p:cNvSpPr/>
          <p:nvPr/>
        </p:nvSpPr>
        <p:spPr bwMode="auto">
          <a:xfrm>
            <a:off x="1777457" y="2840353"/>
            <a:ext cx="55890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L7filter</a:t>
            </a:r>
            <a:r>
              <a:rPr lang="zh-CN" altLang="en-US" sz="4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的安装及使用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AA75E1D-E7E7-4D07-8BE2-EF0436F169E0}"/>
              </a:ext>
            </a:extLst>
          </p:cNvPr>
          <p:cNvSpPr/>
          <p:nvPr/>
        </p:nvSpPr>
        <p:spPr>
          <a:xfrm>
            <a:off x="4479636" y="3937842"/>
            <a:ext cx="1847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67" spc="400" dirty="0">
              <a:solidFill>
                <a:schemeClr val="bg1"/>
              </a:solidFill>
              <a:latin typeface="+mj-lt"/>
              <a:ea typeface="方正兰亭黑_GBK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1667AC8-7E0D-45DD-84DC-7CE6F6BB818A}"/>
              </a:ext>
            </a:extLst>
          </p:cNvPr>
          <p:cNvCxnSpPr/>
          <p:nvPr/>
        </p:nvCxnSpPr>
        <p:spPr>
          <a:xfrm>
            <a:off x="4036937" y="3821541"/>
            <a:ext cx="10701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D473B-86FC-4B4E-BC52-DAE387E67E57}"/>
              </a:ext>
            </a:extLst>
          </p:cNvPr>
          <p:cNvSpPr/>
          <p:nvPr/>
        </p:nvSpPr>
        <p:spPr>
          <a:xfrm>
            <a:off x="3574127" y="4027584"/>
            <a:ext cx="1995748" cy="4274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dirty="0">
                <a:solidFill>
                  <a:schemeClr val="bg1"/>
                </a:solidFill>
                <a:latin typeface="+mj-lt"/>
              </a:rPr>
              <a:t>PART TWO</a:t>
            </a:r>
            <a:endParaRPr lang="zh-CN" altLang="en-US" sz="1867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81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7747" y="295237"/>
            <a:ext cx="220951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L7filter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67747" y="687876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6DF91F-21D6-5341-BE42-ED044DF43F9E}"/>
              </a:ext>
            </a:extLst>
          </p:cNvPr>
          <p:cNvSpPr txBox="1"/>
          <p:nvPr/>
        </p:nvSpPr>
        <p:spPr>
          <a:xfrm>
            <a:off x="407504" y="1236809"/>
            <a:ext cx="817025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L7-filter is a classifier for Linux's </a:t>
            </a:r>
            <a:r>
              <a:rPr lang="en-US" altLang="zh-CN" sz="1600" dirty="0">
                <a:hlinkClick r:id="rId3"/>
              </a:rPr>
              <a:t>Netfilter</a:t>
            </a:r>
            <a:r>
              <a:rPr lang="en-US" altLang="zh-CN" sz="1600" dirty="0"/>
              <a:t> that identifies packets based on application layer data. </a:t>
            </a:r>
            <a:endParaRPr kumimoji="1"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9105FF-F735-DA44-A98C-29666E9F13B6}"/>
              </a:ext>
            </a:extLst>
          </p:cNvPr>
          <p:cNvSpPr txBox="1"/>
          <p:nvPr/>
        </p:nvSpPr>
        <p:spPr>
          <a:xfrm>
            <a:off x="407504" y="175034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Heiti SC Medium" pitchFamily="2" charset="-128"/>
                <a:ea typeface="Heiti SC Medium" pitchFamily="2" charset="-128"/>
              </a:rPr>
              <a:t>L7-filter</a:t>
            </a:r>
            <a:r>
              <a:rPr lang="zh-CN" altLang="en-US" sz="1800" dirty="0">
                <a:latin typeface="Heiti SC Medium" pitchFamily="2" charset="-128"/>
                <a:ea typeface="Heiti SC Medium" pitchFamily="2" charset="-128"/>
              </a:rPr>
              <a:t>是 </a:t>
            </a:r>
            <a:r>
              <a:rPr lang="en-US" altLang="zh-CN" sz="1800" dirty="0">
                <a:latin typeface="Heiti SC Medium" pitchFamily="2" charset="-128"/>
                <a:ea typeface="Heiti SC Medium" pitchFamily="2" charset="-128"/>
              </a:rPr>
              <a:t>Linux netfilter </a:t>
            </a:r>
            <a:r>
              <a:rPr lang="zh-CN" altLang="en-US" sz="1800" dirty="0">
                <a:latin typeface="Heiti SC Medium" pitchFamily="2" charset="-128"/>
                <a:ea typeface="Heiti SC Medium" pitchFamily="2" charset="-128"/>
              </a:rPr>
              <a:t>的一个外挂模块，</a:t>
            </a:r>
            <a:endParaRPr lang="en-US" altLang="zh-CN" sz="18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800" dirty="0">
                <a:latin typeface="Heiti SC Medium" pitchFamily="2" charset="-128"/>
                <a:ea typeface="Heiti SC Medium" pitchFamily="2" charset="-128"/>
              </a:rPr>
              <a:t>能使 </a:t>
            </a:r>
            <a:r>
              <a:rPr lang="en-US" altLang="zh-CN" sz="1800" dirty="0">
                <a:latin typeface="Heiti SC Medium" pitchFamily="2" charset="-128"/>
                <a:ea typeface="Heiti SC Medium" pitchFamily="2" charset="-128"/>
              </a:rPr>
              <a:t>Linux </a:t>
            </a:r>
            <a:r>
              <a:rPr lang="zh-CN" altLang="en-US" sz="1800" dirty="0">
                <a:latin typeface="Heiti SC Medium" pitchFamily="2" charset="-128"/>
                <a:ea typeface="Heiti SC Medium" pitchFamily="2" charset="-128"/>
              </a:rPr>
              <a:t>的 </a:t>
            </a:r>
            <a:r>
              <a:rPr lang="en-US" altLang="zh-CN" sz="1800" dirty="0">
                <a:latin typeface="Heiti SC Medium" pitchFamily="2" charset="-128"/>
                <a:ea typeface="Heiti SC Medium" pitchFamily="2" charset="-128"/>
              </a:rPr>
              <a:t>iptables </a:t>
            </a:r>
            <a:r>
              <a:rPr lang="zh-CN" altLang="en-US" sz="1800" dirty="0">
                <a:latin typeface="Heiti SC Medium" pitchFamily="2" charset="-128"/>
                <a:ea typeface="Heiti SC Medium" pitchFamily="2" charset="-128"/>
              </a:rPr>
              <a:t>支持 </a:t>
            </a:r>
            <a:r>
              <a:rPr lang="en-US" altLang="zh-CN" sz="1800" dirty="0">
                <a:latin typeface="Heiti SC Medium" pitchFamily="2" charset="-128"/>
                <a:ea typeface="Heiti SC Medium" pitchFamily="2" charset="-128"/>
              </a:rPr>
              <a:t>Layer 7 (OSI</a:t>
            </a:r>
            <a:r>
              <a:rPr lang="zh-CN" altLang="en-US" sz="1800" dirty="0">
                <a:latin typeface="Heiti SC Medium" pitchFamily="2" charset="-128"/>
                <a:ea typeface="Heiti SC Medium" pitchFamily="2" charset="-128"/>
              </a:rPr>
              <a:t>应用层</a:t>
            </a:r>
            <a:r>
              <a:rPr lang="en-US" altLang="zh-CN" sz="1800" dirty="0">
                <a:latin typeface="Heiti SC Medium" pitchFamily="2" charset="-128"/>
                <a:ea typeface="Heiti SC Medium" pitchFamily="2" charset="-128"/>
              </a:rPr>
              <a:t>) </a:t>
            </a:r>
            <a:r>
              <a:rPr lang="zh-CN" altLang="en-US" sz="1800" dirty="0">
                <a:latin typeface="Heiti SC Medium" pitchFamily="2" charset="-128"/>
                <a:ea typeface="Heiti SC Medium" pitchFamily="2" charset="-128"/>
              </a:rPr>
              <a:t>过滤功能。</a:t>
            </a:r>
            <a:endParaRPr kumimoji="1" lang="zh-CN" altLang="en-US" sz="1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C1ECF1-D8F5-9F48-B701-33CA1FB6EC90}"/>
              </a:ext>
            </a:extLst>
          </p:cNvPr>
          <p:cNvSpPr txBox="1"/>
          <p:nvPr/>
        </p:nvSpPr>
        <p:spPr>
          <a:xfrm>
            <a:off x="407504" y="3344964"/>
            <a:ext cx="854259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Kernel version</a:t>
            </a:r>
            <a:r>
              <a:rPr lang="en-US" altLang="zh-CN" sz="1600" dirty="0"/>
              <a:t>. This version is </a:t>
            </a:r>
            <a:r>
              <a:rPr lang="en-US" altLang="zh-CN" sz="1600" b="1" dirty="0"/>
              <a:t>old</a:t>
            </a:r>
            <a:r>
              <a:rPr lang="en-US" altLang="zh-CN" sz="1600" dirty="0"/>
              <a:t> and well tested, but it is complicated to install and seems to cause </a:t>
            </a:r>
          </a:p>
          <a:p>
            <a:r>
              <a:rPr lang="en-US" altLang="zh-CN" sz="1600" dirty="0"/>
              <a:t>SMP systems to </a:t>
            </a:r>
            <a:r>
              <a:rPr lang="en-US" altLang="zh-CN" sz="1600" b="1" dirty="0"/>
              <a:t>crash</a:t>
            </a:r>
            <a:r>
              <a:rPr lang="en-US" altLang="zh-CN" sz="1600" dirty="0"/>
              <a:t>. </a:t>
            </a:r>
            <a:endParaRPr kumimoji="1"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76B99A-03D5-9948-935E-1EA09C2D8661}"/>
              </a:ext>
            </a:extLst>
          </p:cNvPr>
          <p:cNvSpPr txBox="1"/>
          <p:nvPr/>
        </p:nvSpPr>
        <p:spPr>
          <a:xfrm>
            <a:off x="407504" y="4254886"/>
            <a:ext cx="834715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Userspace</a:t>
            </a:r>
            <a:r>
              <a:rPr lang="en-US" altLang="zh-CN" sz="1600" b="1" dirty="0"/>
              <a:t> version</a:t>
            </a:r>
            <a:r>
              <a:rPr lang="en-US" altLang="zh-CN" sz="1600" dirty="0"/>
              <a:t>. This version is in the early stages of development, but it is relatively easy </a:t>
            </a:r>
          </a:p>
          <a:p>
            <a:r>
              <a:rPr lang="en-US" altLang="zh-CN" sz="1600" dirty="0"/>
              <a:t>to install and cannot crash your system. ... but is </a:t>
            </a:r>
            <a:r>
              <a:rPr lang="en-US" altLang="zh-CN" sz="1600" b="1" dirty="0"/>
              <a:t>not yet mature enough </a:t>
            </a:r>
            <a:r>
              <a:rPr lang="en-US" altLang="zh-CN" sz="1600" dirty="0"/>
              <a:t>for use in critical systems. </a:t>
            </a:r>
            <a:endParaRPr kumimoji="1"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F627D5-E10F-E048-A53A-9DEF48BD27CC}"/>
              </a:ext>
            </a:extLst>
          </p:cNvPr>
          <p:cNvSpPr txBox="1"/>
          <p:nvPr/>
        </p:nvSpPr>
        <p:spPr>
          <a:xfrm>
            <a:off x="407504" y="2717176"/>
            <a:ext cx="24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>
                <a:latin typeface="Heiti SC Medium" pitchFamily="2" charset="-128"/>
                <a:ea typeface="Heiti SC Medium" pitchFamily="2" charset="-128"/>
              </a:rPr>
              <a:t>L7filter</a:t>
            </a:r>
            <a:r>
              <a:rPr kumimoji="1" lang="zh-CN" altLang="en-US" sz="1600" dirty="0">
                <a:latin typeface="Heiti SC Medium" pitchFamily="2" charset="-128"/>
                <a:ea typeface="Heiti SC Medium" pitchFamily="2" charset="-128"/>
              </a:rPr>
              <a:t>大体有两个版本：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30A3D-C83D-FC4F-A8F3-8626FE89D575}"/>
              </a:ext>
            </a:extLst>
          </p:cNvPr>
          <p:cNvSpPr txBox="1"/>
          <p:nvPr/>
        </p:nvSpPr>
        <p:spPr>
          <a:xfrm>
            <a:off x="304045" y="5164808"/>
            <a:ext cx="8754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内核版本的安装需要</a:t>
            </a:r>
            <a:r>
              <a:rPr kumimoji="1" lang="zh-CN" altLang="en-US" sz="180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编译内核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，而且支持的内核版本较老。我们选用</a:t>
            </a:r>
            <a:r>
              <a:rPr lang="en-US" altLang="zh-CN" sz="180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CentOS</a:t>
            </a:r>
            <a:r>
              <a:rPr kumimoji="1" lang="en-US" altLang="zh-CN" sz="180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6.9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。</a:t>
            </a:r>
            <a:endParaRPr kumimoji="1" lang="en-US" altLang="zh-CN" sz="18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en-US" altLang="zh-CN" sz="1800" dirty="0">
                <a:latin typeface="Heiti SC Medium" pitchFamily="2" charset="-128"/>
                <a:ea typeface="Heiti SC Medium" pitchFamily="2" charset="-128"/>
              </a:rPr>
              <a:t>L7filter</a:t>
            </a:r>
            <a:r>
              <a:rPr lang="zh-CN" altLang="en-US" sz="1800" dirty="0">
                <a:latin typeface="Heiti SC Medium" pitchFamily="2" charset="-128"/>
                <a:ea typeface="Heiti SC Medium" pitchFamily="2" charset="-128"/>
              </a:rPr>
              <a:t>安装包括编译内核</a:t>
            </a:r>
            <a:r>
              <a:rPr lang="en-US" altLang="zh-CN" sz="1800" dirty="0">
                <a:latin typeface="Heiti SC Medium" pitchFamily="2" charset="-128"/>
                <a:ea typeface="Heiti SC Medium" pitchFamily="2" charset="-128"/>
              </a:rPr>
              <a:t>(</a:t>
            </a:r>
            <a:r>
              <a:rPr lang="zh-CN" altLang="en-US" sz="1800" dirty="0">
                <a:latin typeface="Heiti SC Medium" pitchFamily="2" charset="-128"/>
                <a:ea typeface="Heiti SC Medium" pitchFamily="2" charset="-128"/>
              </a:rPr>
              <a:t>打补丁</a:t>
            </a:r>
            <a:r>
              <a:rPr lang="en-US" altLang="zh-CN" sz="1800" dirty="0">
                <a:latin typeface="Heiti SC Medium" pitchFamily="2" charset="-128"/>
                <a:ea typeface="Heiti SC Medium" pitchFamily="2" charset="-128"/>
              </a:rPr>
              <a:t>)</a:t>
            </a:r>
            <a:r>
              <a:rPr lang="zh-CN" altLang="en-US" sz="1800" dirty="0"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1800" dirty="0">
                <a:latin typeface="Heiti SC Medium" pitchFamily="2" charset="-128"/>
                <a:ea typeface="Heiti SC Medium" pitchFamily="2" charset="-128"/>
              </a:rPr>
              <a:t>iptables</a:t>
            </a:r>
            <a:r>
              <a:rPr lang="zh-CN" altLang="en-US" sz="1800" dirty="0">
                <a:latin typeface="Heiti SC Medium" pitchFamily="2" charset="-128"/>
                <a:ea typeface="Heiti SC Medium" pitchFamily="2" charset="-128"/>
              </a:rPr>
              <a:t>编译（打补丁）、安装</a:t>
            </a:r>
            <a:r>
              <a:rPr lang="en-US" altLang="zh-CN" sz="1800" dirty="0">
                <a:latin typeface="Heiti SC Medium" pitchFamily="2" charset="-128"/>
                <a:ea typeface="Heiti SC Medium" pitchFamily="2" charset="-128"/>
              </a:rPr>
              <a:t>L7protocols</a:t>
            </a:r>
            <a:r>
              <a:rPr lang="zh-CN" altLang="en-US" sz="1800" dirty="0">
                <a:latin typeface="Heiti SC Medium" pitchFamily="2" charset="-128"/>
                <a:ea typeface="Heiti SC Medium" pitchFamily="2" charset="-128"/>
              </a:rPr>
              <a:t>文件</a:t>
            </a:r>
          </a:p>
          <a:p>
            <a:br>
              <a:rPr lang="zh-CN" altLang="en-US" sz="1800" dirty="0"/>
            </a:br>
            <a:endParaRPr kumimoji="1" lang="zh-CN" altLang="en-US" sz="18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78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98665" y="192214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前期准备</a:t>
            </a:r>
          </a:p>
        </p:txBody>
      </p:sp>
      <p:sp>
        <p:nvSpPr>
          <p:cNvPr id="5" name="矩形 4"/>
          <p:cNvSpPr/>
          <p:nvPr/>
        </p:nvSpPr>
        <p:spPr>
          <a:xfrm>
            <a:off x="167747" y="687876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AC549A-293B-9C48-84B1-7EA80D8AC122}"/>
              </a:ext>
            </a:extLst>
          </p:cNvPr>
          <p:cNvSpPr txBox="1"/>
          <p:nvPr/>
        </p:nvSpPr>
        <p:spPr>
          <a:xfrm>
            <a:off x="198665" y="1085850"/>
            <a:ext cx="4041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下载</a:t>
            </a:r>
            <a:r>
              <a:rPr lang="en-US" altLang="zh-CN" sz="1600" dirty="0"/>
              <a:t>CentOS-6.9-x86_64-minimal.iso</a:t>
            </a:r>
            <a:r>
              <a:rPr lang="zh-CN" altLang="en-US" sz="1600" dirty="0"/>
              <a:t>进行安装</a:t>
            </a:r>
            <a:br>
              <a:rPr lang="en-US" altLang="zh-CN" sz="1600" dirty="0"/>
            </a:br>
            <a:endParaRPr lang="en-US" altLang="zh-CN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654E4B-EFA4-3144-A190-A1A5D0807D93}"/>
              </a:ext>
            </a:extLst>
          </p:cNvPr>
          <p:cNvSpPr txBox="1"/>
          <p:nvPr/>
        </p:nvSpPr>
        <p:spPr>
          <a:xfrm>
            <a:off x="198665" y="1414372"/>
            <a:ext cx="73345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1.</a:t>
            </a:r>
            <a:r>
              <a:rPr lang="zh-CN" altLang="en-US" sz="1800" b="1" dirty="0"/>
              <a:t>使虚拟机和</a:t>
            </a:r>
            <a:r>
              <a:rPr lang="en-US" altLang="zh-CN" sz="1800" b="1" dirty="0"/>
              <a:t>mac</a:t>
            </a:r>
            <a:r>
              <a:rPr lang="zh-CN" altLang="en-US" sz="1800" b="1" dirty="0"/>
              <a:t>处于同一子网内：</a:t>
            </a:r>
            <a:r>
              <a:rPr lang="en-US" altLang="zh-CN" sz="1800" dirty="0"/>
              <a:t> eth0</a:t>
            </a:r>
            <a:r>
              <a:rPr lang="zh-CN" altLang="en-US" sz="1800" dirty="0"/>
              <a:t>网卡设置成</a:t>
            </a:r>
            <a:r>
              <a:rPr lang="en-US" altLang="zh-CN" sz="1800" dirty="0"/>
              <a:t>boot</a:t>
            </a:r>
            <a:r>
              <a:rPr lang="zh-CN" altLang="en-US" sz="1800" dirty="0"/>
              <a:t>自启</a:t>
            </a:r>
            <a:endParaRPr lang="en-US" altLang="zh-CN" sz="1800" b="1" dirty="0"/>
          </a:p>
          <a:p>
            <a:r>
              <a:rPr lang="zh-CN" altLang="en-US" sz="1600" dirty="0"/>
              <a:t>修改</a:t>
            </a:r>
            <a:r>
              <a:rPr lang="en-US" altLang="zh-CN" sz="1600" i="1" dirty="0"/>
              <a:t>/etc/sysconfig/network-scripts/ifcfg-eth0</a:t>
            </a:r>
            <a:r>
              <a:rPr lang="zh-CN" altLang="en-US" sz="1600" dirty="0"/>
              <a:t>中的</a:t>
            </a:r>
            <a:r>
              <a:rPr lang="en-US" altLang="zh-CN" sz="1600" dirty="0"/>
              <a:t>onboot</a:t>
            </a:r>
            <a:r>
              <a:rPr lang="zh-CN" altLang="en-US" sz="1600" dirty="0"/>
              <a:t>改为</a:t>
            </a:r>
            <a:r>
              <a:rPr lang="en-US" altLang="zh-CN" sz="1600" dirty="0"/>
              <a:t>yes</a:t>
            </a:r>
            <a:r>
              <a:rPr lang="zh-CN" altLang="en-US" sz="1600" dirty="0"/>
              <a:t>。重启网络服务。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DFD1718-F5FA-BB45-A4DA-E97A9FF28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50" y="2148056"/>
            <a:ext cx="6832871" cy="33162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95AD6E2-E185-714F-9424-5BE28C435EBC}"/>
              </a:ext>
            </a:extLst>
          </p:cNvPr>
          <p:cNvSpPr txBox="1"/>
          <p:nvPr/>
        </p:nvSpPr>
        <p:spPr>
          <a:xfrm>
            <a:off x="240599" y="5696262"/>
            <a:ext cx="7471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iti SC Medium" pitchFamily="2" charset="-128"/>
                <a:ea typeface="Heiti SC Medium" pitchFamily="2" charset="-128"/>
              </a:rPr>
              <a:t>2.</a:t>
            </a:r>
            <a:r>
              <a:rPr lang="zh-CN" altLang="en-US" sz="1600" dirty="0">
                <a:latin typeface="Heiti SC Medium" pitchFamily="2" charset="-128"/>
                <a:ea typeface="Heiti SC Medium" pitchFamily="2" charset="-128"/>
              </a:rPr>
              <a:t> 更新源、安装</a:t>
            </a:r>
            <a:r>
              <a:rPr lang="en-US" altLang="zh-CN" sz="1600" dirty="0">
                <a:latin typeface="Heiti SC Medium" pitchFamily="2" charset="-128"/>
                <a:ea typeface="Heiti SC Medium" pitchFamily="2" charset="-128"/>
              </a:rPr>
              <a:t>git</a:t>
            </a:r>
            <a:r>
              <a:rPr lang="zh-CN" altLang="en-US" sz="1600" dirty="0"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1600" dirty="0">
                <a:latin typeface="Heiti SC Medium" pitchFamily="2" charset="-128"/>
                <a:ea typeface="Heiti SC Medium" pitchFamily="2" charset="-128"/>
              </a:rPr>
              <a:t>make</a:t>
            </a:r>
            <a:r>
              <a:rPr lang="zh-CN" altLang="en-US" sz="1600" dirty="0"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1600" dirty="0">
                <a:latin typeface="Heiti SC Medium" pitchFamily="2" charset="-128"/>
                <a:ea typeface="Heiti SC Medium" pitchFamily="2" charset="-128"/>
              </a:rPr>
              <a:t>gcc</a:t>
            </a:r>
            <a:r>
              <a:rPr lang="zh-CN" altLang="en-US" sz="1600" dirty="0"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1600" dirty="0">
                <a:latin typeface="Heiti SC Medium" pitchFamily="2" charset="-128"/>
                <a:ea typeface="Heiti SC Medium" pitchFamily="2" charset="-128"/>
              </a:rPr>
              <a:t>automake</a:t>
            </a:r>
            <a:r>
              <a:rPr lang="zh-CN" altLang="en-US" sz="1600" dirty="0"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1600" dirty="0">
                <a:latin typeface="Heiti SC Medium" pitchFamily="2" charset="-128"/>
                <a:ea typeface="Heiti SC Medium" pitchFamily="2" charset="-128"/>
              </a:rPr>
              <a:t>autoconf</a:t>
            </a:r>
            <a:r>
              <a:rPr lang="zh-CN" altLang="en-US" sz="1600" dirty="0"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1600" dirty="0">
                <a:latin typeface="Heiti SC Medium" pitchFamily="2" charset="-128"/>
                <a:ea typeface="Heiti SC Medium" pitchFamily="2" charset="-128"/>
              </a:rPr>
              <a:t>libtool</a:t>
            </a:r>
            <a:r>
              <a:rPr lang="zh-CN" altLang="en-US" sz="1600" dirty="0">
                <a:latin typeface="Heiti SC Medium" pitchFamily="2" charset="-128"/>
                <a:ea typeface="Heiti SC Medium" pitchFamily="2" charset="-128"/>
              </a:rPr>
              <a:t>等软件包，</a:t>
            </a:r>
            <a:endParaRPr lang="en-US" altLang="zh-CN" sz="16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600" dirty="0">
                <a:latin typeface="Heiti SC Medium" pitchFamily="2" charset="-128"/>
                <a:ea typeface="Heiti SC Medium" pitchFamily="2" charset="-128"/>
              </a:rPr>
              <a:t>配置好</a:t>
            </a:r>
            <a:r>
              <a:rPr lang="en-US" altLang="zh-CN" sz="1600" dirty="0">
                <a:latin typeface="Heiti SC Medium" pitchFamily="2" charset="-128"/>
                <a:ea typeface="Heiti SC Medium" pitchFamily="2" charset="-128"/>
              </a:rPr>
              <a:t>ssh</a:t>
            </a:r>
            <a:r>
              <a:rPr lang="zh-CN" altLang="en-US" sz="16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-US" altLang="zh-CN" sz="1600" dirty="0">
                <a:latin typeface="Heiti SC Medium" pitchFamily="2" charset="-128"/>
                <a:ea typeface="Heiti SC Medium" pitchFamily="2" charset="-128"/>
              </a:rPr>
              <a:t>vmware-tools</a:t>
            </a:r>
            <a:r>
              <a:rPr lang="zh-CN" altLang="en-US" sz="1600" dirty="0">
                <a:latin typeface="Heiti SC Medium" pitchFamily="2" charset="-128"/>
                <a:ea typeface="Heiti SC Medium" pitchFamily="2" charset="-128"/>
              </a:rPr>
              <a:t>方便管理使用虚拟机</a:t>
            </a:r>
          </a:p>
          <a:p>
            <a:pPr algn="l"/>
            <a:endParaRPr kumimoji="1" lang="zh-CN" altLang="en-US" sz="16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019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7747" y="133878"/>
            <a:ext cx="69158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编译内核（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netfilter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layer7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补丁）</a:t>
            </a:r>
          </a:p>
        </p:txBody>
      </p:sp>
      <p:sp>
        <p:nvSpPr>
          <p:cNvPr id="5" name="矩形 4"/>
          <p:cNvSpPr/>
          <p:nvPr/>
        </p:nvSpPr>
        <p:spPr>
          <a:xfrm>
            <a:off x="167747" y="687876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DD22CA-7528-2D46-B24C-3861D0A931F0}"/>
              </a:ext>
            </a:extLst>
          </p:cNvPr>
          <p:cNvSpPr txBox="1"/>
          <p:nvPr/>
        </p:nvSpPr>
        <p:spPr>
          <a:xfrm>
            <a:off x="167747" y="1686111"/>
            <a:ext cx="865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Heiti SC Medium" pitchFamily="2" charset="-128"/>
                <a:ea typeface="Heiti SC Medium" pitchFamily="2" charset="-128"/>
              </a:rPr>
              <a:t>准 备好</a:t>
            </a:r>
            <a:r>
              <a:rPr lang="en-US" altLang="zh-CN" sz="180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linux-2.6.35.8.tar.gz</a:t>
            </a:r>
            <a:r>
              <a:rPr lang="zh-CN" altLang="en-US" sz="18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-US" altLang="zh-CN" sz="180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netfilter-layer7-v2.23.tar.gz</a:t>
            </a:r>
            <a:r>
              <a:rPr lang="zh-CN" altLang="en-US" sz="1800" dirty="0">
                <a:latin typeface="Heiti SC Medium" pitchFamily="2" charset="-128"/>
                <a:ea typeface="Heiti SC Medium" pitchFamily="2" charset="-128"/>
              </a:rPr>
              <a:t>两个个文件来编译内核：</a:t>
            </a:r>
            <a:endParaRPr lang="zh-CN" altLang="en-US" sz="1800" dirty="0">
              <a:effectLst/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A4515A-A063-F947-8A52-D089410C2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47" y="2259516"/>
            <a:ext cx="8637637" cy="20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0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7747" y="133878"/>
            <a:ext cx="69158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编译内核（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netfilter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layer7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补丁）</a:t>
            </a:r>
          </a:p>
        </p:txBody>
      </p:sp>
      <p:sp>
        <p:nvSpPr>
          <p:cNvPr id="5" name="矩形 4"/>
          <p:cNvSpPr/>
          <p:nvPr/>
        </p:nvSpPr>
        <p:spPr>
          <a:xfrm>
            <a:off x="167747" y="687876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D8BCB-C40E-6C45-8164-492F6E7DB056}"/>
              </a:ext>
            </a:extLst>
          </p:cNvPr>
          <p:cNvSpPr txBox="1"/>
          <p:nvPr/>
        </p:nvSpPr>
        <p:spPr>
          <a:xfrm>
            <a:off x="167747" y="1036754"/>
            <a:ext cx="9224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先进入</a:t>
            </a:r>
            <a:r>
              <a:rPr lang="en-US" altLang="zh-CN" sz="1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Core Netfilter Configuration: Networking support ---&gt; Networking options ---&gt; </a:t>
            </a:r>
          </a:p>
          <a:p>
            <a:r>
              <a:rPr lang="en-US" altLang="zh-CN" sz="1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Network packet filtering framework (Netfilter) ---&gt; Core Netfilter Configuration</a:t>
            </a:r>
            <a:r>
              <a:rPr lang="zh-CN" altLang="en-US" sz="1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见到如下界面：</a:t>
            </a:r>
            <a:endParaRPr lang="zh-CN" altLang="en-US" sz="16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B89758-93FD-0B43-9347-2283349D4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696" y="1766870"/>
            <a:ext cx="5605637" cy="35035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DB740DC-3AA4-2542-BFFD-E90AC4294C36}"/>
              </a:ext>
            </a:extLst>
          </p:cNvPr>
          <p:cNvSpPr/>
          <p:nvPr/>
        </p:nvSpPr>
        <p:spPr>
          <a:xfrm>
            <a:off x="315019" y="5415734"/>
            <a:ext cx="8541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分别把 </a:t>
            </a:r>
            <a:r>
              <a:rPr lang="en-US" altLang="zh-CN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Netfilter connection tracking support </a:t>
            </a:r>
            <a:r>
              <a:rPr lang="zh-CN" alt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、</a:t>
            </a:r>
            <a:r>
              <a:rPr lang="en-US" altLang="zh-CN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"layer7" match support </a:t>
            </a:r>
            <a:r>
              <a:rPr lang="zh-CN" alt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、</a:t>
            </a:r>
            <a:r>
              <a:rPr lang="en-US" altLang="zh-CN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"</a:t>
            </a:r>
            <a:r>
              <a:rPr lang="en-US" altLang="zh-CN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iprange</a:t>
            </a:r>
            <a:r>
              <a:rPr lang="en-US" altLang="zh-CN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" address range match support</a:t>
            </a:r>
            <a:r>
              <a:rPr lang="zh-CN" alt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添加到内核编译项中。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然后添加</a:t>
            </a:r>
            <a:r>
              <a:rPr lang="en-US" altLang="zh-CN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FTP support</a:t>
            </a:r>
            <a:r>
              <a:rPr lang="zh-CN" alt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和 </a:t>
            </a:r>
            <a:r>
              <a:rPr lang="en-US" altLang="zh-CN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PPtP</a:t>
            </a:r>
            <a:r>
              <a:rPr lang="en-US" altLang="zh-CN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support </a:t>
            </a:r>
            <a:r>
              <a:rPr lang="zh-CN" alt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（根据文档描述 </a:t>
            </a:r>
            <a:r>
              <a:rPr lang="en-US" altLang="zh-CN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If you don't know what you're doing, go ahead and enable all of them</a:t>
            </a:r>
            <a:r>
              <a:rPr lang="zh-CN" alt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）</a:t>
            </a:r>
            <a:endParaRPr lang="zh-CN" altLang="en-US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138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7747" y="133878"/>
            <a:ext cx="69158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编译内核（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netfilter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layer7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补丁）</a:t>
            </a:r>
          </a:p>
        </p:txBody>
      </p:sp>
      <p:sp>
        <p:nvSpPr>
          <p:cNvPr id="5" name="矩形 4"/>
          <p:cNvSpPr/>
          <p:nvPr/>
        </p:nvSpPr>
        <p:spPr>
          <a:xfrm>
            <a:off x="167747" y="687876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D8BCB-C40E-6C45-8164-492F6E7DB056}"/>
              </a:ext>
            </a:extLst>
          </p:cNvPr>
          <p:cNvSpPr txBox="1"/>
          <p:nvPr/>
        </p:nvSpPr>
        <p:spPr>
          <a:xfrm>
            <a:off x="167747" y="1036754"/>
            <a:ext cx="8951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再进入</a:t>
            </a:r>
            <a:r>
              <a:rPr lang="en-US" altLang="zh-CN" sz="1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IP: Netfilter Configuration: Networking support ---&gt; Networking options ---&gt;</a:t>
            </a:r>
          </a:p>
          <a:p>
            <a:r>
              <a:rPr lang="en-US" altLang="zh-CN" sz="1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Network packet filtering framework (Netfilter)---&gt;IP: Netfilter Configuration </a:t>
            </a:r>
            <a:r>
              <a:rPr lang="zh-CN" altLang="en-US" sz="1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见到如下界面：</a:t>
            </a:r>
            <a:endParaRPr lang="zh-CN" altLang="en-US" sz="16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B740DC-3AA4-2542-BFFD-E90AC4294C36}"/>
              </a:ext>
            </a:extLst>
          </p:cNvPr>
          <p:cNvSpPr/>
          <p:nvPr/>
        </p:nvSpPr>
        <p:spPr>
          <a:xfrm>
            <a:off x="465743" y="5658887"/>
            <a:ext cx="85410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Heiti SC Medium" pitchFamily="2" charset="-128"/>
                <a:ea typeface="Heiti SC Medium" pitchFamily="2" charset="-128"/>
              </a:rPr>
              <a:t>把 </a:t>
            </a:r>
            <a:r>
              <a:rPr lang="en-US" altLang="zh-CN" sz="1600" dirty="0">
                <a:latin typeface="Heiti SC Medium" pitchFamily="2" charset="-128"/>
                <a:ea typeface="Heiti SC Medium" pitchFamily="2" charset="-128"/>
              </a:rPr>
              <a:t>IPv4 connection tracking support (required for NAT) </a:t>
            </a:r>
            <a:r>
              <a:rPr lang="zh-CN" altLang="en-US" sz="1600" dirty="0">
                <a:latin typeface="Heiti SC Medium" pitchFamily="2" charset="-128"/>
                <a:ea typeface="Heiti SC Medium" pitchFamily="2" charset="-128"/>
              </a:rPr>
              <a:t>、</a:t>
            </a:r>
            <a:r>
              <a:rPr lang="en-US" altLang="zh-CN" sz="1600" dirty="0">
                <a:latin typeface="Heiti SC Medium" pitchFamily="2" charset="-128"/>
                <a:ea typeface="Heiti SC Medium" pitchFamily="2" charset="-128"/>
              </a:rPr>
              <a:t>Iptables Support </a:t>
            </a:r>
            <a:r>
              <a:rPr lang="zh-CN" altLang="en-US" sz="1600" dirty="0">
                <a:latin typeface="Heiti SC Medium" pitchFamily="2" charset="-128"/>
                <a:ea typeface="Heiti SC Medium" pitchFamily="2" charset="-128"/>
              </a:rPr>
              <a:t>和 </a:t>
            </a:r>
            <a:r>
              <a:rPr lang="en-US" altLang="zh-CN" sz="1600" dirty="0">
                <a:latin typeface="Heiti SC Medium" pitchFamily="2" charset="-128"/>
                <a:ea typeface="Heiti SC Medium" pitchFamily="2" charset="-128"/>
              </a:rPr>
              <a:t>Full NAT</a:t>
            </a:r>
            <a:r>
              <a:rPr lang="zh-CN" altLang="en-US" sz="1600" dirty="0">
                <a:latin typeface="Heiti SC Medium" pitchFamily="2" charset="-128"/>
                <a:ea typeface="Heiti SC Medium" pitchFamily="2" charset="-128"/>
              </a:rPr>
              <a:t>添加到内核编译选项中。</a:t>
            </a:r>
            <a:endParaRPr lang="zh-CN" altLang="en-US" sz="1600" dirty="0">
              <a:effectLst/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E9D870-B15A-5B4A-AC43-D182A0966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951" y="1713862"/>
            <a:ext cx="6015024" cy="37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3EBB16A-0AD6-482D-AA2F-E4C5A81E44B2}"/>
              </a:ext>
            </a:extLst>
          </p:cNvPr>
          <p:cNvSpPr/>
          <p:nvPr/>
        </p:nvSpPr>
        <p:spPr>
          <a:xfrm>
            <a:off x="11877" y="6889"/>
            <a:ext cx="9132123" cy="935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矩形 27"/>
          <p:cNvSpPr/>
          <p:nvPr/>
        </p:nvSpPr>
        <p:spPr bwMode="auto">
          <a:xfrm>
            <a:off x="1860427" y="261455"/>
            <a:ext cx="1748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800" kern="1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1B35CB-F420-4CAB-92EA-0DE5D093E3F6}"/>
              </a:ext>
            </a:extLst>
          </p:cNvPr>
          <p:cNvSpPr/>
          <p:nvPr/>
        </p:nvSpPr>
        <p:spPr bwMode="auto">
          <a:xfrm>
            <a:off x="191691" y="150217"/>
            <a:ext cx="14414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B4DAF5A-F0C7-46AF-96C4-255D76C773F0}"/>
              </a:ext>
            </a:extLst>
          </p:cNvPr>
          <p:cNvCxnSpPr/>
          <p:nvPr/>
        </p:nvCxnSpPr>
        <p:spPr>
          <a:xfrm>
            <a:off x="1694172" y="323175"/>
            <a:ext cx="0" cy="4613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08DBBDA6-A305-485F-BD13-6D3802AB9326}"/>
              </a:ext>
            </a:extLst>
          </p:cNvPr>
          <p:cNvSpPr/>
          <p:nvPr/>
        </p:nvSpPr>
        <p:spPr>
          <a:xfrm>
            <a:off x="674428" y="2332983"/>
            <a:ext cx="958683" cy="9613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+mj-lt"/>
              </a:rPr>
              <a:t>01</a:t>
            </a:r>
            <a:endParaRPr lang="zh-CN" altLang="en-US" sz="3200">
              <a:latin typeface="+mj-lt"/>
            </a:endParaRPr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06A5D669-B85A-4CFA-A605-F90DEDC58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658" y="4210910"/>
            <a:ext cx="3724539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j-ea"/>
                <a:ea typeface="+mj-ea"/>
              </a:rPr>
              <a:t>L7filter</a:t>
            </a:r>
            <a:r>
              <a:rPr lang="zh-CN" altLang="en-US" sz="2667" dirty="0">
                <a:solidFill>
                  <a:schemeClr val="accent1"/>
                </a:solidFill>
                <a:latin typeface="+mj-ea"/>
                <a:ea typeface="+mj-ea"/>
              </a:rPr>
              <a:t>安装与使用</a:t>
            </a:r>
          </a:p>
        </p:txBody>
      </p:sp>
      <p:sp>
        <p:nvSpPr>
          <p:cNvPr id="22" name="文本框 6">
            <a:extLst>
              <a:ext uri="{FF2B5EF4-FFF2-40B4-BE49-F238E27FC236}">
                <a16:creationId xmlns:a16="http://schemas.microsoft.com/office/drawing/2014/main" id="{94D1CB4E-C486-4282-9166-ACE60101F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379" y="2680325"/>
            <a:ext cx="259060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j-ea"/>
                <a:ea typeface="+mj-ea"/>
              </a:rPr>
              <a:t>Iptables</a:t>
            </a:r>
            <a:r>
              <a:rPr lang="zh-CN" altLang="en-US" sz="2667" dirty="0">
                <a:solidFill>
                  <a:schemeClr val="accent1"/>
                </a:solidFill>
                <a:latin typeface="+mj-ea"/>
                <a:ea typeface="+mj-ea"/>
              </a:rPr>
              <a:t>使用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956C3A9-734E-41D9-B2EA-A19615CD757F}"/>
              </a:ext>
            </a:extLst>
          </p:cNvPr>
          <p:cNvSpPr/>
          <p:nvPr/>
        </p:nvSpPr>
        <p:spPr>
          <a:xfrm>
            <a:off x="674428" y="3832090"/>
            <a:ext cx="958683" cy="9613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+mj-lt"/>
              </a:rPr>
              <a:t>02</a:t>
            </a:r>
            <a:endParaRPr lang="zh-CN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428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7747" y="133878"/>
            <a:ext cx="69158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编译内核（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netfilter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layer7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补丁）</a:t>
            </a:r>
          </a:p>
        </p:txBody>
      </p:sp>
      <p:sp>
        <p:nvSpPr>
          <p:cNvPr id="5" name="矩形 4"/>
          <p:cNvSpPr/>
          <p:nvPr/>
        </p:nvSpPr>
        <p:spPr>
          <a:xfrm>
            <a:off x="167747" y="687876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D8BCB-C40E-6C45-8164-492F6E7DB056}"/>
              </a:ext>
            </a:extLst>
          </p:cNvPr>
          <p:cNvSpPr txBox="1"/>
          <p:nvPr/>
        </p:nvSpPr>
        <p:spPr>
          <a:xfrm>
            <a:off x="167747" y="1304555"/>
            <a:ext cx="815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编译内核（虚拟机只被分配了一个核，</a:t>
            </a:r>
            <a:r>
              <a:rPr lang="zh-CN" altLang="en-US" sz="1800" dirty="0">
                <a:latin typeface="Heiti SC Medium" pitchFamily="2" charset="-128"/>
                <a:ea typeface="Heiti SC Medium" pitchFamily="2" charset="-128"/>
              </a:rPr>
              <a:t>不用使用多核编译</a:t>
            </a:r>
            <a:r>
              <a:rPr lang="zh-CN" altLang="en-US" sz="1800" dirty="0"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）：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B996DC-C241-964F-8D51-D23115997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47" y="1951382"/>
            <a:ext cx="8472670" cy="113874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31D207D-A8CA-4943-8A7E-3D43525E1C1B}"/>
              </a:ext>
            </a:extLst>
          </p:cNvPr>
          <p:cNvSpPr txBox="1"/>
          <p:nvPr/>
        </p:nvSpPr>
        <p:spPr>
          <a:xfrm>
            <a:off x="167747" y="3367621"/>
            <a:ext cx="815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effectLst/>
                <a:latin typeface="Adobe Heiti Std R" panose="020B0400000000000000" pitchFamily="34" charset="-128"/>
                <a:ea typeface="Adobe Heiti Std R" panose="020B0400000000000000" pitchFamily="34" charset="-128"/>
              </a:rPr>
              <a:t>验证：可以看见内核版本确实变成了我们之前下载安装的版本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AE2AF1B-AFED-9042-A213-B1C692B2D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044"/>
          <a:stretch/>
        </p:blipFill>
        <p:spPr>
          <a:xfrm>
            <a:off x="167747" y="4014448"/>
            <a:ext cx="8192068" cy="14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8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7747" y="149400"/>
            <a:ext cx="38010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iptables</a:t>
            </a:r>
            <a:endParaRPr lang="zh-CN" altLang="en-US" sz="24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747" y="687876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2F9C08-E25C-8F44-87AD-B485DA2DB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47" y="944421"/>
            <a:ext cx="7832035" cy="33209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9FEFD3-04AB-214E-AA91-4D4EF3C40C8F}"/>
              </a:ext>
            </a:extLst>
          </p:cNvPr>
          <p:cNvSpPr txBox="1"/>
          <p:nvPr/>
        </p:nvSpPr>
        <p:spPr>
          <a:xfrm>
            <a:off x="167746" y="4469104"/>
            <a:ext cx="7505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最后把</a:t>
            </a:r>
            <a:r>
              <a:rPr lang="en-US" altLang="zh-CN" sz="1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/etc/init.d/iptables </a:t>
            </a:r>
            <a:r>
              <a:rPr lang="zh-CN" altLang="en-US" sz="1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启动脚本中的如下部分的</a:t>
            </a:r>
            <a:r>
              <a:rPr lang="en-US" altLang="zh-CN" sz="1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/sbin </a:t>
            </a:r>
            <a:r>
              <a:rPr lang="zh-CN" altLang="en-US" sz="1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修改为</a:t>
            </a:r>
            <a:r>
              <a:rPr lang="en-US" altLang="zh-CN" sz="1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/usr/sbin</a:t>
            </a:r>
            <a:r>
              <a:rPr lang="zh-CN" altLang="en-US" sz="1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，如下所 示。 </a:t>
            </a:r>
          </a:p>
          <a:p>
            <a:pPr algn="l"/>
            <a:endParaRPr kumimoji="1"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655172B-A58C-0C4C-ABFB-15204FC1E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46" y="5023102"/>
            <a:ext cx="8611547" cy="126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7746" y="186676"/>
            <a:ext cx="42001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安装协议特征包</a:t>
            </a:r>
          </a:p>
          <a:p>
            <a:pPr algn="ctr">
              <a:defRPr/>
            </a:pPr>
            <a:endParaRPr lang="zh-CN" altLang="en-US" sz="24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747" y="687876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9FEFD3-04AB-214E-AA91-4D4EF3C40C8F}"/>
              </a:ext>
            </a:extLst>
          </p:cNvPr>
          <p:cNvSpPr txBox="1"/>
          <p:nvPr/>
        </p:nvSpPr>
        <p:spPr>
          <a:xfrm>
            <a:off x="167746" y="1168622"/>
            <a:ext cx="82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l7filter</a:t>
            </a:r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过滤各种协议特征需要协议特征包，直接解压安装即可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9EF1E6-DBBC-E843-893D-1A04C7F6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58" y="1652556"/>
            <a:ext cx="8454887" cy="13410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D26E38-BDAB-2347-8CF3-7A23E33D4F8E}"/>
              </a:ext>
            </a:extLst>
          </p:cNvPr>
          <p:cNvSpPr txBox="1"/>
          <p:nvPr/>
        </p:nvSpPr>
        <p:spPr>
          <a:xfrm>
            <a:off x="167745" y="3108205"/>
            <a:ext cx="82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验证：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1259620-83E0-D347-A4F2-312035CDF3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717"/>
          <a:stretch/>
        </p:blipFill>
        <p:spPr>
          <a:xfrm>
            <a:off x="247258" y="3803161"/>
            <a:ext cx="8335617" cy="183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7745" y="174933"/>
            <a:ext cx="256993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验证</a:t>
            </a:r>
          </a:p>
        </p:txBody>
      </p:sp>
      <p:sp>
        <p:nvSpPr>
          <p:cNvPr id="5" name="矩形 4"/>
          <p:cNvSpPr/>
          <p:nvPr/>
        </p:nvSpPr>
        <p:spPr>
          <a:xfrm>
            <a:off x="167747" y="687876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9FEFD3-04AB-214E-AA91-4D4EF3C40C8F}"/>
              </a:ext>
            </a:extLst>
          </p:cNvPr>
          <p:cNvSpPr txBox="1"/>
          <p:nvPr/>
        </p:nvSpPr>
        <p:spPr>
          <a:xfrm>
            <a:off x="167746" y="1168622"/>
            <a:ext cx="82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配置</a:t>
            </a:r>
            <a:r>
              <a:rPr lang="en-US" altLang="zh-CN" sz="1800" dirty="0"/>
              <a:t>iptables</a:t>
            </a:r>
            <a:r>
              <a:rPr lang="zh-CN" altLang="en-US" sz="1800" dirty="0"/>
              <a:t>使用</a:t>
            </a:r>
            <a:r>
              <a:rPr lang="en-US" altLang="zh-CN" sz="1800" dirty="0"/>
              <a:t>l7filter</a:t>
            </a:r>
            <a:r>
              <a:rPr lang="zh-CN" altLang="en-US" sz="1800" dirty="0"/>
              <a:t>进制</a:t>
            </a:r>
            <a:r>
              <a:rPr lang="en-US" altLang="zh-CN" sz="1800" dirty="0"/>
              <a:t>http</a:t>
            </a:r>
            <a:r>
              <a:rPr lang="zh-CN" altLang="en-US" sz="1800" dirty="0"/>
              <a:t>访问</a:t>
            </a:r>
            <a:endParaRPr lang="zh-CN" altLang="en-US" sz="1800" dirty="0">
              <a:effectLst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D26E38-BDAB-2347-8CF3-7A23E33D4F8E}"/>
              </a:ext>
            </a:extLst>
          </p:cNvPr>
          <p:cNvSpPr txBox="1"/>
          <p:nvPr/>
        </p:nvSpPr>
        <p:spPr>
          <a:xfrm>
            <a:off x="167745" y="3091176"/>
            <a:ext cx="82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验证：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B18E4B-8BEA-1840-B20A-5FEA0C05A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45" y="1957720"/>
            <a:ext cx="8611820" cy="9497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15E2DD-2F03-724D-80A5-C417F94A4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55" y="4081532"/>
            <a:ext cx="7188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9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887003"/>
            <a:ext cx="9144000" cy="348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8B9CC7-7DE6-41EC-957A-3C9CC4F70307}"/>
              </a:ext>
            </a:extLst>
          </p:cNvPr>
          <p:cNvSpPr/>
          <p:nvPr/>
        </p:nvSpPr>
        <p:spPr bwMode="auto">
          <a:xfrm>
            <a:off x="3769287" y="2984401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谢谢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8D12958-F885-4688-B5CD-ECDEC576A2E3}"/>
              </a:ext>
            </a:extLst>
          </p:cNvPr>
          <p:cNvSpPr/>
          <p:nvPr/>
        </p:nvSpPr>
        <p:spPr>
          <a:xfrm>
            <a:off x="3699669" y="1030556"/>
            <a:ext cx="1708896" cy="17088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630B254-C2A3-4D01-906A-76BCFCA3EAD4}"/>
              </a:ext>
            </a:extLst>
          </p:cNvPr>
          <p:cNvGrpSpPr/>
          <p:nvPr/>
        </p:nvGrpSpPr>
        <p:grpSpPr>
          <a:xfrm>
            <a:off x="3965761" y="1448845"/>
            <a:ext cx="1176713" cy="1026387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458E36-A01D-4018-A2FF-8CC27BED20FF}"/>
              </a:ext>
            </a:extLst>
          </p:cNvPr>
          <p:cNvCxnSpPr/>
          <p:nvPr/>
        </p:nvCxnSpPr>
        <p:spPr>
          <a:xfrm>
            <a:off x="4036937" y="4431140"/>
            <a:ext cx="10701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56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7747" y="226211"/>
            <a:ext cx="321273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iptables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 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五链</a:t>
            </a:r>
          </a:p>
        </p:txBody>
      </p:sp>
      <p:sp>
        <p:nvSpPr>
          <p:cNvPr id="5" name="矩形 4"/>
          <p:cNvSpPr/>
          <p:nvPr/>
        </p:nvSpPr>
        <p:spPr>
          <a:xfrm>
            <a:off x="167747" y="687876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362A44-56F5-4542-BC3C-2F9017422B54}"/>
              </a:ext>
            </a:extLst>
          </p:cNvPr>
          <p:cNvSpPr/>
          <p:nvPr/>
        </p:nvSpPr>
        <p:spPr>
          <a:xfrm>
            <a:off x="605642" y="5157768"/>
            <a:ext cx="7528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报文从网卡到达用户空间需要经过多道关卡，这些关卡在</a:t>
            </a:r>
            <a:r>
              <a:rPr lang="en-US" altLang="zh-CN" sz="1800" dirty="0"/>
              <a:t>iptables</a:t>
            </a:r>
            <a:r>
              <a:rPr lang="zh-CN" altLang="en-US" sz="1800" dirty="0"/>
              <a:t>中被称为链（</a:t>
            </a:r>
            <a:r>
              <a:rPr lang="en-US" altLang="zh-CN" sz="1800" dirty="0"/>
              <a:t>chain</a:t>
            </a:r>
            <a:r>
              <a:rPr lang="zh-CN" altLang="en-US" sz="1800" dirty="0"/>
              <a:t>），每个链上都放置了一串规则。</a:t>
            </a:r>
            <a:endParaRPr lang="zh-CN" altLang="en-US" sz="1800" dirty="0">
              <a:effectLst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DF0F0C-C439-264B-B572-11A60ABD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0" y="1283297"/>
            <a:ext cx="6074876" cy="36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7750" y="226211"/>
            <a:ext cx="3212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iptables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 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四表</a:t>
            </a:r>
          </a:p>
        </p:txBody>
      </p:sp>
      <p:sp>
        <p:nvSpPr>
          <p:cNvPr id="5" name="矩形 4"/>
          <p:cNvSpPr/>
          <p:nvPr/>
        </p:nvSpPr>
        <p:spPr>
          <a:xfrm>
            <a:off x="167747" y="687876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362A44-56F5-4542-BC3C-2F9017422B54}"/>
              </a:ext>
            </a:extLst>
          </p:cNvPr>
          <p:cNvSpPr/>
          <p:nvPr/>
        </p:nvSpPr>
        <p:spPr>
          <a:xfrm>
            <a:off x="952746" y="4683111"/>
            <a:ext cx="75289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具有相同功能的规则的集合叫做</a:t>
            </a:r>
            <a:r>
              <a:rPr lang="en-US" altLang="zh-CN" sz="1800" dirty="0"/>
              <a:t>`</a:t>
            </a:r>
            <a:r>
              <a:rPr lang="zh-CN" altLang="en-US" sz="1800" dirty="0"/>
              <a:t>表</a:t>
            </a:r>
            <a:r>
              <a:rPr lang="en-US" altLang="zh-CN" sz="1800" dirty="0"/>
              <a:t>’</a:t>
            </a:r>
            <a:r>
              <a:rPr lang="zh-CN" altLang="en-US" sz="1800" dirty="0"/>
              <a:t>。</a:t>
            </a:r>
            <a:r>
              <a:rPr lang="en-US" altLang="zh-CN" sz="1800" dirty="0"/>
              <a:t>Iptables</a:t>
            </a:r>
            <a:r>
              <a:rPr lang="zh-CN" altLang="en-US" sz="1800" dirty="0"/>
              <a:t>预先定义了</a:t>
            </a:r>
            <a:r>
              <a:rPr lang="en-US" altLang="zh-CN" sz="1800" dirty="0"/>
              <a:t>4</a:t>
            </a:r>
            <a:r>
              <a:rPr lang="zh-CN" altLang="en-US" sz="1800" dirty="0"/>
              <a:t>张表。</a:t>
            </a:r>
            <a:endParaRPr lang="en-US" altLang="zh-CN" sz="1800" dirty="0"/>
          </a:p>
          <a:p>
            <a:r>
              <a:rPr lang="en-US" altLang="zh-CN" sz="1800" dirty="0"/>
              <a:t>filter</a:t>
            </a:r>
            <a:r>
              <a:rPr lang="zh-CN" altLang="en-US" sz="1800" dirty="0"/>
              <a:t>表负责过滤功能；</a:t>
            </a:r>
            <a:endParaRPr lang="en-US" altLang="zh-CN" sz="1800" dirty="0"/>
          </a:p>
          <a:p>
            <a:r>
              <a:rPr lang="en-US" altLang="zh-CN" sz="1800" dirty="0"/>
              <a:t>nat</a:t>
            </a:r>
            <a:r>
              <a:rPr lang="zh-CN" altLang="en-US" sz="1800" dirty="0"/>
              <a:t>表负责网络地址转换功能； </a:t>
            </a:r>
            <a:endParaRPr lang="en-US" altLang="zh-CN" sz="1800" dirty="0"/>
          </a:p>
          <a:p>
            <a:r>
              <a:rPr lang="en-US" altLang="zh-CN" sz="1800" dirty="0"/>
              <a:t>mangle</a:t>
            </a:r>
            <a:r>
              <a:rPr lang="zh-CN" altLang="en-US" sz="1800" dirty="0"/>
              <a:t>表拆解报文，作出修改，并重新封装； </a:t>
            </a:r>
            <a:endParaRPr lang="en-US" altLang="zh-CN" sz="1800" dirty="0"/>
          </a:p>
          <a:p>
            <a:r>
              <a:rPr lang="en-US" altLang="zh-CN" sz="1800" dirty="0"/>
              <a:t>raw</a:t>
            </a:r>
            <a:r>
              <a:rPr lang="zh-CN" altLang="en-US" sz="1800" dirty="0"/>
              <a:t>表关闭</a:t>
            </a:r>
            <a:r>
              <a:rPr lang="en-US" altLang="zh-CN" sz="1800" dirty="0"/>
              <a:t>nat</a:t>
            </a:r>
            <a:r>
              <a:rPr lang="zh-CN" altLang="en-US" sz="1800" dirty="0"/>
              <a:t>表上启用的连接追踪机制。 </a:t>
            </a:r>
            <a:endParaRPr lang="zh-CN" altLang="en-US" sz="1800" dirty="0"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2ED863-A178-CF45-BDD0-3162D4BE7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96" y="1060244"/>
            <a:ext cx="6379485" cy="325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6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163948"/>
            <a:ext cx="7318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基本功能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ACCPECT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DROP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REJECT----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实验环境</a:t>
            </a:r>
          </a:p>
        </p:txBody>
      </p:sp>
      <p:sp>
        <p:nvSpPr>
          <p:cNvPr id="5" name="矩形 4"/>
          <p:cNvSpPr/>
          <p:nvPr/>
        </p:nvSpPr>
        <p:spPr>
          <a:xfrm>
            <a:off x="108370" y="680092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362A44-56F5-4542-BC3C-2F9017422B54}"/>
              </a:ext>
            </a:extLst>
          </p:cNvPr>
          <p:cNvSpPr/>
          <p:nvPr/>
        </p:nvSpPr>
        <p:spPr>
          <a:xfrm>
            <a:off x="819244" y="5330612"/>
            <a:ext cx="75289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使用</a:t>
            </a:r>
            <a:r>
              <a:rPr lang="en-US" altLang="zh-CN" sz="1800" dirty="0"/>
              <a:t>VMware</a:t>
            </a:r>
            <a:r>
              <a:rPr lang="zh-CN" altLang="en-US" sz="1800" dirty="0"/>
              <a:t> </a:t>
            </a:r>
            <a:r>
              <a:rPr lang="en-US" altLang="zh-CN" sz="1800" dirty="0"/>
              <a:t>fusion</a:t>
            </a:r>
            <a:r>
              <a:rPr lang="zh-CN" altLang="en-US" sz="1800" dirty="0"/>
              <a:t>创建两台虚拟机。虚拟机使用</a:t>
            </a:r>
            <a:r>
              <a:rPr lang="en-US" altLang="zh-CN" sz="1800" dirty="0"/>
              <a:t>nat</a:t>
            </a:r>
            <a:r>
              <a:rPr lang="zh-CN" altLang="en-US" sz="1800" dirty="0"/>
              <a:t>模式与主机共享网络。配置</a:t>
            </a:r>
            <a:r>
              <a:rPr lang="en-US" altLang="zh-CN" sz="1800" i="1" dirty="0"/>
              <a:t>/Library/Preferences/VMware Fusion/vmnet8/dhcpd.conf</a:t>
            </a:r>
            <a:r>
              <a:rPr lang="zh-CN" altLang="en-US" sz="1800" dirty="0"/>
              <a:t>使虚拟机使用固定</a:t>
            </a:r>
            <a:r>
              <a:rPr lang="en-US" altLang="zh-CN" sz="1800" dirty="0"/>
              <a:t>ip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algn="ctr"/>
            <a:endParaRPr lang="zh-CN" altLang="en-US" sz="1800" dirty="0">
              <a:effectLst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B8B46B-B688-8D4F-9E85-4EABD692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7" y="991116"/>
            <a:ext cx="6924309" cy="4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1415142" y="218427"/>
            <a:ext cx="7318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基本功能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----ACCEPT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icmp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</a:t>
            </a:r>
          </a:p>
        </p:txBody>
      </p:sp>
      <p:sp>
        <p:nvSpPr>
          <p:cNvPr id="5" name="矩形 4"/>
          <p:cNvSpPr/>
          <p:nvPr/>
        </p:nvSpPr>
        <p:spPr>
          <a:xfrm>
            <a:off x="108370" y="680092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915D87-B9D5-AD4C-93C8-F12FBDEE4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5" y="1512213"/>
            <a:ext cx="8469086" cy="10679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FD25E8F-473B-3240-9A07-452F198AB03A}"/>
              </a:ext>
            </a:extLst>
          </p:cNvPr>
          <p:cNvSpPr txBox="1"/>
          <p:nvPr/>
        </p:nvSpPr>
        <p:spPr>
          <a:xfrm>
            <a:off x="293915" y="1098220"/>
            <a:ext cx="50305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使用虚拟机</a:t>
            </a:r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为客户端，虚拟机</a:t>
            </a:r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为服务器端。在服务器端设置：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D48B48-0D6B-FB40-8221-5DEB53423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15" y="3046560"/>
            <a:ext cx="8469086" cy="11850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BCF11B-8A66-954B-AF41-80D07C4DA1CB}"/>
              </a:ext>
            </a:extLst>
          </p:cNvPr>
          <p:cNvSpPr txBox="1"/>
          <p:nvPr/>
        </p:nvSpPr>
        <p:spPr>
          <a:xfrm>
            <a:off x="293915" y="2663336"/>
            <a:ext cx="68595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Wireshark</a:t>
            </a:r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验证：客户端可以向服务器端发送</a:t>
            </a:r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icmp</a:t>
            </a:r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包，服务器端也会发送</a:t>
            </a:r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icmp</a:t>
            </a:r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包应答。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01AACD-D1C2-6E4C-9589-F80DEA8F555E}"/>
              </a:ext>
            </a:extLst>
          </p:cNvPr>
          <p:cNvSpPr txBox="1"/>
          <p:nvPr/>
        </p:nvSpPr>
        <p:spPr>
          <a:xfrm>
            <a:off x="293915" y="4330973"/>
            <a:ext cx="30283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可以看见 客户端可以</a:t>
            </a:r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ping</a:t>
            </a:r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通服务器端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22944BB-45E2-D244-A295-C81660456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15" y="4697994"/>
            <a:ext cx="3260946" cy="166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3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1556656" y="234871"/>
            <a:ext cx="7318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基本功能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----DROP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icmp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</a:t>
            </a:r>
          </a:p>
        </p:txBody>
      </p:sp>
      <p:sp>
        <p:nvSpPr>
          <p:cNvPr id="5" name="矩形 4"/>
          <p:cNvSpPr/>
          <p:nvPr/>
        </p:nvSpPr>
        <p:spPr>
          <a:xfrm>
            <a:off x="108370" y="680092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D25E8F-473B-3240-9A07-452F198AB03A}"/>
              </a:ext>
            </a:extLst>
          </p:cNvPr>
          <p:cNvSpPr txBox="1"/>
          <p:nvPr/>
        </p:nvSpPr>
        <p:spPr>
          <a:xfrm>
            <a:off x="174169" y="1087334"/>
            <a:ext cx="50305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使用虚拟机</a:t>
            </a:r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为客户端，虚拟机</a:t>
            </a:r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为服务器端。在服务器端设置：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BCF11B-8A66-954B-AF41-80D07C4DA1CB}"/>
              </a:ext>
            </a:extLst>
          </p:cNvPr>
          <p:cNvSpPr txBox="1"/>
          <p:nvPr/>
        </p:nvSpPr>
        <p:spPr>
          <a:xfrm>
            <a:off x="174169" y="2663336"/>
            <a:ext cx="6662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Wireshark</a:t>
            </a:r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验证：客户端向服务器端发送的</a:t>
            </a:r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icmp</a:t>
            </a:r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包都被</a:t>
            </a:r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drop</a:t>
            </a:r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了。服务器不给予应答：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01AACD-D1C2-6E4C-9589-F80DEA8F555E}"/>
              </a:ext>
            </a:extLst>
          </p:cNvPr>
          <p:cNvSpPr txBox="1"/>
          <p:nvPr/>
        </p:nvSpPr>
        <p:spPr>
          <a:xfrm>
            <a:off x="174169" y="4330973"/>
            <a:ext cx="29065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可以看见 客户端</a:t>
            </a:r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ping</a:t>
            </a:r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不通服务器端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103D906-964F-7D4A-A061-A1942F78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456793"/>
            <a:ext cx="6859570" cy="10785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5F08CF-F38F-5E4F-88A0-54D96115A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3" y="3091413"/>
            <a:ext cx="7300860" cy="105326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7781D1A-E0D5-7D4C-8CDB-E663B7410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43" y="4760153"/>
            <a:ext cx="58420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7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698362" y="218427"/>
            <a:ext cx="7318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基本功能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----REJECT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8888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端口收到的包</a:t>
            </a:r>
          </a:p>
        </p:txBody>
      </p:sp>
      <p:sp>
        <p:nvSpPr>
          <p:cNvPr id="5" name="矩形 4"/>
          <p:cNvSpPr/>
          <p:nvPr/>
        </p:nvSpPr>
        <p:spPr>
          <a:xfrm>
            <a:off x="108370" y="680092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D1C6C1-B6B2-4846-ADFA-1493229873A0}"/>
              </a:ext>
            </a:extLst>
          </p:cNvPr>
          <p:cNvSpPr txBox="1"/>
          <p:nvPr/>
        </p:nvSpPr>
        <p:spPr>
          <a:xfrm>
            <a:off x="189839" y="1375734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在服务器</a:t>
            </a:r>
            <a:r>
              <a:rPr kumimoji="1" lang="en-US" altLang="zh-CN" sz="1400" dirty="0">
                <a:latin typeface="Heiti SC Medium" pitchFamily="2" charset="-128"/>
                <a:ea typeface="Heiti SC Medium" pitchFamily="2" charset="-128"/>
              </a:rPr>
              <a:t>8888</a:t>
            </a:r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端口</a:t>
            </a:r>
            <a:r>
              <a:rPr kumimoji="1" lang="en-US" altLang="zh-CN" sz="1400" dirty="0">
                <a:latin typeface="Heiti SC Medium" pitchFamily="2" charset="-128"/>
                <a:ea typeface="Heiti SC Medium" pitchFamily="2" charset="-128"/>
              </a:rPr>
              <a:t>8889</a:t>
            </a:r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端口开启</a:t>
            </a:r>
            <a:r>
              <a:rPr kumimoji="1" lang="en-US" altLang="zh-CN" sz="1400" dirty="0">
                <a:latin typeface="Heiti SC Medium" pitchFamily="2" charset="-128"/>
                <a:ea typeface="Heiti SC Medium" pitchFamily="2" charset="-128"/>
              </a:rPr>
              <a:t>http</a:t>
            </a:r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服务</a:t>
            </a:r>
            <a:endParaRPr kumimoji="1" lang="en-US" altLang="zh-CN" sz="1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（此时未添加规则，客户端可正常访问）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B58770-3937-434C-B990-961D9A248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40" y="2080991"/>
            <a:ext cx="3175000" cy="17145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C7442B8-6389-9142-A729-B5A1DEB4F4B7}"/>
              </a:ext>
            </a:extLst>
          </p:cNvPr>
          <p:cNvSpPr/>
          <p:nvPr/>
        </p:nvSpPr>
        <p:spPr>
          <a:xfrm>
            <a:off x="3831771" y="1321730"/>
            <a:ext cx="2411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effectLst/>
                <a:latin typeface="Heiti SC Medium" pitchFamily="2" charset="-128"/>
                <a:ea typeface="Heiti SC Medium" pitchFamily="2" charset="-128"/>
              </a:rPr>
              <a:t>服务器端添加</a:t>
            </a:r>
            <a:r>
              <a:rPr lang="en-US" altLang="zh-CN" sz="1400" dirty="0">
                <a:effectLst/>
                <a:latin typeface="Heiti SC Medium" pitchFamily="2" charset="-128"/>
                <a:ea typeface="Heiti SC Medium" pitchFamily="2" charset="-128"/>
              </a:rPr>
              <a:t>REJECT</a:t>
            </a:r>
            <a:r>
              <a:rPr lang="zh-CN" altLang="en-US" sz="1400" dirty="0">
                <a:effectLst/>
                <a:latin typeface="Heiti SC Medium" pitchFamily="2" charset="-128"/>
                <a:ea typeface="Heiti SC Medium" pitchFamily="2" charset="-128"/>
              </a:rPr>
              <a:t>规则：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F4EEA5C-2FCC-D540-8D82-EA93EAAFFD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501"/>
          <a:stretch/>
        </p:blipFill>
        <p:spPr>
          <a:xfrm>
            <a:off x="3831771" y="1664845"/>
            <a:ext cx="5146393" cy="7044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D21E057-94A5-5644-AD08-FCB382E8A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771" y="2785841"/>
            <a:ext cx="5239276" cy="118186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F2DF4D0-53F7-C248-911C-244DA65E75C8}"/>
              </a:ext>
            </a:extLst>
          </p:cNvPr>
          <p:cNvSpPr/>
          <p:nvPr/>
        </p:nvSpPr>
        <p:spPr>
          <a:xfrm>
            <a:off x="3831771" y="2404647"/>
            <a:ext cx="3634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Heiti SC Medium" pitchFamily="2" charset="-128"/>
                <a:ea typeface="Heiti SC Medium" pitchFamily="2" charset="-128"/>
              </a:rPr>
              <a:t>添加规则后，无法访问服务器端</a:t>
            </a:r>
            <a:r>
              <a:rPr lang="en-US" altLang="zh-CN" sz="1400" dirty="0">
                <a:latin typeface="Heiti SC Medium" pitchFamily="2" charset="-128"/>
                <a:ea typeface="Heiti SC Medium" pitchFamily="2" charset="-128"/>
              </a:rPr>
              <a:t>8889</a:t>
            </a:r>
            <a:r>
              <a:rPr lang="zh-CN" altLang="en-US" sz="1400" dirty="0">
                <a:latin typeface="Heiti SC Medium" pitchFamily="2" charset="-128"/>
                <a:ea typeface="Heiti SC Medium" pitchFamily="2" charset="-128"/>
              </a:rPr>
              <a:t>端口：</a:t>
            </a:r>
            <a:endParaRPr lang="zh-CN" altLang="en-US" sz="1400" dirty="0">
              <a:effectLst/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0A583D9-74EB-014B-91B9-4345FFC50C50}"/>
              </a:ext>
            </a:extLst>
          </p:cNvPr>
          <p:cNvSpPr/>
          <p:nvPr/>
        </p:nvSpPr>
        <p:spPr>
          <a:xfrm>
            <a:off x="255640" y="4108486"/>
            <a:ext cx="6756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effectLst/>
                <a:latin typeface="Heiti SC Medium" pitchFamily="2" charset="-128"/>
                <a:ea typeface="Heiti SC Medium" pitchFamily="2" charset="-128"/>
              </a:rPr>
              <a:t>抓包验证：客户端发送</a:t>
            </a:r>
            <a:r>
              <a:rPr lang="en-US" altLang="zh-CN" sz="1400" dirty="0">
                <a:effectLst/>
                <a:latin typeface="Heiti SC Medium" pitchFamily="2" charset="-128"/>
                <a:ea typeface="Heiti SC Medium" pitchFamily="2" charset="-128"/>
              </a:rPr>
              <a:t>request</a:t>
            </a:r>
            <a:r>
              <a:rPr lang="zh-CN" altLang="en-US" sz="1400" dirty="0">
                <a:effectLst/>
                <a:latin typeface="Heiti SC Medium" pitchFamily="2" charset="-128"/>
                <a:ea typeface="Heiti SC Medium" pitchFamily="2" charset="-128"/>
              </a:rPr>
              <a:t>后，服务器端返回了</a:t>
            </a:r>
            <a:r>
              <a:rPr lang="en-US" altLang="zh-CN" sz="1400" dirty="0">
                <a:effectLst/>
                <a:latin typeface="Heiti SC Medium" pitchFamily="2" charset="-128"/>
                <a:ea typeface="Heiti SC Medium" pitchFamily="2" charset="-128"/>
              </a:rPr>
              <a:t>port</a:t>
            </a:r>
            <a:r>
              <a:rPr lang="zh-CN" altLang="en-US" sz="1400" dirty="0">
                <a:effectLst/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1400" dirty="0">
                <a:effectLst/>
                <a:latin typeface="Heiti SC Medium" pitchFamily="2" charset="-128"/>
                <a:ea typeface="Heiti SC Medium" pitchFamily="2" charset="-128"/>
              </a:rPr>
              <a:t>unreachable</a:t>
            </a:r>
            <a:r>
              <a:rPr lang="zh-CN" altLang="en-US" sz="1400" dirty="0">
                <a:effectLst/>
                <a:latin typeface="Heiti SC Medium" pitchFamily="2" charset="-128"/>
                <a:ea typeface="Heiti SC Medium" pitchFamily="2" charset="-128"/>
              </a:rPr>
              <a:t>的</a:t>
            </a:r>
            <a:r>
              <a:rPr lang="en-US" altLang="zh-CN" sz="1400" dirty="0">
                <a:effectLst/>
                <a:latin typeface="Heiti SC Medium" pitchFamily="2" charset="-128"/>
                <a:ea typeface="Heiti SC Medium" pitchFamily="2" charset="-128"/>
              </a:rPr>
              <a:t>icmp</a:t>
            </a:r>
            <a:r>
              <a:rPr lang="zh-CN" altLang="en-US" sz="1400" dirty="0">
                <a:effectLst/>
                <a:latin typeface="Heiti SC Medium" pitchFamily="2" charset="-128"/>
                <a:ea typeface="Heiti SC Medium" pitchFamily="2" charset="-128"/>
              </a:rPr>
              <a:t>包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FAFCC24-390B-6743-80DE-152C87FF7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640" y="4568043"/>
            <a:ext cx="8061652" cy="14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1816214" y="223242"/>
            <a:ext cx="7318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基本功能</a:t>
            </a:r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----string</a:t>
            </a:r>
            <a:r>
              <a:rPr lang="zh-CN" altLang="en-US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151914" y="712750"/>
            <a:ext cx="173477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第一部分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t: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 </a:t>
            </a:r>
            <a:r>
              <a:rPr lang="en-US" altLang="zh-CN" sz="1067" dirty="0">
                <a:solidFill>
                  <a:schemeClr val="accent1"/>
                </a:solidFill>
                <a:latin typeface="+mj-lt"/>
                <a:ea typeface="方正兰亭黑_GBK"/>
              </a:rPr>
              <a:t>iptables</a:t>
            </a:r>
            <a:r>
              <a:rPr lang="zh-CN" altLang="en-US" sz="1067" dirty="0">
                <a:solidFill>
                  <a:schemeClr val="accent1"/>
                </a:solidFill>
                <a:latin typeface="+mj-lt"/>
                <a:ea typeface="方正兰亭黑_GBK"/>
              </a:rPr>
              <a:t>的使用</a:t>
            </a:r>
            <a:endParaRPr lang="en-US" altLang="zh-CN" sz="1067" dirty="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867035-23C1-6F45-B04F-1C64BF06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60" y="2746892"/>
            <a:ext cx="4409621" cy="30016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607DCC-7049-D640-BC80-4C3D033CD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60" y="1714240"/>
            <a:ext cx="8360229" cy="65117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54F0488-08D1-E543-BB1F-9A22CDE4411B}"/>
              </a:ext>
            </a:extLst>
          </p:cNvPr>
          <p:cNvSpPr txBox="1"/>
          <p:nvPr/>
        </p:nvSpPr>
        <p:spPr>
          <a:xfrm>
            <a:off x="155757" y="1255175"/>
            <a:ext cx="4929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发往服务器</a:t>
            </a:r>
            <a:r>
              <a:rPr kumimoji="1" lang="en-US" altLang="zh-CN" sz="1400" dirty="0">
                <a:latin typeface="Heiti SC Medium" pitchFamily="2" charset="-128"/>
                <a:ea typeface="Heiti SC Medium" pitchFamily="2" charset="-128"/>
              </a:rPr>
              <a:t>8888</a:t>
            </a:r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端口的含有</a:t>
            </a:r>
            <a:r>
              <a:rPr kumimoji="1" lang="en-US" altLang="zh-CN" sz="1400" dirty="0">
                <a:latin typeface="Heiti SC Medium" pitchFamily="2" charset="-128"/>
                <a:ea typeface="Heiti SC Medium" pitchFamily="2" charset="-128"/>
              </a:rPr>
              <a:t>`sex’</a:t>
            </a:r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敏感词汇的包都</a:t>
            </a:r>
            <a:r>
              <a:rPr kumimoji="1" lang="en-US" altLang="zh-CN" sz="1400" dirty="0">
                <a:latin typeface="Heiti SC Medium" pitchFamily="2" charset="-128"/>
                <a:ea typeface="Heiti SC Medium" pitchFamily="2" charset="-128"/>
              </a:rPr>
              <a:t>drop</a:t>
            </a:r>
            <a:r>
              <a:rPr kumimoji="1" lang="zh-CN" altLang="en-US" sz="1400" dirty="0">
                <a:latin typeface="Heiti SC Medium" pitchFamily="2" charset="-128"/>
                <a:ea typeface="Heiti SC Medium" pitchFamily="2" charset="-128"/>
              </a:rPr>
              <a:t>掉：</a:t>
            </a:r>
          </a:p>
        </p:txBody>
      </p:sp>
    </p:spTree>
    <p:extLst>
      <p:ext uri="{BB962C8B-B14F-4D97-AF65-F5344CB8AC3E}">
        <p14:creationId xmlns:p14="http://schemas.microsoft.com/office/powerpoint/2010/main" val="180598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9C6BC8E-C144-42D0-9A3B-7AC7D04EE7A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毕业答辩"/>
</p:tagLst>
</file>

<file path=ppt/theme/theme1.xml><?xml version="1.0" encoding="utf-8"?>
<a:theme xmlns:a="http://schemas.openxmlformats.org/drawingml/2006/main" name="千图网海量PPT模板www.58pic.com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1886</TotalTime>
  <Words>1782</Words>
  <Application>Microsoft Macintosh PowerPoint</Application>
  <PresentationFormat>全屏显示(4:3)</PresentationFormat>
  <Paragraphs>160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等线</vt:lpstr>
      <vt:lpstr>等线 Light</vt:lpstr>
      <vt:lpstr>方正兰亭黑_GBK</vt:lpstr>
      <vt:lpstr>宋体</vt:lpstr>
      <vt:lpstr>微软雅黑</vt:lpstr>
      <vt:lpstr>Adobe Heiti Std R</vt:lpstr>
      <vt:lpstr>Heiti SC Medium</vt:lpstr>
      <vt:lpstr>Arial</vt:lpstr>
      <vt:lpstr>Calibri</vt:lpstr>
      <vt:lpstr>Calibri Light</vt:lpstr>
      <vt:lpstr>Gill Sans</vt:lpstr>
      <vt:lpstr>Times New Roman</vt:lpstr>
      <vt:lpstr>千图网海量PPT模板www.58pic.com​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Microsoft Office User</cp:lastModifiedBy>
  <cp:revision>367</cp:revision>
  <dcterms:created xsi:type="dcterms:W3CDTF">2017-05-01T12:27:42Z</dcterms:created>
  <dcterms:modified xsi:type="dcterms:W3CDTF">2019-06-06T02:58:32Z</dcterms:modified>
</cp:coreProperties>
</file>