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10/12/2023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10/12/2023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CBE7-98BB-2C0E-6A58-7B557887E3EB}"/>
              </a:ext>
            </a:extLst>
          </p:cNvPr>
          <p:cNvSpPr>
            <a:spLocks noGrp="1"/>
          </p:cNvSpPr>
          <p:nvPr>
            <p:ph type="ctrTitle"/>
          </p:nvPr>
        </p:nvSpPr>
        <p:spPr/>
        <p:txBody>
          <a:bodyPr/>
          <a:lstStyle/>
          <a:p>
            <a:r>
              <a:rPr lang="en-US" dirty="0"/>
              <a:t>Business Profile System</a:t>
            </a:r>
            <a:endParaRPr lang="en-IE" dirty="0"/>
          </a:p>
        </p:txBody>
      </p:sp>
    </p:spTree>
    <p:extLst>
      <p:ext uri="{BB962C8B-B14F-4D97-AF65-F5344CB8AC3E}">
        <p14:creationId xmlns:p14="http://schemas.microsoft.com/office/powerpoint/2010/main" val="767130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447E-06DC-6C11-EEE5-89CC3E6D0645}"/>
              </a:ext>
            </a:extLst>
          </p:cNvPr>
          <p:cNvSpPr>
            <a:spLocks noGrp="1"/>
          </p:cNvSpPr>
          <p:nvPr>
            <p:ph type="title"/>
          </p:nvPr>
        </p:nvSpPr>
        <p:spPr/>
        <p:txBody>
          <a:bodyPr/>
          <a:lstStyle/>
          <a:p>
            <a:r>
              <a:rPr lang="en-US" dirty="0"/>
              <a:t>Get profile update status</a:t>
            </a:r>
            <a:endParaRPr lang="en-IE" dirty="0"/>
          </a:p>
        </p:txBody>
      </p:sp>
      <p:pic>
        <p:nvPicPr>
          <p:cNvPr id="4" name="Content Placeholder 3">
            <a:extLst>
              <a:ext uri="{FF2B5EF4-FFF2-40B4-BE49-F238E27FC236}">
                <a16:creationId xmlns:a16="http://schemas.microsoft.com/office/drawing/2014/main" id="{5C60C2B9-DD06-03D3-F211-243E692B1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16125"/>
            <a:ext cx="9603275" cy="4033376"/>
          </a:xfrm>
          <a:prstGeom prst="rect">
            <a:avLst/>
          </a:prstGeom>
        </p:spPr>
      </p:pic>
    </p:spTree>
    <p:extLst>
      <p:ext uri="{BB962C8B-B14F-4D97-AF65-F5344CB8AC3E}">
        <p14:creationId xmlns:p14="http://schemas.microsoft.com/office/powerpoint/2010/main" val="3535638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B6CB-B254-5A9E-7807-BE0994FDDA73}"/>
              </a:ext>
            </a:extLst>
          </p:cNvPr>
          <p:cNvSpPr>
            <a:spLocks noGrp="1"/>
          </p:cNvSpPr>
          <p:nvPr>
            <p:ph type="title"/>
          </p:nvPr>
        </p:nvSpPr>
        <p:spPr/>
        <p:txBody>
          <a:bodyPr/>
          <a:lstStyle/>
          <a:p>
            <a:r>
              <a:rPr lang="en-US" dirty="0"/>
              <a:t>Validate business profile</a:t>
            </a:r>
            <a:endParaRPr lang="en-IE" dirty="0"/>
          </a:p>
        </p:txBody>
      </p:sp>
      <p:pic>
        <p:nvPicPr>
          <p:cNvPr id="4" name="Content Placeholder 3">
            <a:extLst>
              <a:ext uri="{FF2B5EF4-FFF2-40B4-BE49-F238E27FC236}">
                <a16:creationId xmlns:a16="http://schemas.microsoft.com/office/drawing/2014/main" id="{1300762C-CB79-C7F9-1D77-6B984A9E52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1627" y="2016125"/>
            <a:ext cx="7723070" cy="3449638"/>
          </a:xfrm>
          <a:prstGeom prst="rect">
            <a:avLst/>
          </a:prstGeom>
        </p:spPr>
      </p:pic>
    </p:spTree>
    <p:extLst>
      <p:ext uri="{BB962C8B-B14F-4D97-AF65-F5344CB8AC3E}">
        <p14:creationId xmlns:p14="http://schemas.microsoft.com/office/powerpoint/2010/main" val="310646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B161-17E1-8A81-A625-78CE887B4F40}"/>
              </a:ext>
            </a:extLst>
          </p:cNvPr>
          <p:cNvSpPr>
            <a:spLocks noGrp="1"/>
          </p:cNvSpPr>
          <p:nvPr>
            <p:ph type="title"/>
          </p:nvPr>
        </p:nvSpPr>
        <p:spPr/>
        <p:txBody>
          <a:bodyPr/>
          <a:lstStyle/>
          <a:p>
            <a:r>
              <a:rPr lang="en-US" dirty="0"/>
              <a:t>Data store and Model</a:t>
            </a:r>
            <a:endParaRPr lang="en-IE" dirty="0"/>
          </a:p>
        </p:txBody>
      </p:sp>
      <p:pic>
        <p:nvPicPr>
          <p:cNvPr id="4" name="Content Placeholder 3">
            <a:extLst>
              <a:ext uri="{FF2B5EF4-FFF2-40B4-BE49-F238E27FC236}">
                <a16:creationId xmlns:a16="http://schemas.microsoft.com/office/drawing/2014/main" id="{9D1BF14F-0B88-514A-8238-675E717298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8828" y="1926820"/>
            <a:ext cx="9248775" cy="2676525"/>
          </a:xfrm>
          <a:prstGeom prst="rect">
            <a:avLst/>
          </a:prstGeom>
        </p:spPr>
      </p:pic>
      <p:pic>
        <p:nvPicPr>
          <p:cNvPr id="6" name="Picture 5">
            <a:extLst>
              <a:ext uri="{FF2B5EF4-FFF2-40B4-BE49-F238E27FC236}">
                <a16:creationId xmlns:a16="http://schemas.microsoft.com/office/drawing/2014/main" id="{28CDC2DC-3B1B-BFA6-0C84-F0A2FFC2A0A3}"/>
              </a:ext>
            </a:extLst>
          </p:cNvPr>
          <p:cNvPicPr>
            <a:picLocks noChangeAspect="1"/>
          </p:cNvPicPr>
          <p:nvPr/>
        </p:nvPicPr>
        <p:blipFill>
          <a:blip r:embed="rId3"/>
          <a:stretch>
            <a:fillRect/>
          </a:stretch>
        </p:blipFill>
        <p:spPr>
          <a:xfrm>
            <a:off x="1628828" y="4598679"/>
            <a:ext cx="2408129" cy="1341236"/>
          </a:xfrm>
          <a:prstGeom prst="rect">
            <a:avLst/>
          </a:prstGeom>
        </p:spPr>
      </p:pic>
      <p:pic>
        <p:nvPicPr>
          <p:cNvPr id="8" name="Picture 7">
            <a:extLst>
              <a:ext uri="{FF2B5EF4-FFF2-40B4-BE49-F238E27FC236}">
                <a16:creationId xmlns:a16="http://schemas.microsoft.com/office/drawing/2014/main" id="{76F1142F-77BC-53E2-D946-39DA48AF909E}"/>
              </a:ext>
            </a:extLst>
          </p:cNvPr>
          <p:cNvPicPr>
            <a:picLocks noChangeAspect="1"/>
          </p:cNvPicPr>
          <p:nvPr/>
        </p:nvPicPr>
        <p:blipFill>
          <a:blip r:embed="rId4"/>
          <a:stretch>
            <a:fillRect/>
          </a:stretch>
        </p:blipFill>
        <p:spPr>
          <a:xfrm>
            <a:off x="5147376" y="4598679"/>
            <a:ext cx="2065199" cy="800169"/>
          </a:xfrm>
          <a:prstGeom prst="rect">
            <a:avLst/>
          </a:prstGeom>
        </p:spPr>
      </p:pic>
      <p:pic>
        <p:nvPicPr>
          <p:cNvPr id="10" name="Picture 9">
            <a:extLst>
              <a:ext uri="{FF2B5EF4-FFF2-40B4-BE49-F238E27FC236}">
                <a16:creationId xmlns:a16="http://schemas.microsoft.com/office/drawing/2014/main" id="{17DB72B7-1FCB-6AD3-BC80-B25D5165DB55}"/>
              </a:ext>
            </a:extLst>
          </p:cNvPr>
          <p:cNvPicPr>
            <a:picLocks noChangeAspect="1"/>
          </p:cNvPicPr>
          <p:nvPr/>
        </p:nvPicPr>
        <p:blipFill>
          <a:blip r:embed="rId5"/>
          <a:stretch>
            <a:fillRect/>
          </a:stretch>
        </p:blipFill>
        <p:spPr>
          <a:xfrm>
            <a:off x="8484716" y="4600847"/>
            <a:ext cx="2392887" cy="1341236"/>
          </a:xfrm>
          <a:prstGeom prst="rect">
            <a:avLst/>
          </a:prstGeom>
        </p:spPr>
      </p:pic>
    </p:spTree>
    <p:extLst>
      <p:ext uri="{BB962C8B-B14F-4D97-AF65-F5344CB8AC3E}">
        <p14:creationId xmlns:p14="http://schemas.microsoft.com/office/powerpoint/2010/main" val="22802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DF8D-9732-29A6-740C-A0C264E4A6DC}"/>
              </a:ext>
            </a:extLst>
          </p:cNvPr>
          <p:cNvSpPr>
            <a:spLocks noGrp="1"/>
          </p:cNvSpPr>
          <p:nvPr>
            <p:ph type="title"/>
          </p:nvPr>
        </p:nvSpPr>
        <p:spPr/>
        <p:txBody>
          <a:bodyPr/>
          <a:lstStyle/>
          <a:p>
            <a:r>
              <a:rPr lang="en-US" dirty="0"/>
              <a:t>Launch Plan</a:t>
            </a:r>
            <a:endParaRPr lang="en-IE" dirty="0"/>
          </a:p>
        </p:txBody>
      </p:sp>
      <p:sp>
        <p:nvSpPr>
          <p:cNvPr id="3" name="Content Placeholder 2">
            <a:extLst>
              <a:ext uri="{FF2B5EF4-FFF2-40B4-BE49-F238E27FC236}">
                <a16:creationId xmlns:a16="http://schemas.microsoft.com/office/drawing/2014/main" id="{75A4B331-638D-2EA4-9121-B7AC445AC4FA}"/>
              </a:ext>
            </a:extLst>
          </p:cNvPr>
          <p:cNvSpPr>
            <a:spLocks noGrp="1"/>
          </p:cNvSpPr>
          <p:nvPr>
            <p:ph idx="1"/>
          </p:nvPr>
        </p:nvSpPr>
        <p:spPr/>
        <p:txBody>
          <a:bodyPr/>
          <a:lstStyle/>
          <a:p>
            <a:r>
              <a:rPr lang="en-US" b="1" dirty="0"/>
              <a:t>Containerization</a:t>
            </a:r>
            <a:r>
              <a:rPr lang="en-US" dirty="0"/>
              <a:t>: Use Kubernetes to manage containerized applications, ensuring that they are scalable and highly available.</a:t>
            </a:r>
          </a:p>
          <a:p>
            <a:r>
              <a:rPr lang="en-IE" b="1" dirty="0"/>
              <a:t>Internationalization</a:t>
            </a:r>
            <a:r>
              <a:rPr lang="en-IE" dirty="0"/>
              <a:t>: Deploy the application in different AWS regions closer to the target audience to reduce latency.</a:t>
            </a:r>
          </a:p>
          <a:p>
            <a:r>
              <a:rPr lang="en-IE" b="1" dirty="0"/>
              <a:t>Testing</a:t>
            </a:r>
            <a:r>
              <a:rPr lang="en-IE" dirty="0"/>
              <a:t>: </a:t>
            </a:r>
            <a:r>
              <a:rPr lang="en-US" dirty="0"/>
              <a:t>Apart from the unit tests, focus on integration tests, load testing, stress testing, to ensure the application's robustness in production scenarios.</a:t>
            </a:r>
          </a:p>
          <a:p>
            <a:r>
              <a:rPr lang="en-US" b="1" dirty="0"/>
              <a:t>Monitoring: </a:t>
            </a:r>
            <a:r>
              <a:rPr lang="en-US" dirty="0"/>
              <a:t>Setup proper monitoring and alarms based on key metrics thresholds on JVM/environment metrics, latency or availability metrics, and business metrics</a:t>
            </a:r>
            <a:endParaRPr lang="en-IE" b="1" dirty="0"/>
          </a:p>
          <a:p>
            <a:endParaRPr lang="en-IE" dirty="0"/>
          </a:p>
          <a:p>
            <a:endParaRPr lang="en-IE" dirty="0"/>
          </a:p>
        </p:txBody>
      </p:sp>
    </p:spTree>
    <p:extLst>
      <p:ext uri="{BB962C8B-B14F-4D97-AF65-F5344CB8AC3E}">
        <p14:creationId xmlns:p14="http://schemas.microsoft.com/office/powerpoint/2010/main" val="30620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6475-75BB-3532-59E5-E0DB8918F44E}"/>
              </a:ext>
            </a:extLst>
          </p:cNvPr>
          <p:cNvSpPr>
            <a:spLocks noGrp="1"/>
          </p:cNvSpPr>
          <p:nvPr>
            <p:ph type="title"/>
          </p:nvPr>
        </p:nvSpPr>
        <p:spPr/>
        <p:txBody>
          <a:bodyPr/>
          <a:lstStyle/>
          <a:p>
            <a:r>
              <a:rPr lang="en-US" dirty="0"/>
              <a:t>Functional Requirements</a:t>
            </a:r>
            <a:endParaRPr lang="en-IE" dirty="0"/>
          </a:p>
        </p:txBody>
      </p:sp>
      <p:sp>
        <p:nvSpPr>
          <p:cNvPr id="3" name="Content Placeholder 2">
            <a:extLst>
              <a:ext uri="{FF2B5EF4-FFF2-40B4-BE49-F238E27FC236}">
                <a16:creationId xmlns:a16="http://schemas.microsoft.com/office/drawing/2014/main" id="{497AC662-28F9-8062-924E-38C98F962367}"/>
              </a:ext>
            </a:extLst>
          </p:cNvPr>
          <p:cNvSpPr>
            <a:spLocks noGrp="1"/>
          </p:cNvSpPr>
          <p:nvPr>
            <p:ph idx="1"/>
          </p:nvPr>
        </p:nvSpPr>
        <p:spPr/>
        <p:txBody>
          <a:bodyPr/>
          <a:lstStyle/>
          <a:p>
            <a:pPr>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 user, I should be able to create my business profile from any of the subscribed product website.</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 user, I should be able to update my business profile from any of the subscribed product website.</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 system, I should validate the user update requests with all subscribed products and only update when all the requests have been validated.</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spTree>
    <p:extLst>
      <p:ext uri="{BB962C8B-B14F-4D97-AF65-F5344CB8AC3E}">
        <p14:creationId xmlns:p14="http://schemas.microsoft.com/office/powerpoint/2010/main" val="319029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F186-C007-C985-A2AD-BD8F9CA0FA08}"/>
              </a:ext>
            </a:extLst>
          </p:cNvPr>
          <p:cNvSpPr>
            <a:spLocks noGrp="1"/>
          </p:cNvSpPr>
          <p:nvPr>
            <p:ph type="title"/>
          </p:nvPr>
        </p:nvSpPr>
        <p:spPr/>
        <p:txBody>
          <a:bodyPr/>
          <a:lstStyle/>
          <a:p>
            <a:r>
              <a:rPr lang="en-US" dirty="0"/>
              <a:t>Non-Functional Requirements</a:t>
            </a:r>
            <a:endParaRPr lang="en-IE" dirty="0"/>
          </a:p>
        </p:txBody>
      </p:sp>
      <p:sp>
        <p:nvSpPr>
          <p:cNvPr id="3" name="Content Placeholder 2">
            <a:extLst>
              <a:ext uri="{FF2B5EF4-FFF2-40B4-BE49-F238E27FC236}">
                <a16:creationId xmlns:a16="http://schemas.microsoft.com/office/drawing/2014/main" id="{BBC4BFE8-B7F1-C68B-FE45-F31C876FA662}"/>
              </a:ext>
            </a:extLst>
          </p:cNvPr>
          <p:cNvSpPr>
            <a:spLocks noGrp="1"/>
          </p:cNvSpPr>
          <p:nvPr>
            <p:ph idx="1"/>
          </p:nvPr>
        </p:nvSpPr>
        <p:spPr/>
        <p:txBody>
          <a:bodyPr/>
          <a:lstStyle/>
          <a:p>
            <a:pPr>
              <a:lnSpc>
                <a:spcPct val="107000"/>
              </a:lnSpc>
              <a:spcAft>
                <a:spcPts val="800"/>
              </a:spcAft>
              <a:buSzPts val="1000"/>
              <a:tabLst>
                <a:tab pos="457200" algn="l"/>
              </a:tabLst>
            </a:pPr>
            <a:r>
              <a:rPr lang="en-IE" sz="1800" dirty="0">
                <a:effectLst/>
                <a:latin typeface="Calibri" panose="020F0502020204030204" pitchFamily="34" charset="0"/>
                <a:ea typeface="Calibri" panose="020F0502020204030204" pitchFamily="34" charset="0"/>
                <a:cs typeface="Times New Roman" panose="02020603050405020304" pitchFamily="18" charset="0"/>
              </a:rPr>
              <a:t>Scalability: </a:t>
            </a:r>
            <a:r>
              <a:rPr lang="en-IE" sz="1800" dirty="0">
                <a:effectLst/>
                <a:latin typeface="Calibri" panose="020F0502020204030204" pitchFamily="34" charset="0"/>
                <a:ea typeface="Calibri" panose="020F0502020204030204" pitchFamily="34" charset="0"/>
                <a:cs typeface="Calibri" panose="020F0502020204030204" pitchFamily="34" charset="0"/>
              </a:rPr>
              <a:t>The system should be scalable horizontally. New instances of Web Servers can be added behind the Load Balancer. Kafka, Redis, and DynamoDB offer scalable solutions by default.</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SzPts val="1000"/>
              <a:tabLst>
                <a:tab pos="457200" algn="l"/>
              </a:tabLst>
            </a:pPr>
            <a:r>
              <a:rPr lang="en-IE" sz="1800" dirty="0">
                <a:effectLst/>
                <a:latin typeface="Calibri" panose="020F0502020204030204" pitchFamily="34" charset="0"/>
                <a:ea typeface="Calibri" panose="020F0502020204030204" pitchFamily="34" charset="0"/>
                <a:cs typeface="Calibri" panose="020F0502020204030204" pitchFamily="34" charset="0"/>
              </a:rPr>
              <a:t>Availability: By using the Load Balancer and distributed storage solutions like DynamoDB and Kafka, the system aims for high availability.</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SzPts val="1000"/>
              <a:tabLst>
                <a:tab pos="457200" algn="l"/>
              </a:tabLst>
            </a:pPr>
            <a:r>
              <a:rPr lang="en-IE" sz="1800" dirty="0">
                <a:effectLst/>
                <a:latin typeface="Calibri" panose="020F0502020204030204" pitchFamily="34" charset="0"/>
                <a:ea typeface="Calibri" panose="020F0502020204030204" pitchFamily="34" charset="0"/>
                <a:cs typeface="Calibri" panose="020F0502020204030204" pitchFamily="34" charset="0"/>
              </a:rPr>
              <a:t>Security: SSL termination at the Load Balancer, encryption at rest for data stores, and secure access controls for services.</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SzPts val="1000"/>
              <a:tabLst>
                <a:tab pos="457200" algn="l"/>
              </a:tabLst>
            </a:pPr>
            <a:r>
              <a:rPr lang="en-IE" sz="1800" dirty="0">
                <a:effectLst/>
                <a:latin typeface="Calibri" panose="020F0502020204030204" pitchFamily="34" charset="0"/>
                <a:ea typeface="Calibri" panose="020F0502020204030204" pitchFamily="34" charset="0"/>
                <a:cs typeface="Calibri" panose="020F0502020204030204" pitchFamily="34" charset="0"/>
              </a:rPr>
              <a:t>Monitoring and Logging: Integrate with monitoring solutions like Prometheus, Grafana, and logging solutions like ELK Stack or AWS CloudWatch.</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spTree>
    <p:extLst>
      <p:ext uri="{BB962C8B-B14F-4D97-AF65-F5344CB8AC3E}">
        <p14:creationId xmlns:p14="http://schemas.microsoft.com/office/powerpoint/2010/main" val="269748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F18E-0E36-2FF8-F34E-88934D24FDB6}"/>
              </a:ext>
            </a:extLst>
          </p:cNvPr>
          <p:cNvSpPr>
            <a:spLocks noGrp="1"/>
          </p:cNvSpPr>
          <p:nvPr>
            <p:ph type="title"/>
          </p:nvPr>
        </p:nvSpPr>
        <p:spPr/>
        <p:txBody>
          <a:bodyPr/>
          <a:lstStyle/>
          <a:p>
            <a:r>
              <a:rPr lang="en-US" dirty="0"/>
              <a:t>Assumptions</a:t>
            </a:r>
            <a:endParaRPr lang="en-IE" dirty="0"/>
          </a:p>
        </p:txBody>
      </p:sp>
      <p:sp>
        <p:nvSpPr>
          <p:cNvPr id="3" name="Content Placeholder 2">
            <a:extLst>
              <a:ext uri="{FF2B5EF4-FFF2-40B4-BE49-F238E27FC236}">
                <a16:creationId xmlns:a16="http://schemas.microsoft.com/office/drawing/2014/main" id="{928C4BEA-3F8D-5EEF-B285-7FDAA3123D4D}"/>
              </a:ext>
            </a:extLst>
          </p:cNvPr>
          <p:cNvSpPr>
            <a:spLocks noGrp="1"/>
          </p:cNvSpPr>
          <p:nvPr>
            <p:ph idx="1"/>
          </p:nvPr>
        </p:nvSpPr>
        <p:spPr/>
        <p:txBody>
          <a:bodyPr/>
          <a:lstStyle/>
          <a:p>
            <a:pPr>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Business Profile Service is only responsible for managing the profile details of the service. The business credentials and product subscription are managed by different microservices.</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updated profile will not reflect unless it is approved by all subscribed products.</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the Authentication and Authorization is already handled at the BFF level.</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160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37D5-8B15-6CD0-02D5-B0981C939848}"/>
              </a:ext>
            </a:extLst>
          </p:cNvPr>
          <p:cNvSpPr>
            <a:spLocks noGrp="1"/>
          </p:cNvSpPr>
          <p:nvPr>
            <p:ph type="title"/>
          </p:nvPr>
        </p:nvSpPr>
        <p:spPr/>
        <p:txBody>
          <a:bodyPr/>
          <a:lstStyle/>
          <a:p>
            <a:r>
              <a:rPr lang="en-US" dirty="0"/>
              <a:t>High Level Design</a:t>
            </a:r>
            <a:endParaRPr lang="en-IE" dirty="0"/>
          </a:p>
        </p:txBody>
      </p:sp>
      <p:pic>
        <p:nvPicPr>
          <p:cNvPr id="6" name="Picture 5">
            <a:extLst>
              <a:ext uri="{FF2B5EF4-FFF2-40B4-BE49-F238E27FC236}">
                <a16:creationId xmlns:a16="http://schemas.microsoft.com/office/drawing/2014/main" id="{00B437F0-83AD-CD12-340A-9B0D29659CDF}"/>
              </a:ext>
            </a:extLst>
          </p:cNvPr>
          <p:cNvPicPr>
            <a:picLocks noChangeAspect="1"/>
          </p:cNvPicPr>
          <p:nvPr/>
        </p:nvPicPr>
        <p:blipFill>
          <a:blip r:embed="rId2"/>
          <a:stretch>
            <a:fillRect/>
          </a:stretch>
        </p:blipFill>
        <p:spPr>
          <a:xfrm>
            <a:off x="1700266" y="2015732"/>
            <a:ext cx="9105900" cy="3867150"/>
          </a:xfrm>
          <a:prstGeom prst="rect">
            <a:avLst/>
          </a:prstGeom>
        </p:spPr>
      </p:pic>
    </p:spTree>
    <p:extLst>
      <p:ext uri="{BB962C8B-B14F-4D97-AF65-F5344CB8AC3E}">
        <p14:creationId xmlns:p14="http://schemas.microsoft.com/office/powerpoint/2010/main" val="728259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2615-C228-BE97-8F34-968D532C5F50}"/>
              </a:ext>
            </a:extLst>
          </p:cNvPr>
          <p:cNvSpPr>
            <a:spLocks noGrp="1"/>
          </p:cNvSpPr>
          <p:nvPr>
            <p:ph type="title"/>
          </p:nvPr>
        </p:nvSpPr>
        <p:spPr/>
        <p:txBody>
          <a:bodyPr/>
          <a:lstStyle/>
          <a:p>
            <a:r>
              <a:rPr lang="en-US" dirty="0"/>
              <a:t>Components</a:t>
            </a:r>
            <a:endParaRPr lang="en-IE" dirty="0"/>
          </a:p>
        </p:txBody>
      </p:sp>
      <p:sp>
        <p:nvSpPr>
          <p:cNvPr id="3" name="Content Placeholder 2">
            <a:extLst>
              <a:ext uri="{FF2B5EF4-FFF2-40B4-BE49-F238E27FC236}">
                <a16:creationId xmlns:a16="http://schemas.microsoft.com/office/drawing/2014/main" id="{86056F2C-E3A9-11F6-3035-64A75057FC24}"/>
              </a:ext>
            </a:extLst>
          </p:cNvPr>
          <p:cNvSpPr>
            <a:spLocks noGrp="1"/>
          </p:cNvSpPr>
          <p:nvPr>
            <p:ph idx="1"/>
          </p:nvPr>
        </p:nvSpPr>
        <p:spPr/>
        <p:txBody>
          <a:bodyPr>
            <a:normAutofit fontScale="70000" lnSpcReduction="20000"/>
          </a:bodyPr>
          <a:lstStyle/>
          <a:p>
            <a:pPr marL="342900" lvl="0" indent="-342900" algn="just">
              <a:tabLst>
                <a:tab pos="457200" algn="l"/>
              </a:tabLst>
            </a:pPr>
            <a:r>
              <a:rPr lang="en-IN" sz="1800" b="1" dirty="0">
                <a:solidFill>
                  <a:srgbClr val="333333"/>
                </a:solidFill>
                <a:effectLst/>
                <a:latin typeface="Calibri" panose="020F0502020204030204" pitchFamily="34" charset="0"/>
                <a:ea typeface="Times New Roman" panose="02020603050405020304" pitchFamily="18" charset="0"/>
              </a:rPr>
              <a:t>Load Balancer: </a:t>
            </a:r>
            <a:r>
              <a:rPr lang="en-IN" sz="1800" dirty="0">
                <a:solidFill>
                  <a:srgbClr val="333333"/>
                </a:solidFill>
                <a:effectLst/>
                <a:latin typeface="Calibri" panose="020F0502020204030204" pitchFamily="34" charset="0"/>
                <a:ea typeface="Times New Roman" panose="02020603050405020304" pitchFamily="18" charset="0"/>
              </a:rPr>
              <a:t>In a high load distributed environment, the Load balancer will ensure that the requests are highly available. It will help to efficiently distribute incoming web traffic across multiple instances of Web Servers</a:t>
            </a:r>
            <a:r>
              <a:rPr lang="en-IE" sz="1800" dirty="0">
                <a:solidFill>
                  <a:srgbClr val="333333"/>
                </a:solidFill>
                <a:effectLst/>
                <a:latin typeface="Calibri" panose="020F0502020204030204" pitchFamily="34" charset="0"/>
                <a:ea typeface="Times New Roman" panose="02020603050405020304" pitchFamily="18" charset="0"/>
              </a:rPr>
              <a:t>.</a:t>
            </a:r>
            <a:endParaRPr lang="en-IE" sz="1800" dirty="0">
              <a:effectLst/>
              <a:latin typeface="Times New Roman" panose="02020603050405020304" pitchFamily="18" charset="0"/>
              <a:ea typeface="Times New Roman" panose="02020603050405020304" pitchFamily="18" charset="0"/>
            </a:endParaRPr>
          </a:p>
          <a:p>
            <a:pPr marL="342900" lvl="0" indent="-342900" algn="just">
              <a:tabLst>
                <a:tab pos="457200" algn="l"/>
              </a:tabLst>
            </a:pPr>
            <a:r>
              <a:rPr lang="en-IN" sz="1800" b="1" dirty="0">
                <a:solidFill>
                  <a:srgbClr val="333333"/>
                </a:solidFill>
                <a:effectLst/>
                <a:latin typeface="Calibri" panose="020F0502020204030204" pitchFamily="34" charset="0"/>
                <a:ea typeface="Times New Roman" panose="02020603050405020304" pitchFamily="18" charset="0"/>
              </a:rPr>
              <a:t>intuit-web-server: </a:t>
            </a:r>
            <a:r>
              <a:rPr lang="en-IE" sz="1800" dirty="0">
                <a:solidFill>
                  <a:srgbClr val="333333"/>
                </a:solidFill>
                <a:effectLst/>
                <a:latin typeface="Calibri" panose="020F0502020204030204" pitchFamily="34" charset="0"/>
                <a:ea typeface="Times New Roman" panose="02020603050405020304" pitchFamily="18" charset="0"/>
              </a:rPr>
              <a:t>Serve as the entry point for client requests, handle authentication, authorization, rate limiting, and route requests to the Business Profile Microservice and other downstream services.</a:t>
            </a:r>
            <a:endParaRPr lang="en-IE" sz="1800" dirty="0">
              <a:effectLst/>
              <a:latin typeface="Times New Roman" panose="02020603050405020304" pitchFamily="18" charset="0"/>
              <a:ea typeface="Times New Roman" panose="02020603050405020304" pitchFamily="18" charset="0"/>
            </a:endParaRPr>
          </a:p>
          <a:p>
            <a:pPr marL="342900" lvl="0" indent="-342900" algn="just">
              <a:tabLst>
                <a:tab pos="457200" algn="l"/>
              </a:tabLst>
            </a:pPr>
            <a:r>
              <a:rPr lang="en-IN" sz="1800" b="1" dirty="0">
                <a:solidFill>
                  <a:srgbClr val="333333"/>
                </a:solidFill>
                <a:effectLst/>
                <a:latin typeface="Calibri" panose="020F0502020204030204" pitchFamily="34" charset="0"/>
                <a:ea typeface="Times New Roman" panose="02020603050405020304" pitchFamily="18" charset="0"/>
              </a:rPr>
              <a:t>business-profile-service</a:t>
            </a:r>
            <a:r>
              <a:rPr lang="en-IN" sz="1800" dirty="0">
                <a:solidFill>
                  <a:srgbClr val="333333"/>
                </a:solidFill>
                <a:effectLst/>
                <a:latin typeface="Calibri" panose="020F0502020204030204" pitchFamily="34" charset="0"/>
                <a:ea typeface="Times New Roman" panose="02020603050405020304" pitchFamily="18" charset="0"/>
              </a:rPr>
              <a:t>: Provide isolated business profile operations and serve data from the underlying data storage systems. It handles requests related to creation, update, and retrieval of business profiles.</a:t>
            </a:r>
            <a:endParaRPr lang="en-IE" sz="1800" dirty="0">
              <a:effectLst/>
              <a:latin typeface="Times New Roman" panose="02020603050405020304" pitchFamily="18" charset="0"/>
              <a:ea typeface="Times New Roman" panose="02020603050405020304" pitchFamily="18" charset="0"/>
            </a:endParaRPr>
          </a:p>
          <a:p>
            <a:pPr marL="342900" lvl="0" indent="-342900" algn="just">
              <a:tabLst>
                <a:tab pos="457200" algn="l"/>
              </a:tabLst>
            </a:pPr>
            <a:r>
              <a:rPr lang="en-IN" sz="1800" b="1" dirty="0">
                <a:solidFill>
                  <a:srgbClr val="333333"/>
                </a:solidFill>
                <a:effectLst/>
                <a:latin typeface="Calibri" panose="020F0502020204030204" pitchFamily="34" charset="0"/>
                <a:ea typeface="Times New Roman" panose="02020603050405020304" pitchFamily="18" charset="0"/>
              </a:rPr>
              <a:t>Redis Cache: </a:t>
            </a:r>
            <a:r>
              <a:rPr lang="en-IN" sz="1800" dirty="0">
                <a:solidFill>
                  <a:srgbClr val="000000"/>
                </a:solidFill>
                <a:effectLst/>
                <a:latin typeface="Calibri" panose="020F0502020204030204" pitchFamily="34" charset="0"/>
                <a:ea typeface="Times New Roman" panose="02020603050405020304" pitchFamily="18" charset="0"/>
              </a:rPr>
              <a:t>In-memory data structure store, used as a cache. It stores the business profile data that is frequently accessed. </a:t>
            </a:r>
            <a:r>
              <a:rPr lang="en-IE" sz="1800" dirty="0">
                <a:solidFill>
                  <a:srgbClr val="000000"/>
                </a:solidFill>
                <a:effectLst/>
                <a:latin typeface="Calibri" panose="020F0502020204030204" pitchFamily="34" charset="0"/>
                <a:ea typeface="Times New Roman" panose="02020603050405020304" pitchFamily="18" charset="0"/>
              </a:rPr>
              <a:t>The business-profile-service fetches data from Redis for faster retrieval and puts data into Redis after fetching from or updating the DynamoDB materialized view table.</a:t>
            </a:r>
            <a:endParaRPr lang="en-IE" sz="1800" dirty="0">
              <a:effectLst/>
              <a:latin typeface="Times New Roman" panose="02020603050405020304" pitchFamily="18" charset="0"/>
              <a:ea typeface="Times New Roman" panose="02020603050405020304" pitchFamily="18" charset="0"/>
            </a:endParaRPr>
          </a:p>
          <a:p>
            <a:pPr marL="342900" lvl="0" indent="-342900" algn="just">
              <a:tabLst>
                <a:tab pos="457200" algn="l"/>
              </a:tabLst>
            </a:pPr>
            <a:r>
              <a:rPr lang="en-IN" sz="1800" b="1" dirty="0">
                <a:solidFill>
                  <a:srgbClr val="333333"/>
                </a:solidFill>
                <a:effectLst/>
                <a:latin typeface="Calibri" panose="020F0502020204030204" pitchFamily="34" charset="0"/>
                <a:ea typeface="Times New Roman" panose="02020603050405020304" pitchFamily="18" charset="0"/>
              </a:rPr>
              <a:t>DynamoDB (Materialized View): </a:t>
            </a:r>
            <a:r>
              <a:rPr lang="en-IN" sz="1800" dirty="0">
                <a:solidFill>
                  <a:srgbClr val="333333"/>
                </a:solidFill>
                <a:effectLst/>
                <a:latin typeface="Calibri" panose="020F0502020204030204" pitchFamily="34" charset="0"/>
                <a:ea typeface="Times New Roman" panose="02020603050405020304" pitchFamily="18" charset="0"/>
              </a:rPr>
              <a:t>Store the latest state of business profiles for quick CRUD operations.</a:t>
            </a:r>
            <a:endParaRPr lang="en-IE" sz="1800" dirty="0">
              <a:effectLst/>
              <a:latin typeface="Times New Roman" panose="02020603050405020304" pitchFamily="18" charset="0"/>
              <a:ea typeface="Times New Roman" panose="02020603050405020304" pitchFamily="18" charset="0"/>
            </a:endParaRPr>
          </a:p>
          <a:p>
            <a:pPr marL="342900" lvl="0" indent="-342900" algn="just">
              <a:tabLst>
                <a:tab pos="457200" algn="l"/>
              </a:tabLst>
            </a:pPr>
            <a:r>
              <a:rPr lang="en-IN" sz="1800" b="1" dirty="0">
                <a:solidFill>
                  <a:srgbClr val="333333"/>
                </a:solidFill>
                <a:effectLst/>
                <a:latin typeface="Calibri" panose="020F0502020204030204" pitchFamily="34" charset="0"/>
                <a:ea typeface="Times New Roman" panose="02020603050405020304" pitchFamily="18" charset="0"/>
              </a:rPr>
              <a:t>DynamoDB (Event Log Table):</a:t>
            </a:r>
            <a:r>
              <a:rPr lang="en-IN" sz="1800" dirty="0">
                <a:solidFill>
                  <a:srgbClr val="333333"/>
                </a:solidFill>
                <a:effectLst/>
                <a:latin typeface="Calibri" panose="020F0502020204030204" pitchFamily="34" charset="0"/>
                <a:ea typeface="Times New Roman" panose="02020603050405020304" pitchFamily="18" charset="0"/>
              </a:rPr>
              <a:t> Captures and stores the event logs pertaining to business profile changes. Any new event in this table is transmitted to the event bus and eventually reflects on the materialized view after approved validation.</a:t>
            </a:r>
            <a:endParaRPr lang="en-IE" sz="1800" dirty="0">
              <a:effectLst/>
              <a:latin typeface="Times New Roman" panose="02020603050405020304" pitchFamily="18" charset="0"/>
              <a:ea typeface="Times New Roman" panose="02020603050405020304" pitchFamily="18" charset="0"/>
            </a:endParaRPr>
          </a:p>
          <a:p>
            <a:pPr marL="342900" lvl="0" indent="-342900" algn="just">
              <a:tabLst>
                <a:tab pos="457200" algn="l"/>
              </a:tabLst>
            </a:pPr>
            <a:r>
              <a:rPr lang="en-IN" sz="1800" b="1" dirty="0">
                <a:solidFill>
                  <a:srgbClr val="333333"/>
                </a:solidFill>
                <a:effectLst/>
                <a:latin typeface="Calibri" panose="020F0502020204030204" pitchFamily="34" charset="0"/>
                <a:ea typeface="Times New Roman" panose="02020603050405020304" pitchFamily="18" charset="0"/>
              </a:rPr>
              <a:t>Kafka (Event Bus):</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E" sz="1800" dirty="0">
                <a:solidFill>
                  <a:srgbClr val="333333"/>
                </a:solidFill>
                <a:effectLst/>
                <a:latin typeface="Calibri" panose="020F0502020204030204" pitchFamily="34" charset="0"/>
                <a:ea typeface="Times New Roman" panose="02020603050405020304" pitchFamily="18" charset="0"/>
              </a:rPr>
              <a:t>Serve as the central event bus for asynchronous messaging and event-driven architecture component.</a:t>
            </a:r>
            <a:endParaRPr lang="en-IE" sz="1800" dirty="0">
              <a:effectLst/>
              <a:latin typeface="Times New Roman" panose="02020603050405020304" pitchFamily="18" charset="0"/>
              <a:ea typeface="Times New Roman" panose="02020603050405020304" pitchFamily="18" charset="0"/>
            </a:endParaRPr>
          </a:p>
          <a:p>
            <a:endParaRPr lang="en-IE" dirty="0"/>
          </a:p>
        </p:txBody>
      </p:sp>
    </p:spTree>
    <p:extLst>
      <p:ext uri="{BB962C8B-B14F-4D97-AF65-F5344CB8AC3E}">
        <p14:creationId xmlns:p14="http://schemas.microsoft.com/office/powerpoint/2010/main" val="208336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0AF8-F4F2-AF25-E3A1-79381C1368D6}"/>
              </a:ext>
            </a:extLst>
          </p:cNvPr>
          <p:cNvSpPr>
            <a:spLocks noGrp="1"/>
          </p:cNvSpPr>
          <p:nvPr>
            <p:ph type="title"/>
          </p:nvPr>
        </p:nvSpPr>
        <p:spPr/>
        <p:txBody>
          <a:bodyPr/>
          <a:lstStyle/>
          <a:p>
            <a:r>
              <a:rPr lang="en-US" dirty="0"/>
              <a:t>Create / Update Business Profile</a:t>
            </a:r>
            <a:endParaRPr lang="en-IE" dirty="0"/>
          </a:p>
        </p:txBody>
      </p:sp>
      <p:pic>
        <p:nvPicPr>
          <p:cNvPr id="4" name="Content Placeholder 3">
            <a:extLst>
              <a:ext uri="{FF2B5EF4-FFF2-40B4-BE49-F238E27FC236}">
                <a16:creationId xmlns:a16="http://schemas.microsoft.com/office/drawing/2014/main" id="{448473A5-131D-62FC-891A-8922925870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8408" y="1997464"/>
            <a:ext cx="6127076" cy="3449638"/>
          </a:xfrm>
          <a:prstGeom prst="rect">
            <a:avLst/>
          </a:prstGeom>
        </p:spPr>
      </p:pic>
    </p:spTree>
    <p:extLst>
      <p:ext uri="{BB962C8B-B14F-4D97-AF65-F5344CB8AC3E}">
        <p14:creationId xmlns:p14="http://schemas.microsoft.com/office/powerpoint/2010/main" val="4176668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8AD9-F13D-3C86-B7DE-AD27E62EB6BA}"/>
              </a:ext>
            </a:extLst>
          </p:cNvPr>
          <p:cNvSpPr>
            <a:spLocks noGrp="1"/>
          </p:cNvSpPr>
          <p:nvPr>
            <p:ph type="title"/>
          </p:nvPr>
        </p:nvSpPr>
        <p:spPr/>
        <p:txBody>
          <a:bodyPr/>
          <a:lstStyle/>
          <a:p>
            <a:endParaRPr lang="en-IE" dirty="0"/>
          </a:p>
        </p:txBody>
      </p:sp>
      <p:sp>
        <p:nvSpPr>
          <p:cNvPr id="3" name="Content Placeholder 2">
            <a:extLst>
              <a:ext uri="{FF2B5EF4-FFF2-40B4-BE49-F238E27FC236}">
                <a16:creationId xmlns:a16="http://schemas.microsoft.com/office/drawing/2014/main" id="{30554964-6485-F431-7517-C8701A2F8D4D}"/>
              </a:ext>
            </a:extLst>
          </p:cNvPr>
          <p:cNvSpPr>
            <a:spLocks noGrp="1"/>
          </p:cNvSpPr>
          <p:nvPr>
            <p:ph idx="1"/>
          </p:nvPr>
        </p:nvSpPr>
        <p:spPr/>
        <p:txBody>
          <a:bodyPr/>
          <a:lstStyle/>
          <a:p>
            <a:endParaRPr lang="en-IE" dirty="0"/>
          </a:p>
        </p:txBody>
      </p:sp>
      <p:pic>
        <p:nvPicPr>
          <p:cNvPr id="4" name="Picture 3">
            <a:extLst>
              <a:ext uri="{FF2B5EF4-FFF2-40B4-BE49-F238E27FC236}">
                <a16:creationId xmlns:a16="http://schemas.microsoft.com/office/drawing/2014/main" id="{76E58F06-0F8A-A2F3-589B-83BBA037C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015732"/>
            <a:ext cx="9603274" cy="3793006"/>
          </a:xfrm>
          <a:prstGeom prst="rect">
            <a:avLst/>
          </a:prstGeom>
        </p:spPr>
      </p:pic>
    </p:spTree>
    <p:extLst>
      <p:ext uri="{BB962C8B-B14F-4D97-AF65-F5344CB8AC3E}">
        <p14:creationId xmlns:p14="http://schemas.microsoft.com/office/powerpoint/2010/main" val="96862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2268-91E2-BA72-59A6-AAEB3105B60A}"/>
              </a:ext>
            </a:extLst>
          </p:cNvPr>
          <p:cNvSpPr>
            <a:spLocks noGrp="1"/>
          </p:cNvSpPr>
          <p:nvPr>
            <p:ph type="title"/>
          </p:nvPr>
        </p:nvSpPr>
        <p:spPr/>
        <p:txBody>
          <a:bodyPr/>
          <a:lstStyle/>
          <a:p>
            <a:r>
              <a:rPr lang="en-US" dirty="0"/>
              <a:t>GET Business profile</a:t>
            </a:r>
            <a:endParaRPr lang="en-IE" dirty="0"/>
          </a:p>
        </p:txBody>
      </p:sp>
      <p:pic>
        <p:nvPicPr>
          <p:cNvPr id="4" name="Content Placeholder 3">
            <a:extLst>
              <a:ext uri="{FF2B5EF4-FFF2-40B4-BE49-F238E27FC236}">
                <a16:creationId xmlns:a16="http://schemas.microsoft.com/office/drawing/2014/main" id="{67DCE5BB-38A3-51D9-DF6F-9A436F4544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5382" y="2016125"/>
            <a:ext cx="5255561" cy="3449638"/>
          </a:xfrm>
          <a:prstGeom prst="rect">
            <a:avLst/>
          </a:prstGeom>
        </p:spPr>
      </p:pic>
    </p:spTree>
    <p:extLst>
      <p:ext uri="{BB962C8B-B14F-4D97-AF65-F5344CB8AC3E}">
        <p14:creationId xmlns:p14="http://schemas.microsoft.com/office/powerpoint/2010/main" val="38015363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97</TotalTime>
  <Words>577</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Times New Roman</vt:lpstr>
      <vt:lpstr>Gallery</vt:lpstr>
      <vt:lpstr>Business Profile System</vt:lpstr>
      <vt:lpstr>Functional Requirements</vt:lpstr>
      <vt:lpstr>Non-Functional Requirements</vt:lpstr>
      <vt:lpstr>Assumptions</vt:lpstr>
      <vt:lpstr>High Level Design</vt:lpstr>
      <vt:lpstr>Components</vt:lpstr>
      <vt:lpstr>Create / Update Business Profile</vt:lpstr>
      <vt:lpstr>PowerPoint Presentation</vt:lpstr>
      <vt:lpstr>GET Business profile</vt:lpstr>
      <vt:lpstr>Get profile update status</vt:lpstr>
      <vt:lpstr>Validate business profile</vt:lpstr>
      <vt:lpstr>Data store and Model</vt:lpstr>
      <vt:lpstr>Launch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Profile Systeem</dc:title>
  <dc:creator>Ujjwal Bhardwaj</dc:creator>
  <cp:lastModifiedBy>Ujjwal Bhardwaj</cp:lastModifiedBy>
  <cp:revision>2</cp:revision>
  <dcterms:created xsi:type="dcterms:W3CDTF">2023-10-12T09:16:24Z</dcterms:created>
  <dcterms:modified xsi:type="dcterms:W3CDTF">2023-10-12T12:17:23Z</dcterms:modified>
</cp:coreProperties>
</file>