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96" r:id="rId5"/>
    <p:sldId id="297" r:id="rId6"/>
    <p:sldId id="298" r:id="rId7"/>
    <p:sldId id="299" r:id="rId8"/>
    <p:sldId id="300" r:id="rId9"/>
    <p:sldId id="301" r:id="rId10"/>
    <p:sldId id="302" r:id="rId11"/>
    <p:sldId id="304" r:id="rId12"/>
    <p:sldId id="305" r:id="rId13"/>
    <p:sldId id="306" r:id="rId14"/>
    <p:sldId id="279" r:id="rId15"/>
    <p:sldId id="276" r:id="rId16"/>
    <p:sldId id="308" r:id="rId17"/>
    <p:sldId id="307" r:id="rId18"/>
    <p:sldId id="309" r:id="rId19"/>
    <p:sldId id="310" r:id="rId20"/>
    <p:sldId id="311" r:id="rId21"/>
    <p:sldId id="312" r:id="rId22"/>
    <p:sldId id="294" r:id="rId23"/>
    <p:sldId id="28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E5A"/>
    <a:srgbClr val="446992"/>
    <a:srgbClr val="AEC2D8"/>
    <a:srgbClr val="98432A"/>
    <a:srgbClr val="D84400"/>
    <a:srgbClr val="44678D"/>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41B411-D080-4751-AABD-5045BCF0AE5B}" v="3" dt="2024-04-29T15:57:01.55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82160" autoAdjust="0"/>
  </p:normalViewPr>
  <p:slideViewPr>
    <p:cSldViewPr snapToGrid="0" showGuides="1">
      <p:cViewPr varScale="1">
        <p:scale>
          <a:sx n="64" d="100"/>
          <a:sy n="64" d="100"/>
        </p:scale>
        <p:origin x="1248" y="67"/>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10/9/2024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ED2950FC-64C0-50D7-5101-884A13ED2F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CEA88831-A930-596B-0685-672024BE271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2A3FD0A0-F4FB-BC20-358F-C4F179AA898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2D389891-233D-6282-224F-6B8EC0182D2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61DD8-56E8-44DB-8D68-9188DEA50502}" type="datetimeFigureOut">
              <a:rPr lang="en-US" smtClean="0"/>
              <a:t>10/9/2024</a:t>
            </a:fld>
            <a:endParaRPr lang="en-US"/>
          </a:p>
        </p:txBody>
      </p:sp>
      <p:sp>
        <p:nvSpPr>
          <p:cNvPr id="12" name="Notes Placeholder 11">
            <a:extLst>
              <a:ext uri="{FF2B5EF4-FFF2-40B4-BE49-F238E27FC236}">
                <a16:creationId xmlns:a16="http://schemas.microsoft.com/office/drawing/2014/main" id="{F2A2D99A-04B6-3AD9-B6DA-EEE29FB0DDF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EF4F81C-C1F0-7738-A271-96AF417D7F8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4C781-2765-427A-A960-385CE0D0CAB9}"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Monte Carlo hypothesis testing with a critical value involves simulating samples under the null hypothesis and calculating test statistics. The proportion of statistics exceeding the critical value indicates whether to reject the null hypothesis.</a:t>
            </a:r>
          </a:p>
          <a:p>
            <a:endParaRPr lang="en-US" dirty="0"/>
          </a:p>
          <a:p>
            <a:r>
              <a:rPr lang="en-US" dirty="0"/>
              <a:t>Monte Carlo hypothesis testing uses simulation to estimate the p-value of a test. It involves generating random samples under the null hypothesis and calculating the test statistic for each.</a:t>
            </a:r>
          </a:p>
          <a:p>
            <a:endParaRPr lang="en-US" dirty="0"/>
          </a:p>
          <a:p>
            <a:endParaRPr lang="en-US" dirty="0"/>
          </a:p>
        </p:txBody>
      </p:sp>
      <p:sp>
        <p:nvSpPr>
          <p:cNvPr id="4" name="Slide Number Placeholder 3"/>
          <p:cNvSpPr>
            <a:spLocks noGrp="1"/>
          </p:cNvSpPr>
          <p:nvPr>
            <p:ph type="sldNum" sz="quarter" idx="5"/>
          </p:nvPr>
        </p:nvSpPr>
        <p:spPr/>
        <p:txBody>
          <a:bodyPr/>
          <a:lstStyle/>
          <a:p>
            <a:fld id="{C384C781-2765-427A-A960-385CE0D0CAB9}" type="slidenum">
              <a:rPr lang="en-US" smtClean="0"/>
              <a:t>8</a:t>
            </a:fld>
            <a:endParaRPr lang="en-US"/>
          </a:p>
        </p:txBody>
      </p:sp>
    </p:spTree>
    <p:extLst>
      <p:ext uri="{BB962C8B-B14F-4D97-AF65-F5344CB8AC3E}">
        <p14:creationId xmlns:p14="http://schemas.microsoft.com/office/powerpoint/2010/main" val="3284847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4C781-2765-427A-A960-385CE0D0CAB9}" type="slidenum">
              <a:rPr lang="en-US" smtClean="0"/>
              <a:t>17</a:t>
            </a:fld>
            <a:endParaRPr lang="en-US"/>
          </a:p>
        </p:txBody>
      </p:sp>
    </p:spTree>
    <p:extLst>
      <p:ext uri="{BB962C8B-B14F-4D97-AF65-F5344CB8AC3E}">
        <p14:creationId xmlns:p14="http://schemas.microsoft.com/office/powerpoint/2010/main" val="3185022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4C781-2765-427A-A960-385CE0D0CAB9}" type="slidenum">
              <a:rPr lang="en-US" smtClean="0"/>
              <a:t>18</a:t>
            </a:fld>
            <a:endParaRPr lang="en-US"/>
          </a:p>
        </p:txBody>
      </p:sp>
    </p:spTree>
    <p:extLst>
      <p:ext uri="{BB962C8B-B14F-4D97-AF65-F5344CB8AC3E}">
        <p14:creationId xmlns:p14="http://schemas.microsoft.com/office/powerpoint/2010/main" val="3820568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19</a:t>
            </a:fld>
            <a:endParaRPr lang="en-US" altLang="zh-CN" noProof="0" dirty="0"/>
          </a:p>
        </p:txBody>
      </p:sp>
    </p:spTree>
    <p:extLst>
      <p:ext uri="{BB962C8B-B14F-4D97-AF65-F5344CB8AC3E}">
        <p14:creationId xmlns:p14="http://schemas.microsoft.com/office/powerpoint/2010/main" val="2296002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extLst>
      <p:ext uri="{BB962C8B-B14F-4D97-AF65-F5344CB8AC3E}">
        <p14:creationId xmlns:p14="http://schemas.microsoft.com/office/powerpoint/2010/main" val="3104157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Monte Carlo assessment of hypothesis testing involves choosing a distribution where the null hypothesis is false, generating a random sample of size n, performing hypothesis testing with a significance level alpha and a critical value, and noting any Type II errors. This process is repeated for M trials.</a:t>
            </a:r>
          </a:p>
          <a:p>
            <a:r>
              <a:rPr lang="en-US" dirty="0"/>
              <a:t>Bootstrapping can be used to estimate the standard error and the bias of a test statistic by resampling the data without replacement.</a:t>
            </a:r>
          </a:p>
          <a:p>
            <a:endParaRPr lang="en-US" dirty="0"/>
          </a:p>
          <a:p>
            <a:endParaRPr lang="en-US" dirty="0"/>
          </a:p>
        </p:txBody>
      </p:sp>
      <p:sp>
        <p:nvSpPr>
          <p:cNvPr id="4" name="Slide Number Placeholder 3"/>
          <p:cNvSpPr>
            <a:spLocks noGrp="1"/>
          </p:cNvSpPr>
          <p:nvPr>
            <p:ph type="sldNum" sz="quarter" idx="5"/>
          </p:nvPr>
        </p:nvSpPr>
        <p:spPr/>
        <p:txBody>
          <a:bodyPr/>
          <a:lstStyle/>
          <a:p>
            <a:fld id="{C384C781-2765-427A-A960-385CE0D0CAB9}" type="slidenum">
              <a:rPr lang="en-US" smtClean="0"/>
              <a:t>9</a:t>
            </a:fld>
            <a:endParaRPr lang="en-US"/>
          </a:p>
        </p:txBody>
      </p:sp>
    </p:spTree>
    <p:extLst>
      <p:ext uri="{BB962C8B-B14F-4D97-AF65-F5344CB8AC3E}">
        <p14:creationId xmlns:p14="http://schemas.microsoft.com/office/powerpoint/2010/main" val="412157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Cross-validation assesses a model's performance by dividing data into two subsets, training the model on the training subsets, and testing it on the testing. The process is repeated multiple times, and results are averaged to estimate model performance and generalization.</a:t>
            </a:r>
          </a:p>
          <a:p>
            <a:endParaRPr lang="en-US" dirty="0"/>
          </a:p>
          <a:p>
            <a:r>
              <a:rPr lang="en-US" dirty="0"/>
              <a:t>Jackknife is a resampling method used to estimate the variability of a statistic. It involves systematically leaving out one observation at a time from the data and recalculating the statistic for each subset. The results provide insights into the variability and stability of the statistic.</a:t>
            </a:r>
          </a:p>
          <a:p>
            <a:r>
              <a:rPr lang="en-US" dirty="0"/>
              <a:t>Jackknife after bootstrapping is a technique that combines jackknife and bootstrapping to improve estimation of standard errors and confidence intervals. It involves performing bootstrapping to generate resamples, then applying jackknife resampling to each of these bootstrapped samples to refine estimates and reduce bias.</a:t>
            </a:r>
          </a:p>
          <a:p>
            <a:endParaRPr lang="en-US" dirty="0"/>
          </a:p>
        </p:txBody>
      </p:sp>
      <p:sp>
        <p:nvSpPr>
          <p:cNvPr id="4" name="Slide Number Placeholder 3"/>
          <p:cNvSpPr>
            <a:spLocks noGrp="1"/>
          </p:cNvSpPr>
          <p:nvPr>
            <p:ph type="sldNum" sz="quarter" idx="5"/>
          </p:nvPr>
        </p:nvSpPr>
        <p:spPr/>
        <p:txBody>
          <a:bodyPr/>
          <a:lstStyle/>
          <a:p>
            <a:fld id="{C384C781-2765-427A-A960-385CE0D0CAB9}" type="slidenum">
              <a:rPr lang="en-US" smtClean="0"/>
              <a:t>10</a:t>
            </a:fld>
            <a:endParaRPr lang="en-US"/>
          </a:p>
        </p:txBody>
      </p:sp>
    </p:spTree>
    <p:extLst>
      <p:ext uri="{BB962C8B-B14F-4D97-AF65-F5344CB8AC3E}">
        <p14:creationId xmlns:p14="http://schemas.microsoft.com/office/powerpoint/2010/main" val="3960894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Bootstrap standard confidence intervals use the mean and standard deviation of bootstrap samples to create a normal-based interval. </a:t>
            </a:r>
          </a:p>
          <a:p>
            <a:r>
              <a:rPr lang="en-US" dirty="0"/>
              <a:t>Bootstrap-T confidence intervals adjust the interval with a t-distribution and studentized statistics. </a:t>
            </a:r>
          </a:p>
          <a:p>
            <a:r>
              <a:rPr lang="en-US" dirty="0"/>
              <a:t>Bootstrap percentile confidence intervals calculate percentiles directly from the bootstrap distribution. </a:t>
            </a:r>
          </a:p>
          <a:p>
            <a:r>
              <a:rPr lang="en-US" dirty="0"/>
              <a:t>Better Bootstrap confidence intervals adjust for bias and skewness and can be determined by using jackknife instead of bootstrapping.</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11</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1337937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4C781-2765-427A-A960-385CE0D0CAB9}" type="slidenum">
              <a:rPr lang="en-US" smtClean="0"/>
              <a:t>13</a:t>
            </a:fld>
            <a:endParaRPr lang="en-US"/>
          </a:p>
        </p:txBody>
      </p:sp>
    </p:spTree>
    <p:extLst>
      <p:ext uri="{BB962C8B-B14F-4D97-AF65-F5344CB8AC3E}">
        <p14:creationId xmlns:p14="http://schemas.microsoft.com/office/powerpoint/2010/main" val="2700824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4C781-2765-427A-A960-385CE0D0CAB9}" type="slidenum">
              <a:rPr lang="en-US" smtClean="0"/>
              <a:t>14</a:t>
            </a:fld>
            <a:endParaRPr lang="en-US"/>
          </a:p>
        </p:txBody>
      </p:sp>
    </p:spTree>
    <p:extLst>
      <p:ext uri="{BB962C8B-B14F-4D97-AF65-F5344CB8AC3E}">
        <p14:creationId xmlns:p14="http://schemas.microsoft.com/office/powerpoint/2010/main" val="1458782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4C781-2765-427A-A960-385CE0D0CAB9}" type="slidenum">
              <a:rPr lang="en-US" smtClean="0"/>
              <a:t>15</a:t>
            </a:fld>
            <a:endParaRPr lang="en-US"/>
          </a:p>
        </p:txBody>
      </p:sp>
    </p:spTree>
    <p:extLst>
      <p:ext uri="{BB962C8B-B14F-4D97-AF65-F5344CB8AC3E}">
        <p14:creationId xmlns:p14="http://schemas.microsoft.com/office/powerpoint/2010/main" val="2203493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Unsupervised Learning is a machine learning approach that involves training a model on unlabeled data, the goal is to identify patterns or relationships within the data without explicit supervision such as clustering.</a:t>
            </a:r>
          </a:p>
          <a:p>
            <a:endParaRPr lang="en-US" dirty="0"/>
          </a:p>
          <a:p>
            <a:r>
              <a:rPr lang="en-US" dirty="0"/>
              <a:t>Single Linkage: the distance between clusters is defined as the shortest distance between any two data points in different clusters. </a:t>
            </a:r>
          </a:p>
          <a:p>
            <a:r>
              <a:rPr lang="en-US" dirty="0"/>
              <a:t>Average Linkage: the distance between clusters is defined as the average distance between all pairs of points.</a:t>
            </a:r>
          </a:p>
        </p:txBody>
      </p:sp>
      <p:sp>
        <p:nvSpPr>
          <p:cNvPr id="4" name="Slide Number Placeholder 3"/>
          <p:cNvSpPr>
            <a:spLocks noGrp="1"/>
          </p:cNvSpPr>
          <p:nvPr>
            <p:ph type="sldNum" sz="quarter" idx="5"/>
          </p:nvPr>
        </p:nvSpPr>
        <p:spPr/>
        <p:txBody>
          <a:bodyPr/>
          <a:lstStyle/>
          <a:p>
            <a:fld id="{C384C781-2765-427A-A960-385CE0D0CAB9}" type="slidenum">
              <a:rPr lang="en-US" smtClean="0"/>
              <a:t>16</a:t>
            </a:fld>
            <a:endParaRPr lang="en-US"/>
          </a:p>
        </p:txBody>
      </p:sp>
    </p:spTree>
    <p:extLst>
      <p:ext uri="{BB962C8B-B14F-4D97-AF65-F5344CB8AC3E}">
        <p14:creationId xmlns:p14="http://schemas.microsoft.com/office/powerpoint/2010/main" val="14668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dirty="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hyperlink" Target="https://archive.ics.uci.edu/dataset/162/forest+fires" TargetMode="External"/><Relationship Id="rId3" Type="http://schemas.openxmlformats.org/officeDocument/2006/relationships/hyperlink" Target="https://www.kaggle.com/datasets/uom190346a/water-quality-and-potability" TargetMode="External"/><Relationship Id="rId7" Type="http://schemas.openxmlformats.org/officeDocument/2006/relationships/hyperlink" Target="https://www.kaggle.com/datasets/nelgiriyewithana/new-york-housing-market"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hyperlink" Target="https://www.kaggle.com/datasets/raphaelmanayon/temperature-and-ice-cream-sales" TargetMode="External"/><Relationship Id="rId5" Type="http://schemas.openxmlformats.org/officeDocument/2006/relationships/hyperlink" Target="https://www.kaggle.com/datasets/ryanholbrook/dl-course-data" TargetMode="External"/><Relationship Id="rId4" Type="http://schemas.openxmlformats.org/officeDocument/2006/relationships/hyperlink" Target="https://www.kaggle.com/datasets/hemanthpingali/adult-census-dataset" TargetMode="External"/><Relationship Id="rId9"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18CBC0A-A755-2A58-E746-52C5B4F5963C}"/>
              </a:ext>
            </a:extLst>
          </p:cNvPr>
          <p:cNvSpPr>
            <a:spLocks noGrp="1"/>
          </p:cNvSpPr>
          <p:nvPr>
            <p:ph type="body" sz="quarter" idx="27"/>
          </p:nvPr>
        </p:nvSpPr>
        <p:spPr>
          <a:xfrm>
            <a:off x="7169727" y="3936807"/>
            <a:ext cx="1567873" cy="482792"/>
          </a:xfrm>
        </p:spPr>
        <p:txBody>
          <a:bodyPr/>
          <a:lstStyle/>
          <a:p>
            <a:r>
              <a:rPr lang="en-US" dirty="0"/>
              <a:t>Zeynep Cetin</a:t>
            </a:r>
          </a:p>
        </p:txBody>
      </p:sp>
      <p:sp>
        <p:nvSpPr>
          <p:cNvPr id="7" name="Title 6">
            <a:extLst>
              <a:ext uri="{FF2B5EF4-FFF2-40B4-BE49-F238E27FC236}">
                <a16:creationId xmlns:a16="http://schemas.microsoft.com/office/drawing/2014/main" id="{35661EDE-D5A0-8C83-A1FF-9929CB7EFD22}"/>
              </a:ext>
            </a:extLst>
          </p:cNvPr>
          <p:cNvSpPr>
            <a:spLocks noGrp="1"/>
          </p:cNvSpPr>
          <p:nvPr>
            <p:ph type="title"/>
          </p:nvPr>
        </p:nvSpPr>
        <p:spPr>
          <a:xfrm>
            <a:off x="3071092" y="2049901"/>
            <a:ext cx="8981151" cy="1383290"/>
          </a:xfrm>
        </p:spPr>
        <p:txBody>
          <a:bodyPr/>
          <a:lstStyle/>
          <a:p>
            <a:pPr algn="ctr"/>
            <a:r>
              <a:rPr lang="en-US" dirty="0"/>
              <a:t>Advanced Statistical Computing Final Project</a:t>
            </a:r>
            <a:endParaRPr lang="en-US"/>
          </a:p>
        </p:txBody>
      </p:sp>
    </p:spTree>
    <p:extLst>
      <p:ext uri="{BB962C8B-B14F-4D97-AF65-F5344CB8AC3E}">
        <p14:creationId xmlns:p14="http://schemas.microsoft.com/office/powerpoint/2010/main" val="1618300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9FAA-99D3-0AAE-6D2F-19EF48CDC688}"/>
              </a:ext>
            </a:extLst>
          </p:cNvPr>
          <p:cNvSpPr>
            <a:spLocks noGrp="1"/>
          </p:cNvSpPr>
          <p:nvPr>
            <p:ph type="title"/>
          </p:nvPr>
        </p:nvSpPr>
        <p:spPr>
          <a:xfrm>
            <a:off x="193670" y="333432"/>
            <a:ext cx="11804660" cy="784853"/>
          </a:xfrm>
        </p:spPr>
        <p:txBody>
          <a:bodyPr/>
          <a:lstStyle/>
          <a:p>
            <a:r>
              <a:rPr lang="en-US" sz="3200" dirty="0"/>
              <a:t>Project 2: Data Partitioning</a:t>
            </a:r>
          </a:p>
        </p:txBody>
      </p:sp>
      <p:sp>
        <p:nvSpPr>
          <p:cNvPr id="3" name="Text Placeholder 2">
            <a:extLst>
              <a:ext uri="{FF2B5EF4-FFF2-40B4-BE49-F238E27FC236}">
                <a16:creationId xmlns:a16="http://schemas.microsoft.com/office/drawing/2014/main" id="{153DDAF5-0B2A-AD17-8609-B867BE38991C}"/>
              </a:ext>
            </a:extLst>
          </p:cNvPr>
          <p:cNvSpPr>
            <a:spLocks noGrp="1"/>
          </p:cNvSpPr>
          <p:nvPr>
            <p:ph type="body" sz="quarter" idx="28"/>
          </p:nvPr>
        </p:nvSpPr>
        <p:spPr>
          <a:xfrm>
            <a:off x="522873" y="1753069"/>
            <a:ext cx="3037451" cy="469468"/>
          </a:xfrm>
        </p:spPr>
        <p:txBody>
          <a:bodyPr/>
          <a:lstStyle/>
          <a:p>
            <a:pPr algn="ctr"/>
            <a:r>
              <a:rPr lang="en-US" sz="1800" b="1" dirty="0"/>
              <a:t>Cross-Validation</a:t>
            </a:r>
          </a:p>
        </p:txBody>
      </p:sp>
      <p:sp>
        <p:nvSpPr>
          <p:cNvPr id="6" name="Slide Number Placeholder 5">
            <a:extLst>
              <a:ext uri="{FF2B5EF4-FFF2-40B4-BE49-F238E27FC236}">
                <a16:creationId xmlns:a16="http://schemas.microsoft.com/office/drawing/2014/main" id="{F8494849-8C06-9EF1-F5D0-C02AFB9C1E68}"/>
              </a:ext>
            </a:extLst>
          </p:cNvPr>
          <p:cNvSpPr>
            <a:spLocks noGrp="1"/>
          </p:cNvSpPr>
          <p:nvPr>
            <p:ph type="sldNum" sz="quarter" idx="53"/>
          </p:nvPr>
        </p:nvSpPr>
        <p:spPr/>
        <p:txBody>
          <a:bodyPr/>
          <a:lstStyle/>
          <a:p>
            <a:fld id="{47FEACEE-25B4-4A2D-B147-27296E36371D}" type="slidenum">
              <a:rPr lang="en-US" altLang="zh-CN" smtClean="0"/>
              <a:pPr/>
              <a:t>10</a:t>
            </a:fld>
            <a:endParaRPr lang="en-US" altLang="zh-CN" dirty="0"/>
          </a:p>
        </p:txBody>
      </p:sp>
      <p:sp>
        <p:nvSpPr>
          <p:cNvPr id="13" name="TextBox 12">
            <a:extLst>
              <a:ext uri="{FF2B5EF4-FFF2-40B4-BE49-F238E27FC236}">
                <a16:creationId xmlns:a16="http://schemas.microsoft.com/office/drawing/2014/main" id="{1B646679-3075-A5D0-DD26-6053CD8229E4}"/>
              </a:ext>
            </a:extLst>
          </p:cNvPr>
          <p:cNvSpPr txBox="1"/>
          <p:nvPr/>
        </p:nvSpPr>
        <p:spPr>
          <a:xfrm>
            <a:off x="8631674" y="1753069"/>
            <a:ext cx="3366655"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0F253E"/>
                </a:solidFill>
                <a:effectLst/>
                <a:uLnTx/>
                <a:uFillTx/>
                <a:latin typeface="Abadi"/>
                <a:ea typeface="+mn-ea"/>
                <a:cs typeface="+mn-cs"/>
              </a:rPr>
              <a:t>Jackknife and Jackknife after Bootstrapping</a:t>
            </a:r>
          </a:p>
        </p:txBody>
      </p:sp>
      <p:sp>
        <p:nvSpPr>
          <p:cNvPr id="16" name="TextBox 15">
            <a:extLst>
              <a:ext uri="{FF2B5EF4-FFF2-40B4-BE49-F238E27FC236}">
                <a16:creationId xmlns:a16="http://schemas.microsoft.com/office/drawing/2014/main" id="{80DC5CD7-4C95-0884-7EFA-E158E733BBE1}"/>
              </a:ext>
            </a:extLst>
          </p:cNvPr>
          <p:cNvSpPr txBox="1"/>
          <p:nvPr/>
        </p:nvSpPr>
        <p:spPr>
          <a:xfrm>
            <a:off x="8818724" y="2580895"/>
            <a:ext cx="2992553" cy="307777"/>
          </a:xfrm>
          <a:prstGeom prst="rect">
            <a:avLst/>
          </a:prstGeom>
          <a:noFill/>
        </p:spPr>
        <p:txBody>
          <a:bodyPr wrap="square">
            <a:spAutoFit/>
          </a:bodyPr>
          <a:lstStyle/>
          <a:p>
            <a:pPr algn="ctr"/>
            <a:r>
              <a:rPr lang="en-US" sz="1400" dirty="0"/>
              <a:t> </a:t>
            </a:r>
          </a:p>
        </p:txBody>
      </p:sp>
      <p:pic>
        <p:nvPicPr>
          <p:cNvPr id="9" name="Picture 8">
            <a:extLst>
              <a:ext uri="{FF2B5EF4-FFF2-40B4-BE49-F238E27FC236}">
                <a16:creationId xmlns:a16="http://schemas.microsoft.com/office/drawing/2014/main" id="{DB8FFEEC-38F0-8549-89A7-56381B9C1FBD}"/>
              </a:ext>
            </a:extLst>
          </p:cNvPr>
          <p:cNvPicPr>
            <a:picLocks noChangeAspect="1"/>
          </p:cNvPicPr>
          <p:nvPr/>
        </p:nvPicPr>
        <p:blipFill>
          <a:blip r:embed="rId3"/>
          <a:stretch>
            <a:fillRect/>
          </a:stretch>
        </p:blipFill>
        <p:spPr>
          <a:xfrm>
            <a:off x="4079211" y="1753069"/>
            <a:ext cx="4328535" cy="3487214"/>
          </a:xfrm>
          <a:prstGeom prst="rect">
            <a:avLst/>
          </a:prstGeom>
        </p:spPr>
      </p:pic>
      <p:sp>
        <p:nvSpPr>
          <p:cNvPr id="12" name="TextBox 11">
            <a:extLst>
              <a:ext uri="{FF2B5EF4-FFF2-40B4-BE49-F238E27FC236}">
                <a16:creationId xmlns:a16="http://schemas.microsoft.com/office/drawing/2014/main" id="{9A9B76D5-FFB7-3A18-9D54-AA8FE7870596}"/>
              </a:ext>
            </a:extLst>
          </p:cNvPr>
          <p:cNvSpPr txBox="1"/>
          <p:nvPr/>
        </p:nvSpPr>
        <p:spPr>
          <a:xfrm>
            <a:off x="4079211" y="5445232"/>
            <a:ext cx="4226736" cy="738664"/>
          </a:xfrm>
          <a:prstGeom prst="rect">
            <a:avLst/>
          </a:prstGeom>
          <a:noFill/>
        </p:spPr>
        <p:txBody>
          <a:bodyPr wrap="square">
            <a:spAutoFit/>
          </a:bodyPr>
          <a:lstStyle/>
          <a:p>
            <a:pPr algn="ctr"/>
            <a:r>
              <a:rPr lang="en-US" sz="1400" dirty="0"/>
              <a:t>From the scatterplot, it could be said that a linear model is reasonable for the relationship between temperature and humidity. </a:t>
            </a:r>
          </a:p>
        </p:txBody>
      </p:sp>
      <p:sp>
        <p:nvSpPr>
          <p:cNvPr id="15" name="TextBox 14">
            <a:extLst>
              <a:ext uri="{FF2B5EF4-FFF2-40B4-BE49-F238E27FC236}">
                <a16:creationId xmlns:a16="http://schemas.microsoft.com/office/drawing/2014/main" id="{A80890E9-555E-BADE-7E07-3130860ADB44}"/>
              </a:ext>
            </a:extLst>
          </p:cNvPr>
          <p:cNvSpPr txBox="1"/>
          <p:nvPr/>
        </p:nvSpPr>
        <p:spPr>
          <a:xfrm>
            <a:off x="380724" y="2251618"/>
            <a:ext cx="3287510" cy="1169551"/>
          </a:xfrm>
          <a:prstGeom prst="rect">
            <a:avLst/>
          </a:prstGeom>
          <a:noFill/>
        </p:spPr>
        <p:txBody>
          <a:bodyPr wrap="square">
            <a:spAutoFit/>
          </a:bodyPr>
          <a:lstStyle/>
          <a:p>
            <a:pPr algn="ctr"/>
            <a:r>
              <a:rPr lang="en-US" sz="1400" dirty="0"/>
              <a:t>In this project, Y denotes the temperature of the day in Celsius, and the X denotes the relative humidity. In this application, linear, quadratic, and cubic models are fit to the data.</a:t>
            </a:r>
          </a:p>
        </p:txBody>
      </p:sp>
      <p:pic>
        <p:nvPicPr>
          <p:cNvPr id="19" name="Picture 18">
            <a:extLst>
              <a:ext uri="{FF2B5EF4-FFF2-40B4-BE49-F238E27FC236}">
                <a16:creationId xmlns:a16="http://schemas.microsoft.com/office/drawing/2014/main" id="{5F1CCA04-2F7A-A4DE-7006-1A85B84D2E36}"/>
              </a:ext>
            </a:extLst>
          </p:cNvPr>
          <p:cNvPicPr>
            <a:picLocks noChangeAspect="1"/>
          </p:cNvPicPr>
          <p:nvPr/>
        </p:nvPicPr>
        <p:blipFill>
          <a:blip r:embed="rId4"/>
          <a:stretch>
            <a:fillRect/>
          </a:stretch>
        </p:blipFill>
        <p:spPr>
          <a:xfrm>
            <a:off x="1204580" y="3792573"/>
            <a:ext cx="2042337" cy="542591"/>
          </a:xfrm>
          <a:prstGeom prst="rect">
            <a:avLst/>
          </a:prstGeom>
        </p:spPr>
      </p:pic>
      <p:sp>
        <p:nvSpPr>
          <p:cNvPr id="21" name="TextBox 20">
            <a:extLst>
              <a:ext uri="{FF2B5EF4-FFF2-40B4-BE49-F238E27FC236}">
                <a16:creationId xmlns:a16="http://schemas.microsoft.com/office/drawing/2014/main" id="{2BDC0ED4-8FE8-E7AF-8596-EA1C7E303A91}"/>
              </a:ext>
            </a:extLst>
          </p:cNvPr>
          <p:cNvSpPr txBox="1"/>
          <p:nvPr/>
        </p:nvSpPr>
        <p:spPr>
          <a:xfrm>
            <a:off x="522873" y="4706568"/>
            <a:ext cx="3162480" cy="738664"/>
          </a:xfrm>
          <a:prstGeom prst="rect">
            <a:avLst/>
          </a:prstGeom>
          <a:noFill/>
        </p:spPr>
        <p:txBody>
          <a:bodyPr wrap="square">
            <a:spAutoFit/>
          </a:bodyPr>
          <a:lstStyle/>
          <a:p>
            <a:pPr algn="ctr"/>
            <a:r>
              <a:rPr lang="en-US" sz="1400" dirty="0"/>
              <a:t>The linear fit is the best for this model as it has the lowest prediction error of 24.49</a:t>
            </a:r>
          </a:p>
        </p:txBody>
      </p:sp>
      <p:sp>
        <p:nvSpPr>
          <p:cNvPr id="23" name="TextBox 22">
            <a:extLst>
              <a:ext uri="{FF2B5EF4-FFF2-40B4-BE49-F238E27FC236}">
                <a16:creationId xmlns:a16="http://schemas.microsoft.com/office/drawing/2014/main" id="{00931090-D8F0-3093-28A6-E7FCBDB7B4A3}"/>
              </a:ext>
            </a:extLst>
          </p:cNvPr>
          <p:cNvSpPr txBox="1"/>
          <p:nvPr/>
        </p:nvSpPr>
        <p:spPr>
          <a:xfrm>
            <a:off x="8676212" y="2580895"/>
            <a:ext cx="3277575" cy="738664"/>
          </a:xfrm>
          <a:prstGeom prst="rect">
            <a:avLst/>
          </a:prstGeom>
          <a:noFill/>
        </p:spPr>
        <p:txBody>
          <a:bodyPr wrap="square">
            <a:spAutoFit/>
          </a:bodyPr>
          <a:lstStyle/>
          <a:p>
            <a:pPr algn="ctr"/>
            <a:r>
              <a:rPr lang="en-US" sz="1400" dirty="0"/>
              <a:t>Jackknife resulted in the standard error of 0.1869 and a bias of -0.003 were observed. </a:t>
            </a:r>
          </a:p>
        </p:txBody>
      </p:sp>
      <p:sp>
        <p:nvSpPr>
          <p:cNvPr id="25" name="TextBox 24">
            <a:extLst>
              <a:ext uri="{FF2B5EF4-FFF2-40B4-BE49-F238E27FC236}">
                <a16:creationId xmlns:a16="http://schemas.microsoft.com/office/drawing/2014/main" id="{DCE0B9BB-FC54-09C5-365B-01EF92212C7A}"/>
              </a:ext>
            </a:extLst>
          </p:cNvPr>
          <p:cNvSpPr txBox="1"/>
          <p:nvPr/>
        </p:nvSpPr>
        <p:spPr>
          <a:xfrm>
            <a:off x="8587133" y="3423241"/>
            <a:ext cx="3366654" cy="738664"/>
          </a:xfrm>
          <a:prstGeom prst="rect">
            <a:avLst/>
          </a:prstGeom>
          <a:noFill/>
        </p:spPr>
        <p:txBody>
          <a:bodyPr wrap="square">
            <a:spAutoFit/>
          </a:bodyPr>
          <a:lstStyle/>
          <a:p>
            <a:pPr algn="ctr"/>
            <a:r>
              <a:rPr lang="en-US" sz="1400" dirty="0"/>
              <a:t>Jackknife after Bootstrapping resulted with the estimate of the standard error of the standard deviation to be 0.1843.</a:t>
            </a:r>
          </a:p>
        </p:txBody>
      </p:sp>
      <p:sp>
        <p:nvSpPr>
          <p:cNvPr id="27" name="TextBox 26">
            <a:extLst>
              <a:ext uri="{FF2B5EF4-FFF2-40B4-BE49-F238E27FC236}">
                <a16:creationId xmlns:a16="http://schemas.microsoft.com/office/drawing/2014/main" id="{E312FCFA-6340-C9C0-4740-3E3053ABC817}"/>
              </a:ext>
            </a:extLst>
          </p:cNvPr>
          <p:cNvSpPr txBox="1"/>
          <p:nvPr/>
        </p:nvSpPr>
        <p:spPr>
          <a:xfrm>
            <a:off x="8740076" y="4335164"/>
            <a:ext cx="3149845" cy="954107"/>
          </a:xfrm>
          <a:prstGeom prst="rect">
            <a:avLst/>
          </a:prstGeom>
          <a:noFill/>
        </p:spPr>
        <p:txBody>
          <a:bodyPr wrap="square">
            <a:spAutoFit/>
          </a:bodyPr>
          <a:lstStyle/>
          <a:p>
            <a:pPr algn="ctr"/>
            <a:r>
              <a:rPr lang="en-US" sz="1400" dirty="0"/>
              <a:t>In both cases of Jackknife, the standard errors were higher than the standard error of 0.1814 and a bias of -0.0013 for bootstrapping. </a:t>
            </a:r>
          </a:p>
        </p:txBody>
      </p:sp>
    </p:spTree>
    <p:extLst>
      <p:ext uri="{BB962C8B-B14F-4D97-AF65-F5344CB8AC3E}">
        <p14:creationId xmlns:p14="http://schemas.microsoft.com/office/powerpoint/2010/main" val="4172320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304373" y="184857"/>
            <a:ext cx="10889796" cy="729543"/>
          </a:xfrm>
        </p:spPr>
        <p:txBody>
          <a:bodyPr/>
          <a:lstStyle/>
          <a:p>
            <a:r>
              <a:rPr lang="en-US" sz="3200" dirty="0"/>
              <a:t>Project 2: the Confidence Intervals</a:t>
            </a:r>
          </a:p>
        </p:txBody>
      </p:sp>
      <p:graphicFrame>
        <p:nvGraphicFramePr>
          <p:cNvPr id="8" name="Table 8">
            <a:extLst>
              <a:ext uri="{FF2B5EF4-FFF2-40B4-BE49-F238E27FC236}">
                <a16:creationId xmlns:a16="http://schemas.microsoft.com/office/drawing/2014/main" id="{7E5E2BDF-8ED2-40CB-B07C-B015E1420EA8}"/>
              </a:ext>
            </a:extLst>
          </p:cNvPr>
          <p:cNvGraphicFramePr>
            <a:graphicFrameLocks noGrp="1"/>
          </p:cNvGraphicFramePr>
          <p:nvPr>
            <p:ph type="tbl" sz="quarter" idx="27"/>
            <p:extLst>
              <p:ext uri="{D42A27DB-BD31-4B8C-83A1-F6EECF244321}">
                <p14:modId xmlns:p14="http://schemas.microsoft.com/office/powerpoint/2010/main" val="2226113461"/>
              </p:ext>
            </p:extLst>
          </p:nvPr>
        </p:nvGraphicFramePr>
        <p:xfrm>
          <a:off x="478465" y="2311187"/>
          <a:ext cx="11029266" cy="2376000"/>
        </p:xfrm>
        <a:graphic>
          <a:graphicData uri="http://schemas.openxmlformats.org/drawingml/2006/table">
            <a:tbl>
              <a:tblPr firstRow="1" bandRow="1">
                <a:tableStyleId>{C4B1156A-380E-4F78-BDF5-A606A8083BF9}</a:tableStyleId>
              </a:tblPr>
              <a:tblGrid>
                <a:gridCol w="3676422">
                  <a:extLst>
                    <a:ext uri="{9D8B030D-6E8A-4147-A177-3AD203B41FA5}">
                      <a16:colId xmlns:a16="http://schemas.microsoft.com/office/drawing/2014/main" val="1457000769"/>
                    </a:ext>
                  </a:extLst>
                </a:gridCol>
                <a:gridCol w="3676422">
                  <a:extLst>
                    <a:ext uri="{9D8B030D-6E8A-4147-A177-3AD203B41FA5}">
                      <a16:colId xmlns:a16="http://schemas.microsoft.com/office/drawing/2014/main" val="3720592107"/>
                    </a:ext>
                  </a:extLst>
                </a:gridCol>
                <a:gridCol w="3676422">
                  <a:extLst>
                    <a:ext uri="{9D8B030D-6E8A-4147-A177-3AD203B41FA5}">
                      <a16:colId xmlns:a16="http://schemas.microsoft.com/office/drawing/2014/main" val="1939741220"/>
                    </a:ext>
                  </a:extLst>
                </a:gridCol>
              </a:tblGrid>
              <a:tr h="475200">
                <a:tc>
                  <a:txBody>
                    <a:bodyPr/>
                    <a:lstStyle/>
                    <a:p>
                      <a:pPr algn="ctr"/>
                      <a:endParaRPr lang="en-US" sz="1800" b="0" kern="1200" dirty="0">
                        <a:solidFill>
                          <a:schemeClr val="accent6"/>
                        </a:solidFill>
                        <a:latin typeface="+mn-lt"/>
                        <a:ea typeface="+mn-ea"/>
                        <a:cs typeface="+mn-cs"/>
                      </a:endParaRPr>
                    </a:p>
                  </a:txBody>
                  <a:tcPr anchor="ctr"/>
                </a:tc>
                <a:tc>
                  <a:txBody>
                    <a:bodyPr/>
                    <a:lstStyle/>
                    <a:p>
                      <a:pPr algn="ctr"/>
                      <a:r>
                        <a:rPr lang="en-US" b="0" i="0" dirty="0">
                          <a:solidFill>
                            <a:schemeClr val="accent6"/>
                          </a:solidFill>
                          <a:latin typeface="+mn-lt"/>
                          <a:cs typeface="Posterama" panose="020B0504020200020000" pitchFamily="34" charset="0"/>
                        </a:rPr>
                        <a:t>Lower Value</a:t>
                      </a:r>
                    </a:p>
                  </a:txBody>
                  <a:tcPr anchor="ctr"/>
                </a:tc>
                <a:tc>
                  <a:txBody>
                    <a:bodyPr/>
                    <a:lstStyle/>
                    <a:p>
                      <a:pPr algn="ctr"/>
                      <a:r>
                        <a:rPr lang="en-US" b="0" i="0" dirty="0">
                          <a:solidFill>
                            <a:schemeClr val="accent6"/>
                          </a:solidFill>
                          <a:latin typeface="+mn-lt"/>
                          <a:cs typeface="Posterama" panose="020B0504020200020000" pitchFamily="34" charset="0"/>
                        </a:rPr>
                        <a:t>Higher Value</a:t>
                      </a:r>
                    </a:p>
                  </a:txBody>
                  <a:tcPr anchor="ctr"/>
                </a:tc>
                <a:extLst>
                  <a:ext uri="{0D108BD9-81ED-4DB2-BD59-A6C34878D82A}">
                    <a16:rowId xmlns:a16="http://schemas.microsoft.com/office/drawing/2014/main" val="704343578"/>
                  </a:ext>
                </a:extLst>
              </a:tr>
              <a:tr h="475200">
                <a:tc>
                  <a:txBody>
                    <a:bodyPr/>
                    <a:lstStyle/>
                    <a:p>
                      <a:pPr algn="ctr"/>
                      <a:r>
                        <a:rPr lang="en-US" b="0" dirty="0">
                          <a:solidFill>
                            <a:schemeClr val="accent6"/>
                          </a:solidFill>
                        </a:rPr>
                        <a:t>Bootstrap Standard CI</a:t>
                      </a:r>
                      <a:endParaRPr lang="en-US" b="0" i="0" dirty="0">
                        <a:solidFill>
                          <a:schemeClr val="accent6"/>
                        </a:solidFill>
                        <a:latin typeface="+mn-lt"/>
                        <a:cs typeface="Posterama" panose="020B0504020200020000" pitchFamily="34" charset="0"/>
                      </a:endParaRPr>
                    </a:p>
                  </a:txBody>
                  <a:tcPr anchor="ctr"/>
                </a:tc>
                <a:tc>
                  <a:txBody>
                    <a:bodyPr/>
                    <a:lstStyle/>
                    <a:p>
                      <a:pPr marL="0" marR="0">
                        <a:lnSpc>
                          <a:spcPct val="107000"/>
                        </a:lnSpc>
                        <a:spcBef>
                          <a:spcPts val="0"/>
                        </a:spcBef>
                        <a:spcAft>
                          <a:spcPts val="0"/>
                        </a:spcAft>
                      </a:pPr>
                      <a:r>
                        <a:rPr lang="en-US" sz="1800" kern="100" dirty="0">
                          <a:effectLst/>
                          <a:latin typeface="+mn-lt"/>
                          <a:ea typeface="Aptos" panose="020B0004020202020204" pitchFamily="34" charset="0"/>
                          <a:cs typeface="Times New Roman" panose="02020603050405020304" pitchFamily="18" charset="0"/>
                        </a:rPr>
                        <a:t>5.513</a:t>
                      </a:r>
                    </a:p>
                  </a:txBody>
                  <a:tcPr marL="68580" marR="68580" marT="0" marB="0"/>
                </a:tc>
                <a:tc>
                  <a:txBody>
                    <a:bodyPr/>
                    <a:lstStyle/>
                    <a:p>
                      <a:pPr marL="0" marR="0">
                        <a:lnSpc>
                          <a:spcPct val="107000"/>
                        </a:lnSpc>
                        <a:spcBef>
                          <a:spcPts val="0"/>
                        </a:spcBef>
                        <a:spcAft>
                          <a:spcPts val="0"/>
                        </a:spcAft>
                      </a:pPr>
                      <a:r>
                        <a:rPr lang="en-US" sz="1800" kern="100">
                          <a:effectLst/>
                          <a:latin typeface="+mn-lt"/>
                          <a:ea typeface="Aptos" panose="020B0004020202020204" pitchFamily="34" charset="0"/>
                          <a:cs typeface="Times New Roman" panose="02020603050405020304" pitchFamily="18" charset="0"/>
                        </a:rPr>
                        <a:t>6.100</a:t>
                      </a:r>
                    </a:p>
                  </a:txBody>
                  <a:tcPr marL="68580" marR="68580" marT="0" marB="0"/>
                </a:tc>
                <a:extLst>
                  <a:ext uri="{0D108BD9-81ED-4DB2-BD59-A6C34878D82A}">
                    <a16:rowId xmlns:a16="http://schemas.microsoft.com/office/drawing/2014/main" val="322234691"/>
                  </a:ext>
                </a:extLst>
              </a:tr>
              <a:tr h="475200">
                <a:tc>
                  <a:txBody>
                    <a:bodyPr/>
                    <a:lstStyle/>
                    <a:p>
                      <a:pPr algn="ctr"/>
                      <a:r>
                        <a:rPr lang="en-US" b="0" dirty="0">
                          <a:solidFill>
                            <a:schemeClr val="accent6"/>
                          </a:solidFill>
                        </a:rPr>
                        <a:t>Bootstrap-t CI</a:t>
                      </a:r>
                      <a:endParaRPr lang="en-US" b="0" i="0" dirty="0">
                        <a:solidFill>
                          <a:schemeClr val="accent6"/>
                        </a:solidFill>
                        <a:latin typeface="+mn-lt"/>
                        <a:cs typeface="Posterama" panose="020B0504020200020000" pitchFamily="34" charset="0"/>
                      </a:endParaRPr>
                    </a:p>
                  </a:txBody>
                  <a:tcPr anchor="ctr"/>
                </a:tc>
                <a:tc>
                  <a:txBody>
                    <a:bodyPr/>
                    <a:lstStyle/>
                    <a:p>
                      <a:pPr marL="0" marR="0">
                        <a:lnSpc>
                          <a:spcPct val="107000"/>
                        </a:lnSpc>
                        <a:spcBef>
                          <a:spcPts val="0"/>
                        </a:spcBef>
                        <a:spcAft>
                          <a:spcPts val="0"/>
                        </a:spcAft>
                      </a:pPr>
                      <a:r>
                        <a:rPr lang="en-US" sz="1800" kern="100" dirty="0">
                          <a:effectLst/>
                          <a:latin typeface="+mn-lt"/>
                          <a:ea typeface="Aptos" panose="020B0004020202020204" pitchFamily="34" charset="0"/>
                          <a:cs typeface="Times New Roman" panose="02020603050405020304" pitchFamily="18" charset="0"/>
                        </a:rPr>
                        <a:t>5.508</a:t>
                      </a:r>
                    </a:p>
                  </a:txBody>
                  <a:tcPr marL="68580" marR="68580" marT="0" marB="0"/>
                </a:tc>
                <a:tc>
                  <a:txBody>
                    <a:bodyPr/>
                    <a:lstStyle/>
                    <a:p>
                      <a:pPr marL="0" marR="0">
                        <a:lnSpc>
                          <a:spcPct val="107000"/>
                        </a:lnSpc>
                        <a:spcBef>
                          <a:spcPts val="0"/>
                        </a:spcBef>
                        <a:spcAft>
                          <a:spcPts val="0"/>
                        </a:spcAft>
                      </a:pPr>
                      <a:r>
                        <a:rPr lang="en-US" sz="1800" kern="100">
                          <a:effectLst/>
                          <a:latin typeface="+mn-lt"/>
                          <a:ea typeface="Aptos" panose="020B0004020202020204" pitchFamily="34" charset="0"/>
                          <a:cs typeface="Times New Roman" panose="02020603050405020304" pitchFamily="18" charset="0"/>
                        </a:rPr>
                        <a:t>6.172</a:t>
                      </a:r>
                    </a:p>
                  </a:txBody>
                  <a:tcPr marL="68580" marR="68580" marT="0" marB="0"/>
                </a:tc>
                <a:extLst>
                  <a:ext uri="{0D108BD9-81ED-4DB2-BD59-A6C34878D82A}">
                    <a16:rowId xmlns:a16="http://schemas.microsoft.com/office/drawing/2014/main" val="3315783827"/>
                  </a:ext>
                </a:extLst>
              </a:tr>
              <a:tr h="475200">
                <a:tc>
                  <a:txBody>
                    <a:bodyPr/>
                    <a:lstStyle/>
                    <a:p>
                      <a:pPr algn="ctr"/>
                      <a:r>
                        <a:rPr lang="en-US" b="0" i="0" dirty="0">
                          <a:solidFill>
                            <a:schemeClr val="accent6"/>
                          </a:solidFill>
                          <a:latin typeface="+mn-lt"/>
                          <a:cs typeface="Posterama" panose="020B0504020200020000" pitchFamily="34" charset="0"/>
                        </a:rPr>
                        <a:t>Bootstrap Percentile CI</a:t>
                      </a:r>
                    </a:p>
                  </a:txBody>
                  <a:tcPr anchor="ctr"/>
                </a:tc>
                <a:tc>
                  <a:txBody>
                    <a:bodyPr/>
                    <a:lstStyle/>
                    <a:p>
                      <a:pPr marL="0" marR="0">
                        <a:lnSpc>
                          <a:spcPct val="107000"/>
                        </a:lnSpc>
                        <a:spcBef>
                          <a:spcPts val="0"/>
                        </a:spcBef>
                        <a:spcAft>
                          <a:spcPts val="0"/>
                        </a:spcAft>
                      </a:pPr>
                      <a:r>
                        <a:rPr lang="en-US" sz="1800" kern="100">
                          <a:effectLst/>
                          <a:latin typeface="+mn-lt"/>
                          <a:ea typeface="Times New Roman" panose="02020603050405020304" pitchFamily="18" charset="0"/>
                          <a:cs typeface="Times New Roman" panose="02020603050405020304" pitchFamily="18" charset="0"/>
                        </a:rPr>
                        <a:t>5.48</a:t>
                      </a:r>
                      <a:endParaRPr lang="en-US" sz="1800" kern="100">
                        <a:effectLst/>
                        <a:latin typeface="+mn-lt"/>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latin typeface="+mn-lt"/>
                          <a:ea typeface="Times New Roman" panose="02020603050405020304" pitchFamily="18" charset="0"/>
                          <a:cs typeface="Times New Roman" panose="02020603050405020304" pitchFamily="18" charset="0"/>
                        </a:rPr>
                        <a:t>6.104</a:t>
                      </a:r>
                      <a:endParaRPr lang="en-US" sz="1800" kern="100">
                        <a:effectLst/>
                        <a:latin typeface="+mn-lt"/>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7436735"/>
                  </a:ext>
                </a:extLst>
              </a:tr>
              <a:tr h="475200">
                <a:tc>
                  <a:txBody>
                    <a:bodyPr/>
                    <a:lstStyle/>
                    <a:p>
                      <a:pPr algn="ctr"/>
                      <a:r>
                        <a:rPr lang="en-US" b="0" i="0" dirty="0">
                          <a:solidFill>
                            <a:schemeClr val="accent6"/>
                          </a:solidFill>
                          <a:latin typeface="+mn-lt"/>
                          <a:cs typeface="Posterama" panose="020B0504020200020000" pitchFamily="34" charset="0"/>
                        </a:rPr>
                        <a:t>Better Bootstrap CI</a:t>
                      </a:r>
                    </a:p>
                  </a:txBody>
                  <a:tcPr anchor="ctr"/>
                </a:tc>
                <a:tc>
                  <a:txBody>
                    <a:bodyPr/>
                    <a:lstStyle/>
                    <a:p>
                      <a:pPr marL="0" marR="0">
                        <a:lnSpc>
                          <a:spcPct val="107000"/>
                        </a:lnSpc>
                        <a:spcBef>
                          <a:spcPts val="0"/>
                        </a:spcBef>
                        <a:spcAft>
                          <a:spcPts val="0"/>
                        </a:spcAft>
                      </a:pPr>
                      <a:r>
                        <a:rPr lang="en-US" sz="1800" kern="100" dirty="0">
                          <a:effectLst/>
                          <a:latin typeface="+mn-lt"/>
                          <a:ea typeface="Aptos" panose="020B0004020202020204" pitchFamily="34" charset="0"/>
                          <a:cs typeface="Times New Roman" panose="02020603050405020304" pitchFamily="18" charset="0"/>
                        </a:rPr>
                        <a:t>5.516</a:t>
                      </a:r>
                    </a:p>
                  </a:txBody>
                  <a:tcPr marL="68580" marR="68580" marT="0" marB="0"/>
                </a:tc>
                <a:tc>
                  <a:txBody>
                    <a:bodyPr/>
                    <a:lstStyle/>
                    <a:p>
                      <a:pPr marL="0" marR="0">
                        <a:lnSpc>
                          <a:spcPct val="107000"/>
                        </a:lnSpc>
                        <a:spcBef>
                          <a:spcPts val="0"/>
                        </a:spcBef>
                        <a:spcAft>
                          <a:spcPts val="0"/>
                        </a:spcAft>
                      </a:pPr>
                      <a:r>
                        <a:rPr lang="en-US" sz="1800" kern="100" dirty="0">
                          <a:effectLst/>
                          <a:latin typeface="+mn-lt"/>
                          <a:ea typeface="Aptos" panose="020B0004020202020204" pitchFamily="34" charset="0"/>
                          <a:cs typeface="Times New Roman" panose="02020603050405020304" pitchFamily="18" charset="0"/>
                        </a:rPr>
                        <a:t>6.110</a:t>
                      </a:r>
                    </a:p>
                  </a:txBody>
                  <a:tcPr marL="68580" marR="68580" marT="0" marB="0"/>
                </a:tc>
                <a:extLst>
                  <a:ext uri="{0D108BD9-81ED-4DB2-BD59-A6C34878D82A}">
                    <a16:rowId xmlns:a16="http://schemas.microsoft.com/office/drawing/2014/main" val="2008827937"/>
                  </a:ext>
                </a:extLst>
              </a:tr>
            </a:tbl>
          </a:graphicData>
        </a:graphic>
      </p:graphicFrame>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sp>
        <p:nvSpPr>
          <p:cNvPr id="9" name="TextBox 8">
            <a:extLst>
              <a:ext uri="{FF2B5EF4-FFF2-40B4-BE49-F238E27FC236}">
                <a16:creationId xmlns:a16="http://schemas.microsoft.com/office/drawing/2014/main" id="{75EE163A-C2A9-6AAA-E1B0-C3F0334481F4}"/>
              </a:ext>
            </a:extLst>
          </p:cNvPr>
          <p:cNvSpPr txBox="1"/>
          <p:nvPr/>
        </p:nvSpPr>
        <p:spPr>
          <a:xfrm>
            <a:off x="478465" y="5043208"/>
            <a:ext cx="8801242" cy="584775"/>
          </a:xfrm>
          <a:prstGeom prst="rect">
            <a:avLst/>
          </a:prstGeom>
          <a:noFill/>
        </p:spPr>
        <p:txBody>
          <a:bodyPr wrap="square">
            <a:spAutoFit/>
          </a:bodyPr>
          <a:lstStyle/>
          <a:p>
            <a:pPr algn="ctr"/>
            <a:r>
              <a:rPr lang="en-US" sz="1600" dirty="0"/>
              <a:t>The Bootstrap Standard CI had the lowest range, but the ranges were very close to each other. Bootstrap-t Confidence Interval has the largest range. </a:t>
            </a:r>
          </a:p>
        </p:txBody>
      </p:sp>
      <p:sp>
        <p:nvSpPr>
          <p:cNvPr id="11" name="TextBox 10">
            <a:extLst>
              <a:ext uri="{FF2B5EF4-FFF2-40B4-BE49-F238E27FC236}">
                <a16:creationId xmlns:a16="http://schemas.microsoft.com/office/drawing/2014/main" id="{8DCA76B8-4641-BE8B-EF1D-AB6E8AD10349}"/>
              </a:ext>
            </a:extLst>
          </p:cNvPr>
          <p:cNvSpPr txBox="1"/>
          <p:nvPr/>
        </p:nvSpPr>
        <p:spPr>
          <a:xfrm>
            <a:off x="478465" y="959400"/>
            <a:ext cx="11409162" cy="1077218"/>
          </a:xfrm>
          <a:prstGeom prst="rect">
            <a:avLst/>
          </a:prstGeom>
          <a:noFill/>
        </p:spPr>
        <p:txBody>
          <a:bodyPr wrap="square">
            <a:spAutoFit/>
          </a:bodyPr>
          <a:lstStyle/>
          <a:p>
            <a:r>
              <a:rPr lang="en-US" sz="1600" dirty="0"/>
              <a:t>Bootstrap confidence intervals use resampling to estimate the confidence interval of a statistic, in this case, the standard deviation. The method involves repeatedly resampling the original data with replacement to create bootstrap samples, calculating the statistic of interest for each sample, and then finding the desired percentiles of the bootstrap distribution to establish the confidence interval. </a:t>
            </a:r>
          </a:p>
        </p:txBody>
      </p:sp>
    </p:spTree>
    <p:extLst>
      <p:ext uri="{BB962C8B-B14F-4D97-AF65-F5344CB8AC3E}">
        <p14:creationId xmlns:p14="http://schemas.microsoft.com/office/powerpoint/2010/main" val="124602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268569" y="421505"/>
            <a:ext cx="4501185" cy="2171612"/>
          </a:xfrm>
        </p:spPr>
        <p:txBody>
          <a:bodyPr/>
          <a:lstStyle/>
          <a:p>
            <a:r>
              <a:rPr lang="en-US" altLang="zh-CN" sz="3200" dirty="0"/>
              <a:t>Project 3: Data Analysis Using Supervised Learning and Unsupervised Learning</a:t>
            </a:r>
            <a:endParaRPr lang="en-US" sz="3200"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268569" y="3961452"/>
            <a:ext cx="4260180" cy="897627"/>
          </a:xfrm>
        </p:spPr>
        <p:txBody>
          <a:bodyPr/>
          <a:lstStyle/>
          <a:p>
            <a:r>
              <a:rPr lang="en-US" dirty="0"/>
              <a:t>Potability variable is the target variable where 1 represents potable water and 0 represents not potable water.</a:t>
            </a:r>
          </a:p>
          <a:p>
            <a:endParaRPr lang="en-US" dirty="0"/>
          </a:p>
          <a:p>
            <a:endParaRPr lang="en-US" dirty="0">
              <a:solidFill>
                <a:schemeClr val="tx1"/>
              </a:solidFill>
            </a:endParaRP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796530" y="263244"/>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12</a:t>
            </a:fld>
            <a:endParaRPr lang="en-US" altLang="zh-CN" dirty="0"/>
          </a:p>
        </p:txBody>
      </p:sp>
      <p:sp>
        <p:nvSpPr>
          <p:cNvPr id="9" name="TextBox 8">
            <a:extLst>
              <a:ext uri="{FF2B5EF4-FFF2-40B4-BE49-F238E27FC236}">
                <a16:creationId xmlns:a16="http://schemas.microsoft.com/office/drawing/2014/main" id="{2D204AAF-63C1-9075-A668-EA549F116F88}"/>
              </a:ext>
            </a:extLst>
          </p:cNvPr>
          <p:cNvSpPr txBox="1"/>
          <p:nvPr/>
        </p:nvSpPr>
        <p:spPr>
          <a:xfrm>
            <a:off x="305817" y="2769453"/>
            <a:ext cx="4667693" cy="1015663"/>
          </a:xfrm>
          <a:prstGeom prst="rect">
            <a:avLst/>
          </a:prstGeom>
        </p:spPr>
        <p:txBody>
          <a:bodyPr wrap="square" rtlCol="0">
            <a:spAutoFit/>
          </a:bodyPr>
          <a:lstStyle/>
          <a:p>
            <a:pPr marL="0" indent="0">
              <a:lnSpc>
                <a:spcPct val="100000"/>
              </a:lnSpc>
              <a:spcBef>
                <a:spcPts val="0"/>
              </a:spcBef>
              <a:buFontTx/>
              <a:buNone/>
            </a:pPr>
            <a:r>
              <a:rPr lang="en-US" sz="1500" dirty="0">
                <a:solidFill>
                  <a:schemeClr val="tx2"/>
                </a:solidFill>
                <a:ea typeface="微软雅黑"/>
                <a:cs typeface="Posterama" panose="020B0504020200020000" pitchFamily="34" charset="0"/>
              </a:rPr>
              <a:t>The </a:t>
            </a:r>
            <a:r>
              <a:rPr lang="en-US" sz="1500" dirty="0" err="1">
                <a:solidFill>
                  <a:schemeClr val="tx2"/>
                </a:solidFill>
                <a:ea typeface="微软雅黑"/>
                <a:cs typeface="Posterama" panose="020B0504020200020000" pitchFamily="34" charset="0"/>
              </a:rPr>
              <a:t>waterpotability</a:t>
            </a:r>
            <a:r>
              <a:rPr lang="en-US" sz="1500" dirty="0">
                <a:solidFill>
                  <a:schemeClr val="tx2"/>
                </a:solidFill>
                <a:ea typeface="微软雅黑"/>
                <a:cs typeface="Posterama" panose="020B0504020200020000" pitchFamily="34" charset="0"/>
              </a:rPr>
              <a:t> dataset was used, which contains 10 variables: pH, Hardness, Solids, Chloramines, Sulfate, Conductivity, Organic Carbon, Trihalomethanes, Turbidity, and Potability</a:t>
            </a:r>
            <a:r>
              <a:rPr lang="en-US" sz="1500" dirty="0">
                <a:latin typeface="Posterama" panose="020B0504020200020000" pitchFamily="34" charset="0"/>
                <a:ea typeface="微软雅黑"/>
                <a:cs typeface="Posterama" panose="020B0504020200020000" pitchFamily="34" charset="0"/>
              </a:rPr>
              <a:t>.</a:t>
            </a:r>
          </a:p>
        </p:txBody>
      </p:sp>
      <p:sp>
        <p:nvSpPr>
          <p:cNvPr id="11" name="TextBox 10">
            <a:extLst>
              <a:ext uri="{FF2B5EF4-FFF2-40B4-BE49-F238E27FC236}">
                <a16:creationId xmlns:a16="http://schemas.microsoft.com/office/drawing/2014/main" id="{278BF260-F2B6-BB74-5051-6A1F71AC9E32}"/>
              </a:ext>
            </a:extLst>
          </p:cNvPr>
          <p:cNvSpPr txBox="1"/>
          <p:nvPr/>
        </p:nvSpPr>
        <p:spPr>
          <a:xfrm>
            <a:off x="268569" y="5035415"/>
            <a:ext cx="4501185" cy="1477328"/>
          </a:xfrm>
          <a:prstGeom prst="rect">
            <a:avLst/>
          </a:prstGeom>
        </p:spPr>
        <p:txBody>
          <a:bodyPr wrap="square" rtlCol="0">
            <a:spAutoFit/>
          </a:bodyPr>
          <a:lstStyle/>
          <a:p>
            <a:pPr marL="0" indent="0">
              <a:lnSpc>
                <a:spcPct val="100000"/>
              </a:lnSpc>
              <a:spcBef>
                <a:spcPts val="0"/>
              </a:spcBef>
              <a:buFontTx/>
              <a:buNone/>
            </a:pPr>
            <a:r>
              <a:rPr lang="en-US" sz="1500" dirty="0">
                <a:solidFill>
                  <a:schemeClr val="tx2"/>
                </a:solidFill>
                <a:ea typeface="微软雅黑"/>
                <a:cs typeface="Posterama" panose="020B0504020200020000" pitchFamily="34" charset="0"/>
              </a:rPr>
              <a:t>Observations with missing values were removed to simplify data preprocessing. While this approach may lead to a loss of data, it was chosen for the sake of focusing on other aspects of the project. Alternative methods, such as imputation, could also have been considered for handling missing values. </a:t>
            </a:r>
            <a:endParaRPr lang="en-US" sz="1500" dirty="0">
              <a:solidFill>
                <a:prstClr val="white"/>
              </a:solidFill>
              <a:ea typeface="微软雅黑"/>
              <a:cs typeface="Posterama" panose="020B0504020200020000" pitchFamily="34" charset="0"/>
            </a:endParaRPr>
          </a:p>
        </p:txBody>
      </p:sp>
    </p:spTree>
    <p:extLst>
      <p:ext uri="{BB962C8B-B14F-4D97-AF65-F5344CB8AC3E}">
        <p14:creationId xmlns:p14="http://schemas.microsoft.com/office/powerpoint/2010/main" val="77554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4384-98F5-3AF2-9AE7-EA3682D1088B}"/>
              </a:ext>
            </a:extLst>
          </p:cNvPr>
          <p:cNvSpPr>
            <a:spLocks noGrp="1"/>
          </p:cNvSpPr>
          <p:nvPr>
            <p:ph type="title"/>
          </p:nvPr>
        </p:nvSpPr>
        <p:spPr>
          <a:xfrm>
            <a:off x="255181" y="195200"/>
            <a:ext cx="11936819" cy="814893"/>
          </a:xfrm>
        </p:spPr>
        <p:txBody>
          <a:bodyPr/>
          <a:lstStyle/>
          <a:p>
            <a:r>
              <a:rPr lang="en-US" sz="3200" dirty="0"/>
              <a:t>Project 3: Supervised Learning – Classification Trees</a:t>
            </a:r>
          </a:p>
        </p:txBody>
      </p:sp>
      <p:graphicFrame>
        <p:nvGraphicFramePr>
          <p:cNvPr id="6" name="Table Placeholder 5">
            <a:extLst>
              <a:ext uri="{FF2B5EF4-FFF2-40B4-BE49-F238E27FC236}">
                <a16:creationId xmlns:a16="http://schemas.microsoft.com/office/drawing/2014/main" id="{358651A8-0C54-0E68-ED06-891512E1C151}"/>
              </a:ext>
            </a:extLst>
          </p:cNvPr>
          <p:cNvGraphicFramePr>
            <a:graphicFrameLocks noGrp="1"/>
          </p:cNvGraphicFramePr>
          <p:nvPr>
            <p:ph type="tbl" sz="quarter" idx="27"/>
            <p:extLst>
              <p:ext uri="{D42A27DB-BD31-4B8C-83A1-F6EECF244321}">
                <p14:modId xmlns:p14="http://schemas.microsoft.com/office/powerpoint/2010/main" val="2016333563"/>
              </p:ext>
            </p:extLst>
          </p:nvPr>
        </p:nvGraphicFramePr>
        <p:xfrm>
          <a:off x="650876" y="1856039"/>
          <a:ext cx="10890248" cy="3065295"/>
        </p:xfrm>
        <a:graphic>
          <a:graphicData uri="http://schemas.openxmlformats.org/drawingml/2006/table">
            <a:tbl>
              <a:tblPr firstRow="1" bandRow="1">
                <a:tableStyleId>{C4B1156A-380E-4F78-BDF5-A606A8083BF9}</a:tableStyleId>
              </a:tblPr>
              <a:tblGrid>
                <a:gridCol w="2722562">
                  <a:extLst>
                    <a:ext uri="{9D8B030D-6E8A-4147-A177-3AD203B41FA5}">
                      <a16:colId xmlns:a16="http://schemas.microsoft.com/office/drawing/2014/main" val="3316827257"/>
                    </a:ext>
                  </a:extLst>
                </a:gridCol>
                <a:gridCol w="2722562">
                  <a:extLst>
                    <a:ext uri="{9D8B030D-6E8A-4147-A177-3AD203B41FA5}">
                      <a16:colId xmlns:a16="http://schemas.microsoft.com/office/drawing/2014/main" val="2619668119"/>
                    </a:ext>
                  </a:extLst>
                </a:gridCol>
                <a:gridCol w="2722562">
                  <a:extLst>
                    <a:ext uri="{9D8B030D-6E8A-4147-A177-3AD203B41FA5}">
                      <a16:colId xmlns:a16="http://schemas.microsoft.com/office/drawing/2014/main" val="1042379904"/>
                    </a:ext>
                  </a:extLst>
                </a:gridCol>
                <a:gridCol w="2722562">
                  <a:extLst>
                    <a:ext uri="{9D8B030D-6E8A-4147-A177-3AD203B41FA5}">
                      <a16:colId xmlns:a16="http://schemas.microsoft.com/office/drawing/2014/main" val="1333029549"/>
                    </a:ext>
                  </a:extLst>
                </a:gridCol>
              </a:tblGrid>
              <a:tr h="370840">
                <a:tc>
                  <a:txBody>
                    <a:bodyPr/>
                    <a:lstStyle/>
                    <a:p>
                      <a:pPr marL="0" marR="0">
                        <a:lnSpc>
                          <a:spcPct val="107000"/>
                        </a:lnSpc>
                        <a:spcBef>
                          <a:spcPts val="0"/>
                        </a:spcBef>
                        <a:spcAft>
                          <a:spcPts val="0"/>
                        </a:spcAft>
                      </a:pPr>
                      <a:r>
                        <a:rPr lang="en-US" sz="1400" b="1" kern="100" dirty="0">
                          <a:effectLst/>
                          <a:latin typeface="+mn-lt"/>
                          <a:ea typeface="Aptos" panose="020B0004020202020204" pitchFamily="34" charset="0"/>
                          <a:cs typeface="Times New Roman" panose="02020603050405020304" pitchFamily="18" charset="0"/>
                        </a:rPr>
                        <a:t>Model Name</a:t>
                      </a:r>
                      <a:endParaRPr lang="en-US" sz="1400" kern="100" dirty="0">
                        <a:effectLst/>
                        <a:latin typeface="+mn-lt"/>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kern="100">
                          <a:effectLst/>
                          <a:latin typeface="+mn-lt"/>
                          <a:ea typeface="Aptos" panose="020B0004020202020204" pitchFamily="34" charset="0"/>
                          <a:cs typeface="Times New Roman" panose="02020603050405020304" pitchFamily="18" charset="0"/>
                        </a:rPr>
                        <a:t>Specifications</a:t>
                      </a:r>
                      <a:endParaRPr lang="en-US" sz="1400" kern="100">
                        <a:effectLst/>
                        <a:latin typeface="+mn-lt"/>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kern="100">
                          <a:effectLst/>
                          <a:latin typeface="+mn-lt"/>
                          <a:ea typeface="Aptos" panose="020B0004020202020204" pitchFamily="34" charset="0"/>
                          <a:cs typeface="Times New Roman" panose="02020603050405020304" pitchFamily="18" charset="0"/>
                        </a:rPr>
                        <a:t>Resubstition Loss</a:t>
                      </a:r>
                      <a:endParaRPr lang="en-US" sz="1400" kern="100">
                        <a:effectLst/>
                        <a:latin typeface="+mn-lt"/>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kern="100">
                          <a:effectLst/>
                          <a:latin typeface="+mn-lt"/>
                          <a:ea typeface="Aptos" panose="020B0004020202020204" pitchFamily="34" charset="0"/>
                          <a:cs typeface="Times New Roman" panose="02020603050405020304" pitchFamily="18" charset="0"/>
                        </a:rPr>
                        <a:t>k-fold Loss</a:t>
                      </a:r>
                      <a:endParaRPr lang="en-US" sz="1400" kern="100">
                        <a:effectLst/>
                        <a:latin typeface="+mn-lt"/>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5868838"/>
                  </a:ext>
                </a:extLst>
              </a:tr>
              <a:tr h="370840">
                <a:tc>
                  <a:txBody>
                    <a:bodyPr/>
                    <a:lstStyle/>
                    <a:p>
                      <a:pPr marL="0" marR="0">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Model 1</a:t>
                      </a:r>
                    </a:p>
                  </a:txBody>
                  <a:tcPr marL="68580" marR="68580" marT="0" marB="0"/>
                </a:tc>
                <a:tc>
                  <a:txBody>
                    <a:bodyPr/>
                    <a:lstStyle/>
                    <a:p>
                      <a:pPr marL="0" marR="0">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none</a:t>
                      </a:r>
                    </a:p>
                  </a:txBody>
                  <a:tcPr marL="68580" marR="68580" marT="0" marB="0"/>
                </a:tc>
                <a:tc>
                  <a:txBody>
                    <a:bodyPr/>
                    <a:lstStyle/>
                    <a:p>
                      <a:pPr marL="0" marR="0" algn="ctr">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0.06713</a:t>
                      </a:r>
                    </a:p>
                  </a:txBody>
                  <a:tcPr marL="68580" marR="68580" marT="0" marB="0"/>
                </a:tc>
                <a:tc>
                  <a:txBody>
                    <a:bodyPr/>
                    <a:lstStyle/>
                    <a:p>
                      <a:pPr marL="0" marR="0" algn="ctr">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0.41323</a:t>
                      </a:r>
                    </a:p>
                  </a:txBody>
                  <a:tcPr marL="68580" marR="68580" marT="0" marB="0"/>
                </a:tc>
                <a:extLst>
                  <a:ext uri="{0D108BD9-81ED-4DB2-BD59-A6C34878D82A}">
                    <a16:rowId xmlns:a16="http://schemas.microsoft.com/office/drawing/2014/main" val="1023660231"/>
                  </a:ext>
                </a:extLst>
              </a:tr>
              <a:tr h="370840">
                <a:tc>
                  <a:txBody>
                    <a:bodyPr/>
                    <a:lstStyle/>
                    <a:p>
                      <a:pPr marL="0" marR="0">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Model 2</a:t>
                      </a:r>
                    </a:p>
                  </a:txBody>
                  <a:tcPr marL="68580" marR="68580" marT="0" marB="0"/>
                </a:tc>
                <a:tc>
                  <a:txBody>
                    <a:bodyPr/>
                    <a:lstStyle/>
                    <a:p>
                      <a:pPr marL="0" marR="0">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Max number of splits 20</a:t>
                      </a:r>
                    </a:p>
                  </a:txBody>
                  <a:tcPr marL="68580" marR="68580" marT="0" marB="0"/>
                </a:tc>
                <a:tc>
                  <a:txBody>
                    <a:bodyPr/>
                    <a:lstStyle/>
                    <a:p>
                      <a:pPr marL="0" marR="0" algn="ctr">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0.31079</a:t>
                      </a:r>
                    </a:p>
                  </a:txBody>
                  <a:tcPr marL="68580" marR="68580" marT="0" marB="0"/>
                </a:tc>
                <a:tc>
                  <a:txBody>
                    <a:bodyPr/>
                    <a:lstStyle/>
                    <a:p>
                      <a:pPr marL="0" marR="0" algn="ctr">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0.36698</a:t>
                      </a:r>
                    </a:p>
                  </a:txBody>
                  <a:tcPr marL="68580" marR="68580" marT="0" marB="0"/>
                </a:tc>
                <a:extLst>
                  <a:ext uri="{0D108BD9-81ED-4DB2-BD59-A6C34878D82A}">
                    <a16:rowId xmlns:a16="http://schemas.microsoft.com/office/drawing/2014/main" val="1502021119"/>
                  </a:ext>
                </a:extLst>
              </a:tr>
              <a:tr h="370840">
                <a:tc>
                  <a:txBody>
                    <a:bodyPr/>
                    <a:lstStyle/>
                    <a:p>
                      <a:pPr marL="0" marR="0">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Model 3</a:t>
                      </a:r>
                    </a:p>
                  </a:txBody>
                  <a:tcPr marL="68580" marR="68580" marT="0" marB="0"/>
                </a:tc>
                <a:tc>
                  <a:txBody>
                    <a:bodyPr/>
                    <a:lstStyle/>
                    <a:p>
                      <a:pPr marL="0" marR="0">
                        <a:lnSpc>
                          <a:spcPct val="107000"/>
                        </a:lnSpc>
                        <a:spcBef>
                          <a:spcPts val="0"/>
                        </a:spcBef>
                        <a:spcAft>
                          <a:spcPts val="0"/>
                        </a:spcAft>
                      </a:pPr>
                      <a:r>
                        <a:rPr lang="en-US" sz="1400" kern="100" dirty="0">
                          <a:effectLst/>
                          <a:latin typeface="+mn-lt"/>
                          <a:ea typeface="Aptos" panose="020B0004020202020204" pitchFamily="34" charset="0"/>
                          <a:cs typeface="Times New Roman" panose="02020603050405020304" pitchFamily="18" charset="0"/>
                        </a:rPr>
                        <a:t>Max number of splits 30</a:t>
                      </a:r>
                    </a:p>
                  </a:txBody>
                  <a:tcPr marL="68580" marR="68580" marT="0" marB="0"/>
                </a:tc>
                <a:tc>
                  <a:txBody>
                    <a:bodyPr/>
                    <a:lstStyle/>
                    <a:p>
                      <a:pPr marL="0" marR="0" algn="ctr">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0.30134</a:t>
                      </a:r>
                    </a:p>
                  </a:txBody>
                  <a:tcPr marL="68580" marR="68580" marT="0" marB="0"/>
                </a:tc>
                <a:tc>
                  <a:txBody>
                    <a:bodyPr/>
                    <a:lstStyle/>
                    <a:p>
                      <a:pPr marL="0" marR="0" algn="ctr">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0.363</a:t>
                      </a:r>
                    </a:p>
                  </a:txBody>
                  <a:tcPr marL="68580" marR="68580" marT="0" marB="0"/>
                </a:tc>
                <a:extLst>
                  <a:ext uri="{0D108BD9-81ED-4DB2-BD59-A6C34878D82A}">
                    <a16:rowId xmlns:a16="http://schemas.microsoft.com/office/drawing/2014/main" val="2624389664"/>
                  </a:ext>
                </a:extLst>
              </a:tr>
              <a:tr h="370840">
                <a:tc>
                  <a:txBody>
                    <a:bodyPr/>
                    <a:lstStyle/>
                    <a:p>
                      <a:pPr marL="0" marR="0">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Model 4</a:t>
                      </a:r>
                    </a:p>
                  </a:txBody>
                  <a:tcPr marL="68580" marR="68580" marT="0" marB="0"/>
                </a:tc>
                <a:tc>
                  <a:txBody>
                    <a:bodyPr/>
                    <a:lstStyle/>
                    <a:p>
                      <a:pPr marL="0" marR="0">
                        <a:lnSpc>
                          <a:spcPct val="107000"/>
                        </a:lnSpc>
                        <a:spcBef>
                          <a:spcPts val="0"/>
                        </a:spcBef>
                        <a:spcAft>
                          <a:spcPts val="0"/>
                        </a:spcAft>
                      </a:pPr>
                      <a:r>
                        <a:rPr lang="en-US" sz="1400" kern="100" dirty="0">
                          <a:effectLst/>
                          <a:latin typeface="+mn-lt"/>
                          <a:ea typeface="Aptos" panose="020B0004020202020204" pitchFamily="34" charset="0"/>
                          <a:cs typeface="Times New Roman" panose="02020603050405020304" pitchFamily="18" charset="0"/>
                        </a:rPr>
                        <a:t>Max number of splits 30, Min leaf size 4, GDI split criterion</a:t>
                      </a:r>
                    </a:p>
                  </a:txBody>
                  <a:tcPr marL="68580" marR="68580" marT="0" marB="0"/>
                </a:tc>
                <a:tc>
                  <a:txBody>
                    <a:bodyPr/>
                    <a:lstStyle/>
                    <a:p>
                      <a:pPr marL="0" marR="0" algn="ctr">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0.30433</a:t>
                      </a:r>
                    </a:p>
                  </a:txBody>
                  <a:tcPr marL="68580" marR="68580" marT="0" marB="0"/>
                </a:tc>
                <a:tc>
                  <a:txBody>
                    <a:bodyPr/>
                    <a:lstStyle/>
                    <a:p>
                      <a:pPr marL="0" marR="0" algn="ctr">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0.35554</a:t>
                      </a:r>
                    </a:p>
                  </a:txBody>
                  <a:tcPr marL="68580" marR="68580" marT="0" marB="0"/>
                </a:tc>
                <a:extLst>
                  <a:ext uri="{0D108BD9-81ED-4DB2-BD59-A6C34878D82A}">
                    <a16:rowId xmlns:a16="http://schemas.microsoft.com/office/drawing/2014/main" val="4007034096"/>
                  </a:ext>
                </a:extLst>
              </a:tr>
              <a:tr h="461858">
                <a:tc>
                  <a:txBody>
                    <a:bodyPr/>
                    <a:lstStyle/>
                    <a:p>
                      <a:pPr marL="0" marR="0">
                        <a:lnSpc>
                          <a:spcPct val="107000"/>
                        </a:lnSpc>
                        <a:spcBef>
                          <a:spcPts val="0"/>
                        </a:spcBef>
                        <a:spcAft>
                          <a:spcPts val="0"/>
                        </a:spcAft>
                      </a:pPr>
                      <a:r>
                        <a:rPr lang="en-US" sz="1400" kern="100" dirty="0">
                          <a:effectLst/>
                          <a:latin typeface="+mn-lt"/>
                          <a:ea typeface="Aptos" panose="020B0004020202020204" pitchFamily="34" charset="0"/>
                          <a:cs typeface="Times New Roman" panose="02020603050405020304" pitchFamily="18" charset="0"/>
                        </a:rPr>
                        <a:t>Model 5</a:t>
                      </a:r>
                    </a:p>
                  </a:txBody>
                  <a:tcPr marL="68580" marR="68580" marT="0" marB="0"/>
                </a:tc>
                <a:tc>
                  <a:txBody>
                    <a:bodyPr/>
                    <a:lstStyle/>
                    <a:p>
                      <a:pPr marL="0" marR="0">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Max number of splits 30, Min leaf size 4, deviance split criterion</a:t>
                      </a:r>
                    </a:p>
                  </a:txBody>
                  <a:tcPr marL="68580" marR="68580" marT="0" marB="0"/>
                </a:tc>
                <a:tc>
                  <a:txBody>
                    <a:bodyPr/>
                    <a:lstStyle/>
                    <a:p>
                      <a:pPr marL="0" marR="0" algn="ctr">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0.31576</a:t>
                      </a:r>
                    </a:p>
                  </a:txBody>
                  <a:tcPr marL="68580" marR="68580" marT="0" marB="0"/>
                </a:tc>
                <a:tc>
                  <a:txBody>
                    <a:bodyPr/>
                    <a:lstStyle/>
                    <a:p>
                      <a:pPr marL="0" marR="0" algn="ctr">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0.36101</a:t>
                      </a:r>
                    </a:p>
                  </a:txBody>
                  <a:tcPr marL="68580" marR="68580" marT="0" marB="0"/>
                </a:tc>
                <a:extLst>
                  <a:ext uri="{0D108BD9-81ED-4DB2-BD59-A6C34878D82A}">
                    <a16:rowId xmlns:a16="http://schemas.microsoft.com/office/drawing/2014/main" val="1137819743"/>
                  </a:ext>
                </a:extLst>
              </a:tr>
              <a:tr h="104868">
                <a:tc>
                  <a:txBody>
                    <a:bodyPr/>
                    <a:lstStyle/>
                    <a:p>
                      <a:pPr marL="0" marR="0">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Model 6</a:t>
                      </a:r>
                    </a:p>
                  </a:txBody>
                  <a:tcPr marL="68580" marR="68580" marT="0" marB="0"/>
                </a:tc>
                <a:tc>
                  <a:txBody>
                    <a:bodyPr/>
                    <a:lstStyle/>
                    <a:p>
                      <a:pPr marL="0" marR="0">
                        <a:lnSpc>
                          <a:spcPct val="107000"/>
                        </a:lnSpc>
                        <a:spcBef>
                          <a:spcPts val="0"/>
                        </a:spcBef>
                        <a:spcAft>
                          <a:spcPts val="0"/>
                        </a:spcAft>
                      </a:pPr>
                      <a:r>
                        <a:rPr lang="en-US" sz="1400" kern="100">
                          <a:effectLst/>
                          <a:latin typeface="+mn-lt"/>
                          <a:ea typeface="Aptos" panose="020B0004020202020204" pitchFamily="34" charset="0"/>
                          <a:cs typeface="Times New Roman" panose="02020603050405020304" pitchFamily="18" charset="0"/>
                        </a:rPr>
                        <a:t>Optimize Hyperparameters – Max number of splits 773, Min leaf size 48, split criterion GDI</a:t>
                      </a:r>
                    </a:p>
                  </a:txBody>
                  <a:tcPr marL="68580" marR="68580" marT="0" marB="0"/>
                </a:tc>
                <a:tc>
                  <a:txBody>
                    <a:bodyPr/>
                    <a:lstStyle/>
                    <a:p>
                      <a:pPr marL="0" marR="0" algn="ctr">
                        <a:lnSpc>
                          <a:spcPct val="107000"/>
                        </a:lnSpc>
                        <a:spcBef>
                          <a:spcPts val="0"/>
                        </a:spcBef>
                        <a:spcAft>
                          <a:spcPts val="0"/>
                        </a:spcAft>
                      </a:pPr>
                      <a:r>
                        <a:rPr lang="en-US" sz="1400" kern="100" dirty="0">
                          <a:effectLst/>
                          <a:latin typeface="+mn-lt"/>
                          <a:ea typeface="Aptos" panose="020B0004020202020204" pitchFamily="34" charset="0"/>
                          <a:cs typeface="Times New Roman" panose="02020603050405020304" pitchFamily="18" charset="0"/>
                        </a:rPr>
                        <a:t>0.29687</a:t>
                      </a:r>
                    </a:p>
                  </a:txBody>
                  <a:tcPr marL="68580" marR="68580" marT="0" marB="0"/>
                </a:tc>
                <a:tc>
                  <a:txBody>
                    <a:bodyPr/>
                    <a:lstStyle/>
                    <a:p>
                      <a:pPr marL="0" marR="0" algn="ctr">
                        <a:lnSpc>
                          <a:spcPct val="107000"/>
                        </a:lnSpc>
                        <a:spcBef>
                          <a:spcPts val="0"/>
                        </a:spcBef>
                        <a:spcAft>
                          <a:spcPts val="0"/>
                        </a:spcAft>
                      </a:pPr>
                      <a:r>
                        <a:rPr lang="en-US" sz="1400" kern="100" dirty="0">
                          <a:effectLst/>
                          <a:latin typeface="+mn-lt"/>
                          <a:ea typeface="Aptos" panose="020B0004020202020204" pitchFamily="34" charset="0"/>
                          <a:cs typeface="Times New Roman" panose="02020603050405020304" pitchFamily="18" charset="0"/>
                        </a:rPr>
                        <a:t>0.38886</a:t>
                      </a:r>
                    </a:p>
                  </a:txBody>
                  <a:tcPr marL="68580" marR="68580" marT="0" marB="0"/>
                </a:tc>
                <a:extLst>
                  <a:ext uri="{0D108BD9-81ED-4DB2-BD59-A6C34878D82A}">
                    <a16:rowId xmlns:a16="http://schemas.microsoft.com/office/drawing/2014/main" val="782940109"/>
                  </a:ext>
                </a:extLst>
              </a:tr>
            </a:tbl>
          </a:graphicData>
        </a:graphic>
      </p:graphicFrame>
      <p:sp>
        <p:nvSpPr>
          <p:cNvPr id="5" name="Slide Number Placeholder 4">
            <a:extLst>
              <a:ext uri="{FF2B5EF4-FFF2-40B4-BE49-F238E27FC236}">
                <a16:creationId xmlns:a16="http://schemas.microsoft.com/office/drawing/2014/main" id="{B45EB3B9-CF62-2E76-314B-DE02BFC6455B}"/>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sp>
        <p:nvSpPr>
          <p:cNvPr id="8" name="TextBox 7">
            <a:extLst>
              <a:ext uri="{FF2B5EF4-FFF2-40B4-BE49-F238E27FC236}">
                <a16:creationId xmlns:a16="http://schemas.microsoft.com/office/drawing/2014/main" id="{E2C38A76-F4E1-C5A5-B73B-24DADA1584E7}"/>
              </a:ext>
            </a:extLst>
          </p:cNvPr>
          <p:cNvSpPr txBox="1"/>
          <p:nvPr/>
        </p:nvSpPr>
        <p:spPr>
          <a:xfrm>
            <a:off x="457199" y="5479256"/>
            <a:ext cx="8875897" cy="738664"/>
          </a:xfrm>
          <a:prstGeom prst="rect">
            <a:avLst/>
          </a:prstGeom>
          <a:noFill/>
        </p:spPr>
        <p:txBody>
          <a:bodyPr wrap="square">
            <a:spAutoFit/>
          </a:bodyPr>
          <a:lstStyle/>
          <a:p>
            <a:pPr algn="ctr"/>
            <a:r>
              <a:rPr lang="en-US" sz="1400" dirty="0"/>
              <a:t>From the table, model 4 seems like the best choice among the models as it provides the best balance of performance on unseen data (lowest k-fold loss), while avoiding overfitting on the training data. Model 1 seems like the poorest choice, as the </a:t>
            </a:r>
            <a:r>
              <a:rPr lang="en-US" sz="1400" dirty="0" err="1"/>
              <a:t>resubstitution</a:t>
            </a:r>
            <a:r>
              <a:rPr lang="en-US" sz="1400" dirty="0"/>
              <a:t> loss is very low, indicating overfitting. </a:t>
            </a:r>
          </a:p>
        </p:txBody>
      </p:sp>
      <p:sp>
        <p:nvSpPr>
          <p:cNvPr id="10" name="TextBox 9">
            <a:extLst>
              <a:ext uri="{FF2B5EF4-FFF2-40B4-BE49-F238E27FC236}">
                <a16:creationId xmlns:a16="http://schemas.microsoft.com/office/drawing/2014/main" id="{0B04963A-E585-08D5-6F16-F6E8E9BCEB14}"/>
              </a:ext>
            </a:extLst>
          </p:cNvPr>
          <p:cNvSpPr txBox="1"/>
          <p:nvPr/>
        </p:nvSpPr>
        <p:spPr>
          <a:xfrm>
            <a:off x="457199" y="855064"/>
            <a:ext cx="11083925" cy="584775"/>
          </a:xfrm>
          <a:prstGeom prst="rect">
            <a:avLst/>
          </a:prstGeom>
          <a:noFill/>
        </p:spPr>
        <p:txBody>
          <a:bodyPr wrap="square">
            <a:spAutoFit/>
          </a:bodyPr>
          <a:lstStyle/>
          <a:p>
            <a:r>
              <a:rPr lang="en-US" sz="1600" dirty="0"/>
              <a:t>Classification trees are a type of machine learning model which is used to predict categorical labels based on input features. They work by splitting the data into subsets based on feature values.</a:t>
            </a:r>
          </a:p>
        </p:txBody>
      </p:sp>
    </p:spTree>
    <p:extLst>
      <p:ext uri="{BB962C8B-B14F-4D97-AF65-F5344CB8AC3E}">
        <p14:creationId xmlns:p14="http://schemas.microsoft.com/office/powerpoint/2010/main" val="221970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network&#10;&#10;Description automatically generated with medium confidence">
            <a:extLst>
              <a:ext uri="{FF2B5EF4-FFF2-40B4-BE49-F238E27FC236}">
                <a16:creationId xmlns:a16="http://schemas.microsoft.com/office/drawing/2014/main" id="{15696E30-D30B-974A-CD69-A0DE161DA11A}"/>
              </a:ext>
            </a:extLst>
          </p:cNvPr>
          <p:cNvPicPr>
            <a:picLocks noChangeAspect="1"/>
          </p:cNvPicPr>
          <p:nvPr/>
        </p:nvPicPr>
        <p:blipFill>
          <a:blip r:embed="rId3"/>
          <a:stretch>
            <a:fillRect/>
          </a:stretch>
        </p:blipFill>
        <p:spPr>
          <a:xfrm>
            <a:off x="-367037" y="462516"/>
            <a:ext cx="12926073" cy="6429375"/>
          </a:xfrm>
          <a:prstGeom prst="rect">
            <a:avLst/>
          </a:prstGeom>
        </p:spPr>
      </p:pic>
      <p:sp>
        <p:nvSpPr>
          <p:cNvPr id="2" name="Title 1">
            <a:extLst>
              <a:ext uri="{FF2B5EF4-FFF2-40B4-BE49-F238E27FC236}">
                <a16:creationId xmlns:a16="http://schemas.microsoft.com/office/drawing/2014/main" id="{08DE937D-D13E-D71A-2F4C-0A4919699A40}"/>
              </a:ext>
            </a:extLst>
          </p:cNvPr>
          <p:cNvSpPr>
            <a:spLocks noGrp="1"/>
          </p:cNvSpPr>
          <p:nvPr>
            <p:ph type="title"/>
          </p:nvPr>
        </p:nvSpPr>
        <p:spPr>
          <a:xfrm>
            <a:off x="0" y="0"/>
            <a:ext cx="10515600" cy="925033"/>
          </a:xfrm>
        </p:spPr>
        <p:txBody>
          <a:bodyPr/>
          <a:lstStyle/>
          <a:p>
            <a:r>
              <a:rPr lang="en-US" sz="3200" dirty="0"/>
              <a:t>Project 3: Supervised Learning – Classification Trees</a:t>
            </a:r>
          </a:p>
        </p:txBody>
      </p:sp>
      <p:sp>
        <p:nvSpPr>
          <p:cNvPr id="5" name="Slide Number Placeholder 4">
            <a:extLst>
              <a:ext uri="{FF2B5EF4-FFF2-40B4-BE49-F238E27FC236}">
                <a16:creationId xmlns:a16="http://schemas.microsoft.com/office/drawing/2014/main" id="{1B1245EE-F20F-F309-85E1-AB863D352B8D}"/>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sp>
        <p:nvSpPr>
          <p:cNvPr id="8" name="Footer Placeholder 3">
            <a:extLst>
              <a:ext uri="{FF2B5EF4-FFF2-40B4-BE49-F238E27FC236}">
                <a16:creationId xmlns:a16="http://schemas.microsoft.com/office/drawing/2014/main" id="{80CD3977-CFC2-3E35-17E1-16B461E2513D}"/>
              </a:ext>
            </a:extLst>
          </p:cNvPr>
          <p:cNvSpPr txBox="1">
            <a:spLocks/>
          </p:cNvSpPr>
          <p:nvPr/>
        </p:nvSpPr>
        <p:spPr>
          <a:xfrm>
            <a:off x="0" y="6276399"/>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263E5A"/>
                </a:solidFill>
              </a:rPr>
              <a:t>Model 4 Classification Tree</a:t>
            </a:r>
          </a:p>
        </p:txBody>
      </p:sp>
    </p:spTree>
    <p:extLst>
      <p:ext uri="{BB962C8B-B14F-4D97-AF65-F5344CB8AC3E}">
        <p14:creationId xmlns:p14="http://schemas.microsoft.com/office/powerpoint/2010/main" val="4012088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2C11ED7-D7C2-4500-63E1-1EF28B2B811A}"/>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sp>
        <p:nvSpPr>
          <p:cNvPr id="7" name="Title 1">
            <a:extLst>
              <a:ext uri="{FF2B5EF4-FFF2-40B4-BE49-F238E27FC236}">
                <a16:creationId xmlns:a16="http://schemas.microsoft.com/office/drawing/2014/main" id="{78AA2EA3-B66E-C500-D334-779A062353E9}"/>
              </a:ext>
            </a:extLst>
          </p:cNvPr>
          <p:cNvSpPr>
            <a:spLocks noGrp="1"/>
          </p:cNvSpPr>
          <p:nvPr>
            <p:ph type="title"/>
          </p:nvPr>
        </p:nvSpPr>
        <p:spPr>
          <a:xfrm>
            <a:off x="587375" y="274638"/>
            <a:ext cx="10515600" cy="676275"/>
          </a:xfrm>
        </p:spPr>
        <p:txBody>
          <a:bodyPr/>
          <a:lstStyle/>
          <a:p>
            <a:r>
              <a:rPr lang="en-US" sz="3200" dirty="0"/>
              <a:t>Project 3: Supervised Learning – Classification Trees</a:t>
            </a:r>
          </a:p>
        </p:txBody>
      </p:sp>
      <p:pic>
        <p:nvPicPr>
          <p:cNvPr id="8" name="Picture 7">
            <a:extLst>
              <a:ext uri="{FF2B5EF4-FFF2-40B4-BE49-F238E27FC236}">
                <a16:creationId xmlns:a16="http://schemas.microsoft.com/office/drawing/2014/main" id="{8814512B-84A6-8D93-181A-C3E1C569151B}"/>
              </a:ext>
            </a:extLst>
          </p:cNvPr>
          <p:cNvPicPr>
            <a:picLocks noChangeAspect="1"/>
          </p:cNvPicPr>
          <p:nvPr/>
        </p:nvPicPr>
        <p:blipFill>
          <a:blip r:embed="rId3"/>
          <a:stretch>
            <a:fillRect/>
          </a:stretch>
        </p:blipFill>
        <p:spPr>
          <a:xfrm>
            <a:off x="587375" y="1578921"/>
            <a:ext cx="4971218" cy="4215823"/>
          </a:xfrm>
          <a:prstGeom prst="rect">
            <a:avLst/>
          </a:prstGeom>
        </p:spPr>
      </p:pic>
      <p:sp>
        <p:nvSpPr>
          <p:cNvPr id="10" name="TextBox 9">
            <a:extLst>
              <a:ext uri="{FF2B5EF4-FFF2-40B4-BE49-F238E27FC236}">
                <a16:creationId xmlns:a16="http://schemas.microsoft.com/office/drawing/2014/main" id="{15EB7C15-14B2-A9EE-6E87-4037202F9346}"/>
              </a:ext>
            </a:extLst>
          </p:cNvPr>
          <p:cNvSpPr txBox="1"/>
          <p:nvPr/>
        </p:nvSpPr>
        <p:spPr>
          <a:xfrm>
            <a:off x="6096000" y="2255671"/>
            <a:ext cx="5428444" cy="2862322"/>
          </a:xfrm>
          <a:prstGeom prst="rect">
            <a:avLst/>
          </a:prstGeom>
          <a:noFill/>
        </p:spPr>
        <p:txBody>
          <a:bodyPr wrap="square">
            <a:spAutoFit/>
          </a:bodyPr>
          <a:lstStyle/>
          <a:p>
            <a:r>
              <a:rPr lang="en-US" sz="2000" dirty="0"/>
              <a:t>Predictor Importance was run using model 4. The top 3 most important predictors were pH, sulfate, and chloramines. </a:t>
            </a:r>
          </a:p>
          <a:p>
            <a:endParaRPr lang="en-US" sz="2000" dirty="0"/>
          </a:p>
          <a:p>
            <a:r>
              <a:rPr lang="en-US" sz="2000" dirty="0"/>
              <a:t>Conductivity and organic carbon were not important predictors to the model. </a:t>
            </a:r>
          </a:p>
          <a:p>
            <a:endParaRPr lang="en-US" sz="2000" dirty="0"/>
          </a:p>
          <a:p>
            <a:r>
              <a:rPr lang="en-US" sz="2000" dirty="0"/>
              <a:t>Additionally, Trihalomethanes and Turbidity were very low in importance. </a:t>
            </a:r>
          </a:p>
        </p:txBody>
      </p:sp>
    </p:spTree>
    <p:extLst>
      <p:ext uri="{BB962C8B-B14F-4D97-AF65-F5344CB8AC3E}">
        <p14:creationId xmlns:p14="http://schemas.microsoft.com/office/powerpoint/2010/main" val="34848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79A9-8396-C475-DB75-83A0986AAE01}"/>
              </a:ext>
            </a:extLst>
          </p:cNvPr>
          <p:cNvSpPr>
            <a:spLocks noGrp="1"/>
          </p:cNvSpPr>
          <p:nvPr>
            <p:ph type="title"/>
          </p:nvPr>
        </p:nvSpPr>
        <p:spPr>
          <a:xfrm>
            <a:off x="0" y="0"/>
            <a:ext cx="12280604" cy="841789"/>
          </a:xfrm>
        </p:spPr>
        <p:txBody>
          <a:bodyPr/>
          <a:lstStyle/>
          <a:p>
            <a:r>
              <a:rPr lang="en-US" sz="3200" dirty="0"/>
              <a:t>Project 3: Unsupervised Learning – Agglomerative Hierarchal Clustering</a:t>
            </a:r>
          </a:p>
        </p:txBody>
      </p:sp>
      <p:sp>
        <p:nvSpPr>
          <p:cNvPr id="16" name="Slide Number Placeholder 15">
            <a:extLst>
              <a:ext uri="{FF2B5EF4-FFF2-40B4-BE49-F238E27FC236}">
                <a16:creationId xmlns:a16="http://schemas.microsoft.com/office/drawing/2014/main" id="{AB9286B6-5663-4030-63E0-D554FB2C9D65}"/>
              </a:ext>
            </a:extLst>
          </p:cNvPr>
          <p:cNvSpPr>
            <a:spLocks noGrp="1"/>
          </p:cNvSpPr>
          <p:nvPr>
            <p:ph type="sldNum" sz="quarter" idx="59"/>
          </p:nvPr>
        </p:nvSpPr>
        <p:spPr/>
        <p:txBody>
          <a:bodyPr/>
          <a:lstStyle/>
          <a:p>
            <a:fld id="{47FEACEE-25B4-4A2D-B147-27296E36371D}" type="slidenum">
              <a:rPr lang="en-US" altLang="zh-CN" smtClean="0"/>
              <a:pPr/>
              <a:t>16</a:t>
            </a:fld>
            <a:endParaRPr lang="en-US" altLang="zh-CN" dirty="0"/>
          </a:p>
        </p:txBody>
      </p:sp>
      <p:pic>
        <p:nvPicPr>
          <p:cNvPr id="21" name="Picture 20">
            <a:extLst>
              <a:ext uri="{FF2B5EF4-FFF2-40B4-BE49-F238E27FC236}">
                <a16:creationId xmlns:a16="http://schemas.microsoft.com/office/drawing/2014/main" id="{4E7153C3-7B77-0038-14C8-CC3C96F989C8}"/>
              </a:ext>
            </a:extLst>
          </p:cNvPr>
          <p:cNvPicPr>
            <a:picLocks noChangeAspect="1"/>
          </p:cNvPicPr>
          <p:nvPr/>
        </p:nvPicPr>
        <p:blipFill>
          <a:blip r:embed="rId3"/>
          <a:stretch>
            <a:fillRect/>
          </a:stretch>
        </p:blipFill>
        <p:spPr>
          <a:xfrm>
            <a:off x="727499" y="1780704"/>
            <a:ext cx="5117960" cy="4279605"/>
          </a:xfrm>
          <a:prstGeom prst="rect">
            <a:avLst/>
          </a:prstGeom>
        </p:spPr>
      </p:pic>
      <p:pic>
        <p:nvPicPr>
          <p:cNvPr id="22" name="Picture 21">
            <a:extLst>
              <a:ext uri="{FF2B5EF4-FFF2-40B4-BE49-F238E27FC236}">
                <a16:creationId xmlns:a16="http://schemas.microsoft.com/office/drawing/2014/main" id="{BAE4BE9B-158A-FEF6-B646-32FCBB396431}"/>
              </a:ext>
            </a:extLst>
          </p:cNvPr>
          <p:cNvPicPr>
            <a:picLocks noChangeAspect="1"/>
          </p:cNvPicPr>
          <p:nvPr/>
        </p:nvPicPr>
        <p:blipFill>
          <a:blip r:embed="rId4"/>
          <a:stretch>
            <a:fillRect/>
          </a:stretch>
        </p:blipFill>
        <p:spPr>
          <a:xfrm>
            <a:off x="6346544" y="1819741"/>
            <a:ext cx="5191896" cy="4279605"/>
          </a:xfrm>
          <a:prstGeom prst="rect">
            <a:avLst/>
          </a:prstGeom>
        </p:spPr>
      </p:pic>
      <p:sp>
        <p:nvSpPr>
          <p:cNvPr id="25" name="TextBox 24">
            <a:extLst>
              <a:ext uri="{FF2B5EF4-FFF2-40B4-BE49-F238E27FC236}">
                <a16:creationId xmlns:a16="http://schemas.microsoft.com/office/drawing/2014/main" id="{F116D665-DE6C-F612-9E87-241FF074247E}"/>
              </a:ext>
            </a:extLst>
          </p:cNvPr>
          <p:cNvSpPr txBox="1"/>
          <p:nvPr/>
        </p:nvSpPr>
        <p:spPr>
          <a:xfrm>
            <a:off x="727499" y="797691"/>
            <a:ext cx="9492216" cy="584775"/>
          </a:xfrm>
          <a:prstGeom prst="rect">
            <a:avLst/>
          </a:prstGeom>
          <a:noFill/>
        </p:spPr>
        <p:txBody>
          <a:bodyPr wrap="square">
            <a:spAutoFit/>
          </a:bodyPr>
          <a:lstStyle/>
          <a:p>
            <a:r>
              <a:rPr lang="en-US" sz="1600" dirty="0"/>
              <a:t>Agglomerative hierarchical clustering was demonstrated using the “Sulphate” variable from the same dataset used as the supervised learning dataset. </a:t>
            </a:r>
          </a:p>
        </p:txBody>
      </p:sp>
      <p:sp>
        <p:nvSpPr>
          <p:cNvPr id="27" name="TextBox 26">
            <a:extLst>
              <a:ext uri="{FF2B5EF4-FFF2-40B4-BE49-F238E27FC236}">
                <a16:creationId xmlns:a16="http://schemas.microsoft.com/office/drawing/2014/main" id="{FEBD9A2D-9676-0328-FD7F-35ABD3B599A7}"/>
              </a:ext>
            </a:extLst>
          </p:cNvPr>
          <p:cNvSpPr txBox="1"/>
          <p:nvPr/>
        </p:nvSpPr>
        <p:spPr>
          <a:xfrm>
            <a:off x="653562" y="5923428"/>
            <a:ext cx="5191897" cy="954107"/>
          </a:xfrm>
          <a:prstGeom prst="rect">
            <a:avLst/>
          </a:prstGeom>
          <a:noFill/>
        </p:spPr>
        <p:txBody>
          <a:bodyPr wrap="square">
            <a:spAutoFit/>
          </a:bodyPr>
          <a:lstStyle/>
          <a:p>
            <a:endParaRPr lang="en-US" sz="1400" dirty="0"/>
          </a:p>
          <a:p>
            <a:pPr algn="ctr"/>
            <a:r>
              <a:rPr lang="en-US" sz="1400" dirty="0"/>
              <a:t>Single Linkage: the distance between clusters is defined as the shortest distance between any two data points in different clusters. </a:t>
            </a:r>
          </a:p>
        </p:txBody>
      </p:sp>
      <p:sp>
        <p:nvSpPr>
          <p:cNvPr id="29" name="TextBox 28">
            <a:extLst>
              <a:ext uri="{FF2B5EF4-FFF2-40B4-BE49-F238E27FC236}">
                <a16:creationId xmlns:a16="http://schemas.microsoft.com/office/drawing/2014/main" id="{2748B7E6-7F5D-0DA8-4AE8-37C0BEAD2336}"/>
              </a:ext>
            </a:extLst>
          </p:cNvPr>
          <p:cNvSpPr txBox="1"/>
          <p:nvPr/>
        </p:nvSpPr>
        <p:spPr>
          <a:xfrm>
            <a:off x="6346543" y="6138871"/>
            <a:ext cx="5009029" cy="523220"/>
          </a:xfrm>
          <a:prstGeom prst="rect">
            <a:avLst/>
          </a:prstGeom>
          <a:noFill/>
        </p:spPr>
        <p:txBody>
          <a:bodyPr wrap="square">
            <a:spAutoFit/>
          </a:bodyPr>
          <a:lstStyle/>
          <a:p>
            <a:pPr algn="ctr"/>
            <a:r>
              <a:rPr lang="en-US" sz="1400" dirty="0"/>
              <a:t>Average Linkage: the distance between clusters is defined as the average distance between all pairs of points.</a:t>
            </a:r>
          </a:p>
        </p:txBody>
      </p:sp>
    </p:spTree>
    <p:extLst>
      <p:ext uri="{BB962C8B-B14F-4D97-AF65-F5344CB8AC3E}">
        <p14:creationId xmlns:p14="http://schemas.microsoft.com/office/powerpoint/2010/main" val="3247217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79A9-8396-C475-DB75-83A0986AAE01}"/>
              </a:ext>
            </a:extLst>
          </p:cNvPr>
          <p:cNvSpPr>
            <a:spLocks noGrp="1"/>
          </p:cNvSpPr>
          <p:nvPr>
            <p:ph type="title"/>
          </p:nvPr>
        </p:nvSpPr>
        <p:spPr>
          <a:xfrm>
            <a:off x="0" y="0"/>
            <a:ext cx="12280604" cy="841789"/>
          </a:xfrm>
        </p:spPr>
        <p:txBody>
          <a:bodyPr/>
          <a:lstStyle/>
          <a:p>
            <a:r>
              <a:rPr lang="en-US" sz="3200" dirty="0"/>
              <a:t>Project 3: Unsupervised Learning – Agglomerative Hierarchal Clustering</a:t>
            </a:r>
          </a:p>
        </p:txBody>
      </p:sp>
      <p:sp>
        <p:nvSpPr>
          <p:cNvPr id="16" name="Slide Number Placeholder 15">
            <a:extLst>
              <a:ext uri="{FF2B5EF4-FFF2-40B4-BE49-F238E27FC236}">
                <a16:creationId xmlns:a16="http://schemas.microsoft.com/office/drawing/2014/main" id="{AB9286B6-5663-4030-63E0-D554FB2C9D65}"/>
              </a:ext>
            </a:extLst>
          </p:cNvPr>
          <p:cNvSpPr>
            <a:spLocks noGrp="1"/>
          </p:cNvSpPr>
          <p:nvPr>
            <p:ph type="sldNum" sz="quarter" idx="59"/>
          </p:nvPr>
        </p:nvSpPr>
        <p:spPr/>
        <p:txBody>
          <a:bodyPr/>
          <a:lstStyle/>
          <a:p>
            <a:fld id="{47FEACEE-25B4-4A2D-B147-27296E36371D}" type="slidenum">
              <a:rPr lang="en-US" altLang="zh-CN" smtClean="0"/>
              <a:pPr/>
              <a:t>17</a:t>
            </a:fld>
            <a:endParaRPr lang="en-US" altLang="zh-CN" dirty="0"/>
          </a:p>
        </p:txBody>
      </p:sp>
      <p:pic>
        <p:nvPicPr>
          <p:cNvPr id="3" name="Picture 2">
            <a:extLst>
              <a:ext uri="{FF2B5EF4-FFF2-40B4-BE49-F238E27FC236}">
                <a16:creationId xmlns:a16="http://schemas.microsoft.com/office/drawing/2014/main" id="{C6641940-E85A-0763-F71B-D360537ECC84}"/>
              </a:ext>
            </a:extLst>
          </p:cNvPr>
          <p:cNvPicPr>
            <a:picLocks noChangeAspect="1"/>
          </p:cNvPicPr>
          <p:nvPr/>
        </p:nvPicPr>
        <p:blipFill>
          <a:blip r:embed="rId3"/>
          <a:stretch>
            <a:fillRect/>
          </a:stretch>
        </p:blipFill>
        <p:spPr>
          <a:xfrm>
            <a:off x="539239" y="1407493"/>
            <a:ext cx="5158510" cy="3938064"/>
          </a:xfrm>
          <a:prstGeom prst="rect">
            <a:avLst/>
          </a:prstGeom>
        </p:spPr>
      </p:pic>
      <p:pic>
        <p:nvPicPr>
          <p:cNvPr id="4" name="Picture 3">
            <a:extLst>
              <a:ext uri="{FF2B5EF4-FFF2-40B4-BE49-F238E27FC236}">
                <a16:creationId xmlns:a16="http://schemas.microsoft.com/office/drawing/2014/main" id="{555EC529-9241-A8EF-CF43-A276CF59A84B}"/>
              </a:ext>
            </a:extLst>
          </p:cNvPr>
          <p:cNvPicPr>
            <a:picLocks noChangeAspect="1"/>
          </p:cNvPicPr>
          <p:nvPr/>
        </p:nvPicPr>
        <p:blipFill>
          <a:blip r:embed="rId4"/>
          <a:stretch>
            <a:fillRect/>
          </a:stretch>
        </p:blipFill>
        <p:spPr>
          <a:xfrm>
            <a:off x="6264955" y="1285237"/>
            <a:ext cx="5158510" cy="4182576"/>
          </a:xfrm>
          <a:prstGeom prst="rect">
            <a:avLst/>
          </a:prstGeom>
        </p:spPr>
      </p:pic>
      <p:sp>
        <p:nvSpPr>
          <p:cNvPr id="6" name="TextBox 5">
            <a:extLst>
              <a:ext uri="{FF2B5EF4-FFF2-40B4-BE49-F238E27FC236}">
                <a16:creationId xmlns:a16="http://schemas.microsoft.com/office/drawing/2014/main" id="{58DE528B-571A-FCE5-726E-F89B76527B78}"/>
              </a:ext>
            </a:extLst>
          </p:cNvPr>
          <p:cNvSpPr txBox="1"/>
          <p:nvPr/>
        </p:nvSpPr>
        <p:spPr>
          <a:xfrm>
            <a:off x="539239" y="5554544"/>
            <a:ext cx="5158510" cy="738664"/>
          </a:xfrm>
          <a:prstGeom prst="rect">
            <a:avLst/>
          </a:prstGeom>
          <a:noFill/>
        </p:spPr>
        <p:txBody>
          <a:bodyPr wrap="square">
            <a:spAutoFit/>
          </a:bodyPr>
          <a:lstStyle/>
          <a:p>
            <a:pPr algn="ctr"/>
            <a:r>
              <a:rPr lang="en-US" sz="1400" dirty="0"/>
              <a:t>Complete Linkage: the distance between clusters is defined as the maximum distance between any two data points in different clusters.</a:t>
            </a:r>
          </a:p>
        </p:txBody>
      </p:sp>
      <p:sp>
        <p:nvSpPr>
          <p:cNvPr id="8" name="TextBox 7">
            <a:extLst>
              <a:ext uri="{FF2B5EF4-FFF2-40B4-BE49-F238E27FC236}">
                <a16:creationId xmlns:a16="http://schemas.microsoft.com/office/drawing/2014/main" id="{D9468F3A-ED91-5B4C-DBA7-8CF719160AE4}"/>
              </a:ext>
            </a:extLst>
          </p:cNvPr>
          <p:cNvSpPr txBox="1"/>
          <p:nvPr/>
        </p:nvSpPr>
        <p:spPr>
          <a:xfrm>
            <a:off x="6264955" y="5553278"/>
            <a:ext cx="5158510" cy="738664"/>
          </a:xfrm>
          <a:prstGeom prst="rect">
            <a:avLst/>
          </a:prstGeom>
          <a:noFill/>
        </p:spPr>
        <p:txBody>
          <a:bodyPr wrap="square">
            <a:spAutoFit/>
          </a:bodyPr>
          <a:lstStyle/>
          <a:p>
            <a:pPr algn="ctr"/>
            <a:r>
              <a:rPr lang="en-US" sz="1400" dirty="0"/>
              <a:t>Ward’s Linkage: the distance between clusters is determined by the increase in the sum of squared distances when merging two clusters. </a:t>
            </a:r>
          </a:p>
        </p:txBody>
      </p:sp>
    </p:spTree>
    <p:extLst>
      <p:ext uri="{BB962C8B-B14F-4D97-AF65-F5344CB8AC3E}">
        <p14:creationId xmlns:p14="http://schemas.microsoft.com/office/powerpoint/2010/main" val="326152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C05E63-31D2-ACDB-4DCE-ACD101EF772C}"/>
              </a:ext>
            </a:extLst>
          </p:cNvPr>
          <p:cNvSpPr>
            <a:spLocks noGrp="1"/>
          </p:cNvSpPr>
          <p:nvPr>
            <p:ph type="body" sz="quarter" idx="27"/>
          </p:nvPr>
        </p:nvSpPr>
        <p:spPr>
          <a:xfrm>
            <a:off x="4926486" y="1767456"/>
            <a:ext cx="5554987" cy="587964"/>
          </a:xfrm>
        </p:spPr>
        <p:txBody>
          <a:bodyPr/>
          <a:lstStyle/>
          <a:p>
            <a:pPr algn="ctr"/>
            <a:r>
              <a:rPr lang="en-US" dirty="0">
                <a:solidFill>
                  <a:schemeClr val="tx1"/>
                </a:solidFill>
              </a:rPr>
              <a:t>Cophenetic Correlation Coefficients</a:t>
            </a:r>
          </a:p>
        </p:txBody>
      </p:sp>
      <p:sp>
        <p:nvSpPr>
          <p:cNvPr id="3" name="Text Placeholder 2">
            <a:extLst>
              <a:ext uri="{FF2B5EF4-FFF2-40B4-BE49-F238E27FC236}">
                <a16:creationId xmlns:a16="http://schemas.microsoft.com/office/drawing/2014/main" id="{7A48E336-00D6-D6BA-55A7-7C94B515B5A8}"/>
              </a:ext>
            </a:extLst>
          </p:cNvPr>
          <p:cNvSpPr>
            <a:spLocks noGrp="1"/>
          </p:cNvSpPr>
          <p:nvPr>
            <p:ph type="body" sz="quarter" idx="28"/>
          </p:nvPr>
        </p:nvSpPr>
        <p:spPr>
          <a:xfrm>
            <a:off x="4508893" y="4673379"/>
            <a:ext cx="6390169" cy="1727103"/>
          </a:xfrm>
        </p:spPr>
        <p:txBody>
          <a:bodyPr/>
          <a:lstStyle/>
          <a:p>
            <a:pPr algn="ctr"/>
            <a:r>
              <a:rPr lang="en-US" dirty="0"/>
              <a:t>A high coefficient indicates that the linkage accurately represents the data.</a:t>
            </a:r>
          </a:p>
          <a:p>
            <a:pPr algn="ctr"/>
            <a:r>
              <a:rPr lang="en-US" dirty="0"/>
              <a:t>The highest cophenetic coefficient is from the average linkage, making it a  better choice than the others. </a:t>
            </a:r>
          </a:p>
        </p:txBody>
      </p:sp>
      <p:sp>
        <p:nvSpPr>
          <p:cNvPr id="4" name="Picture Placeholder 3">
            <a:extLst>
              <a:ext uri="{FF2B5EF4-FFF2-40B4-BE49-F238E27FC236}">
                <a16:creationId xmlns:a16="http://schemas.microsoft.com/office/drawing/2014/main" id="{2C2FFF7B-0B61-640F-3F7F-5FB8910B366C}"/>
              </a:ext>
            </a:extLst>
          </p:cNvPr>
          <p:cNvSpPr>
            <a:spLocks noGrp="1"/>
          </p:cNvSpPr>
          <p:nvPr>
            <p:ph type="pic" sz="quarter" idx="51"/>
          </p:nvPr>
        </p:nvSpPr>
        <p:spPr/>
        <p:txBody>
          <a:bodyPr/>
          <a:lstStyle/>
          <a:p>
            <a:endParaRPr lang="en-US"/>
          </a:p>
        </p:txBody>
      </p:sp>
      <p:sp>
        <p:nvSpPr>
          <p:cNvPr id="8" name="Slide Number Placeholder 7">
            <a:extLst>
              <a:ext uri="{FF2B5EF4-FFF2-40B4-BE49-F238E27FC236}">
                <a16:creationId xmlns:a16="http://schemas.microsoft.com/office/drawing/2014/main" id="{43D27109-1CF9-AB67-9B80-F79729EDBFE9}"/>
              </a:ext>
            </a:extLst>
          </p:cNvPr>
          <p:cNvSpPr>
            <a:spLocks noGrp="1"/>
          </p:cNvSpPr>
          <p:nvPr>
            <p:ph type="sldNum" sz="quarter" idx="55"/>
          </p:nvPr>
        </p:nvSpPr>
        <p:spPr/>
        <p:txBody>
          <a:bodyPr/>
          <a:lstStyle/>
          <a:p>
            <a:fld id="{47FEACEE-25B4-4A2D-B147-27296E36371D}" type="slidenum">
              <a:rPr lang="en-US" altLang="zh-CN" smtClean="0"/>
              <a:pPr/>
              <a:t>18</a:t>
            </a:fld>
            <a:endParaRPr lang="en-US" altLang="zh-CN" dirty="0"/>
          </a:p>
        </p:txBody>
      </p:sp>
      <p:pic>
        <p:nvPicPr>
          <p:cNvPr id="9" name="Picture 8">
            <a:extLst>
              <a:ext uri="{FF2B5EF4-FFF2-40B4-BE49-F238E27FC236}">
                <a16:creationId xmlns:a16="http://schemas.microsoft.com/office/drawing/2014/main" id="{9946C996-7493-F614-F649-04A0CEE53318}"/>
              </a:ext>
            </a:extLst>
          </p:cNvPr>
          <p:cNvPicPr>
            <a:picLocks noChangeAspect="1"/>
          </p:cNvPicPr>
          <p:nvPr/>
        </p:nvPicPr>
        <p:blipFill>
          <a:blip r:embed="rId3"/>
          <a:stretch>
            <a:fillRect/>
          </a:stretch>
        </p:blipFill>
        <p:spPr>
          <a:xfrm>
            <a:off x="148856" y="14800"/>
            <a:ext cx="12192000" cy="869581"/>
          </a:xfrm>
          <a:prstGeom prst="rect">
            <a:avLst/>
          </a:prstGeom>
        </p:spPr>
      </p:pic>
      <p:graphicFrame>
        <p:nvGraphicFramePr>
          <p:cNvPr id="10" name="Table 9">
            <a:extLst>
              <a:ext uri="{FF2B5EF4-FFF2-40B4-BE49-F238E27FC236}">
                <a16:creationId xmlns:a16="http://schemas.microsoft.com/office/drawing/2014/main" id="{423EABCA-2390-4EFE-D619-4E5A9C89BBC3}"/>
              </a:ext>
            </a:extLst>
          </p:cNvPr>
          <p:cNvGraphicFramePr>
            <a:graphicFrameLocks noGrp="1"/>
          </p:cNvGraphicFramePr>
          <p:nvPr>
            <p:extLst>
              <p:ext uri="{D42A27DB-BD31-4B8C-83A1-F6EECF244321}">
                <p14:modId xmlns:p14="http://schemas.microsoft.com/office/powerpoint/2010/main" val="1589247407"/>
              </p:ext>
            </p:extLst>
          </p:nvPr>
        </p:nvGraphicFramePr>
        <p:xfrm>
          <a:off x="4508894" y="2626779"/>
          <a:ext cx="6390170" cy="1483360"/>
        </p:xfrm>
        <a:graphic>
          <a:graphicData uri="http://schemas.openxmlformats.org/drawingml/2006/table">
            <a:tbl>
              <a:tblPr firstRow="1" bandRow="1">
                <a:tableStyleId>{C4B1156A-380E-4F78-BDF5-A606A8083BF9}</a:tableStyleId>
              </a:tblPr>
              <a:tblGrid>
                <a:gridCol w="3195085">
                  <a:extLst>
                    <a:ext uri="{9D8B030D-6E8A-4147-A177-3AD203B41FA5}">
                      <a16:colId xmlns:a16="http://schemas.microsoft.com/office/drawing/2014/main" val="3672616323"/>
                    </a:ext>
                  </a:extLst>
                </a:gridCol>
                <a:gridCol w="3195085">
                  <a:extLst>
                    <a:ext uri="{9D8B030D-6E8A-4147-A177-3AD203B41FA5}">
                      <a16:colId xmlns:a16="http://schemas.microsoft.com/office/drawing/2014/main" val="393935626"/>
                    </a:ext>
                  </a:extLst>
                </a:gridCol>
              </a:tblGrid>
              <a:tr h="370840">
                <a:tc>
                  <a:txBody>
                    <a:bodyPr/>
                    <a:lstStyle/>
                    <a:p>
                      <a:pPr marL="0" marR="0">
                        <a:lnSpc>
                          <a:spcPct val="107000"/>
                        </a:lnSpc>
                        <a:spcBef>
                          <a:spcPts val="0"/>
                        </a:spcBef>
                        <a:spcAft>
                          <a:spcPts val="0"/>
                        </a:spcAft>
                      </a:pPr>
                      <a:r>
                        <a:rPr lang="en-US" sz="1400" b="0" i="0" kern="100" dirty="0">
                          <a:solidFill>
                            <a:schemeClr val="tx1"/>
                          </a:solidFill>
                          <a:effectLst/>
                          <a:latin typeface="+mn-lt"/>
                          <a:ea typeface="Aptos" panose="020B0004020202020204" pitchFamily="34" charset="0"/>
                          <a:cs typeface="Times New Roman" panose="02020603050405020304" pitchFamily="18" charset="0"/>
                        </a:rPr>
                        <a:t>Single Linkage</a:t>
                      </a:r>
                    </a:p>
                  </a:txBody>
                  <a:tcPr marL="68580" marR="68580" marT="0" marB="0"/>
                </a:tc>
                <a:tc>
                  <a:txBody>
                    <a:bodyPr/>
                    <a:lstStyle/>
                    <a:p>
                      <a:pPr marL="0" marR="0">
                        <a:lnSpc>
                          <a:spcPct val="107000"/>
                        </a:lnSpc>
                        <a:spcBef>
                          <a:spcPts val="0"/>
                        </a:spcBef>
                        <a:spcAft>
                          <a:spcPts val="0"/>
                        </a:spcAft>
                      </a:pPr>
                      <a:r>
                        <a:rPr lang="en-US" sz="1400" b="0" i="0" kern="100" dirty="0">
                          <a:solidFill>
                            <a:schemeClr val="tx1"/>
                          </a:solidFill>
                          <a:effectLst/>
                          <a:latin typeface="+mn-lt"/>
                          <a:ea typeface="Aptos" panose="020B0004020202020204" pitchFamily="34" charset="0"/>
                          <a:cs typeface="Times New Roman" panose="02020603050405020304" pitchFamily="18" charset="0"/>
                        </a:rPr>
                        <a:t>0.43125</a:t>
                      </a:r>
                    </a:p>
                  </a:txBody>
                  <a:tcPr marL="68580" marR="68580" marT="0" marB="0"/>
                </a:tc>
                <a:extLst>
                  <a:ext uri="{0D108BD9-81ED-4DB2-BD59-A6C34878D82A}">
                    <a16:rowId xmlns:a16="http://schemas.microsoft.com/office/drawing/2014/main" val="3096172631"/>
                  </a:ext>
                </a:extLst>
              </a:tr>
              <a:tr h="370840">
                <a:tc>
                  <a:txBody>
                    <a:bodyPr/>
                    <a:lstStyle/>
                    <a:p>
                      <a:pPr marL="0" marR="0">
                        <a:lnSpc>
                          <a:spcPct val="107000"/>
                        </a:lnSpc>
                        <a:spcBef>
                          <a:spcPts val="0"/>
                        </a:spcBef>
                        <a:spcAft>
                          <a:spcPts val="0"/>
                        </a:spcAft>
                      </a:pPr>
                      <a:r>
                        <a:rPr lang="en-US" sz="1400" b="0" i="0" kern="100">
                          <a:solidFill>
                            <a:schemeClr val="tx1"/>
                          </a:solidFill>
                          <a:effectLst/>
                          <a:latin typeface="+mn-lt"/>
                          <a:ea typeface="Aptos" panose="020B0004020202020204" pitchFamily="34" charset="0"/>
                          <a:cs typeface="Times New Roman" panose="02020603050405020304" pitchFamily="18" charset="0"/>
                        </a:rPr>
                        <a:t>Complete Linkage</a:t>
                      </a:r>
                    </a:p>
                  </a:txBody>
                  <a:tcPr marL="68580" marR="68580" marT="0" marB="0"/>
                </a:tc>
                <a:tc>
                  <a:txBody>
                    <a:bodyPr/>
                    <a:lstStyle/>
                    <a:p>
                      <a:pPr marL="0" marR="0">
                        <a:lnSpc>
                          <a:spcPct val="107000"/>
                        </a:lnSpc>
                        <a:spcBef>
                          <a:spcPts val="0"/>
                        </a:spcBef>
                        <a:spcAft>
                          <a:spcPts val="0"/>
                        </a:spcAft>
                      </a:pPr>
                      <a:r>
                        <a:rPr lang="en-US" sz="1400" b="0" i="0" kern="100">
                          <a:solidFill>
                            <a:schemeClr val="tx1"/>
                          </a:solidFill>
                          <a:effectLst/>
                          <a:latin typeface="+mn-lt"/>
                          <a:ea typeface="Aptos" panose="020B0004020202020204" pitchFamily="34" charset="0"/>
                          <a:cs typeface="Times New Roman" panose="02020603050405020304" pitchFamily="18" charset="0"/>
                        </a:rPr>
                        <a:t>0.5659</a:t>
                      </a:r>
                    </a:p>
                  </a:txBody>
                  <a:tcPr marL="68580" marR="68580" marT="0" marB="0"/>
                </a:tc>
                <a:extLst>
                  <a:ext uri="{0D108BD9-81ED-4DB2-BD59-A6C34878D82A}">
                    <a16:rowId xmlns:a16="http://schemas.microsoft.com/office/drawing/2014/main" val="1607211359"/>
                  </a:ext>
                </a:extLst>
              </a:tr>
              <a:tr h="370840">
                <a:tc>
                  <a:txBody>
                    <a:bodyPr/>
                    <a:lstStyle/>
                    <a:p>
                      <a:pPr marL="0" marR="0">
                        <a:lnSpc>
                          <a:spcPct val="107000"/>
                        </a:lnSpc>
                        <a:spcBef>
                          <a:spcPts val="0"/>
                        </a:spcBef>
                        <a:spcAft>
                          <a:spcPts val="0"/>
                        </a:spcAft>
                      </a:pPr>
                      <a:r>
                        <a:rPr lang="en-US" sz="1400" b="0" i="0" kern="100">
                          <a:solidFill>
                            <a:schemeClr val="tx1"/>
                          </a:solidFill>
                          <a:effectLst/>
                          <a:latin typeface="+mn-lt"/>
                          <a:ea typeface="Aptos" panose="020B0004020202020204" pitchFamily="34" charset="0"/>
                          <a:cs typeface="Times New Roman" panose="02020603050405020304" pitchFamily="18" charset="0"/>
                        </a:rPr>
                        <a:t>Average Linkage</a:t>
                      </a:r>
                    </a:p>
                  </a:txBody>
                  <a:tcPr marL="68580" marR="68580" marT="0" marB="0"/>
                </a:tc>
                <a:tc>
                  <a:txBody>
                    <a:bodyPr/>
                    <a:lstStyle/>
                    <a:p>
                      <a:pPr marL="0" marR="0">
                        <a:lnSpc>
                          <a:spcPct val="107000"/>
                        </a:lnSpc>
                        <a:spcBef>
                          <a:spcPts val="0"/>
                        </a:spcBef>
                        <a:spcAft>
                          <a:spcPts val="0"/>
                        </a:spcAft>
                      </a:pPr>
                      <a:r>
                        <a:rPr lang="en-US" sz="1400" b="0" i="0" kern="100">
                          <a:solidFill>
                            <a:schemeClr val="tx1"/>
                          </a:solidFill>
                          <a:effectLst/>
                          <a:latin typeface="+mn-lt"/>
                          <a:ea typeface="Aptos" panose="020B0004020202020204" pitchFamily="34" charset="0"/>
                          <a:cs typeface="Times New Roman" panose="02020603050405020304" pitchFamily="18" charset="0"/>
                        </a:rPr>
                        <a:t>0.73109</a:t>
                      </a:r>
                    </a:p>
                  </a:txBody>
                  <a:tcPr marL="68580" marR="68580" marT="0" marB="0"/>
                </a:tc>
                <a:extLst>
                  <a:ext uri="{0D108BD9-81ED-4DB2-BD59-A6C34878D82A}">
                    <a16:rowId xmlns:a16="http://schemas.microsoft.com/office/drawing/2014/main" val="2820789413"/>
                  </a:ext>
                </a:extLst>
              </a:tr>
              <a:tr h="370840">
                <a:tc>
                  <a:txBody>
                    <a:bodyPr/>
                    <a:lstStyle/>
                    <a:p>
                      <a:pPr marL="0" marR="0">
                        <a:lnSpc>
                          <a:spcPct val="107000"/>
                        </a:lnSpc>
                        <a:spcBef>
                          <a:spcPts val="0"/>
                        </a:spcBef>
                        <a:spcAft>
                          <a:spcPts val="0"/>
                        </a:spcAft>
                      </a:pPr>
                      <a:r>
                        <a:rPr lang="en-US" sz="1400" b="0" i="0" kern="100">
                          <a:solidFill>
                            <a:schemeClr val="tx1"/>
                          </a:solidFill>
                          <a:effectLst/>
                          <a:latin typeface="+mn-lt"/>
                          <a:ea typeface="Aptos" panose="020B0004020202020204" pitchFamily="34" charset="0"/>
                          <a:cs typeface="Times New Roman" panose="02020603050405020304" pitchFamily="18" charset="0"/>
                        </a:rPr>
                        <a:t>Ward’s Linkage</a:t>
                      </a:r>
                    </a:p>
                  </a:txBody>
                  <a:tcPr marL="68580" marR="68580" marT="0" marB="0"/>
                </a:tc>
                <a:tc>
                  <a:txBody>
                    <a:bodyPr/>
                    <a:lstStyle/>
                    <a:p>
                      <a:pPr marL="0" marR="0">
                        <a:lnSpc>
                          <a:spcPct val="107000"/>
                        </a:lnSpc>
                        <a:spcBef>
                          <a:spcPts val="0"/>
                        </a:spcBef>
                        <a:spcAft>
                          <a:spcPts val="0"/>
                        </a:spcAft>
                      </a:pPr>
                      <a:r>
                        <a:rPr lang="en-US" sz="1400" b="0" i="0" kern="100" dirty="0">
                          <a:solidFill>
                            <a:schemeClr val="tx1"/>
                          </a:solidFill>
                          <a:effectLst/>
                          <a:latin typeface="+mn-lt"/>
                          <a:ea typeface="Aptos" panose="020B0004020202020204" pitchFamily="34" charset="0"/>
                          <a:cs typeface="Times New Roman" panose="02020603050405020304" pitchFamily="18" charset="0"/>
                        </a:rPr>
                        <a:t>0.65299</a:t>
                      </a:r>
                    </a:p>
                  </a:txBody>
                  <a:tcPr marL="68580" marR="68580" marT="0" marB="0"/>
                </a:tc>
                <a:extLst>
                  <a:ext uri="{0D108BD9-81ED-4DB2-BD59-A6C34878D82A}">
                    <a16:rowId xmlns:a16="http://schemas.microsoft.com/office/drawing/2014/main" val="428849711"/>
                  </a:ext>
                </a:extLst>
              </a:tr>
            </a:tbl>
          </a:graphicData>
        </a:graphic>
      </p:graphicFrame>
    </p:spTree>
    <p:extLst>
      <p:ext uri="{BB962C8B-B14F-4D97-AF65-F5344CB8AC3E}">
        <p14:creationId xmlns:p14="http://schemas.microsoft.com/office/powerpoint/2010/main" val="3675104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096000" y="2871625"/>
            <a:ext cx="4518122" cy="1688906"/>
          </a:xfrm>
        </p:spPr>
        <p:txBody>
          <a:bodyPr/>
          <a:lstStyle/>
          <a:p>
            <a:r>
              <a:rPr lang="en-US" sz="9600" dirty="0"/>
              <a:t>Thank You!</a:t>
            </a:r>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19</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late of food on a wicker surface&#10;&#10;Description automatically generated">
            <a:extLst>
              <a:ext uri="{FF2B5EF4-FFF2-40B4-BE49-F238E27FC236}">
                <a16:creationId xmlns:a16="http://schemas.microsoft.com/office/drawing/2014/main" id="{0BBEF226-86A8-EB82-DCF5-2900B854930E}"/>
              </a:ext>
            </a:extLst>
          </p:cNvPr>
          <p:cNvPicPr>
            <a:picLocks noChangeAspect="1"/>
          </p:cNvPicPr>
          <p:nvPr/>
        </p:nvPicPr>
        <p:blipFill>
          <a:blip r:embed="rId2"/>
          <a:stretch>
            <a:fillRect/>
          </a:stretch>
        </p:blipFill>
        <p:spPr>
          <a:xfrm>
            <a:off x="6632003" y="5245879"/>
            <a:ext cx="1596802" cy="1596802"/>
          </a:xfrm>
          <a:prstGeom prst="rect">
            <a:avLst/>
          </a:prstGeom>
        </p:spPr>
      </p:pic>
      <p:sp>
        <p:nvSpPr>
          <p:cNvPr id="2" name="Text Placeholder 1">
            <a:extLst>
              <a:ext uri="{FF2B5EF4-FFF2-40B4-BE49-F238E27FC236}">
                <a16:creationId xmlns:a16="http://schemas.microsoft.com/office/drawing/2014/main" id="{FB2D5929-47D5-8796-7389-588428A57DC9}"/>
              </a:ext>
            </a:extLst>
          </p:cNvPr>
          <p:cNvSpPr>
            <a:spLocks noGrp="1"/>
          </p:cNvSpPr>
          <p:nvPr>
            <p:ph type="body" sz="quarter" idx="32"/>
          </p:nvPr>
        </p:nvSpPr>
        <p:spPr/>
        <p:txBody>
          <a:bodyPr vert="horz" lIns="91440" tIns="219456" rIns="91440" bIns="45720" rtlCol="0" anchor="t">
            <a:noAutofit/>
          </a:bodyPr>
          <a:lstStyle/>
          <a:p>
            <a:r>
              <a:rPr lang="en-US" dirty="0"/>
              <a:t>Only contains two variables: temperature, and ice cream profits and contains 365 observations.</a:t>
            </a:r>
          </a:p>
        </p:txBody>
      </p:sp>
      <p:sp>
        <p:nvSpPr>
          <p:cNvPr id="3" name="Text Placeholder 2">
            <a:extLst>
              <a:ext uri="{FF2B5EF4-FFF2-40B4-BE49-F238E27FC236}">
                <a16:creationId xmlns:a16="http://schemas.microsoft.com/office/drawing/2014/main" id="{AE7E80F3-555C-1CE2-D0A5-41E8066309B0}"/>
              </a:ext>
            </a:extLst>
          </p:cNvPr>
          <p:cNvSpPr>
            <a:spLocks noGrp="1"/>
          </p:cNvSpPr>
          <p:nvPr>
            <p:ph type="body" sz="quarter" idx="50"/>
          </p:nvPr>
        </p:nvSpPr>
        <p:spPr>
          <a:xfrm>
            <a:off x="3658394" y="2941368"/>
            <a:ext cx="1867186" cy="2464293"/>
          </a:xfrm>
        </p:spPr>
        <p:txBody>
          <a:bodyPr vert="horz" lIns="91440" tIns="219456" rIns="91440" bIns="45720" rtlCol="0" anchor="t">
            <a:noAutofit/>
          </a:bodyPr>
          <a:lstStyle/>
          <a:p>
            <a:r>
              <a:rPr lang="en-US" dirty="0"/>
              <a:t>Training dataset that includes categories such as age, work class, education level, etc. In total, the dataset contains 15 columns and 36.6 thousand observations.</a:t>
            </a:r>
          </a:p>
        </p:txBody>
      </p:sp>
      <p:sp>
        <p:nvSpPr>
          <p:cNvPr id="4" name="Text Placeholder 3">
            <a:extLst>
              <a:ext uri="{FF2B5EF4-FFF2-40B4-BE49-F238E27FC236}">
                <a16:creationId xmlns:a16="http://schemas.microsoft.com/office/drawing/2014/main" id="{E49CC6BB-3322-A1C5-2A50-935F4F759B7C}"/>
              </a:ext>
            </a:extLst>
          </p:cNvPr>
          <p:cNvSpPr>
            <a:spLocks noGrp="1"/>
          </p:cNvSpPr>
          <p:nvPr>
            <p:ph type="body" sz="quarter" idx="51"/>
          </p:nvPr>
        </p:nvSpPr>
        <p:spPr>
          <a:xfrm>
            <a:off x="6491943" y="2929823"/>
            <a:ext cx="1865376" cy="2464293"/>
          </a:xfrm>
        </p:spPr>
        <p:txBody>
          <a:bodyPr vert="horz" lIns="91440" tIns="219456" rIns="91440" bIns="45720" rtlCol="0" anchor="t">
            <a:noAutofit/>
          </a:bodyPr>
          <a:lstStyle/>
          <a:p>
            <a:r>
              <a:rPr lang="en-US" dirty="0"/>
              <a:t>Dataset comes from an original study titled “The Population Biology of Abalone in Tasmania.” Has 9 columns and 4177 observations.</a:t>
            </a:r>
          </a:p>
        </p:txBody>
      </p:sp>
      <p:sp>
        <p:nvSpPr>
          <p:cNvPr id="5" name="Text Placeholder 4">
            <a:extLst>
              <a:ext uri="{FF2B5EF4-FFF2-40B4-BE49-F238E27FC236}">
                <a16:creationId xmlns:a16="http://schemas.microsoft.com/office/drawing/2014/main" id="{9ECA2483-739E-8192-A399-FF6E76DBB33F}"/>
              </a:ext>
            </a:extLst>
          </p:cNvPr>
          <p:cNvSpPr>
            <a:spLocks noGrp="1"/>
          </p:cNvSpPr>
          <p:nvPr>
            <p:ph type="body" sz="quarter" idx="52"/>
          </p:nvPr>
        </p:nvSpPr>
        <p:spPr>
          <a:xfrm>
            <a:off x="9335228" y="2941368"/>
            <a:ext cx="1865376" cy="2464293"/>
          </a:xfrm>
        </p:spPr>
        <p:txBody>
          <a:bodyPr/>
          <a:lstStyle/>
          <a:p>
            <a:r>
              <a:rPr lang="en-US" dirty="0"/>
              <a:t>Dataset contains prices and properties of New York houses; it has 17 variables and 4801 observations. </a:t>
            </a:r>
          </a:p>
        </p:txBody>
      </p:sp>
      <p:sp>
        <p:nvSpPr>
          <p:cNvPr id="7" name="Text Placeholder 6">
            <a:extLst>
              <a:ext uri="{FF2B5EF4-FFF2-40B4-BE49-F238E27FC236}">
                <a16:creationId xmlns:a16="http://schemas.microsoft.com/office/drawing/2014/main" id="{EBFFD299-25B3-FAB0-371C-49EACFC36614}"/>
              </a:ext>
            </a:extLst>
          </p:cNvPr>
          <p:cNvSpPr>
            <a:spLocks noGrp="1"/>
          </p:cNvSpPr>
          <p:nvPr>
            <p:ph type="body" sz="quarter" idx="27"/>
          </p:nvPr>
        </p:nvSpPr>
        <p:spPr/>
        <p:txBody>
          <a:bodyPr/>
          <a:lstStyle/>
          <a:p>
            <a:r>
              <a:rPr lang="en-US" dirty="0" err="1"/>
              <a:t>icecream</a:t>
            </a:r>
          </a:p>
        </p:txBody>
      </p:sp>
      <p:sp>
        <p:nvSpPr>
          <p:cNvPr id="8" name="Title 7">
            <a:extLst>
              <a:ext uri="{FF2B5EF4-FFF2-40B4-BE49-F238E27FC236}">
                <a16:creationId xmlns:a16="http://schemas.microsoft.com/office/drawing/2014/main" id="{7DC4B423-4CC8-C85F-F2C1-560BFA6D4CBC}"/>
              </a:ext>
            </a:extLst>
          </p:cNvPr>
          <p:cNvSpPr>
            <a:spLocks noGrp="1"/>
          </p:cNvSpPr>
          <p:nvPr>
            <p:ph type="title"/>
          </p:nvPr>
        </p:nvSpPr>
        <p:spPr/>
        <p:txBody>
          <a:bodyPr/>
          <a:lstStyle/>
          <a:p>
            <a:r>
              <a:rPr lang="en-US" dirty="0"/>
              <a:t>Project 1: Exploratory Data Analysis</a:t>
            </a:r>
          </a:p>
        </p:txBody>
      </p:sp>
      <p:sp>
        <p:nvSpPr>
          <p:cNvPr id="9" name="Text Placeholder 8">
            <a:extLst>
              <a:ext uri="{FF2B5EF4-FFF2-40B4-BE49-F238E27FC236}">
                <a16:creationId xmlns:a16="http://schemas.microsoft.com/office/drawing/2014/main" id="{46571AA6-3B97-A913-5705-5B5320540976}"/>
              </a:ext>
            </a:extLst>
          </p:cNvPr>
          <p:cNvSpPr>
            <a:spLocks noGrp="1"/>
          </p:cNvSpPr>
          <p:nvPr>
            <p:ph type="body" sz="quarter" idx="46"/>
          </p:nvPr>
        </p:nvSpPr>
        <p:spPr>
          <a:xfrm>
            <a:off x="3670392" y="2067143"/>
            <a:ext cx="1865376" cy="866219"/>
          </a:xfrm>
        </p:spPr>
        <p:txBody>
          <a:bodyPr/>
          <a:lstStyle/>
          <a:p>
            <a:r>
              <a:rPr lang="en-US" dirty="0" err="1"/>
              <a:t>adulttr</a:t>
            </a:r>
          </a:p>
        </p:txBody>
      </p:sp>
      <p:sp>
        <p:nvSpPr>
          <p:cNvPr id="10" name="Text Placeholder 9">
            <a:extLst>
              <a:ext uri="{FF2B5EF4-FFF2-40B4-BE49-F238E27FC236}">
                <a16:creationId xmlns:a16="http://schemas.microsoft.com/office/drawing/2014/main" id="{37CD0764-4C3D-E568-BE84-2D135FA2B173}"/>
              </a:ext>
            </a:extLst>
          </p:cNvPr>
          <p:cNvSpPr>
            <a:spLocks noGrp="1"/>
          </p:cNvSpPr>
          <p:nvPr>
            <p:ph type="body" sz="quarter" idx="47"/>
          </p:nvPr>
        </p:nvSpPr>
        <p:spPr>
          <a:xfrm>
            <a:off x="6491039" y="2078688"/>
            <a:ext cx="1865376" cy="866219"/>
          </a:xfrm>
        </p:spPr>
        <p:txBody>
          <a:bodyPr/>
          <a:lstStyle/>
          <a:p>
            <a:r>
              <a:rPr lang="en-US" dirty="0"/>
              <a:t>abalone</a:t>
            </a:r>
          </a:p>
        </p:txBody>
      </p:sp>
      <p:sp>
        <p:nvSpPr>
          <p:cNvPr id="11" name="Text Placeholder 10">
            <a:extLst>
              <a:ext uri="{FF2B5EF4-FFF2-40B4-BE49-F238E27FC236}">
                <a16:creationId xmlns:a16="http://schemas.microsoft.com/office/drawing/2014/main" id="{2A81BE7B-0EA7-7EF0-0E01-8EFD1E51680A}"/>
              </a:ext>
            </a:extLst>
          </p:cNvPr>
          <p:cNvSpPr>
            <a:spLocks noGrp="1"/>
          </p:cNvSpPr>
          <p:nvPr>
            <p:ph type="body" sz="quarter" idx="48"/>
          </p:nvPr>
        </p:nvSpPr>
        <p:spPr>
          <a:xfrm>
            <a:off x="9334777" y="2067143"/>
            <a:ext cx="1865376" cy="866219"/>
          </a:xfrm>
        </p:spPr>
        <p:txBody>
          <a:bodyPr/>
          <a:lstStyle/>
          <a:p>
            <a:r>
              <a:rPr lang="en-US" dirty="0" err="1"/>
              <a:t>NYHouse</a:t>
            </a:r>
          </a:p>
        </p:txBody>
      </p:sp>
      <p:sp>
        <p:nvSpPr>
          <p:cNvPr id="14" name="Slide Number Placeholder 13">
            <a:extLst>
              <a:ext uri="{FF2B5EF4-FFF2-40B4-BE49-F238E27FC236}">
                <a16:creationId xmlns:a16="http://schemas.microsoft.com/office/drawing/2014/main" id="{C3CA8F2F-85B4-58CB-13D7-9B60CDDF0626}"/>
              </a:ext>
            </a:extLst>
          </p:cNvPr>
          <p:cNvSpPr>
            <a:spLocks noGrp="1"/>
          </p:cNvSpPr>
          <p:nvPr>
            <p:ph type="sldNum" sz="quarter" idx="55"/>
          </p:nvPr>
        </p:nvSpPr>
        <p:spPr/>
        <p:txBody>
          <a:bodyPr/>
          <a:lstStyle/>
          <a:p>
            <a:fld id="{47FEACEE-25B4-4A2D-B147-27296E36371D}" type="slidenum">
              <a:rPr lang="en-US" altLang="zh-CN" noProof="0" smtClean="0"/>
              <a:pPr/>
              <a:t>2</a:t>
            </a:fld>
            <a:endParaRPr lang="en-US" altLang="zh-CN" noProof="0" dirty="0"/>
          </a:p>
        </p:txBody>
      </p:sp>
    </p:spTree>
    <p:extLst>
      <p:ext uri="{BB962C8B-B14F-4D97-AF65-F5344CB8AC3E}">
        <p14:creationId xmlns:p14="http://schemas.microsoft.com/office/powerpoint/2010/main" val="8651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560400" y="529148"/>
            <a:ext cx="9823998" cy="1325563"/>
          </a:xfrm>
        </p:spPr>
        <p:txBody>
          <a:bodyPr/>
          <a:lstStyle/>
          <a:p>
            <a:r>
              <a:rPr lang="en-US" altLang="zh-CN" dirty="0"/>
              <a:t>References:</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60400" y="1304052"/>
            <a:ext cx="5535599" cy="3699238"/>
          </a:xfrm>
        </p:spPr>
        <p:txBody>
          <a:bodyPr/>
          <a:lstStyle/>
          <a:p>
            <a:r>
              <a:rPr lang="en-US" altLang="zh-CN" dirty="0"/>
              <a:t>Datasets:</a:t>
            </a:r>
          </a:p>
          <a:p>
            <a:pPr marL="285750" indent="-285750">
              <a:buFont typeface="Arial" panose="020B0604020202020204" pitchFamily="34" charset="0"/>
              <a:buChar char="•"/>
            </a:pPr>
            <a:r>
              <a:rPr lang="en-US" altLang="zh-CN" dirty="0">
                <a:hlinkClick r:id="rId3"/>
              </a:rPr>
              <a:t>https://www.kaggle.com/datasets/uom190346a/water-quality-and-potability</a:t>
            </a:r>
            <a:endParaRPr lang="en-US" altLang="zh-CN" dirty="0"/>
          </a:p>
          <a:p>
            <a:pPr marL="285750" indent="-285750">
              <a:buFont typeface="Arial" panose="020B0604020202020204" pitchFamily="34" charset="0"/>
              <a:buChar char="•"/>
            </a:pPr>
            <a:r>
              <a:rPr lang="en-US" altLang="zh-CN" dirty="0">
                <a:hlinkClick r:id="rId4"/>
              </a:rPr>
              <a:t>https://www.kaggle.com/datasets/hemanthpingali/adult-census-dataset</a:t>
            </a:r>
            <a:endParaRPr lang="en-US" altLang="zh-CN" dirty="0"/>
          </a:p>
          <a:p>
            <a:pPr marL="285750" indent="-285750">
              <a:buFont typeface="Arial" panose="020B0604020202020204" pitchFamily="34" charset="0"/>
              <a:buChar char="•"/>
            </a:pPr>
            <a:r>
              <a:rPr lang="en-US" altLang="zh-CN" dirty="0">
                <a:hlinkClick r:id="rId5"/>
              </a:rPr>
              <a:t>https://www.kaggle.com/datasets/ryanholbrook/dl-course-data</a:t>
            </a:r>
            <a:endParaRPr lang="en-US" altLang="zh-CN" dirty="0"/>
          </a:p>
          <a:p>
            <a:pPr marL="285750" indent="-285750">
              <a:buFont typeface="Arial" panose="020B0604020202020204" pitchFamily="34" charset="0"/>
              <a:buChar char="•"/>
            </a:pPr>
            <a:r>
              <a:rPr lang="en-US" altLang="zh-CN" dirty="0">
                <a:hlinkClick r:id="rId6"/>
              </a:rPr>
              <a:t>https://www.kaggle.com/datasets/raphaelmanayon/temperature-and-ice-cream-sales</a:t>
            </a:r>
            <a:endParaRPr lang="en-US" altLang="zh-CN" dirty="0"/>
          </a:p>
          <a:p>
            <a:pPr marL="285750" indent="-285750">
              <a:buFont typeface="Arial" panose="020B0604020202020204" pitchFamily="34" charset="0"/>
              <a:buChar char="•"/>
            </a:pPr>
            <a:r>
              <a:rPr lang="en-US" altLang="zh-CN" dirty="0">
                <a:hlinkClick r:id="rId7"/>
              </a:rPr>
              <a:t>https://www.kaggle.com/datasets/nelgiriyewithana/new-york-housing-market</a:t>
            </a:r>
            <a:endParaRPr lang="en-US" altLang="zh-CN" dirty="0"/>
          </a:p>
          <a:p>
            <a:pPr marL="285750" indent="-285750">
              <a:buFont typeface="Arial" panose="020B0604020202020204" pitchFamily="34" charset="0"/>
              <a:buChar char="•"/>
            </a:pPr>
            <a:r>
              <a:rPr lang="en-US" altLang="zh-CN" dirty="0">
                <a:hlinkClick r:id="rId8"/>
              </a:rPr>
              <a:t>https://archive.ics.uci.edu/dataset/162/forest+fires</a:t>
            </a:r>
            <a:endParaRPr lang="en-US" altLang="zh-CN" dirty="0"/>
          </a:p>
          <a:p>
            <a:endParaRPr lang="en-US" altLang="zh-CN" dirty="0"/>
          </a:p>
          <a:p>
            <a:r>
              <a:rPr lang="en-US" altLang="zh-CN" dirty="0"/>
              <a:t>Images:</a:t>
            </a:r>
          </a:p>
          <a:p>
            <a:pPr marL="285750" indent="-285750">
              <a:buFont typeface="Arial" panose="020B0604020202020204" pitchFamily="34" charset="0"/>
              <a:buChar char="•"/>
            </a:pPr>
            <a:r>
              <a:rPr lang="en-US" altLang="zh-CN" sz="1400" dirty="0">
                <a:solidFill>
                  <a:schemeClr val="accent1">
                    <a:lumMod val="40000"/>
                    <a:lumOff val="60000"/>
                  </a:schemeClr>
                </a:solidFill>
              </a:rPr>
              <a:t>TROUT55/GETTY IMAGES</a:t>
            </a:r>
          </a:p>
          <a:p>
            <a:pPr marL="285750" indent="-285750">
              <a:buFont typeface="Arial" panose="020B0604020202020204" pitchFamily="34" charset="0"/>
              <a:buChar char="•"/>
            </a:pPr>
            <a:r>
              <a:rPr lang="en-US" altLang="zh-CN" sz="1400" dirty="0">
                <a:solidFill>
                  <a:schemeClr val="accent1">
                    <a:lumMod val="40000"/>
                    <a:lumOff val="60000"/>
                  </a:schemeClr>
                </a:solidFill>
              </a:rPr>
              <a:t>https://www.theguardian.com/environment/2018/aug/19/poachers-abalone-south-africa-seafood-divers</a:t>
            </a:r>
          </a:p>
          <a:p>
            <a:pPr marL="285750" indent="-285750">
              <a:buFont typeface="Arial" panose="020B0604020202020204" pitchFamily="34" charset="0"/>
              <a:buChar char="•"/>
            </a:pPr>
            <a:endParaRPr lang="en-US" altLang="zh-CN" sz="1400" dirty="0"/>
          </a:p>
          <a:p>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20</a:t>
            </a:fld>
            <a:endParaRPr lang="en-US" altLang="zh-CN" dirty="0"/>
          </a:p>
        </p:txBody>
      </p:sp>
      <p:sp>
        <p:nvSpPr>
          <p:cNvPr id="3" name="Picture Placeholder 2">
            <a:extLst>
              <a:ext uri="{FF2B5EF4-FFF2-40B4-BE49-F238E27FC236}">
                <a16:creationId xmlns:a16="http://schemas.microsoft.com/office/drawing/2014/main" id="{9F47E020-470B-8190-5AEB-8E62407B27FF}"/>
              </a:ext>
            </a:extLst>
          </p:cNvPr>
          <p:cNvSpPr>
            <a:spLocks noGrp="1"/>
          </p:cNvSpPr>
          <p:nvPr>
            <p:ph type="pic" sz="quarter" idx="48"/>
          </p:nvPr>
        </p:nvSpPr>
        <p:spPr>
          <a:solidFill>
            <a:schemeClr val="accent4">
              <a:lumMod val="40000"/>
              <a:lumOff val="60000"/>
            </a:schemeClr>
          </a:solidFill>
        </p:spPr>
        <p:txBody>
          <a:bodyPr/>
          <a:lstStyle/>
          <a:p>
            <a:endParaRPr lang="en-US"/>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415753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FFC2-2AC8-0008-29D3-C8CBFFAE72E5}"/>
              </a:ext>
            </a:extLst>
          </p:cNvPr>
          <p:cNvSpPr>
            <a:spLocks noGrp="1"/>
          </p:cNvSpPr>
          <p:nvPr>
            <p:ph type="title"/>
          </p:nvPr>
        </p:nvSpPr>
        <p:spPr>
          <a:xfrm>
            <a:off x="587829" y="507076"/>
            <a:ext cx="8987971" cy="254924"/>
          </a:xfrm>
        </p:spPr>
        <p:txBody>
          <a:bodyPr/>
          <a:lstStyle/>
          <a:p>
            <a:r>
              <a:rPr lang="en-US" sz="3200" dirty="0"/>
              <a:t>Project 1: Exploratory Data Analysis</a:t>
            </a:r>
          </a:p>
        </p:txBody>
      </p:sp>
      <p:sp>
        <p:nvSpPr>
          <p:cNvPr id="5" name="Slide Number Placeholder 4">
            <a:extLst>
              <a:ext uri="{FF2B5EF4-FFF2-40B4-BE49-F238E27FC236}">
                <a16:creationId xmlns:a16="http://schemas.microsoft.com/office/drawing/2014/main" id="{CA37C30D-82A9-186C-AF8F-A493A1F44368}"/>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pic>
        <p:nvPicPr>
          <p:cNvPr id="6" name="Picture 5">
            <a:extLst>
              <a:ext uri="{FF2B5EF4-FFF2-40B4-BE49-F238E27FC236}">
                <a16:creationId xmlns:a16="http://schemas.microsoft.com/office/drawing/2014/main" id="{65AC9144-D488-C687-DC3F-8A418EB8202C}"/>
              </a:ext>
            </a:extLst>
          </p:cNvPr>
          <p:cNvPicPr>
            <a:picLocks noChangeAspect="1"/>
          </p:cNvPicPr>
          <p:nvPr/>
        </p:nvPicPr>
        <p:blipFill>
          <a:blip r:embed="rId2"/>
          <a:stretch>
            <a:fillRect/>
          </a:stretch>
        </p:blipFill>
        <p:spPr>
          <a:xfrm>
            <a:off x="587829" y="1442450"/>
            <a:ext cx="3099606" cy="2976985"/>
          </a:xfrm>
          <a:prstGeom prst="rect">
            <a:avLst/>
          </a:prstGeom>
        </p:spPr>
      </p:pic>
      <p:pic>
        <p:nvPicPr>
          <p:cNvPr id="7" name="Picture 6">
            <a:extLst>
              <a:ext uri="{FF2B5EF4-FFF2-40B4-BE49-F238E27FC236}">
                <a16:creationId xmlns:a16="http://schemas.microsoft.com/office/drawing/2014/main" id="{960679F7-8365-2B27-EE7A-064F4CF23E38}"/>
              </a:ext>
            </a:extLst>
          </p:cNvPr>
          <p:cNvPicPr>
            <a:picLocks noChangeAspect="1"/>
          </p:cNvPicPr>
          <p:nvPr/>
        </p:nvPicPr>
        <p:blipFill>
          <a:blip r:embed="rId3"/>
          <a:stretch>
            <a:fillRect/>
          </a:stretch>
        </p:blipFill>
        <p:spPr>
          <a:xfrm>
            <a:off x="4235881" y="1451770"/>
            <a:ext cx="3234989" cy="2976985"/>
          </a:xfrm>
          <a:prstGeom prst="rect">
            <a:avLst/>
          </a:prstGeom>
        </p:spPr>
      </p:pic>
      <p:pic>
        <p:nvPicPr>
          <p:cNvPr id="8" name="Picture 7">
            <a:extLst>
              <a:ext uri="{FF2B5EF4-FFF2-40B4-BE49-F238E27FC236}">
                <a16:creationId xmlns:a16="http://schemas.microsoft.com/office/drawing/2014/main" id="{3B710A5D-071E-5BA6-D125-F2DEAE2B5F8A}"/>
              </a:ext>
            </a:extLst>
          </p:cNvPr>
          <p:cNvPicPr>
            <a:picLocks noChangeAspect="1"/>
          </p:cNvPicPr>
          <p:nvPr/>
        </p:nvPicPr>
        <p:blipFill>
          <a:blip r:embed="rId4"/>
          <a:stretch>
            <a:fillRect/>
          </a:stretch>
        </p:blipFill>
        <p:spPr>
          <a:xfrm>
            <a:off x="8019316" y="1442450"/>
            <a:ext cx="3635754" cy="2995627"/>
          </a:xfrm>
          <a:prstGeom prst="rect">
            <a:avLst/>
          </a:prstGeom>
        </p:spPr>
      </p:pic>
      <p:sp>
        <p:nvSpPr>
          <p:cNvPr id="9" name="TextBox 8">
            <a:extLst>
              <a:ext uri="{FF2B5EF4-FFF2-40B4-BE49-F238E27FC236}">
                <a16:creationId xmlns:a16="http://schemas.microsoft.com/office/drawing/2014/main" id="{972A22A1-A253-09E0-4FF1-1687261B1C16}"/>
              </a:ext>
            </a:extLst>
          </p:cNvPr>
          <p:cNvSpPr txBox="1"/>
          <p:nvPr/>
        </p:nvSpPr>
        <p:spPr>
          <a:xfrm>
            <a:off x="596430" y="4784486"/>
            <a:ext cx="6874439" cy="523220"/>
          </a:xfrm>
          <a:prstGeom prst="rect">
            <a:avLst/>
          </a:prstGeom>
        </p:spPr>
        <p:txBody>
          <a:bodyPr wrap="square" rtlCol="0">
            <a:spAutoFit/>
          </a:bodyPr>
          <a:lstStyle/>
          <a:p>
            <a:pPr marL="0" indent="0" algn="ctr">
              <a:lnSpc>
                <a:spcPct val="100000"/>
              </a:lnSpc>
              <a:spcBef>
                <a:spcPts val="0"/>
              </a:spcBef>
              <a:buFontTx/>
              <a:buNone/>
            </a:pPr>
            <a:r>
              <a:rPr lang="en-US" sz="1400" dirty="0">
                <a:latin typeface="Posterama" panose="020B0504020200020000" pitchFamily="34" charset="0"/>
                <a:ea typeface="微软雅黑"/>
                <a:cs typeface="Posterama" panose="020B0504020200020000" pitchFamily="34" charset="0"/>
              </a:rPr>
              <a:t>From the histograms, it could be said that the age variable was a bit skewed right. The mean age of the dataset was 38.66</a:t>
            </a:r>
          </a:p>
        </p:txBody>
      </p:sp>
      <p:sp>
        <p:nvSpPr>
          <p:cNvPr id="11" name="TextBox 10">
            <a:extLst>
              <a:ext uri="{FF2B5EF4-FFF2-40B4-BE49-F238E27FC236}">
                <a16:creationId xmlns:a16="http://schemas.microsoft.com/office/drawing/2014/main" id="{AE415E8C-8654-B30E-208D-4FF013293FB4}"/>
              </a:ext>
            </a:extLst>
          </p:cNvPr>
          <p:cNvSpPr txBox="1"/>
          <p:nvPr/>
        </p:nvSpPr>
        <p:spPr>
          <a:xfrm>
            <a:off x="8409186" y="4784486"/>
            <a:ext cx="2856013" cy="954107"/>
          </a:xfrm>
          <a:prstGeom prst="rect">
            <a:avLst/>
          </a:prstGeom>
          <a:noFill/>
        </p:spPr>
        <p:txBody>
          <a:bodyPr wrap="square">
            <a:spAutoFit/>
          </a:bodyPr>
          <a:lstStyle/>
          <a:p>
            <a:pPr lvl="1" algn="ctr">
              <a:defRPr/>
            </a:pPr>
            <a:r>
              <a:rPr kumimoji="0" lang="en-US" sz="1400" b="0" i="0" u="none" strike="noStrike" kern="1200" cap="none" spc="0" normalizeH="0" baseline="0" noProof="0" dirty="0">
                <a:ln>
                  <a:noFill/>
                </a:ln>
                <a:solidFill>
                  <a:srgbClr val="000000"/>
                </a:solidFill>
                <a:effectLst/>
                <a:uLnTx/>
                <a:uFillTx/>
                <a:latin typeface="Posterama" panose="020B0504020200020000" pitchFamily="34" charset="0"/>
                <a:ea typeface="微软雅黑"/>
                <a:cs typeface="Posterama" panose="020B0504020200020000" pitchFamily="34" charset="0"/>
              </a:rPr>
              <a:t>The diameter of the abalones varies from 0.15 to 0.55 for the 30 random observations.</a:t>
            </a:r>
          </a:p>
        </p:txBody>
      </p:sp>
    </p:spTree>
    <p:extLst>
      <p:ext uri="{BB962C8B-B14F-4D97-AF65-F5344CB8AC3E}">
        <p14:creationId xmlns:p14="http://schemas.microsoft.com/office/powerpoint/2010/main" val="2008182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D9F171C-EE9F-6531-614E-35BCBFD9DC4A}"/>
              </a:ext>
            </a:extLst>
          </p:cNvPr>
          <p:cNvPicPr>
            <a:picLocks noChangeAspect="1"/>
          </p:cNvPicPr>
          <p:nvPr/>
        </p:nvPicPr>
        <p:blipFill>
          <a:blip r:embed="rId2"/>
          <a:stretch>
            <a:fillRect/>
          </a:stretch>
        </p:blipFill>
        <p:spPr>
          <a:xfrm>
            <a:off x="3998576" y="1355563"/>
            <a:ext cx="3838903" cy="2974514"/>
          </a:xfrm>
          <a:prstGeom prst="rect">
            <a:avLst/>
          </a:prstGeom>
        </p:spPr>
      </p:pic>
      <p:sp>
        <p:nvSpPr>
          <p:cNvPr id="5" name="Slide Number Placeholder 4">
            <a:extLst>
              <a:ext uri="{FF2B5EF4-FFF2-40B4-BE49-F238E27FC236}">
                <a16:creationId xmlns:a16="http://schemas.microsoft.com/office/drawing/2014/main" id="{5101D7D9-7B7F-F800-8613-E7A1B6723DD3}"/>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sp>
        <p:nvSpPr>
          <p:cNvPr id="6" name="Title 1">
            <a:extLst>
              <a:ext uri="{FF2B5EF4-FFF2-40B4-BE49-F238E27FC236}">
                <a16:creationId xmlns:a16="http://schemas.microsoft.com/office/drawing/2014/main" id="{81D8927E-59FB-6E76-642D-1A032719A5C5}"/>
              </a:ext>
            </a:extLst>
          </p:cNvPr>
          <p:cNvSpPr>
            <a:spLocks noGrp="1"/>
          </p:cNvSpPr>
          <p:nvPr>
            <p:ph type="title"/>
          </p:nvPr>
        </p:nvSpPr>
        <p:spPr>
          <a:xfrm>
            <a:off x="256032" y="108746"/>
            <a:ext cx="10515600" cy="1116012"/>
          </a:xfrm>
        </p:spPr>
        <p:txBody>
          <a:bodyPr/>
          <a:lstStyle/>
          <a:p>
            <a:r>
              <a:rPr lang="en-US" sz="3200" dirty="0"/>
              <a:t>Project 1: Exploratory Data Analysis</a:t>
            </a:r>
          </a:p>
        </p:txBody>
      </p:sp>
      <p:pic>
        <p:nvPicPr>
          <p:cNvPr id="7" name="Picture 6" descr="A graph with a line&#10;&#10;Description automatically generated">
            <a:extLst>
              <a:ext uri="{FF2B5EF4-FFF2-40B4-BE49-F238E27FC236}">
                <a16:creationId xmlns:a16="http://schemas.microsoft.com/office/drawing/2014/main" id="{F84BDE1A-E3DA-2E22-2D97-0FBAFFCF4A1B}"/>
              </a:ext>
            </a:extLst>
          </p:cNvPr>
          <p:cNvPicPr>
            <a:picLocks noChangeAspect="1"/>
          </p:cNvPicPr>
          <p:nvPr/>
        </p:nvPicPr>
        <p:blipFill>
          <a:blip r:embed="rId3"/>
          <a:stretch>
            <a:fillRect/>
          </a:stretch>
        </p:blipFill>
        <p:spPr>
          <a:xfrm>
            <a:off x="144623" y="1400330"/>
            <a:ext cx="3634116" cy="2948401"/>
          </a:xfrm>
          <a:prstGeom prst="rect">
            <a:avLst/>
          </a:prstGeom>
        </p:spPr>
      </p:pic>
      <p:pic>
        <p:nvPicPr>
          <p:cNvPr id="8" name="Picture 7">
            <a:extLst>
              <a:ext uri="{FF2B5EF4-FFF2-40B4-BE49-F238E27FC236}">
                <a16:creationId xmlns:a16="http://schemas.microsoft.com/office/drawing/2014/main" id="{A2D15FA1-413E-86D2-7219-85D714E62684}"/>
              </a:ext>
            </a:extLst>
          </p:cNvPr>
          <p:cNvPicPr>
            <a:picLocks noChangeAspect="1"/>
          </p:cNvPicPr>
          <p:nvPr/>
        </p:nvPicPr>
        <p:blipFill>
          <a:blip r:embed="rId4"/>
          <a:stretch>
            <a:fillRect/>
          </a:stretch>
        </p:blipFill>
        <p:spPr>
          <a:xfrm>
            <a:off x="7964160" y="1262858"/>
            <a:ext cx="3889569" cy="3047640"/>
          </a:xfrm>
          <a:prstGeom prst="rect">
            <a:avLst/>
          </a:prstGeom>
        </p:spPr>
      </p:pic>
      <p:sp>
        <p:nvSpPr>
          <p:cNvPr id="9" name="TextBox 8">
            <a:extLst>
              <a:ext uri="{FF2B5EF4-FFF2-40B4-BE49-F238E27FC236}">
                <a16:creationId xmlns:a16="http://schemas.microsoft.com/office/drawing/2014/main" id="{84FB5C33-E6B8-7953-5360-9F8EF4B94933}"/>
              </a:ext>
            </a:extLst>
          </p:cNvPr>
          <p:cNvSpPr txBox="1"/>
          <p:nvPr/>
        </p:nvSpPr>
        <p:spPr>
          <a:xfrm>
            <a:off x="8114027" y="1310533"/>
            <a:ext cx="3672332" cy="261610"/>
          </a:xfrm>
          <a:prstGeom prst="rect">
            <a:avLst/>
          </a:prstGeom>
        </p:spPr>
        <p:txBody>
          <a:bodyPr wrap="square" rtlCol="0">
            <a:spAutoFit/>
          </a:bodyPr>
          <a:lstStyle/>
          <a:p>
            <a:pPr marL="0" indent="0" algn="ctr">
              <a:lnSpc>
                <a:spcPct val="100000"/>
              </a:lnSpc>
              <a:spcBef>
                <a:spcPts val="0"/>
              </a:spcBef>
              <a:buFontTx/>
              <a:buNone/>
            </a:pPr>
            <a:r>
              <a:rPr lang="en-US" sz="1100" dirty="0" err="1">
                <a:latin typeface="Posterama" panose="020B0504020200020000" pitchFamily="34" charset="0"/>
                <a:ea typeface="微软雅黑"/>
                <a:cs typeface="Posterama" panose="020B0504020200020000" pitchFamily="34" charset="0"/>
              </a:rPr>
              <a:t>Poisonness</a:t>
            </a:r>
            <a:r>
              <a:rPr lang="en-US" sz="1100" dirty="0">
                <a:latin typeface="Posterama" panose="020B0504020200020000" pitchFamily="34" charset="0"/>
                <a:ea typeface="微软雅黑"/>
                <a:cs typeface="Posterama" panose="020B0504020200020000" pitchFamily="34" charset="0"/>
              </a:rPr>
              <a:t> Plot for age variable</a:t>
            </a:r>
          </a:p>
        </p:txBody>
      </p:sp>
      <p:sp>
        <p:nvSpPr>
          <p:cNvPr id="12" name="TextBox 11">
            <a:extLst>
              <a:ext uri="{FF2B5EF4-FFF2-40B4-BE49-F238E27FC236}">
                <a16:creationId xmlns:a16="http://schemas.microsoft.com/office/drawing/2014/main" id="{BCBD10C0-57BE-EDF9-ED2A-3B394CB49980}"/>
              </a:ext>
            </a:extLst>
          </p:cNvPr>
          <p:cNvSpPr txBox="1"/>
          <p:nvPr/>
        </p:nvSpPr>
        <p:spPr>
          <a:xfrm>
            <a:off x="4145346" y="1355563"/>
            <a:ext cx="3672332" cy="261610"/>
          </a:xfrm>
          <a:prstGeom prst="rect">
            <a:avLst/>
          </a:prstGeom>
        </p:spPr>
        <p:txBody>
          <a:bodyPr wrap="square" rtlCol="0">
            <a:spAutoFit/>
          </a:bodyPr>
          <a:lstStyle/>
          <a:p>
            <a:pPr marL="0" indent="0" algn="ctr">
              <a:lnSpc>
                <a:spcPct val="100000"/>
              </a:lnSpc>
              <a:spcBef>
                <a:spcPts val="0"/>
              </a:spcBef>
              <a:buFontTx/>
              <a:buNone/>
            </a:pPr>
            <a:r>
              <a:rPr lang="en-US" sz="1100" dirty="0" err="1">
                <a:latin typeface="Posterama" panose="020B0504020200020000" pitchFamily="34" charset="0"/>
                <a:ea typeface="微软雅黑"/>
                <a:cs typeface="Posterama" panose="020B0504020200020000" pitchFamily="34" charset="0"/>
              </a:rPr>
              <a:t>Binomialness</a:t>
            </a:r>
            <a:r>
              <a:rPr lang="en-US" sz="1100" dirty="0">
                <a:latin typeface="Posterama" panose="020B0504020200020000" pitchFamily="34" charset="0"/>
                <a:ea typeface="微软雅黑"/>
                <a:cs typeface="Posterama" panose="020B0504020200020000" pitchFamily="34" charset="0"/>
              </a:rPr>
              <a:t> Plot for age variable</a:t>
            </a:r>
          </a:p>
        </p:txBody>
      </p:sp>
      <p:sp>
        <p:nvSpPr>
          <p:cNvPr id="13" name="TextBox 12">
            <a:extLst>
              <a:ext uri="{FF2B5EF4-FFF2-40B4-BE49-F238E27FC236}">
                <a16:creationId xmlns:a16="http://schemas.microsoft.com/office/drawing/2014/main" id="{C923222B-F77E-45E5-6CBD-14F857BEB864}"/>
              </a:ext>
            </a:extLst>
          </p:cNvPr>
          <p:cNvSpPr txBox="1"/>
          <p:nvPr/>
        </p:nvSpPr>
        <p:spPr>
          <a:xfrm>
            <a:off x="596431" y="4784486"/>
            <a:ext cx="2730500" cy="954107"/>
          </a:xfrm>
          <a:prstGeom prst="rect">
            <a:avLst/>
          </a:prstGeom>
        </p:spPr>
        <p:txBody>
          <a:bodyPr wrap="square" rtlCol="0">
            <a:spAutoFit/>
          </a:bodyPr>
          <a:lstStyle/>
          <a:p>
            <a:pPr marL="0" indent="0" algn="ctr">
              <a:lnSpc>
                <a:spcPct val="100000"/>
              </a:lnSpc>
              <a:spcBef>
                <a:spcPts val="0"/>
              </a:spcBef>
              <a:buFontTx/>
              <a:buNone/>
            </a:pPr>
            <a:r>
              <a:rPr lang="en-US" sz="1400" dirty="0">
                <a:latin typeface="Posterama" panose="020B0504020200020000" pitchFamily="34" charset="0"/>
                <a:ea typeface="微软雅黑"/>
                <a:cs typeface="Posterama" panose="020B0504020200020000" pitchFamily="34" charset="0"/>
              </a:rPr>
              <a:t>The shape of the line is not very linear, which could mean the data set might not be from a normal distribution.</a:t>
            </a:r>
          </a:p>
        </p:txBody>
      </p:sp>
      <p:sp>
        <p:nvSpPr>
          <p:cNvPr id="14" name="TextBox 13">
            <a:extLst>
              <a:ext uri="{FF2B5EF4-FFF2-40B4-BE49-F238E27FC236}">
                <a16:creationId xmlns:a16="http://schemas.microsoft.com/office/drawing/2014/main" id="{B6935618-0B7B-CCC1-ED48-6A39684425FD}"/>
              </a:ext>
            </a:extLst>
          </p:cNvPr>
          <p:cNvSpPr txBox="1"/>
          <p:nvPr/>
        </p:nvSpPr>
        <p:spPr>
          <a:xfrm>
            <a:off x="4637424" y="4784485"/>
            <a:ext cx="2730500" cy="954107"/>
          </a:xfrm>
          <a:prstGeom prst="rect">
            <a:avLst/>
          </a:prstGeom>
        </p:spPr>
        <p:txBody>
          <a:bodyPr wrap="square" rtlCol="0">
            <a:spAutoFit/>
          </a:bodyPr>
          <a:lstStyle/>
          <a:p>
            <a:pPr marL="0" indent="0" algn="ctr">
              <a:lnSpc>
                <a:spcPct val="100000"/>
              </a:lnSpc>
              <a:spcBef>
                <a:spcPts val="0"/>
              </a:spcBef>
              <a:buFontTx/>
              <a:buNone/>
            </a:pPr>
            <a:r>
              <a:rPr lang="en-US" sz="1400" dirty="0">
                <a:latin typeface="Posterama" panose="020B0504020200020000" pitchFamily="34" charset="0"/>
                <a:ea typeface="微软雅黑"/>
                <a:cs typeface="Posterama" panose="020B0504020200020000" pitchFamily="34" charset="0"/>
              </a:rPr>
              <a:t>As the relationship is not linear, this indicates that the binomial model is not adequate.</a:t>
            </a:r>
          </a:p>
        </p:txBody>
      </p:sp>
      <p:sp>
        <p:nvSpPr>
          <p:cNvPr id="18" name="TextBox 17">
            <a:extLst>
              <a:ext uri="{FF2B5EF4-FFF2-40B4-BE49-F238E27FC236}">
                <a16:creationId xmlns:a16="http://schemas.microsoft.com/office/drawing/2014/main" id="{F0FB18B6-47E0-AA7C-4F41-2C88EF5A2AC3}"/>
              </a:ext>
            </a:extLst>
          </p:cNvPr>
          <p:cNvSpPr txBox="1"/>
          <p:nvPr/>
        </p:nvSpPr>
        <p:spPr>
          <a:xfrm>
            <a:off x="8226608" y="4784485"/>
            <a:ext cx="3447169" cy="738664"/>
          </a:xfrm>
          <a:prstGeom prst="rect">
            <a:avLst/>
          </a:prstGeom>
          <a:noFill/>
        </p:spPr>
        <p:txBody>
          <a:bodyPr wrap="square">
            <a:spAutoFit/>
          </a:bodyPr>
          <a:lstStyle/>
          <a:p>
            <a:pPr algn="ctr"/>
            <a:r>
              <a:rPr lang="en-US" sz="1400" dirty="0"/>
              <a:t>Since the shape follows a straight line, a Poisson distribution is a reasonable model for this data.</a:t>
            </a:r>
          </a:p>
        </p:txBody>
      </p:sp>
    </p:spTree>
    <p:extLst>
      <p:ext uri="{BB962C8B-B14F-4D97-AF65-F5344CB8AC3E}">
        <p14:creationId xmlns:p14="http://schemas.microsoft.com/office/powerpoint/2010/main" val="100150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6F26D69-09F1-8917-0FE0-751E2A735873}"/>
              </a:ext>
            </a:extLst>
          </p:cNvPr>
          <p:cNvSpPr>
            <a:spLocks noGrp="1"/>
          </p:cNvSpPr>
          <p:nvPr>
            <p:ph type="title"/>
          </p:nvPr>
        </p:nvSpPr>
        <p:spPr>
          <a:xfrm>
            <a:off x="587829" y="507076"/>
            <a:ext cx="10515600" cy="144358"/>
          </a:xfrm>
        </p:spPr>
        <p:txBody>
          <a:bodyPr/>
          <a:lstStyle/>
          <a:p>
            <a:r>
              <a:rPr lang="en-US" sz="3200" dirty="0"/>
              <a:t>Project 1: Exploratory Data Analysis</a:t>
            </a:r>
          </a:p>
        </p:txBody>
      </p:sp>
      <p:sp>
        <p:nvSpPr>
          <p:cNvPr id="5" name="Slide Number Placeholder 4">
            <a:extLst>
              <a:ext uri="{FF2B5EF4-FFF2-40B4-BE49-F238E27FC236}">
                <a16:creationId xmlns:a16="http://schemas.microsoft.com/office/drawing/2014/main" id="{1AC4092F-0D2F-C001-2D11-576443733E63}"/>
              </a:ext>
            </a:extLst>
          </p:cNvPr>
          <p:cNvSpPr>
            <a:spLocks noGrp="1"/>
          </p:cNvSpPr>
          <p:nvPr>
            <p:ph type="sldNum" sz="quarter" idx="29"/>
          </p:nvPr>
        </p:nvSpPr>
        <p:spPr/>
        <p:txBody>
          <a:bodyPr/>
          <a:lstStyle/>
          <a:p>
            <a:fld id="{47FEACEE-25B4-4A2D-B147-27296E36371D}" type="slidenum">
              <a:rPr lang="en-US" altLang="zh-CN" noProof="0" smtClean="0"/>
              <a:pPr/>
              <a:t>5</a:t>
            </a:fld>
            <a:endParaRPr lang="en-US" altLang="zh-CN" noProof="0" dirty="0"/>
          </a:p>
        </p:txBody>
      </p:sp>
      <p:pic>
        <p:nvPicPr>
          <p:cNvPr id="7" name="Picture 6">
            <a:extLst>
              <a:ext uri="{FF2B5EF4-FFF2-40B4-BE49-F238E27FC236}">
                <a16:creationId xmlns:a16="http://schemas.microsoft.com/office/drawing/2014/main" id="{41CBBFE7-BEC5-C942-C493-E1FBA9DA72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926" y="1502473"/>
            <a:ext cx="3696273" cy="2936699"/>
          </a:xfrm>
          <a:prstGeom prst="rect">
            <a:avLst/>
          </a:prstGeom>
          <a:noFill/>
        </p:spPr>
      </p:pic>
      <p:pic>
        <p:nvPicPr>
          <p:cNvPr id="8" name="Picture 7">
            <a:extLst>
              <a:ext uri="{FF2B5EF4-FFF2-40B4-BE49-F238E27FC236}">
                <a16:creationId xmlns:a16="http://schemas.microsoft.com/office/drawing/2014/main" id="{76B0F886-3F41-DF62-C171-B75B039ED980}"/>
              </a:ext>
            </a:extLst>
          </p:cNvPr>
          <p:cNvPicPr>
            <a:picLocks noChangeAspect="1"/>
          </p:cNvPicPr>
          <p:nvPr/>
        </p:nvPicPr>
        <p:blipFill>
          <a:blip r:embed="rId3"/>
          <a:stretch>
            <a:fillRect/>
          </a:stretch>
        </p:blipFill>
        <p:spPr>
          <a:xfrm>
            <a:off x="4014520" y="1502472"/>
            <a:ext cx="3575703" cy="2936699"/>
          </a:xfrm>
          <a:prstGeom prst="rect">
            <a:avLst/>
          </a:prstGeom>
        </p:spPr>
      </p:pic>
      <p:pic>
        <p:nvPicPr>
          <p:cNvPr id="9" name="Picture 8">
            <a:extLst>
              <a:ext uri="{FF2B5EF4-FFF2-40B4-BE49-F238E27FC236}">
                <a16:creationId xmlns:a16="http://schemas.microsoft.com/office/drawing/2014/main" id="{2C8069AE-8CF3-5679-4169-B35529729A7C}"/>
              </a:ext>
            </a:extLst>
          </p:cNvPr>
          <p:cNvPicPr>
            <a:picLocks noChangeAspect="1"/>
          </p:cNvPicPr>
          <p:nvPr/>
        </p:nvPicPr>
        <p:blipFill>
          <a:blip r:embed="rId4"/>
          <a:stretch>
            <a:fillRect/>
          </a:stretch>
        </p:blipFill>
        <p:spPr>
          <a:xfrm>
            <a:off x="7703462" y="1502473"/>
            <a:ext cx="3490707" cy="2936699"/>
          </a:xfrm>
          <a:prstGeom prst="rect">
            <a:avLst/>
          </a:prstGeom>
        </p:spPr>
      </p:pic>
      <p:sp>
        <p:nvSpPr>
          <p:cNvPr id="20" name="TextBox 19">
            <a:extLst>
              <a:ext uri="{FF2B5EF4-FFF2-40B4-BE49-F238E27FC236}">
                <a16:creationId xmlns:a16="http://schemas.microsoft.com/office/drawing/2014/main" id="{DD2DB0C3-3750-B1C6-2D24-96445D367B4E}"/>
              </a:ext>
            </a:extLst>
          </p:cNvPr>
          <p:cNvSpPr txBox="1"/>
          <p:nvPr/>
        </p:nvSpPr>
        <p:spPr>
          <a:xfrm>
            <a:off x="291525" y="4914900"/>
            <a:ext cx="3493074" cy="738664"/>
          </a:xfrm>
          <a:prstGeom prst="rect">
            <a:avLst/>
          </a:prstGeom>
          <a:noFill/>
        </p:spPr>
        <p:txBody>
          <a:bodyPr wrap="square">
            <a:spAutoFit/>
          </a:bodyPr>
          <a:lstStyle/>
          <a:p>
            <a:pPr algn="ctr"/>
            <a:r>
              <a:rPr lang="en-US" sz="1400" dirty="0"/>
              <a:t>The mean hours per week worked was 40.424, which aligns with the standard 40-hour work week for most Americans</a:t>
            </a:r>
          </a:p>
        </p:txBody>
      </p:sp>
      <p:sp>
        <p:nvSpPr>
          <p:cNvPr id="22" name="TextBox 21">
            <a:extLst>
              <a:ext uri="{FF2B5EF4-FFF2-40B4-BE49-F238E27FC236}">
                <a16:creationId xmlns:a16="http://schemas.microsoft.com/office/drawing/2014/main" id="{E03C9166-9511-B879-62E6-63EFE557D20F}"/>
              </a:ext>
            </a:extLst>
          </p:cNvPr>
          <p:cNvSpPr txBox="1"/>
          <p:nvPr/>
        </p:nvSpPr>
        <p:spPr>
          <a:xfrm>
            <a:off x="4278840" y="4914900"/>
            <a:ext cx="3311384" cy="954107"/>
          </a:xfrm>
          <a:prstGeom prst="rect">
            <a:avLst/>
          </a:prstGeom>
          <a:noFill/>
        </p:spPr>
        <p:txBody>
          <a:bodyPr wrap="square">
            <a:spAutoFit/>
          </a:bodyPr>
          <a:lstStyle/>
          <a:p>
            <a:pPr algn="ctr"/>
            <a:r>
              <a:rPr lang="en-US" sz="1400" dirty="0"/>
              <a:t>From this Q-Q plot, it can be said that the temperature and the ice cream profits follow the same distribution as it is a linear line.</a:t>
            </a:r>
          </a:p>
        </p:txBody>
      </p:sp>
      <p:sp>
        <p:nvSpPr>
          <p:cNvPr id="24" name="TextBox 23">
            <a:extLst>
              <a:ext uri="{FF2B5EF4-FFF2-40B4-BE49-F238E27FC236}">
                <a16:creationId xmlns:a16="http://schemas.microsoft.com/office/drawing/2014/main" id="{10EAD775-DCC5-91D3-0E33-0697C038D8F4}"/>
              </a:ext>
            </a:extLst>
          </p:cNvPr>
          <p:cNvSpPr txBox="1"/>
          <p:nvPr/>
        </p:nvSpPr>
        <p:spPr>
          <a:xfrm>
            <a:off x="7882785" y="4914900"/>
            <a:ext cx="3311384" cy="1169551"/>
          </a:xfrm>
          <a:prstGeom prst="rect">
            <a:avLst/>
          </a:prstGeom>
          <a:noFill/>
        </p:spPr>
        <p:txBody>
          <a:bodyPr wrap="square">
            <a:spAutoFit/>
          </a:bodyPr>
          <a:lstStyle/>
          <a:p>
            <a:pPr algn="ctr"/>
            <a:r>
              <a:rPr lang="en-US" sz="1400" dirty="0"/>
              <a:t>It can be seen here that most of our data is in between 1 to 10 bathrooms and 1 to 10 bedrooms. There is a linear relationship between the number of bedrooms.</a:t>
            </a:r>
          </a:p>
        </p:txBody>
      </p:sp>
    </p:spTree>
    <p:extLst>
      <p:ext uri="{BB962C8B-B14F-4D97-AF65-F5344CB8AC3E}">
        <p14:creationId xmlns:p14="http://schemas.microsoft.com/office/powerpoint/2010/main" val="897790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9C7E341-D26B-BF48-823C-E386093B63E9}"/>
              </a:ext>
            </a:extLst>
          </p:cNvPr>
          <p:cNvSpPr>
            <a:spLocks noGrp="1"/>
          </p:cNvSpPr>
          <p:nvPr>
            <p:ph type="pic" sz="quarter" idx="51"/>
          </p:nvPr>
        </p:nvSpPr>
        <p:spPr/>
        <p:txBody>
          <a:bodyPr/>
          <a:lstStyle/>
          <a:p>
            <a:endParaRPr lang="en-US"/>
          </a:p>
        </p:txBody>
      </p:sp>
      <p:sp>
        <p:nvSpPr>
          <p:cNvPr id="6" name="Text Placeholder 5">
            <a:extLst>
              <a:ext uri="{FF2B5EF4-FFF2-40B4-BE49-F238E27FC236}">
                <a16:creationId xmlns:a16="http://schemas.microsoft.com/office/drawing/2014/main" id="{6C61D10D-4308-702B-7C0F-D32ADB2FC9C4}"/>
              </a:ext>
            </a:extLst>
          </p:cNvPr>
          <p:cNvSpPr>
            <a:spLocks noGrp="1"/>
          </p:cNvSpPr>
          <p:nvPr>
            <p:ph type="body" sz="quarter" idx="52"/>
          </p:nvPr>
        </p:nvSpPr>
        <p:spPr/>
        <p:txBody>
          <a:bodyPr/>
          <a:lstStyle/>
          <a:p>
            <a:endParaRPr lang="en-US" dirty="0"/>
          </a:p>
        </p:txBody>
      </p:sp>
      <p:sp>
        <p:nvSpPr>
          <p:cNvPr id="8" name="Slide Number Placeholder 7">
            <a:extLst>
              <a:ext uri="{FF2B5EF4-FFF2-40B4-BE49-F238E27FC236}">
                <a16:creationId xmlns:a16="http://schemas.microsoft.com/office/drawing/2014/main" id="{A4497ABF-F5F5-98C3-EC30-517796280D20}"/>
              </a:ext>
            </a:extLst>
          </p:cNvPr>
          <p:cNvSpPr>
            <a:spLocks noGrp="1"/>
          </p:cNvSpPr>
          <p:nvPr>
            <p:ph type="sldNum" sz="quarter" idx="55"/>
          </p:nvPr>
        </p:nvSpPr>
        <p:spPr/>
        <p:txBody>
          <a:bodyPr/>
          <a:lstStyle/>
          <a:p>
            <a:fld id="{47FEACEE-25B4-4A2D-B147-27296E36371D}" type="slidenum">
              <a:rPr lang="en-US" altLang="zh-CN" smtClean="0"/>
              <a:pPr/>
              <a:t>6</a:t>
            </a:fld>
            <a:endParaRPr lang="en-US" altLang="zh-CN" dirty="0"/>
          </a:p>
        </p:txBody>
      </p:sp>
      <p:pic>
        <p:nvPicPr>
          <p:cNvPr id="9" name="Picture 8">
            <a:extLst>
              <a:ext uri="{FF2B5EF4-FFF2-40B4-BE49-F238E27FC236}">
                <a16:creationId xmlns:a16="http://schemas.microsoft.com/office/drawing/2014/main" id="{DAFD7A4B-87AA-E33F-E8C3-FA9F2BDBDD03}"/>
              </a:ext>
            </a:extLst>
          </p:cNvPr>
          <p:cNvPicPr>
            <a:picLocks noChangeAspect="1"/>
          </p:cNvPicPr>
          <p:nvPr/>
        </p:nvPicPr>
        <p:blipFill>
          <a:blip r:embed="rId2"/>
          <a:stretch>
            <a:fillRect/>
          </a:stretch>
        </p:blipFill>
        <p:spPr>
          <a:xfrm>
            <a:off x="3269210" y="284960"/>
            <a:ext cx="10668925" cy="859611"/>
          </a:xfrm>
          <a:prstGeom prst="rect">
            <a:avLst/>
          </a:prstGeom>
        </p:spPr>
      </p:pic>
      <p:pic>
        <p:nvPicPr>
          <p:cNvPr id="10" name="Picture 9">
            <a:extLst>
              <a:ext uri="{FF2B5EF4-FFF2-40B4-BE49-F238E27FC236}">
                <a16:creationId xmlns:a16="http://schemas.microsoft.com/office/drawing/2014/main" id="{903EF4C8-31C1-DAAC-4495-431FE5498BA1}"/>
              </a:ext>
            </a:extLst>
          </p:cNvPr>
          <p:cNvPicPr>
            <a:picLocks noChangeAspect="1"/>
          </p:cNvPicPr>
          <p:nvPr/>
        </p:nvPicPr>
        <p:blipFill>
          <a:blip r:embed="rId3"/>
          <a:stretch>
            <a:fillRect/>
          </a:stretch>
        </p:blipFill>
        <p:spPr>
          <a:xfrm>
            <a:off x="2263279" y="1359612"/>
            <a:ext cx="4360517" cy="3350331"/>
          </a:xfrm>
          <a:prstGeom prst="rect">
            <a:avLst/>
          </a:prstGeom>
        </p:spPr>
      </p:pic>
      <p:pic>
        <p:nvPicPr>
          <p:cNvPr id="11" name="Picture 10">
            <a:extLst>
              <a:ext uri="{FF2B5EF4-FFF2-40B4-BE49-F238E27FC236}">
                <a16:creationId xmlns:a16="http://schemas.microsoft.com/office/drawing/2014/main" id="{E64EDBAD-5D08-2B42-1C81-1D5C43A7021B}"/>
              </a:ext>
            </a:extLst>
          </p:cNvPr>
          <p:cNvPicPr>
            <a:picLocks noChangeAspect="1"/>
          </p:cNvPicPr>
          <p:nvPr/>
        </p:nvPicPr>
        <p:blipFill>
          <a:blip r:embed="rId4"/>
          <a:stretch>
            <a:fillRect/>
          </a:stretch>
        </p:blipFill>
        <p:spPr>
          <a:xfrm>
            <a:off x="7292244" y="1377299"/>
            <a:ext cx="4360517" cy="3582942"/>
          </a:xfrm>
          <a:prstGeom prst="rect">
            <a:avLst/>
          </a:prstGeom>
        </p:spPr>
      </p:pic>
      <p:sp>
        <p:nvSpPr>
          <p:cNvPr id="13" name="TextBox 12">
            <a:extLst>
              <a:ext uri="{FF2B5EF4-FFF2-40B4-BE49-F238E27FC236}">
                <a16:creationId xmlns:a16="http://schemas.microsoft.com/office/drawing/2014/main" id="{EF771DFF-8BBC-D7CB-8185-6CF5B84566C8}"/>
              </a:ext>
            </a:extLst>
          </p:cNvPr>
          <p:cNvSpPr txBox="1"/>
          <p:nvPr/>
        </p:nvSpPr>
        <p:spPr>
          <a:xfrm>
            <a:off x="2263280" y="5069826"/>
            <a:ext cx="9389482" cy="738664"/>
          </a:xfrm>
          <a:prstGeom prst="rect">
            <a:avLst/>
          </a:prstGeom>
          <a:noFill/>
        </p:spPr>
        <p:txBody>
          <a:bodyPr wrap="square">
            <a:spAutoFit/>
          </a:bodyPr>
          <a:lstStyle/>
          <a:p>
            <a:r>
              <a:rPr lang="en-US" sz="1400" dirty="0"/>
              <a:t>For the abalones, as the diameter and the height of the abalones increase, the weight also seems to increase. The weight is the least when the height and the diameter is the smallest. The diameter contributes more to the weight than the height.</a:t>
            </a:r>
          </a:p>
        </p:txBody>
      </p:sp>
    </p:spTree>
    <p:extLst>
      <p:ext uri="{BB962C8B-B14F-4D97-AF65-F5344CB8AC3E}">
        <p14:creationId xmlns:p14="http://schemas.microsoft.com/office/powerpoint/2010/main" val="124891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9FAA-99D3-0AAE-6D2F-19EF48CDC688}"/>
              </a:ext>
            </a:extLst>
          </p:cNvPr>
          <p:cNvSpPr>
            <a:spLocks noGrp="1"/>
          </p:cNvSpPr>
          <p:nvPr>
            <p:ph type="title"/>
          </p:nvPr>
        </p:nvSpPr>
        <p:spPr>
          <a:xfrm>
            <a:off x="193670" y="333432"/>
            <a:ext cx="11804660" cy="784853"/>
          </a:xfrm>
        </p:spPr>
        <p:txBody>
          <a:bodyPr/>
          <a:lstStyle/>
          <a:p>
            <a:r>
              <a:rPr lang="en-US" sz="3200" dirty="0"/>
              <a:t>Project 2: Monte Carlo and Data Partitioning Methods for Inferential Statistics </a:t>
            </a:r>
          </a:p>
        </p:txBody>
      </p:sp>
      <p:sp>
        <p:nvSpPr>
          <p:cNvPr id="3" name="Text Placeholder 2">
            <a:extLst>
              <a:ext uri="{FF2B5EF4-FFF2-40B4-BE49-F238E27FC236}">
                <a16:creationId xmlns:a16="http://schemas.microsoft.com/office/drawing/2014/main" id="{153DDAF5-0B2A-AD17-8609-B867BE38991C}"/>
              </a:ext>
            </a:extLst>
          </p:cNvPr>
          <p:cNvSpPr>
            <a:spLocks noGrp="1"/>
          </p:cNvSpPr>
          <p:nvPr>
            <p:ph type="body" sz="quarter" idx="28"/>
          </p:nvPr>
        </p:nvSpPr>
        <p:spPr>
          <a:xfrm>
            <a:off x="234499" y="2022935"/>
            <a:ext cx="5586426" cy="3173073"/>
          </a:xfrm>
        </p:spPr>
        <p:txBody>
          <a:bodyPr/>
          <a:lstStyle/>
          <a:p>
            <a:r>
              <a:rPr lang="en-US" dirty="0"/>
              <a:t>For this project, the </a:t>
            </a:r>
            <a:r>
              <a:rPr lang="en-US" dirty="0" err="1"/>
              <a:t>forestfires</a:t>
            </a:r>
            <a:r>
              <a:rPr lang="en-US" dirty="0"/>
              <a:t> dataset was obtained from UC Irvine Machine Learning Repository by Cortez and </a:t>
            </a:r>
            <a:r>
              <a:rPr lang="en-US" dirty="0" err="1"/>
              <a:t>Morais</a:t>
            </a:r>
            <a:r>
              <a:rPr lang="en-US" dirty="0"/>
              <a:t>, 2007.</a:t>
            </a:r>
          </a:p>
          <a:p>
            <a:r>
              <a:rPr lang="en-US" dirty="0"/>
              <a:t>The dataset has 517 observations and 12 variables, but the only used variables were the temperature (temp) and the relative humidity (RH) in this project. </a:t>
            </a:r>
          </a:p>
          <a:p>
            <a:r>
              <a:rPr lang="en-US" dirty="0"/>
              <a:t>The assumed population mean is 20 and the population standard deviation is 6 for this project. </a:t>
            </a:r>
          </a:p>
          <a:p>
            <a:r>
              <a:rPr lang="en-US" dirty="0"/>
              <a:t>The data seems to be normally distributed. The mean of the data is 18.9 and a standard deviation of 5.8. </a:t>
            </a:r>
          </a:p>
        </p:txBody>
      </p:sp>
      <p:sp>
        <p:nvSpPr>
          <p:cNvPr id="6" name="Slide Number Placeholder 5">
            <a:extLst>
              <a:ext uri="{FF2B5EF4-FFF2-40B4-BE49-F238E27FC236}">
                <a16:creationId xmlns:a16="http://schemas.microsoft.com/office/drawing/2014/main" id="{F8494849-8C06-9EF1-F5D0-C02AFB9C1E68}"/>
              </a:ext>
            </a:extLst>
          </p:cNvPr>
          <p:cNvSpPr>
            <a:spLocks noGrp="1"/>
          </p:cNvSpPr>
          <p:nvPr>
            <p:ph type="sldNum" sz="quarter" idx="53"/>
          </p:nvPr>
        </p:nvSpPr>
        <p:spPr/>
        <p:txBody>
          <a:bodyPr/>
          <a:lstStyle/>
          <a:p>
            <a:fld id="{47FEACEE-25B4-4A2D-B147-27296E36371D}" type="slidenum">
              <a:rPr lang="en-US" altLang="zh-CN" smtClean="0"/>
              <a:pPr/>
              <a:t>7</a:t>
            </a:fld>
            <a:endParaRPr lang="en-US" altLang="zh-CN" dirty="0"/>
          </a:p>
        </p:txBody>
      </p:sp>
      <p:pic>
        <p:nvPicPr>
          <p:cNvPr id="10" name="Picture 9">
            <a:extLst>
              <a:ext uri="{FF2B5EF4-FFF2-40B4-BE49-F238E27FC236}">
                <a16:creationId xmlns:a16="http://schemas.microsoft.com/office/drawing/2014/main" id="{E46F0020-52EC-79EF-FFF3-2C30D6C6B5F2}"/>
              </a:ext>
            </a:extLst>
          </p:cNvPr>
          <p:cNvPicPr>
            <a:picLocks noChangeAspect="1"/>
          </p:cNvPicPr>
          <p:nvPr/>
        </p:nvPicPr>
        <p:blipFill>
          <a:blip r:embed="rId2"/>
          <a:stretch>
            <a:fillRect/>
          </a:stretch>
        </p:blipFill>
        <p:spPr>
          <a:xfrm>
            <a:off x="6371075" y="1550523"/>
            <a:ext cx="5281685" cy="4222385"/>
          </a:xfrm>
          <a:prstGeom prst="rect">
            <a:avLst/>
          </a:prstGeom>
        </p:spPr>
      </p:pic>
    </p:spTree>
    <p:extLst>
      <p:ext uri="{BB962C8B-B14F-4D97-AF65-F5344CB8AC3E}">
        <p14:creationId xmlns:p14="http://schemas.microsoft.com/office/powerpoint/2010/main" val="330566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9FAA-99D3-0AAE-6D2F-19EF48CDC688}"/>
              </a:ext>
            </a:extLst>
          </p:cNvPr>
          <p:cNvSpPr>
            <a:spLocks noGrp="1"/>
          </p:cNvSpPr>
          <p:nvPr>
            <p:ph type="title"/>
          </p:nvPr>
        </p:nvSpPr>
        <p:spPr>
          <a:xfrm>
            <a:off x="193670" y="333432"/>
            <a:ext cx="11804660" cy="784853"/>
          </a:xfrm>
        </p:spPr>
        <p:txBody>
          <a:bodyPr/>
          <a:lstStyle/>
          <a:p>
            <a:r>
              <a:rPr lang="en-US" sz="3200" dirty="0"/>
              <a:t>Project 2: Monte Carlo</a:t>
            </a:r>
          </a:p>
        </p:txBody>
      </p:sp>
      <p:sp>
        <p:nvSpPr>
          <p:cNvPr id="3" name="Text Placeholder 2">
            <a:extLst>
              <a:ext uri="{FF2B5EF4-FFF2-40B4-BE49-F238E27FC236}">
                <a16:creationId xmlns:a16="http://schemas.microsoft.com/office/drawing/2014/main" id="{153DDAF5-0B2A-AD17-8609-B867BE38991C}"/>
              </a:ext>
            </a:extLst>
          </p:cNvPr>
          <p:cNvSpPr>
            <a:spLocks noGrp="1"/>
          </p:cNvSpPr>
          <p:nvPr>
            <p:ph type="body" sz="quarter" idx="28"/>
          </p:nvPr>
        </p:nvSpPr>
        <p:spPr>
          <a:xfrm>
            <a:off x="355889" y="1784634"/>
            <a:ext cx="3478519" cy="784853"/>
          </a:xfrm>
        </p:spPr>
        <p:txBody>
          <a:bodyPr/>
          <a:lstStyle/>
          <a:p>
            <a:pPr algn="ctr"/>
            <a:r>
              <a:rPr lang="en-US" sz="1800" b="1" dirty="0"/>
              <a:t>Monte Carlo Hypothesis Testing by Critical Value</a:t>
            </a:r>
          </a:p>
          <a:p>
            <a:pPr algn="ctr"/>
            <a:endParaRPr lang="en-US" sz="1800" b="1" dirty="0"/>
          </a:p>
        </p:txBody>
      </p:sp>
      <p:sp>
        <p:nvSpPr>
          <p:cNvPr id="6" name="Slide Number Placeholder 5">
            <a:extLst>
              <a:ext uri="{FF2B5EF4-FFF2-40B4-BE49-F238E27FC236}">
                <a16:creationId xmlns:a16="http://schemas.microsoft.com/office/drawing/2014/main" id="{F8494849-8C06-9EF1-F5D0-C02AFB9C1E68}"/>
              </a:ext>
            </a:extLst>
          </p:cNvPr>
          <p:cNvSpPr>
            <a:spLocks noGrp="1"/>
          </p:cNvSpPr>
          <p:nvPr>
            <p:ph type="sldNum" sz="quarter" idx="53"/>
          </p:nvPr>
        </p:nvSpPr>
        <p:spPr/>
        <p:txBody>
          <a:bodyPr/>
          <a:lstStyle/>
          <a:p>
            <a:fld id="{47FEACEE-25B4-4A2D-B147-27296E36371D}" type="slidenum">
              <a:rPr lang="en-US" altLang="zh-CN" smtClean="0"/>
              <a:pPr/>
              <a:t>8</a:t>
            </a:fld>
            <a:endParaRPr lang="en-US" altLang="zh-C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B3F033-D76F-01E0-5DC5-C70A354D832D}"/>
                  </a:ext>
                </a:extLst>
              </p:cNvPr>
              <p:cNvSpPr txBox="1"/>
              <p:nvPr/>
            </p:nvSpPr>
            <p:spPr>
              <a:xfrm>
                <a:off x="355889" y="2569487"/>
                <a:ext cx="3478519" cy="3032690"/>
              </a:xfrm>
              <a:prstGeom prst="rect">
                <a:avLst/>
              </a:prstGeom>
              <a:noFill/>
            </p:spPr>
            <p:txBody>
              <a:bodyPr wrap="square">
                <a:spAutoFit/>
              </a:bodyPr>
              <a:lstStyle/>
              <a:p>
                <a:pPr marL="0" marR="0">
                  <a:lnSpc>
                    <a:spcPct val="107000"/>
                  </a:lnSpc>
                  <a:spcBef>
                    <a:spcPts val="0"/>
                  </a:spcBef>
                  <a:spcAft>
                    <a:spcPts val="800"/>
                  </a:spcAft>
                </a:pPr>
                <a:r>
                  <a:rPr lang="en-US" sz="1400" kern="100" dirty="0">
                    <a:effectLst/>
                    <a:ea typeface="Aptos" panose="020B0004020202020204" pitchFamily="34" charset="0"/>
                    <a:cs typeface="Times New Roman" panose="02020603050405020304" pitchFamily="18" charset="0"/>
                  </a:rPr>
                  <a:t>The hypothesis in this project is:</a:t>
                </a:r>
              </a:p>
              <a:p>
                <a:pPr marL="0" marR="0">
                  <a:lnSpc>
                    <a:spcPct val="107000"/>
                  </a:lnSpc>
                  <a:spcBef>
                    <a:spcPts val="0"/>
                  </a:spcBef>
                  <a:spcAft>
                    <a:spcPts val="800"/>
                  </a:spcAft>
                </a:pPr>
                <a:endParaRPr lang="en-US" sz="1600" kern="100" dirty="0">
                  <a:effectLst/>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6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US" sz="1600" i="1" kern="100">
                              <a:effectLst/>
                              <a:latin typeface="Cambria Math" panose="02040503050406030204" pitchFamily="18" charset="0"/>
                              <a:ea typeface="Aptos" panose="020B0004020202020204" pitchFamily="34" charset="0"/>
                              <a:cs typeface="Times New Roman" panose="02020603050405020304" pitchFamily="18" charset="0"/>
                            </a:rPr>
                            <m:t>𝐻</m:t>
                          </m:r>
                        </m:e>
                        <m:sub>
                          <m:r>
                            <a:rPr lang="en-US" sz="1600" i="1" kern="100">
                              <a:effectLst/>
                              <a:latin typeface="Cambria Math" panose="02040503050406030204" pitchFamily="18" charset="0"/>
                              <a:ea typeface="Aptos" panose="020B0004020202020204" pitchFamily="34" charset="0"/>
                              <a:cs typeface="Times New Roman" panose="02020603050405020304" pitchFamily="18" charset="0"/>
                            </a:rPr>
                            <m:t>0</m:t>
                          </m:r>
                        </m:sub>
                      </m:sSub>
                      <m:r>
                        <a:rPr lang="en-US" sz="1600" i="1" kern="100">
                          <a:effectLst/>
                          <a:latin typeface="Cambria Math" panose="02040503050406030204" pitchFamily="18" charset="0"/>
                          <a:ea typeface="Aptos" panose="020B0004020202020204" pitchFamily="34" charset="0"/>
                          <a:cs typeface="Times New Roman" panose="02020603050405020304" pitchFamily="18" charset="0"/>
                        </a:rPr>
                        <m:t>:   </m:t>
                      </m:r>
                      <m:r>
                        <a:rPr lang="en-US" sz="1600" i="1" kern="100">
                          <a:effectLst/>
                          <a:latin typeface="Cambria Math" panose="02040503050406030204" pitchFamily="18" charset="0"/>
                          <a:ea typeface="Aptos" panose="020B0004020202020204" pitchFamily="34" charset="0"/>
                          <a:cs typeface="Times New Roman" panose="02020603050405020304" pitchFamily="18" charset="0"/>
                        </a:rPr>
                        <m:t>𝜇</m:t>
                      </m:r>
                      <m:r>
                        <a:rPr lang="en-US" sz="1600" i="1" kern="100">
                          <a:effectLst/>
                          <a:latin typeface="Cambria Math" panose="02040503050406030204" pitchFamily="18" charset="0"/>
                          <a:ea typeface="Aptos" panose="020B0004020202020204" pitchFamily="34" charset="0"/>
                          <a:cs typeface="Times New Roman" panose="02020603050405020304" pitchFamily="18" charset="0"/>
                        </a:rPr>
                        <m:t>=20 ℃</m:t>
                      </m:r>
                    </m:oMath>
                  </m:oMathPara>
                </a14:m>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6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𝑎</m:t>
                          </m:r>
                        </m:sub>
                      </m:s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≠20 ℃</m:t>
                      </m:r>
                    </m:oMath>
                  </m:oMathPara>
                </a14:m>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observed value of the test statistic is -4.21. After running 1000 Monte Carlo trials, the estimated critical value is </a:t>
                </a:r>
                <a:r>
                  <a:rPr lang="en-US" sz="1400" kern="100" dirty="0">
                    <a:latin typeface="Aptos" panose="020B0004020202020204" pitchFamily="34" charset="0"/>
                    <a:ea typeface="Aptos" panose="020B0004020202020204" pitchFamily="34" charset="0"/>
                    <a:cs typeface="Times New Roman" panose="02020603050405020304" pitchFamily="18" charset="0"/>
                  </a:rPr>
                  <a:t>-1.67. Since 4.21 is </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larger than the critical value, we reject the null hypothesis.</a:t>
                </a:r>
                <a:endParaRPr lang="en-US" sz="140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67B3F033-D76F-01E0-5DC5-C70A354D832D}"/>
                  </a:ext>
                </a:extLst>
              </p:cNvPr>
              <p:cNvSpPr txBox="1">
                <a:spLocks noRot="1" noChangeAspect="1" noMove="1" noResize="1" noEditPoints="1" noAdjustHandles="1" noChangeArrowheads="1" noChangeShapeType="1" noTextEdit="1"/>
              </p:cNvSpPr>
              <p:nvPr/>
            </p:nvSpPr>
            <p:spPr>
              <a:xfrm>
                <a:off x="355889" y="2569487"/>
                <a:ext cx="3478519" cy="3032690"/>
              </a:xfrm>
              <a:prstGeom prst="rect">
                <a:avLst/>
              </a:prstGeom>
              <a:blipFill>
                <a:blip r:embed="rId3"/>
                <a:stretch>
                  <a:fillRect l="-525" t="-402" r="-1226" b="-120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F08E63A-7B1B-309A-89C3-702145208ACD}"/>
              </a:ext>
            </a:extLst>
          </p:cNvPr>
          <p:cNvPicPr>
            <a:picLocks noChangeAspect="1"/>
          </p:cNvPicPr>
          <p:nvPr/>
        </p:nvPicPr>
        <p:blipFill>
          <a:blip r:embed="rId4"/>
          <a:stretch>
            <a:fillRect/>
          </a:stretch>
        </p:blipFill>
        <p:spPr>
          <a:xfrm>
            <a:off x="4411822" y="1784634"/>
            <a:ext cx="4053308" cy="3288731"/>
          </a:xfrm>
          <a:prstGeom prst="rect">
            <a:avLst/>
          </a:prstGeom>
        </p:spPr>
      </p:pic>
      <p:sp>
        <p:nvSpPr>
          <p:cNvPr id="11" name="TextBox 10">
            <a:extLst>
              <a:ext uri="{FF2B5EF4-FFF2-40B4-BE49-F238E27FC236}">
                <a16:creationId xmlns:a16="http://schemas.microsoft.com/office/drawing/2014/main" id="{8D9F576D-6706-74EE-6174-7856CF587E7E}"/>
              </a:ext>
            </a:extLst>
          </p:cNvPr>
          <p:cNvSpPr txBox="1"/>
          <p:nvPr/>
        </p:nvSpPr>
        <p:spPr>
          <a:xfrm>
            <a:off x="4411823" y="5370382"/>
            <a:ext cx="4053308" cy="738664"/>
          </a:xfrm>
          <a:prstGeom prst="rect">
            <a:avLst/>
          </a:prstGeom>
          <a:noFill/>
        </p:spPr>
        <p:txBody>
          <a:bodyPr wrap="square">
            <a:spAutoFit/>
          </a:bodyPr>
          <a:lstStyle/>
          <a:p>
            <a:pPr algn="ctr"/>
            <a:r>
              <a:rPr lang="en-US" sz="1400" dirty="0"/>
              <a:t>It is assumed that a normal distribution for the data is reasonable from this normal probability plot.</a:t>
            </a:r>
          </a:p>
        </p:txBody>
      </p:sp>
      <p:sp>
        <p:nvSpPr>
          <p:cNvPr id="13" name="TextBox 12">
            <a:extLst>
              <a:ext uri="{FF2B5EF4-FFF2-40B4-BE49-F238E27FC236}">
                <a16:creationId xmlns:a16="http://schemas.microsoft.com/office/drawing/2014/main" id="{1B646679-3075-A5D0-DD26-6053CD8229E4}"/>
              </a:ext>
            </a:extLst>
          </p:cNvPr>
          <p:cNvSpPr txBox="1"/>
          <p:nvPr/>
        </p:nvSpPr>
        <p:spPr>
          <a:xfrm>
            <a:off x="8825345" y="1853894"/>
            <a:ext cx="3366655"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0F253E"/>
                </a:solidFill>
                <a:effectLst/>
                <a:uLnTx/>
                <a:uFillTx/>
                <a:latin typeface="Abadi"/>
                <a:ea typeface="+mn-ea"/>
                <a:cs typeface="+mn-cs"/>
              </a:rPr>
              <a:t>Monte Carlo Hypothesis Testing (P-value)</a:t>
            </a:r>
          </a:p>
        </p:txBody>
      </p:sp>
      <p:pic>
        <p:nvPicPr>
          <p:cNvPr id="14" name="Picture 13">
            <a:extLst>
              <a:ext uri="{FF2B5EF4-FFF2-40B4-BE49-F238E27FC236}">
                <a16:creationId xmlns:a16="http://schemas.microsoft.com/office/drawing/2014/main" id="{723C4126-015B-2A68-B1C5-E4A16F23540A}"/>
              </a:ext>
            </a:extLst>
          </p:cNvPr>
          <p:cNvPicPr>
            <a:picLocks noChangeAspect="1"/>
          </p:cNvPicPr>
          <p:nvPr/>
        </p:nvPicPr>
        <p:blipFill>
          <a:blip r:embed="rId5"/>
          <a:stretch>
            <a:fillRect/>
          </a:stretch>
        </p:blipFill>
        <p:spPr>
          <a:xfrm>
            <a:off x="9042543" y="3067443"/>
            <a:ext cx="2678256" cy="234113"/>
          </a:xfrm>
          <a:prstGeom prst="rect">
            <a:avLst/>
          </a:prstGeom>
        </p:spPr>
      </p:pic>
      <p:sp>
        <p:nvSpPr>
          <p:cNvPr id="16" name="TextBox 15">
            <a:extLst>
              <a:ext uri="{FF2B5EF4-FFF2-40B4-BE49-F238E27FC236}">
                <a16:creationId xmlns:a16="http://schemas.microsoft.com/office/drawing/2014/main" id="{80DC5CD7-4C95-0884-7EFA-E158E733BBE1}"/>
              </a:ext>
            </a:extLst>
          </p:cNvPr>
          <p:cNvSpPr txBox="1"/>
          <p:nvPr/>
        </p:nvSpPr>
        <p:spPr>
          <a:xfrm>
            <a:off x="8816183" y="3679820"/>
            <a:ext cx="3130977" cy="1169551"/>
          </a:xfrm>
          <a:prstGeom prst="rect">
            <a:avLst/>
          </a:prstGeom>
          <a:noFill/>
        </p:spPr>
        <p:txBody>
          <a:bodyPr wrap="square">
            <a:spAutoFit/>
          </a:bodyPr>
          <a:lstStyle/>
          <a:p>
            <a:pPr algn="ctr"/>
            <a:r>
              <a:rPr lang="en-US" sz="1400" dirty="0"/>
              <a:t>The p-value turned out to be 0, which means that none of the simulated test statistics from the simulation were more extreme than the observed test statistic in the sample. </a:t>
            </a:r>
          </a:p>
        </p:txBody>
      </p:sp>
    </p:spTree>
    <p:extLst>
      <p:ext uri="{BB962C8B-B14F-4D97-AF65-F5344CB8AC3E}">
        <p14:creationId xmlns:p14="http://schemas.microsoft.com/office/powerpoint/2010/main" val="158688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9FAA-99D3-0AAE-6D2F-19EF48CDC688}"/>
              </a:ext>
            </a:extLst>
          </p:cNvPr>
          <p:cNvSpPr>
            <a:spLocks noGrp="1"/>
          </p:cNvSpPr>
          <p:nvPr>
            <p:ph type="title"/>
          </p:nvPr>
        </p:nvSpPr>
        <p:spPr>
          <a:xfrm>
            <a:off x="193670" y="333432"/>
            <a:ext cx="11804660" cy="784853"/>
          </a:xfrm>
        </p:spPr>
        <p:txBody>
          <a:bodyPr/>
          <a:lstStyle/>
          <a:p>
            <a:r>
              <a:rPr lang="en-US" sz="3200" dirty="0"/>
              <a:t>Project 2: Monte Carlo</a:t>
            </a:r>
          </a:p>
        </p:txBody>
      </p:sp>
      <p:sp>
        <p:nvSpPr>
          <p:cNvPr id="3" name="Text Placeholder 2">
            <a:extLst>
              <a:ext uri="{FF2B5EF4-FFF2-40B4-BE49-F238E27FC236}">
                <a16:creationId xmlns:a16="http://schemas.microsoft.com/office/drawing/2014/main" id="{153DDAF5-0B2A-AD17-8609-B867BE38991C}"/>
              </a:ext>
            </a:extLst>
          </p:cNvPr>
          <p:cNvSpPr>
            <a:spLocks noGrp="1"/>
          </p:cNvSpPr>
          <p:nvPr>
            <p:ph type="body" sz="quarter" idx="28"/>
          </p:nvPr>
        </p:nvSpPr>
        <p:spPr>
          <a:xfrm>
            <a:off x="355889" y="1784634"/>
            <a:ext cx="3478519" cy="972421"/>
          </a:xfrm>
        </p:spPr>
        <p:txBody>
          <a:bodyPr/>
          <a:lstStyle/>
          <a:p>
            <a:pPr algn="ctr"/>
            <a:r>
              <a:rPr lang="en-US" sz="1800" b="1" dirty="0"/>
              <a:t>Monte Carlo Assessment of Hypothesis Testing (Type I &amp; Type II Error) </a:t>
            </a:r>
          </a:p>
        </p:txBody>
      </p:sp>
      <p:sp>
        <p:nvSpPr>
          <p:cNvPr id="6" name="Slide Number Placeholder 5">
            <a:extLst>
              <a:ext uri="{FF2B5EF4-FFF2-40B4-BE49-F238E27FC236}">
                <a16:creationId xmlns:a16="http://schemas.microsoft.com/office/drawing/2014/main" id="{F8494849-8C06-9EF1-F5D0-C02AFB9C1E68}"/>
              </a:ext>
            </a:extLst>
          </p:cNvPr>
          <p:cNvSpPr>
            <a:spLocks noGrp="1"/>
          </p:cNvSpPr>
          <p:nvPr>
            <p:ph type="sldNum" sz="quarter" idx="53"/>
          </p:nvPr>
        </p:nvSpPr>
        <p:spPr/>
        <p:txBody>
          <a:bodyPr/>
          <a:lstStyle/>
          <a:p>
            <a:fld id="{47FEACEE-25B4-4A2D-B147-27296E36371D}" type="slidenum">
              <a:rPr lang="en-US" altLang="zh-CN" smtClean="0"/>
              <a:pPr/>
              <a:t>9</a:t>
            </a:fld>
            <a:endParaRPr lang="en-US" altLang="zh-CN" dirty="0"/>
          </a:p>
        </p:txBody>
      </p:sp>
      <p:sp>
        <p:nvSpPr>
          <p:cNvPr id="7" name="TextBox 6">
            <a:extLst>
              <a:ext uri="{FF2B5EF4-FFF2-40B4-BE49-F238E27FC236}">
                <a16:creationId xmlns:a16="http://schemas.microsoft.com/office/drawing/2014/main" id="{67B3F033-D76F-01E0-5DC5-C70A354D832D}"/>
              </a:ext>
            </a:extLst>
          </p:cNvPr>
          <p:cNvSpPr txBox="1"/>
          <p:nvPr/>
        </p:nvSpPr>
        <p:spPr>
          <a:xfrm>
            <a:off x="355888" y="2757055"/>
            <a:ext cx="3478519" cy="1339662"/>
          </a:xfrm>
          <a:prstGeom prst="rect">
            <a:avLst/>
          </a:prstGeom>
          <a:noFill/>
        </p:spPr>
        <p:txBody>
          <a:bodyPr wrap="square">
            <a:spAutoFit/>
          </a:bodyPr>
          <a:lstStyle/>
          <a:p>
            <a:pPr marL="0" marR="0" algn="ctr">
              <a:lnSpc>
                <a:spcPct val="107000"/>
              </a:lnSpc>
              <a:spcBef>
                <a:spcPts val="0"/>
              </a:spcBef>
              <a:spcAft>
                <a:spcPts val="800"/>
              </a:spcAft>
            </a:pP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From the simulation, the estimated value of 0.046 was obtained, which is very close to the desired probability of the Type I error of 0.05 with a critical value of -1.645. </a:t>
            </a:r>
          </a:p>
        </p:txBody>
      </p:sp>
      <p:sp>
        <p:nvSpPr>
          <p:cNvPr id="11" name="TextBox 10">
            <a:extLst>
              <a:ext uri="{FF2B5EF4-FFF2-40B4-BE49-F238E27FC236}">
                <a16:creationId xmlns:a16="http://schemas.microsoft.com/office/drawing/2014/main" id="{8D9F576D-6706-74EE-6174-7856CF587E7E}"/>
              </a:ext>
            </a:extLst>
          </p:cNvPr>
          <p:cNvSpPr txBox="1"/>
          <p:nvPr/>
        </p:nvSpPr>
        <p:spPr>
          <a:xfrm>
            <a:off x="4469477" y="5382942"/>
            <a:ext cx="4053308" cy="738664"/>
          </a:xfrm>
          <a:prstGeom prst="rect">
            <a:avLst/>
          </a:prstGeom>
          <a:noFill/>
        </p:spPr>
        <p:txBody>
          <a:bodyPr wrap="square">
            <a:spAutoFit/>
          </a:bodyPr>
          <a:lstStyle/>
          <a:p>
            <a:pPr algn="ctr"/>
            <a:r>
              <a:rPr lang="en-US" sz="1400" dirty="0"/>
              <a:t>The power (probability of correctly rejecting a false null hypothesis) of the test decreases as the true value for µ gets closer to 20. </a:t>
            </a:r>
          </a:p>
        </p:txBody>
      </p:sp>
      <p:sp>
        <p:nvSpPr>
          <p:cNvPr id="13" name="TextBox 12">
            <a:extLst>
              <a:ext uri="{FF2B5EF4-FFF2-40B4-BE49-F238E27FC236}">
                <a16:creationId xmlns:a16="http://schemas.microsoft.com/office/drawing/2014/main" id="{1B646679-3075-A5D0-DD26-6053CD8229E4}"/>
              </a:ext>
            </a:extLst>
          </p:cNvPr>
          <p:cNvSpPr txBox="1"/>
          <p:nvPr/>
        </p:nvSpPr>
        <p:spPr>
          <a:xfrm>
            <a:off x="8825345" y="1853894"/>
            <a:ext cx="3366655"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0F253E"/>
                </a:solidFill>
                <a:effectLst/>
                <a:uLnTx/>
                <a:uFillTx/>
                <a:latin typeface="Abadi"/>
                <a:ea typeface="+mn-ea"/>
                <a:cs typeface="+mn-cs"/>
              </a:rPr>
              <a:t>Bootstrap Estimate of Bias and Standard Error</a:t>
            </a:r>
          </a:p>
        </p:txBody>
      </p:sp>
      <p:sp>
        <p:nvSpPr>
          <p:cNvPr id="16" name="TextBox 15">
            <a:extLst>
              <a:ext uri="{FF2B5EF4-FFF2-40B4-BE49-F238E27FC236}">
                <a16:creationId xmlns:a16="http://schemas.microsoft.com/office/drawing/2014/main" id="{80DC5CD7-4C95-0884-7EFA-E158E733BBE1}"/>
              </a:ext>
            </a:extLst>
          </p:cNvPr>
          <p:cNvSpPr txBox="1"/>
          <p:nvPr/>
        </p:nvSpPr>
        <p:spPr>
          <a:xfrm>
            <a:off x="9157855" y="3948007"/>
            <a:ext cx="2992553" cy="1384995"/>
          </a:xfrm>
          <a:prstGeom prst="rect">
            <a:avLst/>
          </a:prstGeom>
          <a:noFill/>
        </p:spPr>
        <p:txBody>
          <a:bodyPr wrap="square">
            <a:spAutoFit/>
          </a:bodyPr>
          <a:lstStyle/>
          <a:p>
            <a:pPr algn="ctr"/>
            <a:r>
              <a:rPr lang="en-US" sz="1400" dirty="0"/>
              <a:t> </a:t>
            </a:r>
          </a:p>
          <a:p>
            <a:pPr algn="ctr"/>
            <a:r>
              <a:rPr lang="en-US" sz="1400" dirty="0"/>
              <a:t>The standard error and the bias of the standard deviation came out to be 0.1814 and -0.0013, respectively. The bias is smaller than the standard error. </a:t>
            </a:r>
          </a:p>
        </p:txBody>
      </p:sp>
      <p:pic>
        <p:nvPicPr>
          <p:cNvPr id="4" name="Picture 3">
            <a:extLst>
              <a:ext uri="{FF2B5EF4-FFF2-40B4-BE49-F238E27FC236}">
                <a16:creationId xmlns:a16="http://schemas.microsoft.com/office/drawing/2014/main" id="{5E5102CA-A268-235F-4204-7EC68B72CE0D}"/>
              </a:ext>
            </a:extLst>
          </p:cNvPr>
          <p:cNvPicPr>
            <a:picLocks noChangeAspect="1"/>
          </p:cNvPicPr>
          <p:nvPr/>
        </p:nvPicPr>
        <p:blipFill>
          <a:blip r:embed="rId3"/>
          <a:stretch>
            <a:fillRect/>
          </a:stretch>
        </p:blipFill>
        <p:spPr>
          <a:xfrm>
            <a:off x="4301192" y="1768610"/>
            <a:ext cx="4389879" cy="3487227"/>
          </a:xfrm>
          <a:prstGeom prst="rect">
            <a:avLst/>
          </a:prstGeom>
        </p:spPr>
      </p:pic>
      <p:pic>
        <p:nvPicPr>
          <p:cNvPr id="5" name="Picture 4">
            <a:extLst>
              <a:ext uri="{FF2B5EF4-FFF2-40B4-BE49-F238E27FC236}">
                <a16:creationId xmlns:a16="http://schemas.microsoft.com/office/drawing/2014/main" id="{7DEC05B7-BB76-3677-BDA1-5FF7D3661219}"/>
              </a:ext>
            </a:extLst>
          </p:cNvPr>
          <p:cNvPicPr>
            <a:picLocks noChangeAspect="1"/>
          </p:cNvPicPr>
          <p:nvPr/>
        </p:nvPicPr>
        <p:blipFill>
          <a:blip r:embed="rId4"/>
          <a:stretch>
            <a:fillRect/>
          </a:stretch>
        </p:blipFill>
        <p:spPr>
          <a:xfrm>
            <a:off x="9428929" y="2973337"/>
            <a:ext cx="2483526" cy="242076"/>
          </a:xfrm>
          <a:prstGeom prst="rect">
            <a:avLst/>
          </a:prstGeom>
        </p:spPr>
      </p:pic>
      <p:pic>
        <p:nvPicPr>
          <p:cNvPr id="9" name="Picture 8">
            <a:extLst>
              <a:ext uri="{FF2B5EF4-FFF2-40B4-BE49-F238E27FC236}">
                <a16:creationId xmlns:a16="http://schemas.microsoft.com/office/drawing/2014/main" id="{E2177E57-F7A4-A393-B7A7-620970DDC577}"/>
              </a:ext>
            </a:extLst>
          </p:cNvPr>
          <p:cNvPicPr>
            <a:picLocks noChangeAspect="1"/>
          </p:cNvPicPr>
          <p:nvPr/>
        </p:nvPicPr>
        <p:blipFill>
          <a:blip r:embed="rId5"/>
          <a:stretch>
            <a:fillRect/>
          </a:stretch>
        </p:blipFill>
        <p:spPr>
          <a:xfrm>
            <a:off x="9452345" y="3479807"/>
            <a:ext cx="2460110" cy="236381"/>
          </a:xfrm>
          <a:prstGeom prst="rect">
            <a:avLst/>
          </a:prstGeom>
        </p:spPr>
      </p:pic>
    </p:spTree>
    <p:extLst>
      <p:ext uri="{BB962C8B-B14F-4D97-AF65-F5344CB8AC3E}">
        <p14:creationId xmlns:p14="http://schemas.microsoft.com/office/powerpoint/2010/main" val="2782251975"/>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62D81D3A844D4D898DCB74D0CEDA6A" ma:contentTypeVersion="12" ma:contentTypeDescription="Create a new document." ma:contentTypeScope="" ma:versionID="2cc6ee2ebd78f934efa0781ba62fae66">
  <xsd:schema xmlns:xsd="http://www.w3.org/2001/XMLSchema" xmlns:xs="http://www.w3.org/2001/XMLSchema" xmlns:p="http://schemas.microsoft.com/office/2006/metadata/properties" xmlns:ns3="ea251540-ca92-4a1c-94e2-bf885b781917" xmlns:ns4="6e259200-89bd-403e-81b2-d0496cc4a3fe" targetNamespace="http://schemas.microsoft.com/office/2006/metadata/properties" ma:root="true" ma:fieldsID="10b9dec9003c42bdcc11cc4b40b894c0" ns3:_="" ns4:_="">
    <xsd:import namespace="ea251540-ca92-4a1c-94e2-bf885b781917"/>
    <xsd:import namespace="6e259200-89bd-403e-81b2-d0496cc4a3f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251540-ca92-4a1c-94e2-bf885b7819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e259200-89bd-403e-81b2-d0496cc4a3f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a251540-ca92-4a1c-94e2-bf885b781917" xsi:nil="true"/>
  </documentManagement>
</p:properties>
</file>

<file path=customXml/itemProps1.xml><?xml version="1.0" encoding="utf-8"?>
<ds:datastoreItem xmlns:ds="http://schemas.openxmlformats.org/officeDocument/2006/customXml" ds:itemID="{1E0D8C9A-C895-482B-B501-694996FFDE4D}">
  <ds:schemaRefs>
    <ds:schemaRef ds:uri="http://schemas.microsoft.com/sharepoint/v3/contenttype/forms"/>
  </ds:schemaRefs>
</ds:datastoreItem>
</file>

<file path=customXml/itemProps2.xml><?xml version="1.0" encoding="utf-8"?>
<ds:datastoreItem xmlns:ds="http://schemas.openxmlformats.org/officeDocument/2006/customXml" ds:itemID="{D6481420-AE2B-4462-AED1-03C6014761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251540-ca92-4a1c-94e2-bf885b781917"/>
    <ds:schemaRef ds:uri="6e259200-89bd-403e-81b2-d0496cc4a3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AD51DF-C727-4608-B606-5D6C957D4C4D}">
  <ds:schemaRefs>
    <ds:schemaRef ds:uri="ea251540-ca92-4a1c-94e2-bf885b781917"/>
    <ds:schemaRef ds:uri="http://purl.org/dc/elements/1.1/"/>
    <ds:schemaRef ds:uri="http://purl.org/dc/terms/"/>
    <ds:schemaRef ds:uri="6e259200-89bd-403e-81b2-d0496cc4a3f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466</TotalTime>
  <Words>2092</Words>
  <Application>Microsoft Office PowerPoint</Application>
  <PresentationFormat>Widescreen</PresentationFormat>
  <Paragraphs>201</Paragraphs>
  <Slides>20</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等线</vt:lpstr>
      <vt:lpstr>微软雅黑</vt:lpstr>
      <vt:lpstr>Abadi</vt:lpstr>
      <vt:lpstr>Aptos</vt:lpstr>
      <vt:lpstr>Arial</vt:lpstr>
      <vt:lpstr>Calibri</vt:lpstr>
      <vt:lpstr>Cambria Math</vt:lpstr>
      <vt:lpstr>Posterama</vt:lpstr>
      <vt:lpstr>Posterama Text Black</vt:lpstr>
      <vt:lpstr>Posterama Text SemiBold</vt:lpstr>
      <vt:lpstr>Times New Roman</vt:lpstr>
      <vt:lpstr>Custom</vt:lpstr>
      <vt:lpstr>Advanced Statistical Computing Final Project</vt:lpstr>
      <vt:lpstr>Project 1: Exploratory Data Analysis</vt:lpstr>
      <vt:lpstr>Project 1: Exploratory Data Analysis</vt:lpstr>
      <vt:lpstr>Project 1: Exploratory Data Analysis</vt:lpstr>
      <vt:lpstr>Project 1: Exploratory Data Analysis</vt:lpstr>
      <vt:lpstr>PowerPoint Presentation</vt:lpstr>
      <vt:lpstr>Project 2: Monte Carlo and Data Partitioning Methods for Inferential Statistics </vt:lpstr>
      <vt:lpstr>Project 2: Monte Carlo</vt:lpstr>
      <vt:lpstr>Project 2: Monte Carlo</vt:lpstr>
      <vt:lpstr>Project 2: Data Partitioning</vt:lpstr>
      <vt:lpstr>Project 2: the Confidence Intervals</vt:lpstr>
      <vt:lpstr>Project 3: Data Analysis Using Supervised Learning and Unsupervised Learning</vt:lpstr>
      <vt:lpstr>Project 3: Supervised Learning – Classification Trees</vt:lpstr>
      <vt:lpstr>Project 3: Supervised Learning – Classification Trees</vt:lpstr>
      <vt:lpstr>Project 3: Supervised Learning – Classification Trees</vt:lpstr>
      <vt:lpstr>Project 3: Unsupervised Learning – Agglomerative Hierarchal Clustering</vt:lpstr>
      <vt:lpstr>Project 3: Unsupervised Learning – Agglomerative Hierarchal Clustering</vt:lpstr>
      <vt:lpstr>PowerPoint Presentation</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Zeynep C</dc:creator>
  <cp:lastModifiedBy>Zeynep Cetin</cp:lastModifiedBy>
  <cp:revision>102</cp:revision>
  <dcterms:created xsi:type="dcterms:W3CDTF">2024-04-24T18:29:10Z</dcterms:created>
  <dcterms:modified xsi:type="dcterms:W3CDTF">2024-10-09T17:41:21Z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0x010100CE62D81D3A844D4D898DCB74D0CEDA6A</vt:lpwstr>
  </property>
  <property fmtid="{D5CDD505-2E9C-101B-9397-08002B2CF9AE}" pid="3" name="MediaServiceImageTags">
    <vt:lpwstr/>
  </property>
</Properties>
</file>