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802C-F9F1-4C9A-AD4B-D5CC203A3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42DF3-1DA4-413C-AC3A-F51E6CBA4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6260-F956-4D80-9645-8BF14ABC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4726E-141E-4039-A540-AA84F52C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D945-0B87-4AA8-ADAA-DBED0B48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DB61-5F04-422F-9DD2-99689966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A5C87-3582-47AB-995E-D2EEDEA7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94CC-FF56-42CF-9EBD-ECBC7E49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BA7E-4E37-4FE9-A91E-F3C2C759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B5FA-4EE2-42CD-9819-7E25DD5F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BD691-7387-428F-AFF8-D38CED0F3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E8ABD-9A6B-4F5F-8717-4D107F29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B09A-848F-4015-A252-E2ACDE51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2BFB-50B9-4BBF-A77F-B2EF22FB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B06FB-78C7-4681-AB10-D3FB6B8B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EB27-F4DD-406D-9C6C-C20EDB91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2394-C9BF-4242-A82D-7335DBC7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9F4C-ACB4-4A41-BD5B-63B047F1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9B9D-54E5-42E2-B10D-25668748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B25B-0532-4140-8BBE-6E4FFDCB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8BBF-DBD8-469C-BB82-C4A6B293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18AF1-DD4D-4F87-9671-63A3C5F6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209A5-BBAD-4D7C-8673-A76AA28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B970-66CA-4301-9ED4-1B2751EE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96A0-7E68-4BDB-9F8E-5746ED03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4914-C7B7-466A-ACB0-197F7108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4F0B-CF0B-454C-95FA-BECA6CD31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1111B-4EEF-4526-A653-FA51BE259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F1F89-6DF2-4615-8CFC-F525635A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242E-7745-457C-A81F-BE95BD19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2F85-553D-48C7-B661-86CD4A8D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F076-8D35-4A59-B88F-B031FBC2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8D786-98FC-4D3D-BC0E-E9AAECBB8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C7537-AD50-42DC-BA29-660631DC8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91302-2626-4230-8BA2-733E457C7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D833F-2B78-4EEB-9689-353B9922B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23439-85F5-41E6-82A1-A69271E5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EAD12-F37D-426F-9FC2-445941BD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AACC5-50DE-4503-9D36-FB50BA27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D22E-902F-4619-87CF-3C070C4F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831B9-7B2F-45FD-907E-5B942C9E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01697-8365-4ABA-A3F7-6658D735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0639F-DBCF-4F6C-8911-BE42982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7A781-CE4B-4DAB-AD1D-EED05DBF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4FFAC-3991-45A3-A356-BB870E22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9D9AA-5F5E-4EA5-B71A-8682071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23D2-F880-46FA-AC15-1114EF23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9C8C-803F-4C42-A683-945EADAC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3F53A-E178-451A-90C1-CDC3FDFE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D29F0-7B9E-4BB5-A5C4-7799EE22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F2E2-094E-41BE-9314-F2A35C71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EA39D-D3AE-4B81-BF21-D84D82BC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CFF3-BC85-4A7A-9664-1DE750D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54CC3-9541-489B-A1E3-594D4E218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E810D-73B0-4137-8FD4-15988CAD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C7EBC-5862-416F-A103-8E1254F7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2D087-C469-4784-A921-F70D9D2E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3EFFB-843A-47AA-B022-4B59ED54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5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DD8B3-0306-41F1-98B2-711537F8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A11A6-128D-44AB-B944-7B2B1960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C00DE-DBBC-4ADA-9A09-5C27A339B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BF39-F13D-4DB2-BBBE-33901919382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FD93-4684-402A-9790-6FB9CB823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8F2A-BD87-4443-AB17-3EAA6B4B5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C0A9-E2C1-41DB-944B-9737D54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AAEE99E-2A86-4FAA-881E-00A5C3F22770}"/>
              </a:ext>
            </a:extLst>
          </p:cNvPr>
          <p:cNvSpPr/>
          <p:nvPr/>
        </p:nvSpPr>
        <p:spPr>
          <a:xfrm>
            <a:off x="1914961" y="436388"/>
            <a:ext cx="8326887" cy="1557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8D548E-C8B1-4A7B-8664-E0BF1779F547}"/>
              </a:ext>
            </a:extLst>
          </p:cNvPr>
          <p:cNvSpPr/>
          <p:nvPr/>
        </p:nvSpPr>
        <p:spPr>
          <a:xfrm>
            <a:off x="700568" y="1444050"/>
            <a:ext cx="932155" cy="5149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Source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181BDC-0A1F-4BC8-A8A7-793DE88FB7B2}"/>
              </a:ext>
            </a:extLst>
          </p:cNvPr>
          <p:cNvSpPr/>
          <p:nvPr/>
        </p:nvSpPr>
        <p:spPr>
          <a:xfrm>
            <a:off x="10443810" y="1427405"/>
            <a:ext cx="904042" cy="4756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1AD7A-0CDF-4644-95D1-18005E1002E5}"/>
              </a:ext>
            </a:extLst>
          </p:cNvPr>
          <p:cNvSpPr/>
          <p:nvPr/>
        </p:nvSpPr>
        <p:spPr>
          <a:xfrm>
            <a:off x="2316304" y="1413350"/>
            <a:ext cx="1198485" cy="51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Lexical Analyzer</a:t>
            </a:r>
          </a:p>
          <a:p>
            <a:pPr algn="ctr"/>
            <a:r>
              <a:rPr lang="en-US" sz="1200" dirty="0"/>
              <a:t>(Scanner)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F651C-0F80-4C16-BE5B-83A5FD1E1959}"/>
              </a:ext>
            </a:extLst>
          </p:cNvPr>
          <p:cNvSpPr/>
          <p:nvPr/>
        </p:nvSpPr>
        <p:spPr>
          <a:xfrm>
            <a:off x="4276417" y="1413350"/>
            <a:ext cx="1198485" cy="51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Syntax Analyzer</a:t>
            </a:r>
          </a:p>
          <a:p>
            <a:pPr algn="ctr"/>
            <a:r>
              <a:rPr lang="en-US" sz="1200" dirty="0"/>
              <a:t>(Parser)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CBFFD-FA23-40E9-966C-8EC34AE86CE3}"/>
              </a:ext>
            </a:extLst>
          </p:cNvPr>
          <p:cNvSpPr/>
          <p:nvPr/>
        </p:nvSpPr>
        <p:spPr>
          <a:xfrm>
            <a:off x="6021620" y="1392254"/>
            <a:ext cx="1198485" cy="51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Semantic Analyzer</a:t>
            </a:r>
          </a:p>
          <a:p>
            <a:pPr algn="ctr"/>
            <a:r>
              <a:rPr lang="en-US" sz="1200" dirty="0"/>
              <a:t>(Mapper)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3F235E-58A5-406C-89F9-461245474E0A}"/>
              </a:ext>
            </a:extLst>
          </p:cNvPr>
          <p:cNvSpPr/>
          <p:nvPr/>
        </p:nvSpPr>
        <p:spPr>
          <a:xfrm>
            <a:off x="8354969" y="1378578"/>
            <a:ext cx="1241766" cy="51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Code Generation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262129-BDC7-4E06-ABF5-42DF008A7028}"/>
              </a:ext>
            </a:extLst>
          </p:cNvPr>
          <p:cNvSpPr/>
          <p:nvPr/>
        </p:nvSpPr>
        <p:spPr>
          <a:xfrm>
            <a:off x="1632723" y="1650828"/>
            <a:ext cx="683581" cy="14204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17B6264-67D6-4586-A28B-91475B8D4926}"/>
              </a:ext>
            </a:extLst>
          </p:cNvPr>
          <p:cNvSpPr/>
          <p:nvPr/>
        </p:nvSpPr>
        <p:spPr>
          <a:xfrm>
            <a:off x="3514789" y="1636030"/>
            <a:ext cx="761626" cy="7950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BF59C87-C12C-4D08-975E-F3168A0050FA}"/>
              </a:ext>
            </a:extLst>
          </p:cNvPr>
          <p:cNvSpPr/>
          <p:nvPr/>
        </p:nvSpPr>
        <p:spPr>
          <a:xfrm>
            <a:off x="5458998" y="1599781"/>
            <a:ext cx="603308" cy="11575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5445C03-8871-458D-848E-6B23588ADACA}"/>
              </a:ext>
            </a:extLst>
          </p:cNvPr>
          <p:cNvSpPr/>
          <p:nvPr/>
        </p:nvSpPr>
        <p:spPr>
          <a:xfrm>
            <a:off x="7244887" y="1614355"/>
            <a:ext cx="1114149" cy="847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3837FAE-D046-4888-A168-06E543A5A98B}"/>
              </a:ext>
            </a:extLst>
          </p:cNvPr>
          <p:cNvSpPr/>
          <p:nvPr/>
        </p:nvSpPr>
        <p:spPr>
          <a:xfrm>
            <a:off x="9595994" y="1559460"/>
            <a:ext cx="847816" cy="17126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27E9B54-78C8-4A41-B4B0-BA68F544D137}"/>
              </a:ext>
            </a:extLst>
          </p:cNvPr>
          <p:cNvSpPr/>
          <p:nvPr/>
        </p:nvSpPr>
        <p:spPr>
          <a:xfrm rot="5400000">
            <a:off x="5398514" y="1201543"/>
            <a:ext cx="683581" cy="14204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C27F028-2E71-46FC-AF99-E929AAD7986F}"/>
              </a:ext>
            </a:extLst>
          </p:cNvPr>
          <p:cNvSpPr/>
          <p:nvPr/>
        </p:nvSpPr>
        <p:spPr>
          <a:xfrm rot="5400000">
            <a:off x="3551032" y="1183371"/>
            <a:ext cx="683581" cy="14204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F0CB775-A95A-4195-9822-3A37EB67D777}"/>
              </a:ext>
            </a:extLst>
          </p:cNvPr>
          <p:cNvSpPr/>
          <p:nvPr/>
        </p:nvSpPr>
        <p:spPr>
          <a:xfrm rot="5400000">
            <a:off x="7331258" y="1167949"/>
            <a:ext cx="683580" cy="1409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71127D-4685-41FB-9C35-95A363FD1881}"/>
              </a:ext>
            </a:extLst>
          </p:cNvPr>
          <p:cNvSpPr/>
          <p:nvPr/>
        </p:nvSpPr>
        <p:spPr>
          <a:xfrm>
            <a:off x="3489261" y="491197"/>
            <a:ext cx="870012" cy="379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4B813-6644-4E2B-BCBA-42AE1F1E81E7}"/>
              </a:ext>
            </a:extLst>
          </p:cNvPr>
          <p:cNvSpPr/>
          <p:nvPr/>
        </p:nvSpPr>
        <p:spPr>
          <a:xfrm>
            <a:off x="5325646" y="520603"/>
            <a:ext cx="870012" cy="379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BD30A0-B22C-4FEE-9516-1853A7C62B1E}"/>
              </a:ext>
            </a:extLst>
          </p:cNvPr>
          <p:cNvSpPr/>
          <p:nvPr/>
        </p:nvSpPr>
        <p:spPr>
          <a:xfrm>
            <a:off x="7254143" y="511946"/>
            <a:ext cx="870012" cy="379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1C8F29-450D-4C9C-98E6-B3F9488FF3C5}"/>
              </a:ext>
            </a:extLst>
          </p:cNvPr>
          <p:cNvSpPr/>
          <p:nvPr/>
        </p:nvSpPr>
        <p:spPr>
          <a:xfrm>
            <a:off x="5159377" y="44379"/>
            <a:ext cx="1240655" cy="310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C01D3B-AC1D-4CD5-86C5-20C390648FB1}"/>
              </a:ext>
            </a:extLst>
          </p:cNvPr>
          <p:cNvSpPr txBox="1"/>
          <p:nvPr/>
        </p:nvSpPr>
        <p:spPr>
          <a:xfrm>
            <a:off x="2036278" y="2368312"/>
            <a:ext cx="1923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dirty="0"/>
              <a:t>Specifications are written using regular expressions or </a:t>
            </a:r>
            <a:r>
              <a:rPr lang="en-US" sz="1400" dirty="0" err="1"/>
              <a:t>regexps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BB5C3-91B5-450E-8B8D-5136B24EF5B7}"/>
              </a:ext>
            </a:extLst>
          </p:cNvPr>
          <p:cNvSpPr txBox="1"/>
          <p:nvPr/>
        </p:nvSpPr>
        <p:spPr>
          <a:xfrm>
            <a:off x="2032218" y="3126327"/>
            <a:ext cx="2068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dirty="0"/>
              <a:t>Generated </a:t>
            </a:r>
            <a:r>
              <a:rPr lang="en-US" sz="1400" dirty="0" err="1"/>
              <a:t>lexers</a:t>
            </a:r>
            <a:r>
              <a:rPr lang="en-US" sz="1400" dirty="0"/>
              <a:t> are in a class of simple programs called Finite Automata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044614-E358-4F74-98B1-97A140849F5C}"/>
              </a:ext>
            </a:extLst>
          </p:cNvPr>
          <p:cNvSpPr txBox="1"/>
          <p:nvPr/>
        </p:nvSpPr>
        <p:spPr>
          <a:xfrm>
            <a:off x="2032219" y="3883514"/>
            <a:ext cx="2068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dirty="0"/>
              <a:t>Regular expressions are converted into nondeterministic finite automata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E49DE2-129A-4DEF-B3B1-82A948C70F28}"/>
              </a:ext>
            </a:extLst>
          </p:cNvPr>
          <p:cNvSpPr txBox="1"/>
          <p:nvPr/>
        </p:nvSpPr>
        <p:spPr>
          <a:xfrm>
            <a:off x="2032219" y="4799721"/>
            <a:ext cx="1969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dirty="0"/>
              <a:t>NFA for non deterministic finite automaton and DFA for deterministic finite automaton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41D173-3B8B-40FE-B29A-4856B8AE2F06}"/>
              </a:ext>
            </a:extLst>
          </p:cNvPr>
          <p:cNvSpPr txBox="1"/>
          <p:nvPr/>
        </p:nvSpPr>
        <p:spPr>
          <a:xfrm>
            <a:off x="2032219" y="5931372"/>
            <a:ext cx="1969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Deterministic finite automata (DFA)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9B9C54-A3B7-4D58-B63D-FE272F3F153F}"/>
              </a:ext>
            </a:extLst>
          </p:cNvPr>
          <p:cNvSpPr txBox="1"/>
          <p:nvPr/>
        </p:nvSpPr>
        <p:spPr>
          <a:xfrm>
            <a:off x="2282989" y="2077689"/>
            <a:ext cx="151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Lexical Analyzer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6088D1-F7CE-4B24-95B8-BB7E76A84CC0}"/>
              </a:ext>
            </a:extLst>
          </p:cNvPr>
          <p:cNvCxnSpPr/>
          <p:nvPr/>
        </p:nvCxnSpPr>
        <p:spPr>
          <a:xfrm>
            <a:off x="2054781" y="3151553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9EFB73-3C84-485E-B9E0-124E951BB337}"/>
              </a:ext>
            </a:extLst>
          </p:cNvPr>
          <p:cNvCxnSpPr/>
          <p:nvPr/>
        </p:nvCxnSpPr>
        <p:spPr>
          <a:xfrm>
            <a:off x="2054780" y="3883514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F77AA9-3FDF-43C0-BB74-D1CCD3A45742}"/>
              </a:ext>
            </a:extLst>
          </p:cNvPr>
          <p:cNvCxnSpPr/>
          <p:nvPr/>
        </p:nvCxnSpPr>
        <p:spPr>
          <a:xfrm>
            <a:off x="2054779" y="4829396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A94BCF-16BD-4DF7-87F9-3BD37EA61320}"/>
              </a:ext>
            </a:extLst>
          </p:cNvPr>
          <p:cNvCxnSpPr/>
          <p:nvPr/>
        </p:nvCxnSpPr>
        <p:spPr>
          <a:xfrm>
            <a:off x="2074016" y="5969272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E7BC8B-6D57-4E28-83E0-92F72CD96ECE}"/>
              </a:ext>
            </a:extLst>
          </p:cNvPr>
          <p:cNvCxnSpPr/>
          <p:nvPr/>
        </p:nvCxnSpPr>
        <p:spPr>
          <a:xfrm>
            <a:off x="2088811" y="6454592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911FFD-D3DD-49A2-9C85-67846740F9B5}"/>
              </a:ext>
            </a:extLst>
          </p:cNvPr>
          <p:cNvCxnSpPr/>
          <p:nvPr/>
        </p:nvCxnSpPr>
        <p:spPr>
          <a:xfrm>
            <a:off x="2088811" y="2372959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B33FF51-A6FA-4063-ADBD-E09ED843D386}"/>
              </a:ext>
            </a:extLst>
          </p:cNvPr>
          <p:cNvSpPr txBox="1"/>
          <p:nvPr/>
        </p:nvSpPr>
        <p:spPr>
          <a:xfrm>
            <a:off x="4204469" y="2366616"/>
            <a:ext cx="192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dirty="0"/>
              <a:t>Take tokens and create a syntax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FFC12F-5950-4E30-9066-F1DBE4E56A36}"/>
              </a:ext>
            </a:extLst>
          </p:cNvPr>
          <p:cNvSpPr txBox="1"/>
          <p:nvPr/>
        </p:nvSpPr>
        <p:spPr>
          <a:xfrm>
            <a:off x="4083168" y="2834701"/>
            <a:ext cx="1923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dirty="0"/>
              <a:t>Parser generation is the process of taking context free grammars and imposing a structure on such a string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4190A6-B1D6-4B01-AF9E-C986D2B10428}"/>
              </a:ext>
            </a:extLst>
          </p:cNvPr>
          <p:cNvSpPr txBox="1"/>
          <p:nvPr/>
        </p:nvSpPr>
        <p:spPr>
          <a:xfrm>
            <a:off x="4066023" y="4150256"/>
            <a:ext cx="203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Like regular expressions, CFG uses set of strings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1509DE-2FB0-4CDF-A473-5FACD66F7F4E}"/>
              </a:ext>
            </a:extLst>
          </p:cNvPr>
          <p:cNvCxnSpPr/>
          <p:nvPr/>
        </p:nvCxnSpPr>
        <p:spPr>
          <a:xfrm>
            <a:off x="4051150" y="2865143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84A463-D468-4657-9F0B-796E14167291}"/>
              </a:ext>
            </a:extLst>
          </p:cNvPr>
          <p:cNvCxnSpPr/>
          <p:nvPr/>
        </p:nvCxnSpPr>
        <p:spPr>
          <a:xfrm>
            <a:off x="4073792" y="4210827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49A718-4FC8-4EBD-96AD-371C25ECBC64}"/>
              </a:ext>
            </a:extLst>
          </p:cNvPr>
          <p:cNvCxnSpPr>
            <a:cxnSpLocks/>
          </p:cNvCxnSpPr>
          <p:nvPr/>
        </p:nvCxnSpPr>
        <p:spPr>
          <a:xfrm>
            <a:off x="4009352" y="4645760"/>
            <a:ext cx="1962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ECD9F1-95D9-4E97-A4B3-7C207423F619}"/>
              </a:ext>
            </a:extLst>
          </p:cNvPr>
          <p:cNvCxnSpPr/>
          <p:nvPr/>
        </p:nvCxnSpPr>
        <p:spPr>
          <a:xfrm>
            <a:off x="4073791" y="6652791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929408-0FF8-427C-8A98-4DA68C96739E}"/>
              </a:ext>
            </a:extLst>
          </p:cNvPr>
          <p:cNvCxnSpPr/>
          <p:nvPr/>
        </p:nvCxnSpPr>
        <p:spPr>
          <a:xfrm>
            <a:off x="4095166" y="2374690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2474951-6BB0-4848-AFEA-01D8EF27FC71}"/>
              </a:ext>
            </a:extLst>
          </p:cNvPr>
          <p:cNvSpPr txBox="1"/>
          <p:nvPr/>
        </p:nvSpPr>
        <p:spPr>
          <a:xfrm>
            <a:off x="4214861" y="2077689"/>
            <a:ext cx="151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Syntax Analyzer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11D656-BA61-4FB4-8CFB-C4413E14C877}"/>
              </a:ext>
            </a:extLst>
          </p:cNvPr>
          <p:cNvCxnSpPr>
            <a:cxnSpLocks/>
          </p:cNvCxnSpPr>
          <p:nvPr/>
        </p:nvCxnSpPr>
        <p:spPr>
          <a:xfrm>
            <a:off x="4029086" y="2185639"/>
            <a:ext cx="11615" cy="455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2F3C62-E218-42FE-93F1-F4F83F613D3F}"/>
              </a:ext>
            </a:extLst>
          </p:cNvPr>
          <p:cNvCxnSpPr>
            <a:cxnSpLocks/>
          </p:cNvCxnSpPr>
          <p:nvPr/>
        </p:nvCxnSpPr>
        <p:spPr>
          <a:xfrm>
            <a:off x="1865271" y="2231577"/>
            <a:ext cx="11288" cy="441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EA93888-E229-438D-846F-E9B04DD29D8D}"/>
              </a:ext>
            </a:extLst>
          </p:cNvPr>
          <p:cNvCxnSpPr>
            <a:cxnSpLocks/>
          </p:cNvCxnSpPr>
          <p:nvPr/>
        </p:nvCxnSpPr>
        <p:spPr>
          <a:xfrm flipH="1">
            <a:off x="6133396" y="2058274"/>
            <a:ext cx="312" cy="473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173CB16-4556-4952-87C9-DAE4FA7CE11E}"/>
              </a:ext>
            </a:extLst>
          </p:cNvPr>
          <p:cNvSpPr txBox="1"/>
          <p:nvPr/>
        </p:nvSpPr>
        <p:spPr>
          <a:xfrm>
            <a:off x="6216305" y="2058274"/>
            <a:ext cx="16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Semantic Analyzer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0A4A9E-7F74-4383-AF83-0480C608A8F8}"/>
              </a:ext>
            </a:extLst>
          </p:cNvPr>
          <p:cNvSpPr txBox="1"/>
          <p:nvPr/>
        </p:nvSpPr>
        <p:spPr>
          <a:xfrm>
            <a:off x="6400032" y="36618"/>
            <a:ext cx="404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Converts source code to assembly  language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79EA9F-00F0-4B62-B755-A4DE6F49F924}"/>
              </a:ext>
            </a:extLst>
          </p:cNvPr>
          <p:cNvSpPr txBox="1"/>
          <p:nvPr/>
        </p:nvSpPr>
        <p:spPr>
          <a:xfrm>
            <a:off x="6282120" y="2326015"/>
            <a:ext cx="1681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dirty="0"/>
              <a:t>Symbol take keeps track of variables with declarations (</a:t>
            </a:r>
            <a:r>
              <a:rPr lang="en-US" sz="1400" dirty="0" err="1"/>
              <a:t>i.e</a:t>
            </a:r>
            <a:r>
              <a:rPr lang="en-US" sz="1400" dirty="0"/>
              <a:t> bindings)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8E96-76C0-4296-BA92-378E16680CA9}"/>
              </a:ext>
            </a:extLst>
          </p:cNvPr>
          <p:cNvCxnSpPr>
            <a:cxnSpLocks/>
          </p:cNvCxnSpPr>
          <p:nvPr/>
        </p:nvCxnSpPr>
        <p:spPr>
          <a:xfrm>
            <a:off x="8218637" y="2084360"/>
            <a:ext cx="0" cy="465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81E4EA-DE93-4DA9-9A9D-EA103D8AFAAE}"/>
              </a:ext>
            </a:extLst>
          </p:cNvPr>
          <p:cNvCxnSpPr>
            <a:cxnSpLocks/>
          </p:cNvCxnSpPr>
          <p:nvPr/>
        </p:nvCxnSpPr>
        <p:spPr>
          <a:xfrm>
            <a:off x="6282120" y="2368621"/>
            <a:ext cx="163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FBC40FB-3FF6-46CD-BAAE-A97ABC82D591}"/>
              </a:ext>
            </a:extLst>
          </p:cNvPr>
          <p:cNvSpPr txBox="1"/>
          <p:nvPr/>
        </p:nvSpPr>
        <p:spPr>
          <a:xfrm>
            <a:off x="4111577" y="4645759"/>
            <a:ext cx="1885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 consists of a parser stack, parsing table and parser driver</a:t>
            </a:r>
          </a:p>
          <a:p>
            <a:r>
              <a:rPr lang="en-US" sz="1400" dirty="0"/>
              <a:t>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DF2D520-4D9C-4377-8DB6-6D0FFAD88C7B}"/>
              </a:ext>
            </a:extLst>
          </p:cNvPr>
          <p:cNvCxnSpPr/>
          <p:nvPr/>
        </p:nvCxnSpPr>
        <p:spPr>
          <a:xfrm>
            <a:off x="4095165" y="5380403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D3FDA48-1F39-4A27-B514-38BA9334DDF6}"/>
              </a:ext>
            </a:extLst>
          </p:cNvPr>
          <p:cNvSpPr txBox="1"/>
          <p:nvPr/>
        </p:nvSpPr>
        <p:spPr>
          <a:xfrm>
            <a:off x="4110375" y="5382580"/>
            <a:ext cx="1840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AST is a condensed form of parse tree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215FDF8-6F6D-4562-8515-EC1490EC887B}"/>
              </a:ext>
            </a:extLst>
          </p:cNvPr>
          <p:cNvCxnSpPr/>
          <p:nvPr/>
        </p:nvCxnSpPr>
        <p:spPr>
          <a:xfrm>
            <a:off x="4095164" y="5897473"/>
            <a:ext cx="183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93C01A2-3CAA-4A8B-841B-BB16B2FE36BF}"/>
              </a:ext>
            </a:extLst>
          </p:cNvPr>
          <p:cNvSpPr txBox="1"/>
          <p:nvPr/>
        </p:nvSpPr>
        <p:spPr>
          <a:xfrm>
            <a:off x="4071201" y="5914126"/>
            <a:ext cx="2190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 tree Each interior node is a grammar rule and each leaf node is a terminal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EB4202-A08A-4304-B6A8-42B452D03A5E}"/>
              </a:ext>
            </a:extLst>
          </p:cNvPr>
          <p:cNvCxnSpPr>
            <a:cxnSpLocks/>
          </p:cNvCxnSpPr>
          <p:nvPr/>
        </p:nvCxnSpPr>
        <p:spPr>
          <a:xfrm>
            <a:off x="6087613" y="3268221"/>
            <a:ext cx="1556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CBEE0D5-EAF5-4A9F-878E-F7241E521E45}"/>
              </a:ext>
            </a:extLst>
          </p:cNvPr>
          <p:cNvCxnSpPr>
            <a:cxnSpLocks/>
          </p:cNvCxnSpPr>
          <p:nvPr/>
        </p:nvCxnSpPr>
        <p:spPr>
          <a:xfrm>
            <a:off x="6096869" y="4263603"/>
            <a:ext cx="1556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92FC2E7-605B-4035-9F4D-441C42DAAFF9}"/>
              </a:ext>
            </a:extLst>
          </p:cNvPr>
          <p:cNvCxnSpPr>
            <a:cxnSpLocks/>
          </p:cNvCxnSpPr>
          <p:nvPr/>
        </p:nvCxnSpPr>
        <p:spPr>
          <a:xfrm>
            <a:off x="6113907" y="5864469"/>
            <a:ext cx="1556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F582898-D316-4DE9-BFAC-9150E70ECD17}"/>
              </a:ext>
            </a:extLst>
          </p:cNvPr>
          <p:cNvCxnSpPr>
            <a:cxnSpLocks/>
          </p:cNvCxnSpPr>
          <p:nvPr/>
        </p:nvCxnSpPr>
        <p:spPr>
          <a:xfrm>
            <a:off x="6131503" y="6647681"/>
            <a:ext cx="1556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743357B-8806-451D-B022-1E4910070EFB}"/>
              </a:ext>
            </a:extLst>
          </p:cNvPr>
          <p:cNvSpPr txBox="1"/>
          <p:nvPr/>
        </p:nvSpPr>
        <p:spPr>
          <a:xfrm>
            <a:off x="6141477" y="3236582"/>
            <a:ext cx="196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interpreter takes the abstract syntax tree and returns the value of the expression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077783-D11E-4972-85EB-91EAD6AFB8D1}"/>
              </a:ext>
            </a:extLst>
          </p:cNvPr>
          <p:cNvSpPr txBox="1"/>
          <p:nvPr/>
        </p:nvSpPr>
        <p:spPr>
          <a:xfrm>
            <a:off x="6171054" y="4221247"/>
            <a:ext cx="19959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Static type checking / compilation checks for the program before it is executed. Compilation &amp; interpretation translates the AST to lower level machine code.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1FFE50-12D0-43A8-B03E-8311AF65C291}"/>
              </a:ext>
            </a:extLst>
          </p:cNvPr>
          <p:cNvSpPr txBox="1"/>
          <p:nvPr/>
        </p:nvSpPr>
        <p:spPr>
          <a:xfrm>
            <a:off x="6224635" y="5852243"/>
            <a:ext cx="1811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Optimization for loops, code hoisting, memory prefetching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9419BA-FFF4-4E0A-A58B-77166066B56B}"/>
              </a:ext>
            </a:extLst>
          </p:cNvPr>
          <p:cNvSpPr txBox="1"/>
          <p:nvPr/>
        </p:nvSpPr>
        <p:spPr>
          <a:xfrm>
            <a:off x="8222403" y="2396554"/>
            <a:ext cx="2221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Produces intermediate code (IR)  that generates machine code in the target assembly language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3DD635F-36AC-4AAA-9BE7-9A08BFE80B85}"/>
              </a:ext>
            </a:extLst>
          </p:cNvPr>
          <p:cNvCxnSpPr>
            <a:cxnSpLocks/>
          </p:cNvCxnSpPr>
          <p:nvPr/>
        </p:nvCxnSpPr>
        <p:spPr>
          <a:xfrm>
            <a:off x="8218637" y="3348679"/>
            <a:ext cx="21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035B50E-0C31-4F2F-B375-D311744D26CA}"/>
              </a:ext>
            </a:extLst>
          </p:cNvPr>
          <p:cNvSpPr txBox="1"/>
          <p:nvPr/>
        </p:nvSpPr>
        <p:spPr>
          <a:xfrm>
            <a:off x="8222403" y="3407135"/>
            <a:ext cx="2221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Process consists of memory management, instruction selection, register allocation , instruction scheduling, 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72541F-1ED4-4088-99FC-E3BBC45725F2}"/>
              </a:ext>
            </a:extLst>
          </p:cNvPr>
          <p:cNvCxnSpPr>
            <a:cxnSpLocks/>
          </p:cNvCxnSpPr>
          <p:nvPr/>
        </p:nvCxnSpPr>
        <p:spPr>
          <a:xfrm>
            <a:off x="8490105" y="2374690"/>
            <a:ext cx="163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33607A-C600-4CF1-A73C-EBB712D9BD1E}"/>
              </a:ext>
            </a:extLst>
          </p:cNvPr>
          <p:cNvSpPr txBox="1"/>
          <p:nvPr/>
        </p:nvSpPr>
        <p:spPr>
          <a:xfrm>
            <a:off x="8547617" y="2044827"/>
            <a:ext cx="16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157790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Alpa Desai</dc:creator>
  <cp:lastModifiedBy>Alpa Desai</cp:lastModifiedBy>
  <cp:revision>13</cp:revision>
  <dcterms:created xsi:type="dcterms:W3CDTF">2020-06-28T18:09:01Z</dcterms:created>
  <dcterms:modified xsi:type="dcterms:W3CDTF">2020-06-28T20:19:37Z</dcterms:modified>
</cp:coreProperties>
</file>