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6" r:id="rId8"/>
    <p:sldId id="262" r:id="rId9"/>
    <p:sldId id="267" r:id="rId10"/>
    <p:sldId id="268" r:id="rId11"/>
    <p:sldId id="269" r:id="rId12"/>
    <p:sldId id="263" r:id="rId13"/>
    <p:sldId id="264" r:id="rId14"/>
    <p:sldId id="265"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AC7-4A97-8709-0349EF2B46B5}"/>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AC7-4A97-8709-0349EF2B46B5}"/>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AC7-4A97-8709-0349EF2B46B5}"/>
            </c:ext>
          </c:extLst>
        </c:ser>
        <c:dLbls>
          <c:showLegendKey val="0"/>
          <c:showVal val="0"/>
          <c:showCatName val="0"/>
          <c:showSerName val="0"/>
          <c:showPercent val="0"/>
          <c:showBubbleSize val="0"/>
        </c:dLbls>
        <c:gapWidth val="150"/>
        <c:shape val="box"/>
        <c:axId val="79992704"/>
        <c:axId val="79994240"/>
        <c:axId val="79020032"/>
      </c:bar3DChart>
      <c:catAx>
        <c:axId val="79992704"/>
        <c:scaling>
          <c:orientation val="minMax"/>
        </c:scaling>
        <c:delete val="0"/>
        <c:axPos val="b"/>
        <c:numFmt formatCode="General" sourceLinked="1"/>
        <c:majorTickMark val="out"/>
        <c:minorTickMark val="none"/>
        <c:tickLblPos val="nextTo"/>
        <c:crossAx val="79994240"/>
        <c:crosses val="autoZero"/>
        <c:auto val="1"/>
        <c:lblAlgn val="ctr"/>
        <c:lblOffset val="100"/>
        <c:noMultiLvlLbl val="0"/>
      </c:catAx>
      <c:valAx>
        <c:axId val="79994240"/>
        <c:scaling>
          <c:orientation val="minMax"/>
        </c:scaling>
        <c:delete val="0"/>
        <c:axPos val="l"/>
        <c:majorGridlines/>
        <c:numFmt formatCode="General" sourceLinked="1"/>
        <c:majorTickMark val="out"/>
        <c:minorTickMark val="none"/>
        <c:tickLblPos val="nextTo"/>
        <c:crossAx val="79992704"/>
        <c:crosses val="autoZero"/>
        <c:crossBetween val="between"/>
      </c:valAx>
      <c:serAx>
        <c:axId val="79020032"/>
        <c:scaling>
          <c:orientation val="minMax"/>
        </c:scaling>
        <c:delete val="0"/>
        <c:axPos val="b"/>
        <c:majorTickMark val="out"/>
        <c:minorTickMark val="none"/>
        <c:tickLblPos val="nextTo"/>
        <c:crossAx val="79994240"/>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1708D-955F-4099-90AD-DF5AB9F010FC}" type="datetimeFigureOut">
              <a:rPr lang="en-IN" smtClean="0"/>
              <a:t>11-12-2016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CC822-C45B-4BC8-900D-06AF0379219B}" type="slidenum">
              <a:rPr lang="en-IN" smtClean="0"/>
              <a:t>‹#›</a:t>
            </a:fld>
            <a:endParaRPr lang="en-IN"/>
          </a:p>
        </p:txBody>
      </p:sp>
    </p:spTree>
    <p:extLst>
      <p:ext uri="{BB962C8B-B14F-4D97-AF65-F5344CB8AC3E}">
        <p14:creationId xmlns:p14="http://schemas.microsoft.com/office/powerpoint/2010/main" val="367441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pitchFamily="34" charset="-128"/>
            </a:endParaRPr>
          </a:p>
        </p:txBody>
      </p:sp>
      <p:sp>
        <p:nvSpPr>
          <p:cNvPr id="92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5353F1AD-B8B6-4058-85CE-D09BB257B409}" type="slidenum">
              <a:rPr lang="en-US" altLang="en-US" smtClean="0"/>
              <a:pPr eaLnBrk="1" hangingPunct="1">
                <a:spcBef>
                  <a:spcPct val="0"/>
                </a:spcBef>
              </a:pPr>
              <a:t>6</a:t>
            </a:fld>
            <a:endParaRPr lang="en-US" altLang="en-US" dirty="0"/>
          </a:p>
        </p:txBody>
      </p:sp>
    </p:spTree>
    <p:extLst>
      <p:ext uri="{BB962C8B-B14F-4D97-AF65-F5344CB8AC3E}">
        <p14:creationId xmlns:p14="http://schemas.microsoft.com/office/powerpoint/2010/main" val="39499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86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42472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55638"/>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600201"/>
            <a:ext cx="10972800" cy="45259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4093076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838201"/>
            <a:ext cx="2743200" cy="5287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838201"/>
            <a:ext cx="8026400" cy="52879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3732434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2" name="Picture 6" descr="titl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42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1624382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020227-B0B3-46CB-A572-5AD9039F8979}" type="datetimeFigureOut">
              <a:rPr lang="en-IN" smtClean="0"/>
              <a:t>11-12-2016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E5FE59-7134-4242-8E08-DC16E11CF995}" type="slidenum">
              <a:rPr lang="en-IN" smtClean="0"/>
              <a:t>‹#›</a:t>
            </a:fld>
            <a:endParaRPr lang="en-IN"/>
          </a:p>
        </p:txBody>
      </p:sp>
      <p:graphicFrame>
        <p:nvGraphicFramePr>
          <p:cNvPr id="6" name="TPChart" hidden="1"/>
          <p:cNvGraphicFramePr/>
          <p:nvPr>
            <p:extLst>
              <p:ext uri="{D42A27DB-BD31-4B8C-83A1-F6EECF244321}">
                <p14:modId xmlns:p14="http://schemas.microsoft.com/office/powerpoint/2010/main" val="2313651971"/>
              </p:ext>
            </p:extLst>
          </p:nvPr>
        </p:nvGraphicFramePr>
        <p:xfrm>
          <a:off x="8466667" y="1600200"/>
          <a:ext cx="3386667"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072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563562"/>
          </a:xfrm>
        </p:spPr>
        <p:txBody>
          <a:bodyPr>
            <a:normAutofit/>
          </a:bodyPr>
          <a:lstStyle>
            <a:lvl1pPr>
              <a:defRPr sz="2000" b="1"/>
            </a:lvl1pPr>
          </a:lstStyle>
          <a:p>
            <a:r>
              <a:rPr lang="en-US"/>
              <a:t>Click to edit Master title style</a:t>
            </a:r>
            <a:endParaRPr lang="en-US" dirty="0"/>
          </a:p>
        </p:txBody>
      </p:sp>
      <p:sp>
        <p:nvSpPr>
          <p:cNvPr id="7" name="Text Placeholder 6"/>
          <p:cNvSpPr>
            <a:spLocks noGrp="1"/>
          </p:cNvSpPr>
          <p:nvPr>
            <p:ph type="body" sz="quarter" idx="10"/>
          </p:nvPr>
        </p:nvSpPr>
        <p:spPr>
          <a:xfrm>
            <a:off x="609600" y="1905000"/>
            <a:ext cx="3454400" cy="4724400"/>
          </a:xfrm>
          <a:ln>
            <a:solidFill>
              <a:schemeClr val="tx1"/>
            </a:solidFill>
          </a:ln>
        </p:spPr>
        <p:txBody>
          <a:bodyPr>
            <a:normAutofit/>
          </a:bodyPr>
          <a:lstStyle>
            <a:lvl1pPr marL="120650" indent="-109538">
              <a:spcBef>
                <a:spcPts val="800"/>
              </a:spcBef>
              <a:defRPr sz="1100"/>
            </a:lvl1pPr>
            <a:lvl2pPr marL="233363" indent="-115888">
              <a:spcBef>
                <a:spcPts val="400"/>
              </a:spcBef>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1"/>
          </p:nvPr>
        </p:nvSpPr>
        <p:spPr>
          <a:xfrm>
            <a:off x="609600" y="1371600"/>
            <a:ext cx="3454400" cy="381000"/>
          </a:xfrm>
          <a:ln>
            <a:solidFill>
              <a:schemeClr val="tx1"/>
            </a:solidFill>
          </a:ln>
        </p:spPr>
        <p:txBody>
          <a:bodyPr>
            <a:normAutofit/>
          </a:bodyPr>
          <a:lstStyle>
            <a:lvl1pPr algn="ctr">
              <a:buNone/>
              <a:defRPr sz="1800" b="1"/>
            </a:lvl1pPr>
          </a:lstStyle>
          <a:p>
            <a:pPr lvl="0"/>
            <a:r>
              <a:rPr lang="en-US"/>
              <a:t>Edit Master text styles</a:t>
            </a:r>
          </a:p>
        </p:txBody>
      </p:sp>
      <p:sp>
        <p:nvSpPr>
          <p:cNvPr id="10" name="Text Placeholder 8"/>
          <p:cNvSpPr>
            <a:spLocks noGrp="1"/>
          </p:cNvSpPr>
          <p:nvPr>
            <p:ph type="body" sz="quarter" idx="12"/>
          </p:nvPr>
        </p:nvSpPr>
        <p:spPr>
          <a:xfrm>
            <a:off x="4368800" y="1371600"/>
            <a:ext cx="3454400" cy="381000"/>
          </a:xfrm>
          <a:ln>
            <a:solidFill>
              <a:schemeClr val="tx1"/>
            </a:solidFill>
          </a:ln>
        </p:spPr>
        <p:txBody>
          <a:bodyPr>
            <a:normAutofit/>
          </a:bodyPr>
          <a:lstStyle>
            <a:lvl1pPr algn="ctr">
              <a:buNone/>
              <a:defRPr sz="1800" b="1"/>
            </a:lvl1pPr>
          </a:lstStyle>
          <a:p>
            <a:pPr lvl="0"/>
            <a:r>
              <a:rPr lang="en-US"/>
              <a:t>Edit Master text styles</a:t>
            </a:r>
          </a:p>
        </p:txBody>
      </p:sp>
      <p:sp>
        <p:nvSpPr>
          <p:cNvPr id="11" name="Text Placeholder 8"/>
          <p:cNvSpPr>
            <a:spLocks noGrp="1"/>
          </p:cNvSpPr>
          <p:nvPr>
            <p:ph type="body" sz="quarter" idx="13"/>
          </p:nvPr>
        </p:nvSpPr>
        <p:spPr>
          <a:xfrm>
            <a:off x="8128000" y="1371600"/>
            <a:ext cx="3454400" cy="381000"/>
          </a:xfrm>
          <a:ln>
            <a:solidFill>
              <a:schemeClr val="tx1"/>
            </a:solidFill>
          </a:ln>
        </p:spPr>
        <p:txBody>
          <a:bodyPr>
            <a:normAutofit/>
          </a:bodyPr>
          <a:lstStyle>
            <a:lvl1pPr algn="ctr">
              <a:buNone/>
              <a:defRPr sz="1800" b="1"/>
            </a:lvl1pPr>
          </a:lstStyle>
          <a:p>
            <a:pPr lvl="0"/>
            <a:r>
              <a:rPr lang="en-US"/>
              <a:t>Edit Master text styles</a:t>
            </a:r>
          </a:p>
        </p:txBody>
      </p:sp>
      <p:sp>
        <p:nvSpPr>
          <p:cNvPr id="12" name="Text Placeholder 6"/>
          <p:cNvSpPr>
            <a:spLocks noGrp="1"/>
          </p:cNvSpPr>
          <p:nvPr>
            <p:ph type="body" sz="quarter" idx="14"/>
          </p:nvPr>
        </p:nvSpPr>
        <p:spPr>
          <a:xfrm>
            <a:off x="4368800" y="1905000"/>
            <a:ext cx="3454400" cy="4724400"/>
          </a:xfrm>
          <a:ln>
            <a:solidFill>
              <a:schemeClr val="tx1"/>
            </a:solidFill>
          </a:ln>
        </p:spPr>
        <p:txBody>
          <a:bodyPr>
            <a:normAutofit/>
          </a:bodyPr>
          <a:lstStyle>
            <a:lvl1pPr marL="117475" indent="-117475">
              <a:spcBef>
                <a:spcPts val="800"/>
              </a:spcBef>
              <a:defRPr sz="1100"/>
            </a:lvl1pPr>
            <a:lvl2pPr marL="233363" indent="-115888">
              <a:spcBef>
                <a:spcPts val="400"/>
              </a:spcBef>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6"/>
          <p:cNvSpPr>
            <a:spLocks noGrp="1"/>
          </p:cNvSpPr>
          <p:nvPr>
            <p:ph type="body" sz="quarter" idx="15"/>
          </p:nvPr>
        </p:nvSpPr>
        <p:spPr>
          <a:xfrm>
            <a:off x="8128000" y="1905000"/>
            <a:ext cx="3454400" cy="4724400"/>
          </a:xfrm>
          <a:ln>
            <a:solidFill>
              <a:schemeClr val="tx1"/>
            </a:solidFill>
          </a:ln>
        </p:spPr>
        <p:txBody>
          <a:bodyPr>
            <a:normAutofit/>
          </a:bodyPr>
          <a:lstStyle>
            <a:lvl1pPr marL="117475" indent="-106363">
              <a:spcBef>
                <a:spcPts val="800"/>
              </a:spcBef>
              <a:defRPr sz="1100"/>
            </a:lvl1pPr>
            <a:lvl2pPr marL="233363" indent="-115888">
              <a:spcBef>
                <a:spcPts val="400"/>
              </a:spcBef>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889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229077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226837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203467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8" name="Footer Placeholder 4"/>
          <p:cNvSpPr>
            <a:spLocks noGrp="1"/>
          </p:cNvSpPr>
          <p:nvPr>
            <p:ph type="ftr" sz="quarter" idx="11"/>
          </p:nvPr>
        </p:nvSpPr>
        <p:spPr/>
        <p:txBody>
          <a:bodyPr/>
          <a:lstStyle>
            <a:lvl1pPr>
              <a:defRPr/>
            </a:lvl1pPr>
          </a:lstStyle>
          <a:p>
            <a:endParaRPr lang="en-IN"/>
          </a:p>
        </p:txBody>
      </p:sp>
      <p:sp>
        <p:nvSpPr>
          <p:cNvPr id="9"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146349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4" name="Footer Placeholder 4"/>
          <p:cNvSpPr>
            <a:spLocks noGrp="1"/>
          </p:cNvSpPr>
          <p:nvPr>
            <p:ph type="ftr" sz="quarter" idx="11"/>
          </p:nvPr>
        </p:nvSpPr>
        <p:spPr/>
        <p:txBody>
          <a:bodyPr/>
          <a:lstStyle>
            <a:lvl1pPr>
              <a:defRPr/>
            </a:lvl1pPr>
          </a:lstStyle>
          <a:p>
            <a:endParaRPr lang="en-IN"/>
          </a:p>
        </p:txBody>
      </p:sp>
      <p:sp>
        <p:nvSpPr>
          <p:cNvPr id="5"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421312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3" name="Footer Placeholder 4"/>
          <p:cNvSpPr>
            <a:spLocks noGrp="1"/>
          </p:cNvSpPr>
          <p:nvPr>
            <p:ph type="ftr" sz="quarter" idx="11"/>
          </p:nvPr>
        </p:nvSpPr>
        <p:spPr/>
        <p:txBody>
          <a:bodyPr/>
          <a:lstStyle>
            <a:lvl1pPr>
              <a:defRPr/>
            </a:lvl1pPr>
          </a:lstStyle>
          <a:p>
            <a:endParaRPr lang="en-IN"/>
          </a:p>
        </p:txBody>
      </p:sp>
      <p:sp>
        <p:nvSpPr>
          <p:cNvPr id="4"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392199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14400"/>
            <a:ext cx="4011084" cy="5207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914401"/>
            <a:ext cx="6815667" cy="5211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89020227-B0B3-46CB-A572-5AD9039F8979}" type="datetimeFigureOut">
              <a:rPr lang="en-IN" smtClean="0"/>
              <a:t>11-12-2016</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C5E5FE59-7134-4242-8E08-DC16E11CF995}" type="slidenum">
              <a:rPr lang="en-IN" smtClean="0"/>
              <a:t>‹#›</a:t>
            </a:fld>
            <a:endParaRPr lang="en-IN"/>
          </a:p>
        </p:txBody>
      </p:sp>
    </p:spTree>
    <p:extLst>
      <p:ext uri="{BB962C8B-B14F-4D97-AF65-F5344CB8AC3E}">
        <p14:creationId xmlns:p14="http://schemas.microsoft.com/office/powerpoint/2010/main" val="108206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609600"/>
            <a:ext cx="10972800" cy="808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89020227-B0B3-46CB-A572-5AD9039F8979}" type="datetimeFigureOut">
              <a:rPr lang="en-IN" smtClean="0"/>
              <a:t>11-12-2016</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C5E5FE59-7134-4242-8E08-DC16E11CF995}" type="slidenum">
              <a:rPr lang="en-IN" smtClean="0"/>
              <a:t>‹#›</a:t>
            </a:fld>
            <a:endParaRPr lang="en-IN"/>
          </a:p>
        </p:txBody>
      </p:sp>
      <p:sp>
        <p:nvSpPr>
          <p:cNvPr id="1031" name="Rectangle 8"/>
          <p:cNvSpPr>
            <a:spLocks noChangeArrowheads="1"/>
          </p:cNvSpPr>
          <p:nvPr/>
        </p:nvSpPr>
        <p:spPr bwMode="auto">
          <a:xfrm>
            <a:off x="0" y="1"/>
            <a:ext cx="12192000" cy="569913"/>
          </a:xfrm>
          <a:prstGeom prst="rect">
            <a:avLst/>
          </a:prstGeom>
          <a:solidFill>
            <a:srgbClr val="CD000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endParaRPr lang="en-US" altLang="en-US" sz="2000" dirty="0">
              <a:solidFill>
                <a:srgbClr val="000000"/>
              </a:solidFill>
              <a:cs typeface="Arial" pitchFamily="34" charset="0"/>
            </a:endParaRPr>
          </a:p>
        </p:txBody>
      </p:sp>
      <p:pic>
        <p:nvPicPr>
          <p:cNvPr id="1032" name="Picture 1" descr="white_neu_logo.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09600" y="169864"/>
            <a:ext cx="4064000" cy="287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582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235" t="3991" r="1235" b="10139"/>
          <a:stretch/>
        </p:blipFill>
        <p:spPr>
          <a:xfrm>
            <a:off x="1652953" y="705460"/>
            <a:ext cx="8602395" cy="4246752"/>
          </a:xfrm>
          <a:prstGeom prst="rect">
            <a:avLst/>
          </a:prstGeom>
        </p:spPr>
      </p:pic>
      <p:sp>
        <p:nvSpPr>
          <p:cNvPr id="5" name="Rectangle 4"/>
          <p:cNvSpPr/>
          <p:nvPr/>
        </p:nvSpPr>
        <p:spPr>
          <a:xfrm>
            <a:off x="3671048" y="5398459"/>
            <a:ext cx="8023412" cy="1200329"/>
          </a:xfrm>
          <a:prstGeom prst="rect">
            <a:avLst/>
          </a:prstGeom>
        </p:spPr>
        <p:txBody>
          <a:bodyPr wrap="square">
            <a:spAutoFit/>
          </a:bodyPr>
          <a:lstStyle/>
          <a:p>
            <a:pPr>
              <a:buNone/>
            </a:pPr>
            <a:r>
              <a:rPr lang="en-US" b="1" dirty="0"/>
              <a:t>INFO 5100 : FINAL PROJECT</a:t>
            </a:r>
          </a:p>
          <a:p>
            <a:pPr algn="r">
              <a:buNone/>
            </a:pPr>
            <a:r>
              <a:rPr lang="en-US" dirty="0"/>
              <a:t>   Submitted By : 	</a:t>
            </a:r>
            <a:r>
              <a:rPr lang="en-US" dirty="0" err="1"/>
              <a:t>Alpana</a:t>
            </a:r>
            <a:r>
              <a:rPr lang="en-US" dirty="0"/>
              <a:t> </a:t>
            </a:r>
            <a:r>
              <a:rPr lang="en-US" dirty="0" err="1"/>
              <a:t>Pothukuchi</a:t>
            </a:r>
            <a:r>
              <a:rPr lang="en-US" dirty="0"/>
              <a:t> - 001217567</a:t>
            </a:r>
          </a:p>
          <a:p>
            <a:pPr algn="r">
              <a:buNone/>
            </a:pPr>
            <a:r>
              <a:rPr lang="en-US" dirty="0"/>
              <a:t>			Anusha Jain - 001224049</a:t>
            </a:r>
          </a:p>
          <a:p>
            <a:pPr algn="r">
              <a:buNone/>
            </a:pPr>
            <a:r>
              <a:rPr lang="en-US" dirty="0"/>
              <a:t>				Radhika Maheshwari - 001226514</a:t>
            </a:r>
          </a:p>
        </p:txBody>
      </p:sp>
    </p:spTree>
    <p:extLst>
      <p:ext uri="{BB962C8B-B14F-4D97-AF65-F5344CB8AC3E}">
        <p14:creationId xmlns:p14="http://schemas.microsoft.com/office/powerpoint/2010/main" val="18728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1828" y="1325216"/>
            <a:ext cx="5924550" cy="5164207"/>
          </a:xfrm>
          <a:prstGeom prst="rect">
            <a:avLst/>
          </a:prstGeom>
        </p:spPr>
      </p:pic>
      <p:sp>
        <p:nvSpPr>
          <p:cNvPr id="3" name="TextBox 2"/>
          <p:cNvSpPr txBox="1"/>
          <p:nvPr/>
        </p:nvSpPr>
        <p:spPr>
          <a:xfrm>
            <a:off x="721828" y="955884"/>
            <a:ext cx="11152119" cy="646331"/>
          </a:xfrm>
          <a:prstGeom prst="rect">
            <a:avLst/>
          </a:prstGeom>
          <a:noFill/>
        </p:spPr>
        <p:txBody>
          <a:bodyPr wrap="square" rtlCol="0">
            <a:spAutoFit/>
          </a:bodyPr>
          <a:lstStyle/>
          <a:p>
            <a:r>
              <a:rPr lang="en-IN" dirty="0"/>
              <a:t>4) After the policy has reached the agent, it sends the same to the approver for verification of vital signs. </a:t>
            </a:r>
            <a:br>
              <a:rPr lang="en-IN" dirty="0"/>
            </a:br>
            <a:r>
              <a:rPr lang="en-IN" dirty="0"/>
              <a:t>Based on the details, the approver will approve or deny the request.</a:t>
            </a:r>
          </a:p>
        </p:txBody>
      </p:sp>
    </p:spTree>
    <p:extLst>
      <p:ext uri="{BB962C8B-B14F-4D97-AF65-F5344CB8AC3E}">
        <p14:creationId xmlns:p14="http://schemas.microsoft.com/office/powerpoint/2010/main" val="2339225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3827" y="914400"/>
            <a:ext cx="11187678" cy="646331"/>
          </a:xfrm>
          <a:prstGeom prst="rect">
            <a:avLst/>
          </a:prstGeom>
          <a:noFill/>
        </p:spPr>
        <p:txBody>
          <a:bodyPr wrap="none" rtlCol="0">
            <a:spAutoFit/>
          </a:bodyPr>
          <a:lstStyle/>
          <a:p>
            <a:r>
              <a:rPr lang="en-US" altLang="en-US" b="1" dirty="0">
                <a:solidFill>
                  <a:srgbClr val="C00000"/>
                </a:solidFill>
                <a:latin typeface="Arial" pitchFamily="34" charset="0"/>
                <a:cs typeface="Arial" pitchFamily="34" charset="0"/>
              </a:rPr>
              <a:t>Use Case 2: </a:t>
            </a:r>
            <a:r>
              <a:rPr lang="en-US" dirty="0"/>
              <a:t>The customer can request for a claim which will be detected as genuine or fraud based on the </a:t>
            </a:r>
            <a:br>
              <a:rPr lang="en-US" dirty="0"/>
            </a:br>
            <a:r>
              <a:rPr lang="en-US" dirty="0"/>
              <a:t>treatment details of patient sent from hospital.</a:t>
            </a:r>
            <a:r>
              <a:rPr lang="en-US" altLang="en-US" b="1" dirty="0">
                <a:solidFill>
                  <a:srgbClr val="C00000"/>
                </a:solidFill>
                <a:latin typeface="Arial" pitchFamily="34" charset="0"/>
                <a:cs typeface="Arial" pitchFamily="34" charset="0"/>
              </a:rPr>
              <a:t>  </a:t>
            </a:r>
            <a:endParaRPr lang="en-IN" dirty="0"/>
          </a:p>
        </p:txBody>
      </p:sp>
    </p:spTree>
    <p:extLst>
      <p:ext uri="{BB962C8B-B14F-4D97-AF65-F5344CB8AC3E}">
        <p14:creationId xmlns:p14="http://schemas.microsoft.com/office/powerpoint/2010/main" val="307391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F31405CE-DCAC-43C3-8C45-889D6BEC0067}" type="slidenum">
              <a:rPr lang="en-US" altLang="en-US" sz="1200">
                <a:solidFill>
                  <a:srgbClr val="898989"/>
                </a:solidFill>
              </a:rPr>
              <a:pPr eaLnBrk="1" hangingPunct="1">
                <a:spcBef>
                  <a:spcPct val="0"/>
                </a:spcBef>
                <a:buFontTx/>
                <a:buNone/>
              </a:pPr>
              <a:t>12</a:t>
            </a:fld>
            <a:endParaRPr lang="en-US" altLang="en-US" sz="1200" dirty="0">
              <a:solidFill>
                <a:srgbClr val="898989"/>
              </a:solidFill>
            </a:endParaRPr>
          </a:p>
        </p:txBody>
      </p:sp>
      <p:sp>
        <p:nvSpPr>
          <p:cNvPr id="2" name="TextBox 1"/>
          <p:cNvSpPr txBox="1"/>
          <p:nvPr/>
        </p:nvSpPr>
        <p:spPr>
          <a:xfrm>
            <a:off x="569843" y="1007165"/>
            <a:ext cx="11510523" cy="1754326"/>
          </a:xfrm>
          <a:prstGeom prst="rect">
            <a:avLst/>
          </a:prstGeom>
          <a:noFill/>
        </p:spPr>
        <p:txBody>
          <a:bodyPr wrap="none" rtlCol="0">
            <a:spAutoFit/>
          </a:bodyPr>
          <a:lstStyle/>
          <a:p>
            <a:r>
              <a:rPr lang="en-US" b="1" dirty="0">
                <a:solidFill>
                  <a:srgbClr val="C00000"/>
                </a:solidFill>
                <a:latin typeface="Arial" pitchFamily="34" charset="0"/>
                <a:cs typeface="Arial" pitchFamily="34" charset="0"/>
              </a:rPr>
              <a:t>Key Features:</a:t>
            </a:r>
            <a:endParaRPr lang="en-IN" b="1" dirty="0"/>
          </a:p>
          <a:p>
            <a:endParaRPr lang="en-IN" b="1" dirty="0"/>
          </a:p>
          <a:p>
            <a:pPr marL="285750" indent="-285750">
              <a:buFont typeface="Wingdings" panose="05000000000000000000" pitchFamily="2" charset="2"/>
              <a:buChar char="Ø"/>
            </a:pPr>
            <a:r>
              <a:rPr lang="en-IN" b="1" dirty="0"/>
              <a:t>Java Mail - </a:t>
            </a:r>
            <a:r>
              <a:rPr lang="en-IN" dirty="0"/>
              <a:t>Every time a request gets initiated, an email gets sent to the respective person.</a:t>
            </a:r>
          </a:p>
          <a:p>
            <a:endParaRPr lang="en-IN" b="1" dirty="0"/>
          </a:p>
          <a:p>
            <a:pPr marL="285750" indent="-285750">
              <a:buFont typeface="Wingdings" panose="05000000000000000000" pitchFamily="2" charset="2"/>
              <a:buChar char="Ø"/>
            </a:pPr>
            <a:r>
              <a:rPr lang="en-IN" b="1" dirty="0"/>
              <a:t>IOT Implementation – </a:t>
            </a:r>
            <a:r>
              <a:rPr lang="en-IN" dirty="0"/>
              <a:t>The Vital Signs of the patient are taken into the system through a sensor based chip </a:t>
            </a:r>
            <a:br>
              <a:rPr lang="en-IN" dirty="0"/>
            </a:br>
            <a:r>
              <a:rPr lang="en-IN" dirty="0"/>
              <a:t>which a person can wear on his body like a tattoo.</a:t>
            </a:r>
            <a:endParaRPr lang="en-IN" dirty="0"/>
          </a:p>
        </p:txBody>
      </p:sp>
    </p:spTree>
    <p:extLst>
      <p:ext uri="{BB962C8B-B14F-4D97-AF65-F5344CB8AC3E}">
        <p14:creationId xmlns:p14="http://schemas.microsoft.com/office/powerpoint/2010/main" val="262314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solidFill>
                  <a:srgbClr val="C00000"/>
                </a:solidFill>
                <a:ea typeface="ＭＳ Ｐゴシック" pitchFamily="34" charset="-128"/>
                <a:cs typeface="Arial" pitchFamily="34" charset="0"/>
              </a:rPr>
              <a:t>Extra Features</a:t>
            </a:r>
            <a:endParaRPr lang="en-US" sz="3200" dirty="0">
              <a:solidFill>
                <a:srgbClr val="C00000"/>
              </a:solidFill>
              <a:cs typeface="Arial" pitchFamily="34" charset="0"/>
            </a:endParaRPr>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latin typeface="+mj-lt"/>
              </a:rPr>
              <a:pPr>
                <a:defRPr/>
              </a:pPr>
              <a:t>13</a:t>
            </a:fld>
            <a:endParaRPr lang="en-US" altLang="en-US" dirty="0">
              <a:latin typeface="+mj-lt"/>
            </a:endParaRPr>
          </a:p>
        </p:txBody>
      </p:sp>
      <p:sp>
        <p:nvSpPr>
          <p:cNvPr id="5" name="Rectangle 4"/>
          <p:cNvSpPr/>
          <p:nvPr/>
        </p:nvSpPr>
        <p:spPr>
          <a:xfrm>
            <a:off x="2286000" y="2286000"/>
            <a:ext cx="4572000" cy="830997"/>
          </a:xfrm>
          <a:prstGeom prst="rect">
            <a:avLst/>
          </a:prstGeom>
        </p:spPr>
        <p:txBody>
          <a:bodyPr>
            <a:spAutoFit/>
          </a:bodyPr>
          <a:lstStyle/>
          <a:p>
            <a:pPr>
              <a:spcAft>
                <a:spcPts val="0"/>
              </a:spcAft>
              <a:buFont typeface="Wingdings" pitchFamily="2" charset="2"/>
              <a:buChar char="Ø"/>
              <a:defRPr/>
            </a:pPr>
            <a:r>
              <a:rPr lang="en-US" sz="2400" dirty="0">
                <a:latin typeface="+mj-lt"/>
                <a:ea typeface="ＭＳ Ｐゴシック" charset="0"/>
                <a:cs typeface="Arial" pitchFamily="34" charset="0"/>
              </a:rPr>
              <a:t>Java Mail </a:t>
            </a:r>
          </a:p>
          <a:p>
            <a:pPr>
              <a:spcAft>
                <a:spcPts val="0"/>
              </a:spcAft>
              <a:buFont typeface="Wingdings" pitchFamily="2" charset="2"/>
              <a:buChar char="Ø"/>
              <a:defRPr/>
            </a:pPr>
            <a:r>
              <a:rPr lang="en-US" sz="2400" dirty="0">
                <a:latin typeface="+mj-lt"/>
                <a:ea typeface="ＭＳ Ｐゴシック" charset="0"/>
                <a:cs typeface="Arial" pitchFamily="34" charset="0"/>
              </a:rPr>
              <a:t>DB40 implementation </a:t>
            </a:r>
          </a:p>
        </p:txBody>
      </p:sp>
    </p:spTree>
    <p:extLst>
      <p:ext uri="{BB962C8B-B14F-4D97-AF65-F5344CB8AC3E}">
        <p14:creationId xmlns:p14="http://schemas.microsoft.com/office/powerpoint/2010/main" val="323816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3200400"/>
            <a:ext cx="8229600" cy="990600"/>
          </a:xfrm>
        </p:spPr>
        <p:txBody>
          <a:bodyPr/>
          <a:lstStyle/>
          <a:p>
            <a:pPr algn="ctr">
              <a:buNone/>
            </a:pPr>
            <a:r>
              <a:rPr lang="en-US" sz="3600" b="1">
                <a:latin typeface="+mj-lt"/>
                <a:cs typeface="Arial" pitchFamily="34" charset="0"/>
              </a:rPr>
              <a:t>Thank You </a:t>
            </a:r>
            <a:r>
              <a:rPr lang="en-US" sz="3600" b="1">
                <a:latin typeface="+mj-lt"/>
                <a:cs typeface="Arial" pitchFamily="34" charset="0"/>
                <a:sym typeface="Wingdings" panose="05000000000000000000" pitchFamily="2" charset="2"/>
              </a:rPr>
              <a:t></a:t>
            </a:r>
          </a:p>
          <a:p>
            <a:pPr algn="ctr">
              <a:buNone/>
            </a:pPr>
            <a:endParaRPr lang="en-US" sz="3600" b="1" dirty="0">
              <a:latin typeface="+mj-lt"/>
              <a:cs typeface="Arial" pitchFamily="34" charset="0"/>
            </a:endParaRPr>
          </a:p>
        </p:txBody>
      </p:sp>
      <p:sp>
        <p:nvSpPr>
          <p:cNvPr id="4" name="Slide Number Placeholder 3"/>
          <p:cNvSpPr>
            <a:spLocks noGrp="1"/>
          </p:cNvSpPr>
          <p:nvPr>
            <p:ph type="sldNum" sz="quarter" idx="12"/>
          </p:nvPr>
        </p:nvSpPr>
        <p:spPr/>
        <p:txBody>
          <a:bodyPr/>
          <a:lstStyle/>
          <a:p>
            <a:pPr>
              <a:defRPr/>
            </a:pPr>
            <a:fld id="{D7CDE597-D702-441D-8E1D-327BF30A2EA6}" type="slidenum">
              <a:rPr lang="en-US" altLang="en-US" smtClean="0">
                <a:latin typeface="+mj-lt"/>
              </a:rPr>
              <a:pPr>
                <a:defRPr/>
              </a:pPr>
              <a:t>14</a:t>
            </a:fld>
            <a:endParaRPr lang="en-US" altLang="en-US" dirty="0">
              <a:latin typeface="+mj-lt"/>
            </a:endParaRPr>
          </a:p>
        </p:txBody>
      </p:sp>
      <p:sp>
        <p:nvSpPr>
          <p:cNvPr id="30722" name="AutoShape 2" descr="Image result for thank you"/>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724" name="AutoShape 4" descr="Image result for thank you"/>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726" name="AutoShape 6" descr="Image result for thank you"/>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728" name="AutoShape 8" descr="Image result for thank you"/>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mj-lt"/>
            </a:endParaRPr>
          </a:p>
        </p:txBody>
      </p:sp>
    </p:spTree>
    <p:extLst>
      <p:ext uri="{BB962C8B-B14F-4D97-AF65-F5344CB8AC3E}">
        <p14:creationId xmlns:p14="http://schemas.microsoft.com/office/powerpoint/2010/main" val="133490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62322" y="898699"/>
            <a:ext cx="2193852" cy="707886"/>
          </a:xfrm>
          <a:prstGeom prst="rect">
            <a:avLst/>
          </a:prstGeom>
        </p:spPr>
        <p:txBody>
          <a:bodyPr wrap="square">
            <a:spAutoFit/>
          </a:bodyPr>
          <a:lstStyle/>
          <a:p>
            <a:r>
              <a:rPr lang="en-US" sz="4000" dirty="0">
                <a:solidFill>
                  <a:srgbClr val="C00000"/>
                </a:solidFill>
                <a:cs typeface="Arial" pitchFamily="34" charset="0"/>
              </a:rPr>
              <a:t>Outline</a:t>
            </a:r>
            <a:endParaRPr lang="en-IN" sz="4000" dirty="0"/>
          </a:p>
        </p:txBody>
      </p:sp>
      <p:sp>
        <p:nvSpPr>
          <p:cNvPr id="11" name="TextBox 10"/>
          <p:cNvSpPr txBox="1"/>
          <p:nvPr/>
        </p:nvSpPr>
        <p:spPr>
          <a:xfrm>
            <a:off x="304800" y="1600199"/>
            <a:ext cx="5234609" cy="2308324"/>
          </a:xfrm>
          <a:prstGeom prst="rect">
            <a:avLst/>
          </a:prstGeom>
          <a:noFill/>
        </p:spPr>
        <p:txBody>
          <a:bodyPr wrap="square" rtlCol="0">
            <a:spAutoFit/>
          </a:bodyPr>
          <a:lstStyle/>
          <a:p>
            <a:r>
              <a:rPr lang="en-US" sz="2400" dirty="0">
                <a:latin typeface="+mj-lt"/>
              </a:rPr>
              <a:t>1) Problem Statement</a:t>
            </a:r>
            <a:br>
              <a:rPr lang="en-US" sz="2400" dirty="0">
                <a:latin typeface="+mj-lt"/>
              </a:rPr>
            </a:br>
            <a:r>
              <a:rPr lang="en-US" sz="2400" dirty="0">
                <a:latin typeface="+mj-lt"/>
              </a:rPr>
              <a:t>2) Proposed Solution </a:t>
            </a:r>
            <a:br>
              <a:rPr lang="en-US" sz="2400" dirty="0">
                <a:latin typeface="+mj-lt"/>
              </a:rPr>
            </a:br>
            <a:r>
              <a:rPr lang="en-US" sz="2400" dirty="0">
                <a:latin typeface="+mj-lt"/>
              </a:rPr>
              <a:t>3) Object Model</a:t>
            </a:r>
            <a:br>
              <a:rPr lang="en-US" sz="2400" dirty="0">
                <a:latin typeface="+mj-lt"/>
              </a:rPr>
            </a:br>
            <a:r>
              <a:rPr lang="en-US" sz="2400" dirty="0">
                <a:latin typeface="+mj-lt"/>
              </a:rPr>
              <a:t>4) Key Roles </a:t>
            </a:r>
            <a:br>
              <a:rPr lang="en-US" sz="2400" dirty="0">
                <a:latin typeface="+mj-lt"/>
              </a:rPr>
            </a:br>
            <a:r>
              <a:rPr lang="en-US" sz="2400" dirty="0">
                <a:latin typeface="+mj-lt"/>
              </a:rPr>
              <a:t>5) Key Features</a:t>
            </a:r>
            <a:br>
              <a:rPr lang="en-US" sz="2400" dirty="0">
                <a:latin typeface="+mj-lt"/>
              </a:rPr>
            </a:br>
            <a:r>
              <a:rPr lang="en-US" sz="2400" dirty="0">
                <a:latin typeface="+mj-lt"/>
              </a:rPr>
              <a:t>6) Extra Features</a:t>
            </a:r>
          </a:p>
        </p:txBody>
      </p:sp>
    </p:spTree>
    <p:extLst>
      <p:ext uri="{BB962C8B-B14F-4D97-AF65-F5344CB8AC3E}">
        <p14:creationId xmlns:p14="http://schemas.microsoft.com/office/powerpoint/2010/main" val="181742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cs typeface="Arial" pitchFamily="34" charset="0"/>
              </a:rPr>
              <a:t>Problem Statement</a:t>
            </a:r>
          </a:p>
        </p:txBody>
      </p:sp>
      <p:sp>
        <p:nvSpPr>
          <p:cNvPr id="3" name="Content Placeholder 2"/>
          <p:cNvSpPr>
            <a:spLocks noGrp="1"/>
          </p:cNvSpPr>
          <p:nvPr>
            <p:ph idx="1"/>
          </p:nvPr>
        </p:nvSpPr>
        <p:spPr>
          <a:xfrm>
            <a:off x="2005584" y="2012950"/>
            <a:ext cx="8229600" cy="4525963"/>
          </a:xfrm>
        </p:spPr>
        <p:txBody>
          <a:bodyPr/>
          <a:lstStyle/>
          <a:p>
            <a:pPr marL="0" indent="0" algn="just">
              <a:buFont typeface="Wingdings" pitchFamily="2" charset="2"/>
              <a:buChar char="Ø"/>
            </a:pPr>
            <a:r>
              <a:rPr lang="en-US" sz="2000" dirty="0">
                <a:latin typeface="+mj-lt"/>
              </a:rPr>
              <a:t> </a:t>
            </a:r>
            <a:r>
              <a:rPr lang="en-US" sz="2600" dirty="0"/>
              <a:t>False insurance claims are hazard to all the insurance companies, which are being claimed in numbers and bringing billions of dollars of loss to the insurance economy. Every insurance provider is a victim of these bogus claims and would want to implement measures against this malpractice. </a:t>
            </a:r>
          </a:p>
          <a:p>
            <a:pPr marL="0" indent="0">
              <a:buFont typeface="Wingdings" pitchFamily="2" charset="2"/>
              <a:buChar char="Ø"/>
            </a:pPr>
            <a:endParaRPr lang="en-US" sz="2400" dirty="0">
              <a:latin typeface="+mj-lt"/>
            </a:endParaRPr>
          </a:p>
          <a:p>
            <a:pPr marL="0" indent="0">
              <a:buNone/>
            </a:pPr>
            <a:endParaRPr lang="en-US" sz="2000" dirty="0">
              <a:latin typeface="+mj-lt"/>
            </a:endParaRPr>
          </a:p>
          <a:p>
            <a:pPr marL="0" indent="0">
              <a:buFont typeface="Wingdings" pitchFamily="2" charset="2"/>
              <a:buChar char="Ø"/>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latin typeface="+mj-lt"/>
              </a:rPr>
              <a:pPr>
                <a:defRPr/>
              </a:pPr>
              <a:t>3</a:t>
            </a:fld>
            <a:endParaRPr lang="en-US" altLang="en-US" dirty="0">
              <a:latin typeface="+mj-lt"/>
            </a:endParaRPr>
          </a:p>
        </p:txBody>
      </p:sp>
    </p:spTree>
    <p:extLst>
      <p:ext uri="{BB962C8B-B14F-4D97-AF65-F5344CB8AC3E}">
        <p14:creationId xmlns:p14="http://schemas.microsoft.com/office/powerpoint/2010/main" val="140434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cs typeface="Arial" pitchFamily="34" charset="0"/>
              </a:rPr>
              <a:t>Proposed Solution</a:t>
            </a:r>
          </a:p>
        </p:txBody>
      </p:sp>
      <p:sp>
        <p:nvSpPr>
          <p:cNvPr id="3" name="Content Placeholder 2"/>
          <p:cNvSpPr>
            <a:spLocks noGrp="1"/>
          </p:cNvSpPr>
          <p:nvPr>
            <p:ph idx="1"/>
          </p:nvPr>
        </p:nvSpPr>
        <p:spPr>
          <a:xfrm>
            <a:off x="2005584" y="2012950"/>
            <a:ext cx="8229600" cy="4525963"/>
          </a:xfrm>
        </p:spPr>
        <p:txBody>
          <a:bodyPr/>
          <a:lstStyle/>
          <a:p>
            <a:pPr marL="0" indent="0" algn="just">
              <a:buFont typeface="Wingdings" pitchFamily="2" charset="2"/>
              <a:buChar char="Ø"/>
            </a:pPr>
            <a:r>
              <a:rPr lang="en-US" sz="2400" dirty="0">
                <a:latin typeface="+mj-lt"/>
              </a:rPr>
              <a:t>The aim of project is to build a system which will help to establish a good and trusted communication between the customer , insurance company , hospital and pharmacy.</a:t>
            </a:r>
          </a:p>
          <a:p>
            <a:pPr marL="0" indent="0">
              <a:buFont typeface="Wingdings" pitchFamily="2" charset="2"/>
              <a:buChar char="Ø"/>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A045053-70BA-40FA-8271-DD06A435D774}" type="slidenum">
              <a:rPr lang="en-US" altLang="en-US" smtClean="0">
                <a:latin typeface="+mj-lt"/>
              </a:rPr>
              <a:pPr>
                <a:defRPr/>
              </a:pPr>
              <a:t>4</a:t>
            </a:fld>
            <a:endParaRPr lang="en-US" altLang="en-US" dirty="0">
              <a:latin typeface="+mj-lt"/>
            </a:endParaRPr>
          </a:p>
        </p:txBody>
      </p:sp>
    </p:spTree>
    <p:extLst>
      <p:ext uri="{BB962C8B-B14F-4D97-AF65-F5344CB8AC3E}">
        <p14:creationId xmlns:p14="http://schemas.microsoft.com/office/powerpoint/2010/main" val="210142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002536" y="355935"/>
            <a:ext cx="8229600" cy="808038"/>
          </a:xfrm>
        </p:spPr>
        <p:txBody>
          <a:bodyPr/>
          <a:lstStyle/>
          <a:p>
            <a:r>
              <a:rPr lang="en-US" altLang="en-US" sz="3200" dirty="0">
                <a:solidFill>
                  <a:srgbClr val="C00000"/>
                </a:solidFill>
                <a:latin typeface="Arial" pitchFamily="34" charset="0"/>
                <a:ea typeface="ＭＳ Ｐゴシック" pitchFamily="34" charset="-128"/>
                <a:cs typeface="Arial" pitchFamily="34" charset="0"/>
              </a:rPr>
              <a:t>Object Model</a:t>
            </a:r>
          </a:p>
        </p:txBody>
      </p:sp>
      <p:sp>
        <p:nvSpPr>
          <p:cNvPr id="5124"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F31405CE-DCAC-43C3-8C45-889D6BEC0067}" type="slidenum">
              <a:rPr lang="en-US" altLang="en-US" sz="1200">
                <a:solidFill>
                  <a:srgbClr val="898989"/>
                </a:solidFill>
              </a:rPr>
              <a:pPr eaLnBrk="1" hangingPunct="1">
                <a:spcBef>
                  <a:spcPct val="0"/>
                </a:spcBef>
                <a:buFontTx/>
                <a:buNone/>
              </a:pPr>
              <a:t>5</a:t>
            </a:fld>
            <a:endParaRPr lang="en-US" altLang="en-US" sz="1200" dirty="0">
              <a:solidFill>
                <a:srgbClr val="898989"/>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163973"/>
            <a:ext cx="7156174" cy="5422357"/>
          </a:xfrm>
        </p:spPr>
      </p:pic>
    </p:spTree>
    <p:extLst>
      <p:ext uri="{BB962C8B-B14F-4D97-AF65-F5344CB8AC3E}">
        <p14:creationId xmlns:p14="http://schemas.microsoft.com/office/powerpoint/2010/main" val="298240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209800" y="609601"/>
            <a:ext cx="7315200" cy="609600"/>
          </a:xfrm>
        </p:spPr>
        <p:txBody>
          <a:bodyPr/>
          <a:lstStyle/>
          <a:p>
            <a:r>
              <a:rPr lang="en-US" altLang="en-US" sz="3200" dirty="0">
                <a:solidFill>
                  <a:srgbClr val="C00000"/>
                </a:solidFill>
                <a:ea typeface="ＭＳ Ｐゴシック" pitchFamily="34" charset="-128"/>
                <a:cs typeface="Arial" pitchFamily="34" charset="0"/>
              </a:rPr>
              <a:t>     Key Roles</a:t>
            </a:r>
          </a:p>
        </p:txBody>
      </p:sp>
      <p:sp>
        <p:nvSpPr>
          <p:cNvPr id="3" name="Subtitle 2"/>
          <p:cNvSpPr>
            <a:spLocks noGrp="1"/>
          </p:cNvSpPr>
          <p:nvPr>
            <p:ph type="subTitle" idx="1"/>
          </p:nvPr>
        </p:nvSpPr>
        <p:spPr>
          <a:xfrm>
            <a:off x="2209800" y="2133601"/>
            <a:ext cx="4495800" cy="4648201"/>
          </a:xfrm>
        </p:spPr>
        <p:txBody>
          <a:bodyPr/>
          <a:lstStyle/>
          <a:p>
            <a:pPr>
              <a:defRPr/>
            </a:pPr>
            <a:endParaRPr lang="en-US" dirty="0">
              <a:latin typeface="+mj-lt"/>
            </a:endParaRPr>
          </a:p>
          <a:p>
            <a:pPr>
              <a:defRPr/>
            </a:pPr>
            <a:endParaRPr lang="en-US" dirty="0">
              <a:latin typeface="+mj-lt"/>
            </a:endParaRPr>
          </a:p>
          <a:p>
            <a:pPr>
              <a:defRPr/>
            </a:pPr>
            <a:endParaRPr lang="en-US" dirty="0">
              <a:latin typeface="+mj-lt"/>
            </a:endParaRPr>
          </a:p>
        </p:txBody>
      </p:sp>
      <p:sp>
        <p:nvSpPr>
          <p:cNvPr id="8" name="Content Placeholder 2"/>
          <p:cNvSpPr txBox="1">
            <a:spLocks/>
          </p:cNvSpPr>
          <p:nvPr/>
        </p:nvSpPr>
        <p:spPr bwMode="auto">
          <a:xfrm>
            <a:off x="2206752" y="2109216"/>
            <a:ext cx="7623048" cy="3072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0"/>
                <a:cs typeface="ＭＳ Ｐゴシック" charset="0"/>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rgbClr val="000000"/>
                </a:solidFill>
                <a:latin typeface="+mj-lt"/>
                <a:cs typeface="Arial" pitchFamily="34" charset="0"/>
              </a:rPr>
              <a:t>Insurance Enterprise</a:t>
            </a:r>
          </a:p>
          <a:p>
            <a:pPr algn="l">
              <a:buFont typeface="Wingdings" pitchFamily="2" charset="2"/>
              <a:buChar char="Ø"/>
            </a:pPr>
            <a:r>
              <a:rPr lang="en-US" sz="2400" dirty="0">
                <a:solidFill>
                  <a:srgbClr val="000000"/>
                </a:solidFill>
                <a:latin typeface="+mj-lt"/>
                <a:cs typeface="Arial" pitchFamily="34" charset="0"/>
              </a:rPr>
              <a:t>Customer</a:t>
            </a:r>
          </a:p>
          <a:p>
            <a:pPr algn="l">
              <a:buFont typeface="Wingdings" pitchFamily="2" charset="2"/>
              <a:buChar char="Ø"/>
            </a:pPr>
            <a:r>
              <a:rPr lang="en-US" sz="2400" dirty="0">
                <a:solidFill>
                  <a:srgbClr val="000000"/>
                </a:solidFill>
                <a:latin typeface="+mj-lt"/>
                <a:cs typeface="Arial" pitchFamily="34" charset="0"/>
              </a:rPr>
              <a:t>Insurance Admin</a:t>
            </a:r>
          </a:p>
          <a:p>
            <a:pPr algn="l">
              <a:buFont typeface="Wingdings" pitchFamily="2" charset="2"/>
              <a:buChar char="Ø"/>
            </a:pPr>
            <a:r>
              <a:rPr lang="en-US" sz="2400" dirty="0">
                <a:solidFill>
                  <a:srgbClr val="000000"/>
                </a:solidFill>
                <a:latin typeface="+mj-lt"/>
                <a:cs typeface="Arial" pitchFamily="34" charset="0"/>
              </a:rPr>
              <a:t>Insurance Agent</a:t>
            </a:r>
          </a:p>
          <a:p>
            <a:pPr algn="l">
              <a:buFont typeface="Wingdings" pitchFamily="2" charset="2"/>
              <a:buChar char="Ø"/>
            </a:pPr>
            <a:r>
              <a:rPr lang="en-US" sz="2400" dirty="0">
                <a:solidFill>
                  <a:srgbClr val="000000"/>
                </a:solidFill>
                <a:latin typeface="+mj-lt"/>
                <a:cs typeface="Arial" pitchFamily="34" charset="0"/>
              </a:rPr>
              <a:t>Insurance Approver</a:t>
            </a:r>
          </a:p>
          <a:p>
            <a:pPr algn="l">
              <a:buFont typeface="Wingdings" pitchFamily="2" charset="2"/>
              <a:buChar char="Ø"/>
            </a:pPr>
            <a:r>
              <a:rPr lang="en-US" sz="2400" dirty="0">
                <a:solidFill>
                  <a:srgbClr val="000000"/>
                </a:solidFill>
                <a:latin typeface="+mj-lt"/>
                <a:cs typeface="Arial" pitchFamily="34" charset="0"/>
              </a:rPr>
              <a:t>Insurance Investigator</a:t>
            </a:r>
          </a:p>
          <a:p>
            <a:pPr algn="l"/>
            <a:r>
              <a:rPr lang="en-US" sz="2400" b="1" dirty="0">
                <a:solidFill>
                  <a:srgbClr val="000000"/>
                </a:solidFill>
                <a:latin typeface="+mj-lt"/>
                <a:cs typeface="Arial" pitchFamily="34" charset="0"/>
              </a:rPr>
              <a:t>Hospital Enterprise</a:t>
            </a:r>
          </a:p>
          <a:p>
            <a:pPr algn="l">
              <a:buFont typeface="Wingdings" pitchFamily="2" charset="2"/>
              <a:buChar char="Ø"/>
            </a:pPr>
            <a:r>
              <a:rPr lang="en-US" sz="2400" dirty="0">
                <a:solidFill>
                  <a:srgbClr val="000000"/>
                </a:solidFill>
                <a:latin typeface="+mj-lt"/>
                <a:cs typeface="Arial" pitchFamily="34" charset="0"/>
              </a:rPr>
              <a:t>Hospital Admin</a:t>
            </a:r>
          </a:p>
          <a:p>
            <a:pPr algn="l">
              <a:buFont typeface="Wingdings" pitchFamily="2" charset="2"/>
              <a:buChar char="Ø"/>
            </a:pPr>
            <a:r>
              <a:rPr lang="en-US" sz="2400" dirty="0" err="1">
                <a:solidFill>
                  <a:srgbClr val="000000"/>
                </a:solidFill>
                <a:latin typeface="+mj-lt"/>
                <a:cs typeface="Arial" pitchFamily="34" charset="0"/>
              </a:rPr>
              <a:t>Pharmcist</a:t>
            </a:r>
            <a:endParaRPr lang="en-US" sz="2400" dirty="0">
              <a:latin typeface="+mj-lt"/>
              <a:cs typeface="Arial" pitchFamily="34" charset="0"/>
            </a:endParaRPr>
          </a:p>
          <a:p>
            <a:endParaRPr lang="en-US" sz="2400" dirty="0">
              <a:latin typeface="+mj-lt"/>
              <a:cs typeface="Arial" pitchFamily="34" charset="0"/>
            </a:endParaRPr>
          </a:p>
        </p:txBody>
      </p:sp>
    </p:spTree>
    <p:extLst>
      <p:ext uri="{BB962C8B-B14F-4D97-AF65-F5344CB8AC3E}">
        <p14:creationId xmlns:p14="http://schemas.microsoft.com/office/powerpoint/2010/main" val="239203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141993" y="671709"/>
            <a:ext cx="3921266" cy="584775"/>
          </a:xfrm>
          <a:prstGeom prst="rect">
            <a:avLst/>
          </a:prstGeom>
        </p:spPr>
        <p:txBody>
          <a:bodyPr wrap="none">
            <a:spAutoFit/>
          </a:bodyPr>
          <a:lstStyle/>
          <a:p>
            <a:r>
              <a:rPr lang="en-US" altLang="en-US" sz="3200" dirty="0">
                <a:solidFill>
                  <a:srgbClr val="C00000"/>
                </a:solidFill>
                <a:latin typeface="Arial" pitchFamily="34" charset="0"/>
                <a:cs typeface="Arial" pitchFamily="34" charset="0"/>
              </a:rPr>
              <a:t>Use Case Scenarios</a:t>
            </a: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878" y="1827558"/>
            <a:ext cx="7593496" cy="4745520"/>
          </a:xfrm>
          <a:prstGeom prst="rect">
            <a:avLst/>
          </a:prstGeom>
        </p:spPr>
      </p:pic>
    </p:spTree>
    <p:extLst>
      <p:ext uri="{BB962C8B-B14F-4D97-AF65-F5344CB8AC3E}">
        <p14:creationId xmlns:p14="http://schemas.microsoft.com/office/powerpoint/2010/main" val="88111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09601" y="700491"/>
            <a:ext cx="10416208" cy="1014079"/>
          </a:xfrm>
        </p:spPr>
        <p:txBody>
          <a:bodyPr/>
          <a:lstStyle/>
          <a:p>
            <a:pPr algn="l"/>
            <a:r>
              <a:rPr lang="en-US" altLang="en-US" sz="1800" b="1" dirty="0">
                <a:solidFill>
                  <a:srgbClr val="C00000"/>
                </a:solidFill>
                <a:latin typeface="Arial" pitchFamily="34" charset="0"/>
                <a:ea typeface="ＭＳ Ｐゴシック" pitchFamily="34" charset="-128"/>
                <a:cs typeface="Arial" pitchFamily="34" charset="0"/>
              </a:rPr>
              <a:t>Use Case 1: </a:t>
            </a:r>
            <a:r>
              <a:rPr lang="en-US" sz="1800" dirty="0"/>
              <a:t>The customer can request for a policy which will be approved  based on the vital signs of patient sent from hospital.</a:t>
            </a:r>
            <a:br>
              <a:rPr lang="en-US" sz="1800" dirty="0"/>
            </a:br>
            <a:endParaRPr lang="en-US" altLang="en-US" sz="1800" b="1" dirty="0">
              <a:solidFill>
                <a:srgbClr val="C00000"/>
              </a:solidFill>
              <a:latin typeface="Arial" pitchFamily="34" charset="0"/>
              <a:ea typeface="ＭＳ Ｐゴシック" pitchFamily="34" charset="-128"/>
              <a:cs typeface="Arial" pitchFamily="34" charset="0"/>
            </a:endParaRPr>
          </a:p>
        </p:txBody>
      </p:sp>
      <p:sp>
        <p:nvSpPr>
          <p:cNvPr id="5124"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F31405CE-DCAC-43C3-8C45-889D6BEC0067}" type="slidenum">
              <a:rPr lang="en-US" altLang="en-US" sz="1200">
                <a:solidFill>
                  <a:srgbClr val="898989"/>
                </a:solidFill>
              </a:rPr>
              <a:pPr eaLnBrk="1" hangingPunct="1">
                <a:spcBef>
                  <a:spcPct val="0"/>
                </a:spcBef>
                <a:buFontTx/>
                <a:buNone/>
              </a:pPr>
              <a:t>8</a:t>
            </a:fld>
            <a:endParaRPr lang="en-US" altLang="en-US" sz="1200" dirty="0">
              <a:solidFill>
                <a:srgbClr val="898989"/>
              </a:solidFill>
            </a:endParaRPr>
          </a:p>
        </p:txBody>
      </p:sp>
      <p:sp>
        <p:nvSpPr>
          <p:cNvPr id="5" name="Content Placeholder 4"/>
          <p:cNvSpPr>
            <a:spLocks noGrp="1"/>
          </p:cNvSpPr>
          <p:nvPr>
            <p:ph idx="1"/>
          </p:nvPr>
        </p:nvSpPr>
        <p:spPr/>
        <p:txBody>
          <a:bodyPr/>
          <a:lstStyle/>
          <a:p>
            <a:pPr marL="0" indent="0">
              <a:buNone/>
            </a:pPr>
            <a:endParaRPr lang="en-IN" sz="2400" dirty="0"/>
          </a:p>
          <a:p>
            <a:pPr marL="0" indent="0">
              <a:buNone/>
            </a:pPr>
            <a:endParaRPr lang="en-IN" sz="2400" dirty="0"/>
          </a:p>
          <a:p>
            <a:pPr marL="0" indent="0">
              <a:buNone/>
            </a:pPr>
            <a:endParaRPr lang="en-IN" sz="2400" dirty="0"/>
          </a:p>
        </p:txBody>
      </p:sp>
      <p:pic>
        <p:nvPicPr>
          <p:cNvPr id="2" name="Picture 1"/>
          <p:cNvPicPr>
            <a:picLocks noChangeAspect="1"/>
          </p:cNvPicPr>
          <p:nvPr/>
        </p:nvPicPr>
        <p:blipFill>
          <a:blip r:embed="rId2"/>
          <a:stretch>
            <a:fillRect/>
          </a:stretch>
        </p:blipFill>
        <p:spPr>
          <a:xfrm>
            <a:off x="5592416" y="1600201"/>
            <a:ext cx="4752975" cy="4448175"/>
          </a:xfrm>
          <a:prstGeom prst="rect">
            <a:avLst/>
          </a:prstGeom>
        </p:spPr>
      </p:pic>
      <p:sp>
        <p:nvSpPr>
          <p:cNvPr id="3" name="TextBox 2"/>
          <p:cNvSpPr txBox="1"/>
          <p:nvPr/>
        </p:nvSpPr>
        <p:spPr>
          <a:xfrm>
            <a:off x="1020415" y="1921565"/>
            <a:ext cx="3631097" cy="923330"/>
          </a:xfrm>
          <a:prstGeom prst="rect">
            <a:avLst/>
          </a:prstGeom>
          <a:noFill/>
        </p:spPr>
        <p:txBody>
          <a:bodyPr wrap="square" rtlCol="0">
            <a:spAutoFit/>
          </a:bodyPr>
          <a:lstStyle/>
          <a:p>
            <a:r>
              <a:rPr lang="en-IN" dirty="0"/>
              <a:t>1) Customer will sign up using the ‘New Customer’ button on the Main Jframe. </a:t>
            </a:r>
          </a:p>
        </p:txBody>
      </p:sp>
    </p:spTree>
    <p:extLst>
      <p:ext uri="{BB962C8B-B14F-4D97-AF65-F5344CB8AC3E}">
        <p14:creationId xmlns:p14="http://schemas.microsoft.com/office/powerpoint/2010/main" val="299845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626" y="967408"/>
            <a:ext cx="10614992" cy="923330"/>
          </a:xfrm>
          <a:prstGeom prst="rect">
            <a:avLst/>
          </a:prstGeom>
          <a:noFill/>
        </p:spPr>
        <p:txBody>
          <a:bodyPr wrap="square" rtlCol="0">
            <a:spAutoFit/>
          </a:bodyPr>
          <a:lstStyle/>
          <a:p>
            <a:r>
              <a:rPr lang="en-IN" dirty="0"/>
              <a:t>2) After Customer is logged in, they will land on the customer work area panel from where the customer can request for a claim or a policy. </a:t>
            </a:r>
            <a:br>
              <a:rPr lang="en-IN" dirty="0"/>
            </a:br>
            <a:r>
              <a:rPr lang="en-IN" dirty="0"/>
              <a:t>3) Depending on what the customer chooses, a new policy will get generated.</a:t>
            </a:r>
          </a:p>
        </p:txBody>
      </p:sp>
      <p:pic>
        <p:nvPicPr>
          <p:cNvPr id="5" name="Picture 4"/>
          <p:cNvPicPr>
            <a:picLocks noChangeAspect="1"/>
          </p:cNvPicPr>
          <p:nvPr/>
        </p:nvPicPr>
        <p:blipFill>
          <a:blip r:embed="rId2"/>
          <a:stretch>
            <a:fillRect/>
          </a:stretch>
        </p:blipFill>
        <p:spPr>
          <a:xfrm>
            <a:off x="768625" y="2774673"/>
            <a:ext cx="4929810" cy="3429000"/>
          </a:xfrm>
          <a:prstGeom prst="rect">
            <a:avLst/>
          </a:prstGeom>
        </p:spPr>
      </p:pic>
      <p:pic>
        <p:nvPicPr>
          <p:cNvPr id="6" name="Picture 5"/>
          <p:cNvPicPr>
            <a:picLocks noChangeAspect="1"/>
          </p:cNvPicPr>
          <p:nvPr/>
        </p:nvPicPr>
        <p:blipFill>
          <a:blip r:embed="rId3"/>
          <a:stretch>
            <a:fillRect/>
          </a:stretch>
        </p:blipFill>
        <p:spPr>
          <a:xfrm>
            <a:off x="6076122" y="2774673"/>
            <a:ext cx="5523671" cy="3429000"/>
          </a:xfrm>
          <a:prstGeom prst="rect">
            <a:avLst/>
          </a:prstGeom>
        </p:spPr>
      </p:pic>
    </p:spTree>
    <p:extLst>
      <p:ext uri="{BB962C8B-B14F-4D97-AF65-F5344CB8AC3E}">
        <p14:creationId xmlns:p14="http://schemas.microsoft.com/office/powerpoint/2010/main" val="1709466100"/>
      </p:ext>
    </p:extLst>
  </p:cSld>
  <p:clrMapOvr>
    <a:masterClrMapping/>
  </p:clrMapOvr>
</p:sld>
</file>

<file path=ppt/theme/theme1.xml><?xml version="1.0" encoding="utf-8"?>
<a:theme xmlns:a="http://schemas.openxmlformats.org/drawingml/2006/main" name="AED_Final Presentation_Garima_Deshpande - Copy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AED_Final Presentation_Garima_Deshpande - Copy (1)</Template>
  <TotalTime>253</TotalTime>
  <Words>299</Words>
  <Application>Microsoft Office PowerPoint</Application>
  <PresentationFormat>Widescreen</PresentationFormat>
  <Paragraphs>47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ＭＳ Ｐゴシック</vt:lpstr>
      <vt:lpstr>Arial</vt:lpstr>
      <vt:lpstr>Calibri</vt:lpstr>
      <vt:lpstr>Wingdings</vt:lpstr>
      <vt:lpstr>AED_Final Presentation_Garima_Deshpande - Copy (1)</vt:lpstr>
      <vt:lpstr>PowerPoint Presentation</vt:lpstr>
      <vt:lpstr>PowerPoint Presentation</vt:lpstr>
      <vt:lpstr>Problem Statement</vt:lpstr>
      <vt:lpstr>Proposed Solution</vt:lpstr>
      <vt:lpstr>Object Model</vt:lpstr>
      <vt:lpstr>     Key Roles</vt:lpstr>
      <vt:lpstr>PowerPoint Presentation</vt:lpstr>
      <vt:lpstr>Use Case 1: The customer can request for a policy which will be approved  based on the vital signs of patient sent from hospital. </vt:lpstr>
      <vt:lpstr>PowerPoint Presentation</vt:lpstr>
      <vt:lpstr>PowerPoint Presentation</vt:lpstr>
      <vt:lpstr>PowerPoint Presentation</vt:lpstr>
      <vt:lpstr>PowerPoint Presentation</vt:lpstr>
      <vt:lpstr>Extra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Radhika Maheshwari</dc:creator>
  <cp:lastModifiedBy>Radhika Maheshwari</cp:lastModifiedBy>
  <cp:revision>21</cp:revision>
  <dcterms:created xsi:type="dcterms:W3CDTF">2016-12-11T22:44:40Z</dcterms:created>
  <dcterms:modified xsi:type="dcterms:W3CDTF">2016-12-12T04:31:09Z</dcterms:modified>
</cp:coreProperties>
</file>