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9" r:id="rId13"/>
    <p:sldId id="266" r:id="rId14"/>
    <p:sldId id="267" r:id="rId15"/>
    <p:sldId id="270"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081/" TargetMode="External"/><Relationship Id="rId2" Type="http://schemas.openxmlformats.org/officeDocument/2006/relationships/hyperlink" Target="https://github.com/dmajkic/redis/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3d.bdpedia.fr/redis.html#b-les-lis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onos.fr/digitalguide/hebergement/aspects-techniques/key-value-store/" TargetMode="External"/><Relationship Id="rId2" Type="http://schemas.openxmlformats.org/officeDocument/2006/relationships/hyperlink" Target="https://www.ionos.fr/digitalguide/hebergement/aspects-techniques/bases-de-donnees-in-mem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56BEB0-AC41-4874-ACC6-36215B2048B0}"/>
              </a:ext>
            </a:extLst>
          </p:cNvPr>
          <p:cNvSpPr>
            <a:spLocks noGrp="1"/>
          </p:cNvSpPr>
          <p:nvPr>
            <p:ph type="ctrTitle"/>
          </p:nvPr>
        </p:nvSpPr>
        <p:spPr>
          <a:xfrm>
            <a:off x="1616149" y="462516"/>
            <a:ext cx="9888463" cy="2262781"/>
          </a:xfrm>
        </p:spPr>
        <p:txBody>
          <a:bodyPr>
            <a:normAutofit/>
          </a:bodyPr>
          <a:lstStyle/>
          <a:p>
            <a:r>
              <a:rPr lang="fr-FR" sz="4800" b="1" dirty="0"/>
              <a:t>Theme: base de donnees redis</a:t>
            </a:r>
          </a:p>
        </p:txBody>
      </p:sp>
      <p:pic>
        <p:nvPicPr>
          <p:cNvPr id="5" name="Image 4">
            <a:extLst>
              <a:ext uri="{FF2B5EF4-FFF2-40B4-BE49-F238E27FC236}">
                <a16:creationId xmlns:a16="http://schemas.microsoft.com/office/drawing/2014/main" id="{77AFE974-ABEF-4121-8695-615CFC3FD0EC}"/>
              </a:ext>
            </a:extLst>
          </p:cNvPr>
          <p:cNvPicPr>
            <a:picLocks noChangeAspect="1"/>
          </p:cNvPicPr>
          <p:nvPr/>
        </p:nvPicPr>
        <p:blipFill>
          <a:blip r:embed="rId2"/>
          <a:stretch>
            <a:fillRect/>
          </a:stretch>
        </p:blipFill>
        <p:spPr>
          <a:xfrm>
            <a:off x="3046811" y="3756848"/>
            <a:ext cx="6757993" cy="2258455"/>
          </a:xfrm>
          <a:prstGeom prst="rect">
            <a:avLst/>
          </a:prstGeom>
        </p:spPr>
      </p:pic>
    </p:spTree>
    <p:extLst>
      <p:ext uri="{BB962C8B-B14F-4D97-AF65-F5344CB8AC3E}">
        <p14:creationId xmlns:p14="http://schemas.microsoft.com/office/powerpoint/2010/main" val="389223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42580CD-DE89-42E0-9628-9841361A2E27}"/>
              </a:ext>
            </a:extLst>
          </p:cNvPr>
          <p:cNvSpPr txBox="1"/>
          <p:nvPr/>
        </p:nvSpPr>
        <p:spPr>
          <a:xfrm>
            <a:off x="3880884" y="2413337"/>
            <a:ext cx="7381653" cy="2031325"/>
          </a:xfrm>
          <a:prstGeom prst="rect">
            <a:avLst/>
          </a:prstGeom>
          <a:noFill/>
        </p:spPr>
        <p:txBody>
          <a:bodyPr wrap="square">
            <a:spAutoFit/>
          </a:bodyPr>
          <a:lstStyle/>
          <a:p>
            <a:r>
              <a:rPr lang="fr-FR" dirty="0">
                <a:latin typeface="Cambria" panose="02040503050406030204" pitchFamily="18" charset="0"/>
                <a:cs typeface="Helvetica" panose="020B0604020202020204" pitchFamily="34" charset="0"/>
              </a:rPr>
              <a:t>Toujours dans les avantages on peut citer:</a:t>
            </a:r>
          </a:p>
          <a:p>
            <a:endParaRPr lang="fr-FR" dirty="0">
              <a:latin typeface="Cambria" panose="02040503050406030204" pitchFamily="18" charset="0"/>
              <a:cs typeface="Helvetica" panose="020B0604020202020204" pitchFamily="34" charset="0"/>
            </a:endParaRPr>
          </a:p>
          <a:p>
            <a:pPr marL="285750" indent="-285750">
              <a:buFont typeface="Wingdings" panose="05000000000000000000" pitchFamily="2" charset="2"/>
              <a:buChar char="ü"/>
            </a:pPr>
            <a:r>
              <a:rPr lang="fr-FR" dirty="0">
                <a:latin typeface="Cambria" panose="02040503050406030204" pitchFamily="18" charset="0"/>
                <a:cs typeface="Helvetica" panose="020B0604020202020204" pitchFamily="34" charset="0"/>
              </a:rPr>
              <a:t>	</a:t>
            </a:r>
            <a:r>
              <a:rPr lang="fr-FR" sz="1800" dirty="0">
                <a:effectLst/>
                <a:latin typeface="Lucida Calligraphy" panose="03010101010101010101" pitchFamily="66" charset="0"/>
                <a:ea typeface="Times New Roman" panose="02020603050405020304" pitchFamily="18" charset="0"/>
                <a:cs typeface="Helvetica" panose="020B0604020202020204" pitchFamily="34" charset="0"/>
              </a:rPr>
              <a:t>Simplicité et facilité d'utilisation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fr-FR" dirty="0">
                <a:latin typeface="Cambria" panose="02040503050406030204" pitchFamily="18" charset="0"/>
                <a:cs typeface="Helvetica" panose="020B0604020202020204" pitchFamily="34" charset="0"/>
              </a:rPr>
              <a:t>	</a:t>
            </a:r>
            <a:r>
              <a:rPr lang="fr-FR" sz="1800" dirty="0">
                <a:effectLst/>
                <a:latin typeface="Lucida Calligraphy" panose="03010101010101010101" pitchFamily="66" charset="0"/>
                <a:ea typeface="Times New Roman" panose="02020603050405020304" pitchFamily="18" charset="0"/>
                <a:cs typeface="Helvetica" panose="020B0604020202020204" pitchFamily="34" charset="0"/>
              </a:rPr>
              <a:t>Réplication et persistance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fr-FR" dirty="0">
                <a:latin typeface="Cambria" panose="02040503050406030204" pitchFamily="18" charset="0"/>
                <a:cs typeface="Helvetica" panose="020B0604020202020204" pitchFamily="34" charset="0"/>
              </a:rPr>
              <a:t>	</a:t>
            </a:r>
            <a:r>
              <a:rPr lang="fr-FR" sz="1800" dirty="0">
                <a:effectLst/>
                <a:latin typeface="Lucida Calligraphy" panose="03010101010101010101" pitchFamily="66" charset="0"/>
                <a:ea typeface="Times New Roman" panose="02020603050405020304" pitchFamily="18" charset="0"/>
                <a:cs typeface="Helvetica" panose="020B0604020202020204" pitchFamily="34" charset="0"/>
              </a:rPr>
              <a:t>Disponibilité et persistance élevées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fr-FR" dirty="0">
                <a:latin typeface="Cambria" panose="02040503050406030204" pitchFamily="18" charset="0"/>
                <a:cs typeface="Helvetica" panose="020B0604020202020204" pitchFamily="34" charset="0"/>
              </a:rPr>
              <a:t>	</a:t>
            </a:r>
            <a:r>
              <a:rPr lang="fr-FR" sz="1800" dirty="0">
                <a:effectLst/>
                <a:latin typeface="Lucida Calligraphy" panose="03010101010101010101" pitchFamily="66" charset="0"/>
                <a:ea typeface="Times New Roman" panose="02020603050405020304" pitchFamily="18" charset="0"/>
                <a:cs typeface="Helvetica" panose="020B0604020202020204" pitchFamily="34" charset="0"/>
              </a:rPr>
              <a:t>Extensibilité</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68571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D310B9-62BA-4EA9-B8CA-F9DF8F083992}"/>
              </a:ext>
            </a:extLst>
          </p:cNvPr>
          <p:cNvSpPr>
            <a:spLocks noGrp="1"/>
          </p:cNvSpPr>
          <p:nvPr>
            <p:ph type="title"/>
          </p:nvPr>
        </p:nvSpPr>
        <p:spPr/>
        <p:txBody>
          <a:bodyPr>
            <a:normAutofit fontScale="90000"/>
          </a:bodyPr>
          <a:lstStyle/>
          <a:p>
            <a:r>
              <a:rPr lang="fr-FR" sz="4000" dirty="0">
                <a:solidFill>
                  <a:schemeClr val="accent1">
                    <a:lumMod val="60000"/>
                    <a:lumOff val="40000"/>
                  </a:schemeClr>
                </a:solidFill>
                <a:latin typeface="Lucida Calligraphy" panose="03010101010101010101" pitchFamily="66" charset="0"/>
              </a:rPr>
              <a:t>Exemples de domaines d’utilisation</a:t>
            </a:r>
          </a:p>
        </p:txBody>
      </p:sp>
      <p:sp>
        <p:nvSpPr>
          <p:cNvPr id="3" name="Espace réservé du contenu 2">
            <a:extLst>
              <a:ext uri="{FF2B5EF4-FFF2-40B4-BE49-F238E27FC236}">
                <a16:creationId xmlns:a16="http://schemas.microsoft.com/office/drawing/2014/main" id="{F754A1F9-E683-422C-B3AD-E569A0F73A84}"/>
              </a:ext>
            </a:extLst>
          </p:cNvPr>
          <p:cNvSpPr>
            <a:spLocks noGrp="1"/>
          </p:cNvSpPr>
          <p:nvPr>
            <p:ph idx="1"/>
          </p:nvPr>
        </p:nvSpPr>
        <p:spPr/>
        <p:txBody>
          <a:bodyPr/>
          <a:lstStyle/>
          <a:p>
            <a:pPr algn="ctr"/>
            <a:r>
              <a:rPr lang="fr-FR"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Données manipulées Mise en cache</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Magasin de sessions</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Streaming multimédia </a:t>
            </a:r>
          </a:p>
          <a:p>
            <a:pPr algn="ct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Géolocalisation</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Machine Learning</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fr-FR" dirty="0"/>
          </a:p>
        </p:txBody>
      </p:sp>
    </p:spTree>
    <p:extLst>
      <p:ext uri="{BB962C8B-B14F-4D97-AF65-F5344CB8AC3E}">
        <p14:creationId xmlns:p14="http://schemas.microsoft.com/office/powerpoint/2010/main" val="199519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BAC67-46C4-4C27-987E-4158FBBF6241}"/>
              </a:ext>
            </a:extLst>
          </p:cNvPr>
          <p:cNvSpPr>
            <a:spLocks noGrp="1"/>
          </p:cNvSpPr>
          <p:nvPr>
            <p:ph type="title"/>
          </p:nvPr>
        </p:nvSpPr>
        <p:spPr/>
        <p:txBody>
          <a:bodyPr/>
          <a:lstStyle/>
          <a:p>
            <a:r>
              <a:rPr lang="fr-FR" dirty="0">
                <a:solidFill>
                  <a:schemeClr val="accent1">
                    <a:lumMod val="60000"/>
                    <a:lumOff val="40000"/>
                  </a:schemeClr>
                </a:solidFill>
                <a:latin typeface="Lucida Calligraphy" panose="03010101010101010101" pitchFamily="66" charset="0"/>
              </a:rPr>
              <a:t>Installation</a:t>
            </a:r>
          </a:p>
        </p:txBody>
      </p:sp>
      <p:sp>
        <p:nvSpPr>
          <p:cNvPr id="3" name="Espace réservé du contenu 2">
            <a:extLst>
              <a:ext uri="{FF2B5EF4-FFF2-40B4-BE49-F238E27FC236}">
                <a16:creationId xmlns:a16="http://schemas.microsoft.com/office/drawing/2014/main" id="{71B7CA95-6AEC-4145-9CD7-E345B60F3904}"/>
              </a:ext>
            </a:extLst>
          </p:cNvPr>
          <p:cNvSpPr>
            <a:spLocks noGrp="1"/>
          </p:cNvSpPr>
          <p:nvPr>
            <p:ph idx="1"/>
          </p:nvPr>
        </p:nvSpPr>
        <p:spPr/>
        <p:txBody>
          <a:bodyPr>
            <a:normAutofit fontScale="85000" lnSpcReduction="10000"/>
          </a:bodyPr>
          <a:lstStyle/>
          <a:p>
            <a:pPr marL="0" indent="0">
              <a:buNone/>
            </a:pPr>
            <a:r>
              <a:rPr lang="fr-FR" dirty="0"/>
              <a:t>Installation du serveur</a:t>
            </a:r>
          </a:p>
          <a:p>
            <a:pPr marL="0" indent="0">
              <a:buNone/>
            </a:pPr>
            <a:r>
              <a:rPr lang="fr-FR" dirty="0"/>
              <a:t>	Telecharger le dossier et le dezipper : 	</a:t>
            </a:r>
            <a:r>
              <a:rPr lang="fr-FR" dirty="0">
                <a:hlinkClick r:id="rId2"/>
              </a:rPr>
              <a:t>https://github.com/dmajkic/redis/downloads</a:t>
            </a:r>
            <a:endParaRPr lang="fr-FR" dirty="0"/>
          </a:p>
          <a:p>
            <a:pPr marL="0" indent="0">
              <a:buNone/>
            </a:pPr>
            <a:r>
              <a:rPr lang="fr-FR" b="0" i="0" dirty="0">
                <a:solidFill>
                  <a:schemeClr val="tx1"/>
                </a:solidFill>
                <a:effectLst/>
                <a:latin typeface="Graphik Web"/>
              </a:rPr>
              <a:t>	</a:t>
            </a:r>
            <a:r>
              <a:rPr lang="fr-FR" sz="1400" b="0" i="0" dirty="0">
                <a:solidFill>
                  <a:schemeClr val="tx1"/>
                </a:solidFill>
                <a:effectLst/>
                <a:latin typeface="Graphik Web"/>
              </a:rPr>
              <a:t>Une fois que vous avez extrait la version 32 ou 64 bits de Redis à l'emplacement de votre</a:t>
            </a:r>
            <a:br>
              <a:rPr lang="fr-FR" sz="1400" dirty="0">
                <a:solidFill>
                  <a:schemeClr val="tx1"/>
                </a:solidFill>
              </a:rPr>
            </a:br>
            <a:r>
              <a:rPr lang="fr-FR" sz="1400" dirty="0">
                <a:solidFill>
                  <a:schemeClr val="tx1"/>
                </a:solidFill>
              </a:rPr>
              <a:t>	</a:t>
            </a:r>
            <a:r>
              <a:rPr lang="fr-FR" sz="1400" b="0" i="0" dirty="0">
                <a:solidFill>
                  <a:schemeClr val="tx1"/>
                </a:solidFill>
                <a:effectLst/>
                <a:latin typeface="Graphik Web"/>
              </a:rPr>
              <a:t>choix (en fonction de votre plate-forme et de vos préférences; rappelez-vous que 	Windows 64 bits</a:t>
            </a:r>
            <a:br>
              <a:rPr lang="fr-FR" sz="1400" dirty="0">
                <a:solidFill>
                  <a:schemeClr val="tx1"/>
                </a:solidFill>
              </a:rPr>
            </a:br>
            <a:r>
              <a:rPr lang="fr-FR" sz="1400" dirty="0">
                <a:solidFill>
                  <a:schemeClr val="tx1"/>
                </a:solidFill>
              </a:rPr>
              <a:t>	</a:t>
            </a:r>
            <a:r>
              <a:rPr lang="fr-FR" sz="1400" b="0" i="0" dirty="0">
                <a:solidFill>
                  <a:schemeClr val="tx1"/>
                </a:solidFill>
                <a:effectLst/>
                <a:latin typeface="Graphik Web"/>
              </a:rPr>
              <a:t>peut exécuter Redis 32 ou 64 bits, mais 32 bits Windows ne peut exécuter que Redis 32 	bits), vous pouvez</a:t>
            </a:r>
            <a:br>
              <a:rPr lang="fr-FR" sz="1400" dirty="0">
                <a:solidFill>
                  <a:schemeClr val="tx1"/>
                </a:solidFill>
              </a:rPr>
            </a:br>
            <a:r>
              <a:rPr lang="fr-FR" sz="1400" dirty="0">
                <a:solidFill>
                  <a:schemeClr val="tx1"/>
                </a:solidFill>
              </a:rPr>
              <a:t>	</a:t>
            </a:r>
            <a:r>
              <a:rPr lang="fr-FR" sz="1400" b="0" i="0" dirty="0">
                <a:solidFill>
                  <a:schemeClr val="tx1"/>
                </a:solidFill>
                <a:effectLst/>
                <a:latin typeface="Graphik Web"/>
              </a:rPr>
              <a:t>démarrer Redis en double-cliquant sur le</a:t>
            </a:r>
            <a:r>
              <a:rPr lang="fr-FR" sz="1400" dirty="0">
                <a:solidFill>
                  <a:schemeClr val="tx1"/>
                </a:solidFill>
                <a:effectLst/>
              </a:rPr>
              <a:t>serveur redis</a:t>
            </a:r>
            <a:r>
              <a:rPr lang="fr-FR" sz="1400" b="0" i="0" dirty="0">
                <a:solidFill>
                  <a:schemeClr val="tx1"/>
                </a:solidFill>
                <a:effectLst/>
                <a:latin typeface="Graphik Web"/>
              </a:rPr>
              <a:t>exécutable.</a:t>
            </a:r>
          </a:p>
          <a:p>
            <a:pPr marL="0" indent="0">
              <a:buNone/>
            </a:pPr>
            <a:r>
              <a:rPr lang="fr-FR" dirty="0"/>
              <a:t>Installation interface graphique (redis commander)</a:t>
            </a:r>
          </a:p>
          <a:p>
            <a:pPr marL="0" indent="0">
              <a:buNone/>
            </a:pPr>
            <a:r>
              <a:rPr lang="fr-FR" dirty="0"/>
              <a:t>	</a:t>
            </a:r>
            <a:r>
              <a:rPr lang="fr-FR" sz="1400" b="0" i="0" dirty="0">
                <a:solidFill>
                  <a:schemeClr val="tx1"/>
                </a:solidFill>
                <a:effectLst/>
                <a:latin typeface="Verdana" panose="020B0604030504040204" pitchFamily="34" charset="0"/>
              </a:rPr>
              <a:t>Il est nécessaire d’avoir installé npm et node pour pouvoir installer Redis Commander, 	ensuite 	l’installation est très simple :</a:t>
            </a:r>
          </a:p>
          <a:p>
            <a:pPr marL="0" indent="0">
              <a:buNone/>
            </a:pPr>
            <a:r>
              <a:rPr lang="fr-FR" sz="1400" dirty="0">
                <a:solidFill>
                  <a:schemeClr val="tx1"/>
                </a:solidFill>
              </a:rPr>
              <a:t>	executer dans la console : </a:t>
            </a:r>
          </a:p>
          <a:p>
            <a:pPr marL="0" indent="0">
              <a:buNone/>
            </a:pPr>
            <a:r>
              <a:rPr lang="fr-FR" sz="1400" dirty="0">
                <a:solidFill>
                  <a:schemeClr val="tx1"/>
                </a:solidFill>
              </a:rPr>
              <a:t>	</a:t>
            </a:r>
          </a:p>
          <a:p>
            <a:pPr marL="0" indent="0" algn="just">
              <a:buNone/>
            </a:pPr>
            <a:r>
              <a:rPr lang="fr-FR" sz="1400" b="0" i="0" dirty="0">
                <a:solidFill>
                  <a:schemeClr val="tx1"/>
                </a:solidFill>
                <a:effectLst/>
                <a:latin typeface="Verdana" panose="020B0604030504040204" pitchFamily="34" charset="0"/>
              </a:rPr>
              <a:t>	</a:t>
            </a:r>
            <a:r>
              <a:rPr lang="fr-FR" sz="1500" b="0" i="0" dirty="0">
                <a:solidFill>
                  <a:schemeClr val="tx1"/>
                </a:solidFill>
                <a:effectLst/>
                <a:latin typeface="Verdana" panose="020B0604030504040204" pitchFamily="34" charset="0"/>
              </a:rPr>
              <a:t>Puis il suffit de lancer : </a:t>
            </a:r>
          </a:p>
          <a:p>
            <a:pPr marL="0" indent="0">
              <a:buNone/>
            </a:pPr>
            <a:br>
              <a:rPr lang="fr-FR" sz="1400" b="0" i="0" dirty="0">
                <a:solidFill>
                  <a:srgbClr val="000000"/>
                </a:solidFill>
                <a:effectLst/>
                <a:latin typeface="Verdana" panose="020B0604030504040204" pitchFamily="34" charset="0"/>
              </a:rPr>
            </a:br>
            <a:r>
              <a:rPr lang="fr-FR" sz="1400" b="0" i="0" dirty="0">
                <a:solidFill>
                  <a:srgbClr val="000000"/>
                </a:solidFill>
                <a:effectLst/>
                <a:latin typeface="Verdana" panose="020B0604030504040204" pitchFamily="34" charset="0"/>
              </a:rPr>
              <a:t>	</a:t>
            </a:r>
            <a:r>
              <a:rPr lang="fr-FR" sz="1600" b="0" i="0" dirty="0">
                <a:solidFill>
                  <a:schemeClr val="tx1"/>
                </a:solidFill>
                <a:effectLst/>
                <a:latin typeface="Verdana" panose="020B0604030504040204" pitchFamily="34" charset="0"/>
              </a:rPr>
              <a:t>L’interface graphique sera alors disponible à l’adresse </a:t>
            </a:r>
            <a:r>
              <a:rPr lang="fr-FR" sz="1400" b="0" i="0" u="sng" dirty="0">
                <a:solidFill>
                  <a:srgbClr val="0F1B86"/>
                </a:solidFill>
                <a:effectLst/>
                <a:latin typeface="Verdana" panose="020B0604030504040204" pitchFamily="34" charset="0"/>
                <a:hlinkClick r:id="rId3"/>
              </a:rPr>
              <a:t>http://localhost:8081</a:t>
            </a:r>
            <a:r>
              <a:rPr lang="fr-FR" sz="1400" b="0" i="0" dirty="0">
                <a:solidFill>
                  <a:srgbClr val="000000"/>
                </a:solidFill>
                <a:effectLst/>
                <a:latin typeface="Verdana" panose="020B0604030504040204" pitchFamily="34" charset="0"/>
              </a:rPr>
              <a:t>.</a:t>
            </a:r>
            <a:endParaRPr lang="fr-FR" sz="1400" dirty="0">
              <a:solidFill>
                <a:schemeClr val="tx1"/>
              </a:solidFill>
            </a:endParaRPr>
          </a:p>
          <a:p>
            <a:pPr marL="0" indent="0">
              <a:buNone/>
            </a:pPr>
            <a:endParaRPr lang="fr-FR" dirty="0">
              <a:solidFill>
                <a:schemeClr val="tx1"/>
              </a:solidFill>
              <a:latin typeface="Graphik Web"/>
            </a:endParaRPr>
          </a:p>
          <a:p>
            <a:pPr marL="0" indent="0">
              <a:buNone/>
            </a:pPr>
            <a:endParaRPr lang="fr-FR" dirty="0">
              <a:solidFill>
                <a:schemeClr val="tx1"/>
              </a:solidFill>
            </a:endParaRPr>
          </a:p>
        </p:txBody>
      </p:sp>
      <p:sp>
        <p:nvSpPr>
          <p:cNvPr id="4" name="Rectangle 1">
            <a:extLst>
              <a:ext uri="{FF2B5EF4-FFF2-40B4-BE49-F238E27FC236}">
                <a16:creationId xmlns:a16="http://schemas.microsoft.com/office/drawing/2014/main" id="{3F071C65-B91F-42C8-9AE7-5954C36535FB}"/>
              </a:ext>
            </a:extLst>
          </p:cNvPr>
          <p:cNvSpPr>
            <a:spLocks noChangeArrowheads="1"/>
          </p:cNvSpPr>
          <p:nvPr/>
        </p:nvSpPr>
        <p:spPr bwMode="auto">
          <a:xfrm>
            <a:off x="5486401" y="4386203"/>
            <a:ext cx="25090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rPr>
              <a:t>npm</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install</a:t>
            </a:r>
            <a:r>
              <a:rPr kumimoji="0" lang="fr-FR" altLang="fr-FR" sz="1000" b="0" i="0" u="none" strike="noStrike" cap="none" normalizeH="0" baseline="0" dirty="0">
                <a:ln>
                  <a:noFill/>
                </a:ln>
                <a:solidFill>
                  <a:srgbClr val="000000"/>
                </a:solidFill>
                <a:effectLst/>
                <a:latin typeface="Arial Unicode MS"/>
              </a:rPr>
              <a:t> </a:t>
            </a:r>
            <a:r>
              <a:rPr kumimoji="0" lang="fr-FR" altLang="fr-FR" sz="1800" b="0" i="0" u="none" strike="noStrike" cap="none" normalizeH="0" baseline="0" dirty="0">
                <a:ln>
                  <a:noFill/>
                </a:ln>
                <a:solidFill>
                  <a:srgbClr val="666666"/>
                </a:solidFill>
                <a:effectLst/>
                <a:latin typeface="Arial" panose="020B0604020202020204" pitchFamily="34" charset="0"/>
              </a:rPr>
              <a:t>-</a:t>
            </a:r>
            <a:r>
              <a:rPr kumimoji="0" lang="fr-FR" altLang="fr-FR" sz="1200" b="0" i="0" u="none" strike="noStrike" cap="none" normalizeH="0" baseline="0" dirty="0">
                <a:ln>
                  <a:noFill/>
                </a:ln>
                <a:solidFill>
                  <a:schemeClr val="tx1"/>
                </a:solidFill>
                <a:effectLst/>
                <a:latin typeface="Arial" panose="020B0604020202020204" pitchFamily="34" charset="0"/>
              </a:rPr>
              <a:t>g</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redis</a:t>
            </a:r>
            <a:r>
              <a:rPr kumimoji="0" lang="fr-FR" altLang="fr-FR" sz="1800" b="0" i="0" u="none" strike="noStrike" cap="none" normalizeH="0" baseline="0" dirty="0">
                <a:ln>
                  <a:noFill/>
                </a:ln>
                <a:solidFill>
                  <a:srgbClr val="666666"/>
                </a:solidFill>
                <a:effectLst/>
                <a:latin typeface="Arial" panose="020B0604020202020204" pitchFamily="34" charset="0"/>
              </a:rPr>
              <a:t>-</a:t>
            </a:r>
            <a:r>
              <a:rPr kumimoji="0" lang="fr-FR" altLang="fr-FR" sz="1200" b="0" i="0" u="none" strike="noStrike" cap="none" normalizeH="0" baseline="0" dirty="0">
                <a:ln>
                  <a:noFill/>
                </a:ln>
                <a:solidFill>
                  <a:schemeClr val="tx1"/>
                </a:solidFill>
                <a:effectLst/>
                <a:latin typeface="Arial" panose="020B0604020202020204" pitchFamily="34" charset="0"/>
              </a:rPr>
              <a:t>commander</a:t>
            </a:r>
            <a:r>
              <a:rPr kumimoji="0" lang="fr-FR" altLang="fr-FR" sz="900" b="0" i="0" u="none" strike="noStrike" cap="none" normalizeH="0" baseline="0" dirty="0">
                <a:ln>
                  <a:noFill/>
                </a:ln>
                <a:solidFill>
                  <a:schemeClr val="tx1"/>
                </a:solidFill>
                <a:effectLst/>
              </a:rPr>
              <a:t> </a:t>
            </a: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4827461-A667-4DF5-A8C6-34527523B8D5}"/>
              </a:ext>
            </a:extLst>
          </p:cNvPr>
          <p:cNvSpPr>
            <a:spLocks noChangeArrowheads="1"/>
          </p:cNvSpPr>
          <p:nvPr/>
        </p:nvSpPr>
        <p:spPr bwMode="auto">
          <a:xfrm>
            <a:off x="5582094" y="5010213"/>
            <a:ext cx="1569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rPr>
              <a:t>redis</a:t>
            </a:r>
            <a:r>
              <a:rPr kumimoji="0" lang="fr-FR" altLang="fr-FR" sz="1800" b="0" i="0" u="none" strike="noStrike" cap="none" normalizeH="0" baseline="0" dirty="0">
                <a:ln>
                  <a:noFill/>
                </a:ln>
                <a:solidFill>
                  <a:srgbClr val="666666"/>
                </a:solidFill>
                <a:effectLst/>
                <a:latin typeface="Arial" panose="020B0604020202020204" pitchFamily="34" charset="0"/>
              </a:rPr>
              <a:t>-</a:t>
            </a:r>
            <a:r>
              <a:rPr kumimoji="0" lang="fr-FR" altLang="fr-FR" sz="1200" b="0" i="0" u="none" strike="noStrike" cap="none" normalizeH="0" baseline="0" dirty="0">
                <a:ln>
                  <a:noFill/>
                </a:ln>
                <a:solidFill>
                  <a:schemeClr val="tx1"/>
                </a:solidFill>
                <a:effectLst/>
                <a:latin typeface="Arial" panose="020B0604020202020204" pitchFamily="34" charset="0"/>
              </a:rPr>
              <a:t>commander</a:t>
            </a:r>
            <a:r>
              <a:rPr kumimoji="0" lang="fr-FR" altLang="fr-FR" sz="900" b="0" i="0" u="none" strike="noStrike" cap="none" normalizeH="0" baseline="0" dirty="0">
                <a:ln>
                  <a:noFill/>
                </a:ln>
                <a:solidFill>
                  <a:schemeClr val="tx1"/>
                </a:solidFill>
                <a:effectLst/>
              </a:rPr>
              <a:t> </a:t>
            </a: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690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CA6C39-00CF-47B9-B6DD-0C48821A95D5}"/>
              </a:ext>
            </a:extLst>
          </p:cNvPr>
          <p:cNvSpPr>
            <a:spLocks noGrp="1"/>
          </p:cNvSpPr>
          <p:nvPr>
            <p:ph type="title"/>
          </p:nvPr>
        </p:nvSpPr>
        <p:spPr/>
        <p:txBody>
          <a:bodyPr/>
          <a:lstStyle/>
          <a:p>
            <a:r>
              <a:rPr lang="fr-FR" dirty="0">
                <a:solidFill>
                  <a:schemeClr val="accent1">
                    <a:lumMod val="60000"/>
                    <a:lumOff val="40000"/>
                  </a:schemeClr>
                </a:solidFill>
                <a:latin typeface="Lucida Calligraphy" panose="03010101010101010101" pitchFamily="66" charset="0"/>
              </a:rPr>
              <a:t>Exemples de cas pratique</a:t>
            </a:r>
          </a:p>
        </p:txBody>
      </p:sp>
      <p:sp>
        <p:nvSpPr>
          <p:cNvPr id="3" name="Espace réservé du contenu 2">
            <a:extLst>
              <a:ext uri="{FF2B5EF4-FFF2-40B4-BE49-F238E27FC236}">
                <a16:creationId xmlns:a16="http://schemas.microsoft.com/office/drawing/2014/main" id="{A7F91368-D983-445A-8DF1-919A189E0B32}"/>
              </a:ext>
            </a:extLst>
          </p:cNvPr>
          <p:cNvSpPr>
            <a:spLocks noGrp="1"/>
          </p:cNvSpPr>
          <p:nvPr>
            <p:ph idx="1"/>
          </p:nvPr>
        </p:nvSpPr>
        <p:spPr>
          <a:xfrm>
            <a:off x="2259602" y="2466901"/>
            <a:ext cx="8915400" cy="3777622"/>
          </a:xfrm>
        </p:spPr>
        <p:txBody>
          <a:bodyPr>
            <a:normAutofit/>
          </a:bodyPr>
          <a:lstStyle/>
          <a:p>
            <a:r>
              <a:rPr lang="fr-FR" b="0" i="0" dirty="0">
                <a:solidFill>
                  <a:schemeClr val="tx1"/>
                </a:solidFill>
                <a:effectLst/>
                <a:latin typeface="Georgia" panose="02040502050405020303" pitchFamily="18" charset="0"/>
              </a:rPr>
              <a:t>a – Les valeurs simples</a:t>
            </a:r>
          </a:p>
          <a:p>
            <a:pPr marL="0" indent="0">
              <a:buNone/>
            </a:pPr>
            <a:r>
              <a:rPr lang="fr-FR" sz="1200" b="0" i="0" dirty="0">
                <a:solidFill>
                  <a:schemeClr val="tx1"/>
                </a:solidFill>
                <a:effectLst/>
                <a:latin typeface="Verdana" panose="020B0604030504040204" pitchFamily="34" charset="0"/>
              </a:rPr>
              <a:t>stocker très simplement une valeur au moyen d’une clé :  </a:t>
            </a:r>
          </a:p>
          <a:p>
            <a:pPr marL="0" indent="0">
              <a:buNone/>
            </a:pPr>
            <a:endParaRPr lang="fr-FR" sz="1200" dirty="0">
              <a:solidFill>
                <a:schemeClr val="tx1"/>
              </a:solidFill>
              <a:latin typeface="Verdana" panose="020B0604030504040204" pitchFamily="34" charset="0"/>
            </a:endParaRPr>
          </a:p>
          <a:p>
            <a:pPr marL="0" indent="0">
              <a:buNone/>
            </a:pPr>
            <a:r>
              <a:rPr lang="fr-FR" sz="1200" b="0" i="0" dirty="0">
                <a:solidFill>
                  <a:schemeClr val="tx1"/>
                </a:solidFill>
                <a:effectLst/>
                <a:latin typeface="Verdana" panose="020B0604030504040204" pitchFamily="34" charset="0"/>
              </a:rPr>
              <a:t>Pour récupérer la valeur associée : </a:t>
            </a:r>
          </a:p>
          <a:p>
            <a:pPr marL="0" indent="0">
              <a:buNone/>
            </a:pPr>
            <a:endParaRPr lang="fr-FR" sz="1200" b="0" i="0" dirty="0">
              <a:solidFill>
                <a:schemeClr val="tx1"/>
              </a:solidFill>
              <a:effectLst/>
              <a:latin typeface="Georgia" panose="02040502050405020303" pitchFamily="18" charset="0"/>
            </a:endParaRPr>
          </a:p>
          <a:p>
            <a:r>
              <a:rPr lang="fr-FR" b="0" i="0" dirty="0">
                <a:solidFill>
                  <a:schemeClr val="tx1"/>
                </a:solidFill>
                <a:effectLst/>
                <a:latin typeface="Georgia" panose="02040502050405020303" pitchFamily="18" charset="0"/>
              </a:rPr>
              <a:t>b – Les listes</a:t>
            </a:r>
          </a:p>
          <a:p>
            <a:pPr marL="0" indent="0">
              <a:buNone/>
            </a:pPr>
            <a:endParaRPr lang="fr-FR" b="0" i="0" dirty="0">
              <a:solidFill>
                <a:schemeClr val="tx1"/>
              </a:solidFill>
              <a:effectLst/>
              <a:latin typeface="Georgia" panose="02040502050405020303" pitchFamily="18" charset="0"/>
            </a:endParaRPr>
          </a:p>
          <a:p>
            <a:pPr marL="0" indent="0">
              <a:buNone/>
            </a:pPr>
            <a:r>
              <a:rPr lang="fr-FR" sz="1200" b="0" i="0" dirty="0">
                <a:solidFill>
                  <a:schemeClr val="tx1"/>
                </a:solidFill>
                <a:effectLst/>
                <a:latin typeface="Verdana" panose="020B0604030504040204" pitchFamily="34" charset="0"/>
              </a:rPr>
              <a:t>créer une liste: </a:t>
            </a:r>
            <a:endParaRPr lang="fr-FR" sz="1200" b="0" i="0" dirty="0">
              <a:solidFill>
                <a:schemeClr val="tx1"/>
              </a:solidFill>
              <a:effectLst/>
              <a:latin typeface="Georgia" panose="02040502050405020303" pitchFamily="18" charset="0"/>
            </a:endParaRPr>
          </a:p>
          <a:p>
            <a:pPr marL="0" indent="0">
              <a:buNone/>
            </a:pPr>
            <a:endParaRPr lang="fr-FR" dirty="0"/>
          </a:p>
          <a:p>
            <a:pPr marL="0" indent="0">
              <a:buNone/>
            </a:pPr>
            <a:r>
              <a:rPr lang="fr-FR" sz="1200" b="0" i="0" dirty="0">
                <a:solidFill>
                  <a:schemeClr val="tx1"/>
                </a:solidFill>
                <a:effectLst/>
                <a:latin typeface="Verdana" panose="020B0604030504040204" pitchFamily="34" charset="0"/>
              </a:rPr>
              <a:t>accéder aux valeurs de la liste : </a:t>
            </a:r>
            <a:endParaRPr lang="fr-FR" sz="1200" dirty="0">
              <a:solidFill>
                <a:schemeClr val="tx1"/>
              </a:solidFill>
            </a:endParaRPr>
          </a:p>
        </p:txBody>
      </p:sp>
      <p:sp>
        <p:nvSpPr>
          <p:cNvPr id="5" name="Rectangle 2">
            <a:extLst>
              <a:ext uri="{FF2B5EF4-FFF2-40B4-BE49-F238E27FC236}">
                <a16:creationId xmlns:a16="http://schemas.microsoft.com/office/drawing/2014/main" id="{8479C49C-FBB8-471A-9163-62A0232A058A}"/>
              </a:ext>
            </a:extLst>
          </p:cNvPr>
          <p:cNvSpPr>
            <a:spLocks noChangeArrowheads="1"/>
          </p:cNvSpPr>
          <p:nvPr/>
        </p:nvSpPr>
        <p:spPr bwMode="auto">
          <a:xfrm>
            <a:off x="7287916" y="2315941"/>
            <a:ext cx="2653525" cy="609398"/>
          </a:xfrm>
          <a:prstGeom prst="rect">
            <a:avLst/>
          </a:prstGeom>
          <a:solidFill>
            <a:srgbClr val="EEEE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br>
              <a:rPr kumimoji="0" lang="fr-FR" altLang="fr-FR" sz="1200" b="0" i="0" u="none" strike="noStrike" cap="none" normalizeH="0" baseline="0" dirty="0">
                <a:ln>
                  <a:noFill/>
                </a:ln>
                <a:solidFill>
                  <a:schemeClr val="bg2">
                    <a:lumMod val="75000"/>
                  </a:schemeClr>
                </a:solidFill>
                <a:effectLst/>
                <a:latin typeface="Arial" panose="020B0604020202020204" pitchFamily="34" charset="0"/>
              </a:rPr>
            </a:br>
            <a:r>
              <a:rPr kumimoji="0" lang="fr-FR" altLang="fr-FR" sz="1200" b="0" i="0" u="none" strike="noStrike" cap="none" normalizeH="0" baseline="0" dirty="0">
                <a:ln>
                  <a:noFill/>
                </a:ln>
                <a:solidFill>
                  <a:schemeClr val="bg2">
                    <a:lumMod val="75000"/>
                  </a:schemeClr>
                </a:solidFill>
                <a:effectLst/>
                <a:latin typeface="Arial" panose="020B0604020202020204" pitchFamily="34" charset="0"/>
              </a:rPr>
              <a:t>&gt; SET ma:clé "ma valeur"</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200" b="0" i="0" u="none" strike="noStrike" cap="none" normalizeH="0" baseline="0" dirty="0">
                <a:ln>
                  <a:noFill/>
                </a:ln>
                <a:solidFill>
                  <a:schemeClr val="bg2">
                    <a:lumMod val="75000"/>
                  </a:schemeClr>
                </a:solidFill>
                <a:effectLst/>
                <a:latin typeface="Arial" panose="020B0604020202020204" pitchFamily="34" charset="0"/>
              </a:rPr>
              <a:t>OK</a:t>
            </a:r>
          </a:p>
        </p:txBody>
      </p:sp>
      <p:sp>
        <p:nvSpPr>
          <p:cNvPr id="7" name="Rectangle 4">
            <a:extLst>
              <a:ext uri="{FF2B5EF4-FFF2-40B4-BE49-F238E27FC236}">
                <a16:creationId xmlns:a16="http://schemas.microsoft.com/office/drawing/2014/main" id="{45E0440A-3426-41E6-A82D-7CE972A5EBF0}"/>
              </a:ext>
            </a:extLst>
          </p:cNvPr>
          <p:cNvSpPr>
            <a:spLocks noChangeArrowheads="1"/>
          </p:cNvSpPr>
          <p:nvPr/>
        </p:nvSpPr>
        <p:spPr bwMode="auto">
          <a:xfrm>
            <a:off x="5548240" y="3429000"/>
            <a:ext cx="1820377"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200" b="0" i="0" u="none" strike="noStrike" cap="none" normalizeH="0" baseline="0" dirty="0">
                <a:ln>
                  <a:noFill/>
                </a:ln>
                <a:solidFill>
                  <a:schemeClr val="tx1"/>
                </a:solidFill>
                <a:effectLst/>
                <a:latin typeface="Arial" panose="020B0604020202020204" pitchFamily="34" charset="0"/>
              </a:rPr>
              <a:t>GET</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ma</a:t>
            </a:r>
            <a:r>
              <a:rPr kumimoji="0" lang="fr-FR" altLang="fr-FR" sz="1000" b="0" i="0" u="none" strike="noStrike" cap="none" normalizeH="0" baseline="0" dirty="0">
                <a:ln>
                  <a:noFill/>
                </a:ln>
                <a:solidFill>
                  <a:srgbClr val="000000"/>
                </a:solidFill>
                <a:effectLst/>
                <a:latin typeface="Arial Unicode MS"/>
              </a:rPr>
              <a:t>:</a:t>
            </a:r>
            <a:r>
              <a:rPr kumimoji="0" lang="fr-FR" altLang="fr-FR" sz="1200" b="0" i="0" u="none" strike="noStrike" cap="none" normalizeH="0" baseline="0" dirty="0">
                <a:ln>
                  <a:noFill/>
                </a:ln>
                <a:solidFill>
                  <a:schemeClr val="tx1"/>
                </a:solidFill>
                <a:effectLst/>
                <a:latin typeface="Arial" panose="020B0604020202020204" pitchFamily="34" charset="0"/>
              </a:rPr>
              <a:t>clé</a:t>
            </a:r>
            <a:r>
              <a:rPr kumimoji="0" lang="fr-FR" altLang="fr-FR" sz="1000" b="0" i="0" u="none" strike="noStrike" cap="none" normalizeH="0" baseline="0" dirty="0">
                <a:ln>
                  <a:noFill/>
                </a:ln>
                <a:solidFill>
                  <a:srgbClr val="000000"/>
                </a:solidFill>
                <a:effectLst/>
                <a:latin typeface="Arial Unicode MS"/>
              </a:rPr>
              <a:t> </a:t>
            </a:r>
          </a:p>
          <a:p>
            <a:pPr marR="0" lvl="0" algn="just" defTabSz="914400" rtl="0" eaLnBrk="0" fontAlgn="base" latinLnBrk="0" hangingPunct="0">
              <a:lnSpc>
                <a:spcPct val="100000"/>
              </a:lnSpc>
              <a:spcBef>
                <a:spcPct val="30000"/>
              </a:spcBef>
              <a:spcAft>
                <a:spcPct val="0"/>
              </a:spcAft>
              <a:buClrTx/>
              <a:buSzTx/>
              <a:tabLst/>
            </a:pPr>
            <a:r>
              <a:rPr kumimoji="0" lang="fr-FR" altLang="fr-FR" sz="1000" b="0" i="0" u="none" strike="noStrike" cap="none" normalizeH="0" baseline="0" dirty="0">
                <a:ln>
                  <a:noFill/>
                </a:ln>
                <a:solidFill>
                  <a:srgbClr val="4070A0"/>
                </a:solidFill>
                <a:effectLst/>
                <a:latin typeface="Arial Unicode MS"/>
              </a:rPr>
              <a:t>"ma valeur"</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BA0551E8-F47E-444D-B192-53B65A22F934}"/>
              </a:ext>
            </a:extLst>
          </p:cNvPr>
          <p:cNvSpPr>
            <a:spLocks noChangeArrowheads="1"/>
          </p:cNvSpPr>
          <p:nvPr/>
        </p:nvSpPr>
        <p:spPr bwMode="auto">
          <a:xfrm>
            <a:off x="5548240" y="4663321"/>
            <a:ext cx="2923954" cy="54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200" b="0" i="0" u="none" strike="noStrike" cap="none" normalizeH="0" baseline="0" dirty="0">
                <a:ln>
                  <a:noFill/>
                </a:ln>
                <a:solidFill>
                  <a:schemeClr val="tx1"/>
                </a:solidFill>
                <a:effectLst/>
                <a:latin typeface="Arial" panose="020B0604020202020204" pitchFamily="34" charset="0"/>
              </a:rPr>
              <a:t>RPUSH</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ma</a:t>
            </a:r>
            <a:r>
              <a:rPr kumimoji="0" lang="fr-FR" altLang="fr-FR" sz="1000" b="0" i="0" u="none" strike="noStrike" cap="none" normalizeH="0" baseline="0" dirty="0">
                <a:ln>
                  <a:noFill/>
                </a:ln>
                <a:solidFill>
                  <a:srgbClr val="000000"/>
                </a:solidFill>
                <a:effectLst/>
                <a:latin typeface="Arial Unicode MS"/>
              </a:rPr>
              <a:t>:</a:t>
            </a:r>
            <a:r>
              <a:rPr kumimoji="0" lang="fr-FR" altLang="fr-FR" sz="1200" b="0" i="0" u="none" strike="noStrike" cap="none" normalizeH="0" baseline="0" dirty="0">
                <a:ln>
                  <a:noFill/>
                </a:ln>
                <a:solidFill>
                  <a:schemeClr val="tx1"/>
                </a:solidFill>
                <a:effectLst/>
                <a:latin typeface="Arial" panose="020B0604020202020204" pitchFamily="34" charset="0"/>
              </a:rPr>
              <a:t>liste</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"Citron"</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integer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208050"/>
                </a:solidFill>
                <a:effectLst/>
                <a:latin typeface="Arial Unicode MS"/>
              </a:rPr>
              <a:t>1</a:t>
            </a:r>
          </a:p>
          <a:p>
            <a:pPr marR="0" lvl="0" algn="just" defTabSz="914400" rtl="0" eaLnBrk="0" fontAlgn="base" latinLnBrk="0" hangingPunct="0">
              <a:lnSpc>
                <a:spcPct val="100000"/>
              </a:lnSpc>
              <a:spcBef>
                <a:spcPct val="30000"/>
              </a:spcBef>
              <a:spcAft>
                <a:spcPct val="0"/>
              </a:spcAft>
              <a:buClrTx/>
              <a:buSzTx/>
              <a:tabLst/>
            </a:pPr>
            <a:r>
              <a:rPr kumimoji="0" lang="fr-FR" altLang="fr-FR" sz="1000" b="0" i="0" u="none" strike="noStrike" cap="none" normalizeH="0" baseline="0" dirty="0">
                <a:ln>
                  <a:noFill/>
                </a:ln>
                <a:solidFill>
                  <a:srgbClr val="000000"/>
                </a:solidFill>
                <a:effectLst/>
                <a:latin typeface="Arial Unicode MS"/>
              </a:rPr>
              <a:t> </a:t>
            </a:r>
            <a:r>
              <a:rPr kumimoji="0" lang="fr-FR" altLang="fr-FR" sz="1800" b="0" i="0" u="none" strike="noStrike" cap="none" normalizeH="0" baseline="0" dirty="0">
                <a:ln>
                  <a:noFill/>
                </a:ln>
                <a:solidFill>
                  <a:srgbClr val="666666"/>
                </a:solidFill>
                <a:effectLst/>
                <a:latin typeface="Arial" panose="020B0604020202020204" pitchFamily="34" charset="0"/>
              </a:rPr>
              <a:t>&gt;</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RPUSH</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ma</a:t>
            </a:r>
            <a:r>
              <a:rPr kumimoji="0" lang="fr-FR" altLang="fr-FR" sz="1000" b="0" i="0" u="none" strike="noStrike" cap="none" normalizeH="0" baseline="0" dirty="0">
                <a:ln>
                  <a:noFill/>
                </a:ln>
                <a:solidFill>
                  <a:srgbClr val="000000"/>
                </a:solidFill>
                <a:effectLst/>
                <a:latin typeface="Arial Unicode MS"/>
              </a:rPr>
              <a:t>:</a:t>
            </a:r>
            <a:r>
              <a:rPr kumimoji="0" lang="fr-FR" altLang="fr-FR" sz="1200" b="0" i="0" u="none" strike="noStrike" cap="none" normalizeH="0" baseline="0" dirty="0">
                <a:ln>
                  <a:noFill/>
                </a:ln>
                <a:solidFill>
                  <a:schemeClr val="tx1"/>
                </a:solidFill>
                <a:effectLst/>
                <a:latin typeface="Arial" panose="020B0604020202020204" pitchFamily="34" charset="0"/>
              </a:rPr>
              <a:t>liste</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"Pomme"</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integer</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208050"/>
                </a:solidFill>
                <a:effectLst/>
                <a:latin typeface="Arial Unicode MS"/>
              </a:rPr>
              <a:t>2</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65EFBC70-4A71-4681-A840-801006B0D8FC}"/>
              </a:ext>
            </a:extLst>
          </p:cNvPr>
          <p:cNvSpPr>
            <a:spLocks noChangeArrowheads="1"/>
          </p:cNvSpPr>
          <p:nvPr/>
        </p:nvSpPr>
        <p:spPr bwMode="auto">
          <a:xfrm>
            <a:off x="5548240" y="5489037"/>
            <a:ext cx="237106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200" b="0" i="0" u="none" strike="noStrike" cap="none" normalizeH="0" baseline="0" dirty="0">
                <a:ln>
                  <a:noFill/>
                </a:ln>
                <a:solidFill>
                  <a:schemeClr val="tx1"/>
                </a:solidFill>
                <a:effectLst/>
                <a:latin typeface="Arial" panose="020B0604020202020204" pitchFamily="34" charset="0"/>
              </a:rPr>
              <a:t>LRANGE</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ma</a:t>
            </a:r>
            <a:r>
              <a:rPr kumimoji="0" lang="fr-FR" altLang="fr-FR" sz="1000" b="0" i="0" u="none" strike="noStrike" cap="none" normalizeH="0" baseline="0" dirty="0">
                <a:ln>
                  <a:noFill/>
                </a:ln>
                <a:solidFill>
                  <a:srgbClr val="000000"/>
                </a:solidFill>
                <a:effectLst/>
                <a:latin typeface="Arial Unicode MS"/>
              </a:rPr>
              <a:t>:</a:t>
            </a:r>
            <a:r>
              <a:rPr kumimoji="0" lang="fr-FR" altLang="fr-FR" sz="1200" b="0" i="0" u="none" strike="noStrike" cap="none" normalizeH="0" baseline="0" dirty="0">
                <a:ln>
                  <a:noFill/>
                </a:ln>
                <a:solidFill>
                  <a:schemeClr val="tx1"/>
                </a:solidFill>
                <a:effectLst/>
                <a:latin typeface="Arial" panose="020B0604020202020204" pitchFamily="34" charset="0"/>
              </a:rPr>
              <a:t>liste</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208050"/>
                </a:solidFill>
                <a:effectLst/>
                <a:latin typeface="Arial Unicode MS"/>
              </a:rPr>
              <a:t>0</a:t>
            </a:r>
            <a:r>
              <a:rPr kumimoji="0" lang="fr-FR" altLang="fr-FR" sz="1000" b="0" i="0" u="none" strike="noStrike" cap="none" normalizeH="0" baseline="0" dirty="0">
                <a:ln>
                  <a:noFill/>
                </a:ln>
                <a:solidFill>
                  <a:srgbClr val="000000"/>
                </a:solidFill>
                <a:effectLst/>
                <a:latin typeface="Arial Unicode MS"/>
              </a:rPr>
              <a:t> </a:t>
            </a:r>
            <a:r>
              <a:rPr kumimoji="0" lang="fr-FR" altLang="fr-FR" sz="1800" b="0" i="0" u="none" strike="noStrike" cap="none" normalizeH="0" baseline="0" dirty="0">
                <a:ln>
                  <a:noFill/>
                </a:ln>
                <a:solidFill>
                  <a:srgbClr val="666666"/>
                </a:solidFill>
                <a:effectLst/>
                <a:latin typeface="Arial" panose="020B0604020202020204" pitchFamily="34" charset="0"/>
              </a:rPr>
              <a:t>-</a:t>
            </a:r>
            <a:r>
              <a:rPr kumimoji="0" lang="fr-FR" altLang="fr-FR" sz="1000" b="0" i="0" u="none" strike="noStrike" cap="none" normalizeH="0" baseline="0" dirty="0">
                <a:ln>
                  <a:noFill/>
                </a:ln>
                <a:solidFill>
                  <a:srgbClr val="208050"/>
                </a:solidFill>
                <a:effectLst/>
                <a:latin typeface="Arial Unicode MS"/>
              </a:rPr>
              <a:t>1</a:t>
            </a:r>
            <a:r>
              <a:rPr kumimoji="0" lang="fr-FR" altLang="fr-FR" sz="1000" b="0" i="0" u="none" strike="noStrike" cap="none" normalizeH="0" baseline="0" dirty="0">
                <a:ln>
                  <a:noFill/>
                </a:ln>
                <a:solidFill>
                  <a:srgbClr val="000000"/>
                </a:solidFill>
                <a:effectLst/>
                <a:latin typeface="Arial Unicode MS"/>
              </a:rPr>
              <a:t> </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000" b="0" i="0" u="none" strike="noStrike" cap="none" normalizeH="0" baseline="0" dirty="0">
                <a:ln>
                  <a:noFill/>
                </a:ln>
                <a:solidFill>
                  <a:srgbClr val="208050"/>
                </a:solidFill>
                <a:effectLst/>
                <a:latin typeface="Arial Unicode MS"/>
              </a:rPr>
              <a:t>1</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"Fraise« </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208050"/>
                </a:solidFill>
                <a:effectLst/>
                <a:latin typeface="Arial Unicode MS"/>
              </a:rPr>
              <a:t>2</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"Citron"</a:t>
            </a:r>
            <a:r>
              <a:rPr kumimoji="0" lang="fr-FR" altLang="fr-FR" sz="1000" b="0" i="0" u="none" strike="noStrike" cap="none" normalizeH="0" baseline="0" dirty="0">
                <a:ln>
                  <a:noFill/>
                </a:ln>
                <a:solidFill>
                  <a:srgbClr val="000000"/>
                </a:solidFill>
                <a:effectLst/>
                <a:latin typeface="Arial Unicode MS"/>
              </a:rPr>
              <a:t> </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000" b="0" i="0" u="none" strike="noStrike" cap="none" normalizeH="0" baseline="0" dirty="0">
                <a:ln>
                  <a:noFill/>
                </a:ln>
                <a:solidFill>
                  <a:srgbClr val="208050"/>
                </a:solidFill>
                <a:effectLst/>
                <a:latin typeface="Arial Unicode MS"/>
              </a:rPr>
              <a:t>3</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"Pomme"</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164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30B9667-20AA-4744-B0E2-AC79F799F024}"/>
              </a:ext>
            </a:extLst>
          </p:cNvPr>
          <p:cNvSpPr txBox="1"/>
          <p:nvPr/>
        </p:nvSpPr>
        <p:spPr>
          <a:xfrm>
            <a:off x="3591147" y="346962"/>
            <a:ext cx="6097772" cy="369332"/>
          </a:xfrm>
          <a:prstGeom prst="rect">
            <a:avLst/>
          </a:prstGeom>
          <a:noFill/>
        </p:spPr>
        <p:txBody>
          <a:bodyPr wrap="square">
            <a:spAutoFit/>
          </a:bodyPr>
          <a:lstStyle/>
          <a:p>
            <a:pPr algn="just"/>
            <a:r>
              <a:rPr lang="fr-FR" b="0" i="0" dirty="0">
                <a:effectLst/>
                <a:latin typeface="Georgia" panose="02040502050405020303" pitchFamily="18" charset="0"/>
              </a:rPr>
              <a:t>c – Les sets</a:t>
            </a:r>
          </a:p>
        </p:txBody>
      </p:sp>
      <p:sp>
        <p:nvSpPr>
          <p:cNvPr id="5" name="ZoneTexte 4">
            <a:extLst>
              <a:ext uri="{FF2B5EF4-FFF2-40B4-BE49-F238E27FC236}">
                <a16:creationId xmlns:a16="http://schemas.microsoft.com/office/drawing/2014/main" id="{944F281B-2941-4F75-8590-AA3BDF5C002E}"/>
              </a:ext>
            </a:extLst>
          </p:cNvPr>
          <p:cNvSpPr txBox="1"/>
          <p:nvPr/>
        </p:nvSpPr>
        <p:spPr>
          <a:xfrm>
            <a:off x="3484820" y="1176301"/>
            <a:ext cx="6097772" cy="276999"/>
          </a:xfrm>
          <a:prstGeom prst="rect">
            <a:avLst/>
          </a:prstGeom>
          <a:noFill/>
        </p:spPr>
        <p:txBody>
          <a:bodyPr wrap="square">
            <a:spAutoFit/>
          </a:bodyPr>
          <a:lstStyle/>
          <a:p>
            <a:r>
              <a:rPr lang="fr-FR" sz="1200" b="0" i="0" dirty="0">
                <a:effectLst/>
                <a:latin typeface="Verdana" panose="020B0604030504040204" pitchFamily="34" charset="0"/>
              </a:rPr>
              <a:t>Ajouter des valeurs dans set</a:t>
            </a:r>
            <a:endParaRPr lang="fr-FR" sz="1200" dirty="0"/>
          </a:p>
        </p:txBody>
      </p:sp>
      <p:sp>
        <p:nvSpPr>
          <p:cNvPr id="6" name="Rectangle 1">
            <a:extLst>
              <a:ext uri="{FF2B5EF4-FFF2-40B4-BE49-F238E27FC236}">
                <a16:creationId xmlns:a16="http://schemas.microsoft.com/office/drawing/2014/main" id="{E960AE67-490E-48AF-9909-392AE6E4A102}"/>
              </a:ext>
            </a:extLst>
          </p:cNvPr>
          <p:cNvSpPr>
            <a:spLocks noChangeArrowheads="1"/>
          </p:cNvSpPr>
          <p:nvPr/>
        </p:nvSpPr>
        <p:spPr bwMode="auto">
          <a:xfrm>
            <a:off x="6262577" y="940851"/>
            <a:ext cx="4890976" cy="102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3000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rPr>
              <a:t>SADD</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mon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a:ln>
                  <a:noFill/>
                </a:ln>
                <a:effectLst/>
                <a:latin typeface="Arial Unicode MS"/>
              </a:rPr>
              <a:t>:set </a:t>
            </a:r>
            <a:r>
              <a:rPr kumimoji="0" lang="fr-FR" altLang="fr-FR" sz="1000" b="0" i="0" u="none" strike="noStrike" cap="none" normalizeH="0" baseline="0" dirty="0">
                <a:ln>
                  <a:noFill/>
                </a:ln>
                <a:solidFill>
                  <a:srgbClr val="4070A0"/>
                </a:solidFill>
                <a:effectLst/>
                <a:latin typeface="Arial Unicode MS"/>
              </a:rPr>
              <a:t>"Assiette"</a:t>
            </a:r>
            <a:r>
              <a:rPr kumimoji="0" lang="fr-FR" altLang="fr-FR" sz="1000" b="0" i="0" u="none" strike="noStrike" cap="none" normalizeH="0" baseline="0" dirty="0">
                <a:ln>
                  <a:noFill/>
                </a:ln>
                <a:solidFill>
                  <a:srgbClr val="000000"/>
                </a:solidFill>
                <a:effectLst/>
                <a:latin typeface="Arial Unicode MS"/>
              </a:rPr>
              <a:t> </a:t>
            </a:r>
            <a:endParaRPr kumimoji="0" lang="fr-FR" altLang="fr-FR" sz="1200" b="0" i="0" u="none" strike="noStrike" cap="none" normalizeH="0" baseline="0" dirty="0">
              <a:ln>
                <a:noFill/>
              </a:ln>
              <a:solidFill>
                <a:srgbClr val="007020"/>
              </a:solidFill>
              <a:effectLst/>
              <a:latin typeface="Arial" panose="020B0604020202020204" pitchFamily="34" charset="0"/>
            </a:endParaRPr>
          </a:p>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200" b="0" i="0" u="none" strike="noStrike" cap="none" normalizeH="0" baseline="0" dirty="0">
                <a:ln>
                  <a:noFill/>
                </a:ln>
                <a:solidFill>
                  <a:schemeClr val="tx1"/>
                </a:solidFill>
                <a:effectLst/>
                <a:latin typeface="Arial" panose="020B0604020202020204" pitchFamily="34" charset="0"/>
              </a:rPr>
              <a:t>SADD</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mon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a:ln>
                  <a:noFill/>
                </a:ln>
                <a:effectLst/>
                <a:latin typeface="Arial Unicode MS"/>
              </a:rPr>
              <a:t>:set</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"Fourchette"</a:t>
            </a:r>
            <a:r>
              <a:rPr kumimoji="0" lang="fr-FR" altLang="fr-FR" sz="1000" b="0" i="0" u="none" strike="noStrike" cap="none" normalizeH="0" baseline="0" dirty="0">
                <a:ln>
                  <a:noFill/>
                </a:ln>
                <a:solidFill>
                  <a:srgbClr val="000000"/>
                </a:solidFill>
                <a:effectLst/>
                <a:latin typeface="Arial Unicode MS"/>
              </a:rPr>
              <a:t> </a:t>
            </a:r>
          </a:p>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200" b="0" i="0" u="none" strike="noStrike" cap="none" normalizeH="0" baseline="0" dirty="0">
                <a:ln>
                  <a:noFill/>
                </a:ln>
                <a:solidFill>
                  <a:schemeClr val="tx1"/>
                </a:solidFill>
                <a:effectLst/>
                <a:latin typeface="Arial" panose="020B0604020202020204" pitchFamily="34" charset="0"/>
              </a:rPr>
              <a:t>SADD</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mon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a:ln>
                  <a:noFill/>
                </a:ln>
                <a:effectLst/>
                <a:latin typeface="Arial Unicode MS"/>
              </a:rPr>
              <a:t>:set</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"Couteau"</a:t>
            </a:r>
            <a:r>
              <a:rPr kumimoji="0" lang="fr-FR" altLang="fr-FR" sz="1000" b="0" i="0" u="none" strike="noStrike" cap="none" normalizeH="0" baseline="0" dirty="0">
                <a:ln>
                  <a:noFill/>
                </a:ln>
                <a:solidFill>
                  <a:srgbClr val="000000"/>
                </a:solidFill>
                <a:effectLst/>
                <a:latin typeface="Arial Unicode MS"/>
              </a:rPr>
              <a:t> </a:t>
            </a:r>
          </a:p>
          <a:p>
            <a:pPr marR="0" lvl="0" algn="just" defTabSz="914400" rtl="0" eaLnBrk="0" fontAlgn="base" latinLnBrk="0" hangingPunct="0">
              <a:lnSpc>
                <a:spcPct val="100000"/>
              </a:lnSpc>
              <a:spcBef>
                <a:spcPct val="30000"/>
              </a:spcBef>
              <a:spcAft>
                <a:spcPct val="0"/>
              </a:spcAft>
              <a:buClrTx/>
              <a:buSzTx/>
              <a:tabLst/>
            </a:pPr>
            <a:r>
              <a:rPr kumimoji="0" lang="fr-FR" altLang="fr-FR" sz="1800" b="0" i="0" u="none" strike="noStrike" cap="none" normalizeH="0" baseline="0" dirty="0">
                <a:ln>
                  <a:noFill/>
                </a:ln>
                <a:solidFill>
                  <a:srgbClr val="666666"/>
                </a:solidFill>
                <a:effectLst/>
                <a:latin typeface="Arial" panose="020B0604020202020204" pitchFamily="34" charset="0"/>
              </a:rPr>
              <a:t>&gt;</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SADD</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mon</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a:ln>
                  <a:noFill/>
                </a:ln>
                <a:effectLst/>
                <a:latin typeface="Arial Unicode MS"/>
              </a:rPr>
              <a:t>:set</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"Fourchette"</a:t>
            </a:r>
            <a:r>
              <a:rPr kumimoji="0" lang="fr-FR" altLang="fr-FR" sz="900" b="0" i="0" u="none" strike="noStrike" cap="none" normalizeH="0" baseline="0" dirty="0">
                <a:ln>
                  <a:noFill/>
                </a:ln>
                <a:solidFill>
                  <a:schemeClr val="tx1"/>
                </a:solidFill>
                <a:effectLst/>
              </a:rPr>
              <a:t> </a:t>
            </a: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2F853A47-9465-49D7-87D7-CFAE7E200D83}"/>
              </a:ext>
            </a:extLst>
          </p:cNvPr>
          <p:cNvSpPr txBox="1"/>
          <p:nvPr/>
        </p:nvSpPr>
        <p:spPr>
          <a:xfrm>
            <a:off x="3484820" y="2407849"/>
            <a:ext cx="6097772" cy="276999"/>
          </a:xfrm>
          <a:prstGeom prst="rect">
            <a:avLst/>
          </a:prstGeom>
          <a:noFill/>
        </p:spPr>
        <p:txBody>
          <a:bodyPr wrap="square">
            <a:spAutoFit/>
          </a:bodyPr>
          <a:lstStyle/>
          <a:p>
            <a:r>
              <a:rPr lang="fr-FR" sz="1200" b="0" i="0" dirty="0">
                <a:effectLst/>
                <a:latin typeface="Verdana" panose="020B0604030504040204" pitchFamily="34" charset="0"/>
              </a:rPr>
              <a:t>Retourner tous les membres d’un set :</a:t>
            </a:r>
            <a:endParaRPr lang="fr-FR" sz="1200" dirty="0"/>
          </a:p>
        </p:txBody>
      </p:sp>
      <p:sp>
        <p:nvSpPr>
          <p:cNvPr id="9" name="Rectangle 2">
            <a:extLst>
              <a:ext uri="{FF2B5EF4-FFF2-40B4-BE49-F238E27FC236}">
                <a16:creationId xmlns:a16="http://schemas.microsoft.com/office/drawing/2014/main" id="{D1B622F4-E879-4780-81DC-391F8A93BD7D}"/>
              </a:ext>
            </a:extLst>
          </p:cNvPr>
          <p:cNvSpPr>
            <a:spLocks noChangeArrowheads="1"/>
          </p:cNvSpPr>
          <p:nvPr/>
        </p:nvSpPr>
        <p:spPr bwMode="auto">
          <a:xfrm>
            <a:off x="6871291" y="2253960"/>
            <a:ext cx="21682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30000"/>
              </a:spcBef>
              <a:spcAft>
                <a:spcPct val="0"/>
              </a:spcAft>
              <a:buClrTx/>
              <a:buSzTx/>
              <a:buFontTx/>
              <a:buNone/>
              <a:tabLst/>
            </a:pPr>
            <a:r>
              <a:rPr kumimoji="0" lang="fr-FR" altLang="fr-FR" sz="1800" b="0" i="0" u="none" strike="noStrike" cap="none" normalizeH="0" baseline="0" dirty="0">
                <a:ln>
                  <a:noFill/>
                </a:ln>
                <a:solidFill>
                  <a:srgbClr val="666666"/>
                </a:solidFill>
                <a:effectLst/>
                <a:latin typeface="Arial" panose="020B0604020202020204" pitchFamily="34" charset="0"/>
              </a:rPr>
              <a:t>&gt;</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SIMEMBERS</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mon:set</a:t>
            </a:r>
            <a:r>
              <a:rPr kumimoji="0" lang="fr-FR" altLang="fr-FR" sz="1000" b="0" i="0" u="none" strike="noStrike" cap="none" normalizeH="0" baseline="0" dirty="0">
                <a:ln>
                  <a:noFill/>
                </a:ln>
                <a:solidFill>
                  <a:srgbClr val="000000"/>
                </a:solidFill>
                <a:effectLst/>
                <a:latin typeface="Arial Unicode MS"/>
              </a:rPr>
              <a:t>:</a:t>
            </a:r>
            <a:endParaRPr kumimoji="0" lang="fr-FR" altLang="fr-FR" sz="1200" b="0" i="0" u="none" strike="noStrike" cap="none" normalizeH="0" baseline="0" dirty="0">
              <a:ln>
                <a:noFill/>
              </a:ln>
              <a:solidFill>
                <a:srgbClr val="00702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208050"/>
                </a:solidFill>
                <a:effectLst/>
                <a:latin typeface="Arial Unicode MS"/>
              </a:rPr>
              <a:t>1</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"Assiette"</a:t>
            </a:r>
            <a:r>
              <a:rPr kumimoji="0" lang="fr-FR" altLang="fr-FR" sz="1000" b="0" i="0" u="none" strike="noStrike" cap="none" normalizeH="0" baseline="0" dirty="0">
                <a:ln>
                  <a:noFill/>
                </a:ln>
                <a:solidFill>
                  <a:srgbClr val="000000"/>
                </a:solidFill>
                <a:effectLst/>
                <a:latin typeface="Arial Unicode MS"/>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208050"/>
                </a:solidFill>
                <a:effectLst/>
                <a:latin typeface="Arial Unicode MS"/>
              </a:rPr>
              <a:t>2</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"Couteau"</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6F6DA145-C636-4911-89DF-13859DB66F4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rPr>
              <a:t>mon</a:t>
            </a:r>
            <a:r>
              <a:rPr kumimoji="0" lang="fr-FR" altLang="fr-FR" sz="1000" b="0" i="0" u="none" strike="noStrike" cap="none" normalizeH="0" baseline="0" dirty="0">
                <a:ln>
                  <a:noFill/>
                </a:ln>
                <a:solidFill>
                  <a:srgbClr val="000000"/>
                </a:solidFill>
                <a:effectLst/>
                <a:latin typeface="Arial Unicode MS"/>
              </a:rPr>
              <a:t>:</a:t>
            </a:r>
            <a:endParaRPr kumimoji="0" lang="fr-FR" altLang="fr-FR" sz="1200" b="0" i="0" u="none" strike="noStrike" cap="none" normalizeH="0" baseline="0" dirty="0">
              <a:ln>
                <a:noFill/>
              </a:ln>
              <a:solidFill>
                <a:srgbClr val="00702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rPr>
              <a:t> </a:t>
            </a:r>
          </a:p>
        </p:txBody>
      </p:sp>
      <p:sp>
        <p:nvSpPr>
          <p:cNvPr id="12" name="ZoneTexte 11">
            <a:extLst>
              <a:ext uri="{FF2B5EF4-FFF2-40B4-BE49-F238E27FC236}">
                <a16:creationId xmlns:a16="http://schemas.microsoft.com/office/drawing/2014/main" id="{E937AC9E-B587-4879-B665-B18CB5C8D429}"/>
              </a:ext>
            </a:extLst>
          </p:cNvPr>
          <p:cNvSpPr txBox="1"/>
          <p:nvPr/>
        </p:nvSpPr>
        <p:spPr>
          <a:xfrm>
            <a:off x="3484820" y="3280837"/>
            <a:ext cx="6145618" cy="369332"/>
          </a:xfrm>
          <a:prstGeom prst="rect">
            <a:avLst/>
          </a:prstGeom>
          <a:noFill/>
        </p:spPr>
        <p:txBody>
          <a:bodyPr wrap="square">
            <a:spAutoFit/>
          </a:bodyPr>
          <a:lstStyle/>
          <a:p>
            <a:pPr algn="just"/>
            <a:r>
              <a:rPr lang="fr-FR" b="0" i="0" dirty="0">
                <a:effectLst/>
                <a:latin typeface="Georgia" panose="02040502050405020303" pitchFamily="18" charset="0"/>
              </a:rPr>
              <a:t>d – Les hashes</a:t>
            </a:r>
          </a:p>
        </p:txBody>
      </p:sp>
      <p:sp>
        <p:nvSpPr>
          <p:cNvPr id="14" name="ZoneTexte 13">
            <a:extLst>
              <a:ext uri="{FF2B5EF4-FFF2-40B4-BE49-F238E27FC236}">
                <a16:creationId xmlns:a16="http://schemas.microsoft.com/office/drawing/2014/main" id="{CA9075D5-03E2-401E-8A8C-22C105A7C282}"/>
              </a:ext>
            </a:extLst>
          </p:cNvPr>
          <p:cNvSpPr txBox="1"/>
          <p:nvPr/>
        </p:nvSpPr>
        <p:spPr>
          <a:xfrm>
            <a:off x="3460897" y="3999938"/>
            <a:ext cx="6145618" cy="369332"/>
          </a:xfrm>
          <a:prstGeom prst="rect">
            <a:avLst/>
          </a:prstGeom>
          <a:noFill/>
        </p:spPr>
        <p:txBody>
          <a:bodyPr wrap="square">
            <a:spAutoFit/>
          </a:bodyPr>
          <a:lstStyle/>
          <a:p>
            <a:r>
              <a:rPr lang="fr-FR" b="0" i="0" dirty="0">
                <a:solidFill>
                  <a:srgbClr val="000000"/>
                </a:solidFill>
                <a:effectLst/>
                <a:latin typeface="Verdana" panose="020B0604030504040204" pitchFamily="34" charset="0"/>
              </a:rPr>
              <a:t> </a:t>
            </a:r>
            <a:r>
              <a:rPr lang="fr-FR" sz="1200" b="0" i="0" dirty="0">
                <a:effectLst/>
                <a:latin typeface="Verdana" panose="020B0604030504040204" pitchFamily="34" charset="0"/>
              </a:rPr>
              <a:t>stocker des objets simples :</a:t>
            </a:r>
            <a:endParaRPr lang="fr-FR" sz="1200" dirty="0"/>
          </a:p>
        </p:txBody>
      </p:sp>
      <p:sp>
        <p:nvSpPr>
          <p:cNvPr id="15" name="Rectangle 4">
            <a:extLst>
              <a:ext uri="{FF2B5EF4-FFF2-40B4-BE49-F238E27FC236}">
                <a16:creationId xmlns:a16="http://schemas.microsoft.com/office/drawing/2014/main" id="{DFFA6EE8-697C-49C6-BA6A-2C48D4DCDFCC}"/>
              </a:ext>
            </a:extLst>
          </p:cNvPr>
          <p:cNvSpPr>
            <a:spLocks noChangeArrowheads="1"/>
          </p:cNvSpPr>
          <p:nvPr/>
        </p:nvSpPr>
        <p:spPr bwMode="auto">
          <a:xfrm>
            <a:off x="6370675" y="3792189"/>
            <a:ext cx="3677093"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3000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rPr>
              <a:t>HSET</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utilisateur</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a:ln>
                  <a:noFill/>
                </a:ln>
                <a:solidFill>
                  <a:srgbClr val="208050"/>
                </a:solidFill>
                <a:effectLst/>
                <a:latin typeface="Arial Unicode MS"/>
              </a:rPr>
              <a:t>1</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nom</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 hasalp"</a:t>
            </a:r>
            <a:r>
              <a:rPr kumimoji="0" lang="fr-FR" altLang="fr-FR" sz="900" b="0" i="0" u="none" strike="noStrike" cap="none" normalizeH="0" baseline="0" dirty="0">
                <a:ln>
                  <a:noFill/>
                </a:ln>
                <a:solidFill>
                  <a:schemeClr val="tx1"/>
                </a:solidFill>
                <a:effectLst/>
              </a:rPr>
              <a:t> </a:t>
            </a:r>
            <a:endParaRPr kumimoji="0" lang="fr-FR" altLang="fr-FR" sz="1000" b="0" i="0" u="none" strike="noStrike" cap="none" normalizeH="0" baseline="0" dirty="0">
              <a:ln>
                <a:noFill/>
              </a:ln>
              <a:solidFill>
                <a:srgbClr val="000000"/>
              </a:solidFill>
              <a:effectLst/>
              <a:latin typeface="Arial Unicode MS"/>
            </a:endParaRPr>
          </a:p>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200" b="0" i="0" u="none" strike="noStrike" cap="none" normalizeH="0" baseline="0" dirty="0">
                <a:ln>
                  <a:noFill/>
                </a:ln>
                <a:solidFill>
                  <a:schemeClr val="tx1"/>
                </a:solidFill>
                <a:effectLst/>
                <a:latin typeface="Arial" panose="020B0604020202020204" pitchFamily="34" charset="0"/>
              </a:rPr>
              <a:t>HSET</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utilisateur</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a:ln>
                  <a:noFill/>
                </a:ln>
                <a:solidFill>
                  <a:srgbClr val="208050"/>
                </a:solidFill>
                <a:effectLst/>
                <a:latin typeface="Arial Unicode MS"/>
              </a:rPr>
              <a:t>1</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email</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 hasalp@exemple.com"</a:t>
            </a:r>
            <a:r>
              <a:rPr kumimoji="0" lang="fr-FR" altLang="fr-FR" sz="1000" b="0" i="0" u="none" strike="noStrike" cap="none" normalizeH="0" baseline="0" dirty="0">
                <a:ln>
                  <a:noFill/>
                </a:ln>
                <a:solidFill>
                  <a:srgbClr val="000000"/>
                </a:solidFill>
                <a:effectLst/>
                <a:latin typeface="Arial Unicode MS"/>
              </a:rPr>
              <a:t> </a:t>
            </a:r>
          </a:p>
          <a:p>
            <a:pPr marL="285750" marR="0" lvl="0" indent="-2857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800" b="0" i="0" u="none" strike="noStrike" cap="none" normalizeH="0" baseline="0" dirty="0">
                <a:ln>
                  <a:noFill/>
                </a:ln>
                <a:solidFill>
                  <a:srgbClr val="666666"/>
                </a:solidFill>
                <a:effectLst/>
                <a:latin typeface="Arial" panose="020B0604020202020204" pitchFamily="34" charset="0"/>
              </a:rPr>
              <a:t>&gt;</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HSET</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utilisateur</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a:ln>
                  <a:noFill/>
                </a:ln>
                <a:solidFill>
                  <a:srgbClr val="208050"/>
                </a:solidFill>
                <a:effectLst/>
                <a:latin typeface="Arial Unicode MS"/>
              </a:rPr>
              <a:t>1</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mot_de_passe</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"1234"</a:t>
            </a:r>
            <a:r>
              <a:rPr kumimoji="0" lang="fr-FR" altLang="fr-FR" sz="900" b="0" i="0" u="none" strike="noStrike" cap="none" normalizeH="0" baseline="0" dirty="0">
                <a:ln>
                  <a:noFill/>
                </a:ln>
                <a:solidFill>
                  <a:schemeClr val="tx1"/>
                </a:solidFill>
                <a:effectLst/>
              </a:rPr>
              <a:t> </a:t>
            </a: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B0A488AC-08E6-4A4C-95F8-FA4CEEF6C250}"/>
              </a:ext>
            </a:extLst>
          </p:cNvPr>
          <p:cNvSpPr>
            <a:spLocks noChangeArrowheads="1"/>
          </p:cNvSpPr>
          <p:nvPr/>
        </p:nvSpPr>
        <p:spPr bwMode="auto">
          <a:xfrm>
            <a:off x="7428614" y="5018466"/>
            <a:ext cx="268383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200" b="0" i="0" u="none" strike="noStrike" cap="none" normalizeH="0" baseline="0" dirty="0">
                <a:ln>
                  <a:noFill/>
                </a:ln>
                <a:solidFill>
                  <a:schemeClr val="tx1"/>
                </a:solidFill>
                <a:effectLst/>
                <a:latin typeface="Arial" panose="020B0604020202020204" pitchFamily="34" charset="0"/>
              </a:rPr>
              <a:t>HGETALL</a:t>
            </a:r>
            <a:r>
              <a:rPr kumimoji="0" lang="fr-FR" altLang="fr-FR" sz="1000" b="0" i="0" u="none" strike="noStrike" cap="none" normalizeH="0" baseline="0" dirty="0">
                <a:ln>
                  <a:noFill/>
                </a:ln>
                <a:solidFill>
                  <a:srgbClr val="000000"/>
                </a:solidFill>
                <a:effectLst/>
                <a:latin typeface="Arial Unicode MS"/>
              </a:rPr>
              <a:t> </a:t>
            </a:r>
            <a:r>
              <a:rPr kumimoji="0" lang="fr-FR" altLang="fr-FR" sz="1200" b="0" i="0" u="none" strike="noStrike" cap="none" normalizeH="0" baseline="0" dirty="0">
                <a:ln>
                  <a:noFill/>
                </a:ln>
                <a:solidFill>
                  <a:schemeClr val="tx1"/>
                </a:solidFill>
                <a:effectLst/>
                <a:latin typeface="Arial" panose="020B0604020202020204" pitchFamily="34" charset="0"/>
              </a:rPr>
              <a:t>utilisateur</a:t>
            </a:r>
            <a:r>
              <a:rPr kumimoji="0" lang="fr-FR" altLang="fr-FR" sz="1000" b="0" i="0" u="none" strike="noStrike" cap="none" normalizeH="0" baseline="0" dirty="0">
                <a:ln>
                  <a:noFill/>
                </a:ln>
                <a:solidFill>
                  <a:srgbClr val="000000"/>
                </a:solidFill>
                <a:effectLst/>
                <a:latin typeface="Arial Unicode MS"/>
              </a:rPr>
              <a:t>:</a:t>
            </a:r>
            <a:r>
              <a:rPr kumimoji="0" lang="fr-FR" altLang="fr-FR" sz="1000" b="0" i="0" u="none" strike="noStrike" cap="none" normalizeH="0" baseline="0" dirty="0">
                <a:ln>
                  <a:noFill/>
                </a:ln>
                <a:solidFill>
                  <a:srgbClr val="208050"/>
                </a:solidFill>
                <a:effectLst/>
                <a:latin typeface="Arial Unicode MS"/>
              </a:rPr>
              <a:t>1</a:t>
            </a:r>
            <a:r>
              <a:rPr kumimoji="0" lang="fr-FR" altLang="fr-FR" sz="1000" b="0" i="0" u="none" strike="noStrike" cap="none" normalizeH="0" baseline="0" dirty="0">
                <a:ln>
                  <a:noFill/>
                </a:ln>
                <a:solidFill>
                  <a:srgbClr val="000000"/>
                </a:solidFill>
                <a:effectLst/>
                <a:latin typeface="Arial Unicode MS"/>
              </a:rPr>
              <a:t> </a:t>
            </a:r>
          </a:p>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000" b="0" i="0" u="none" strike="noStrike" cap="none" normalizeH="0" baseline="0" dirty="0">
                <a:ln>
                  <a:noFill/>
                </a:ln>
                <a:solidFill>
                  <a:srgbClr val="208050"/>
                </a:solidFill>
                <a:effectLst/>
                <a:latin typeface="Arial Unicode MS"/>
              </a:rPr>
              <a:t>1</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"nom"</a:t>
            </a:r>
            <a:r>
              <a:rPr kumimoji="0" lang="fr-FR" altLang="fr-FR" sz="1000" b="0" i="0" u="none" strike="noStrike" cap="none" normalizeH="0" baseline="0" dirty="0">
                <a:ln>
                  <a:noFill/>
                </a:ln>
                <a:solidFill>
                  <a:srgbClr val="000000"/>
                </a:solidFill>
                <a:effectLst/>
                <a:latin typeface="Arial Unicode MS"/>
              </a:rPr>
              <a:t> </a:t>
            </a:r>
          </a:p>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000" b="0" i="0" u="none" strike="noStrike" cap="none" normalizeH="0" baseline="0" dirty="0">
                <a:ln>
                  <a:noFill/>
                </a:ln>
                <a:solidFill>
                  <a:srgbClr val="208050"/>
                </a:solidFill>
                <a:effectLst/>
                <a:latin typeface="Arial Unicode MS"/>
              </a:rPr>
              <a:t>2</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"Thomas Bourgier"</a:t>
            </a:r>
            <a:r>
              <a:rPr kumimoji="0" lang="fr-FR" altLang="fr-FR" sz="1000" b="0" i="0" u="none" strike="noStrike" cap="none" normalizeH="0" baseline="0" dirty="0">
                <a:ln>
                  <a:noFill/>
                </a:ln>
                <a:solidFill>
                  <a:srgbClr val="000000"/>
                </a:solidFill>
                <a:effectLst/>
                <a:latin typeface="Arial Unicode MS"/>
              </a:rPr>
              <a:t> </a:t>
            </a:r>
          </a:p>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000" b="0" i="0" u="none" strike="noStrike" cap="none" normalizeH="0" baseline="0" dirty="0">
                <a:ln>
                  <a:noFill/>
                </a:ln>
                <a:solidFill>
                  <a:srgbClr val="208050"/>
                </a:solidFill>
                <a:effectLst/>
                <a:latin typeface="Arial Unicode MS"/>
              </a:rPr>
              <a:t>3</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"email"</a:t>
            </a:r>
            <a:r>
              <a:rPr kumimoji="0" lang="fr-FR" altLang="fr-FR" sz="1000" b="0" i="0" u="none" strike="noStrike" cap="none" normalizeH="0" baseline="0" dirty="0">
                <a:ln>
                  <a:noFill/>
                </a:ln>
                <a:solidFill>
                  <a:srgbClr val="000000"/>
                </a:solidFill>
                <a:effectLst/>
                <a:latin typeface="Arial Unicode MS"/>
              </a:rPr>
              <a:t> </a:t>
            </a:r>
          </a:p>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000" b="0" i="0" u="none" strike="noStrike" cap="none" normalizeH="0" baseline="0" dirty="0">
                <a:ln>
                  <a:noFill/>
                </a:ln>
                <a:solidFill>
                  <a:srgbClr val="208050"/>
                </a:solidFill>
                <a:effectLst/>
                <a:latin typeface="Arial Unicode MS"/>
              </a:rPr>
              <a:t>4</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"t.bourgier@exemple.com"</a:t>
            </a:r>
            <a:r>
              <a:rPr kumimoji="0" lang="fr-FR" altLang="fr-FR" sz="1000" b="0" i="0" u="none" strike="noStrike" cap="none" normalizeH="0" baseline="0" dirty="0">
                <a:ln>
                  <a:noFill/>
                </a:ln>
                <a:solidFill>
                  <a:srgbClr val="000000"/>
                </a:solidFill>
                <a:effectLst/>
                <a:latin typeface="Arial Unicode MS"/>
              </a:rPr>
              <a:t> </a:t>
            </a:r>
          </a:p>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000" b="0" i="0" u="none" strike="noStrike" cap="none" normalizeH="0" baseline="0" dirty="0">
                <a:ln>
                  <a:noFill/>
                </a:ln>
                <a:solidFill>
                  <a:srgbClr val="208050"/>
                </a:solidFill>
                <a:effectLst/>
                <a:latin typeface="Arial Unicode MS"/>
              </a:rPr>
              <a:t>5</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"mot_de_passe"</a:t>
            </a:r>
            <a:r>
              <a:rPr kumimoji="0" lang="fr-FR" altLang="fr-FR" sz="1000" b="0" i="0" u="none" strike="noStrike" cap="none" normalizeH="0" baseline="0" dirty="0">
                <a:ln>
                  <a:noFill/>
                </a:ln>
                <a:solidFill>
                  <a:srgbClr val="000000"/>
                </a:solidFill>
                <a:effectLst/>
                <a:latin typeface="Arial Unicode MS"/>
              </a:rPr>
              <a:t> </a:t>
            </a:r>
          </a:p>
          <a:p>
            <a:pPr marL="171450" marR="0" lvl="0" indent="-171450" algn="just" defTabSz="914400" rtl="0" eaLnBrk="0" fontAlgn="base" latinLnBrk="0" hangingPunct="0">
              <a:lnSpc>
                <a:spcPct val="100000"/>
              </a:lnSpc>
              <a:spcBef>
                <a:spcPct val="30000"/>
              </a:spcBef>
              <a:spcAft>
                <a:spcPct val="0"/>
              </a:spcAft>
              <a:buClrTx/>
              <a:buSzTx/>
              <a:buFont typeface="Wingdings" panose="05000000000000000000" pitchFamily="2" charset="2"/>
              <a:buChar char="Ø"/>
              <a:tabLst/>
            </a:pPr>
            <a:r>
              <a:rPr kumimoji="0" lang="fr-FR" altLang="fr-FR" sz="1000" b="0" i="0" u="none" strike="noStrike" cap="none" normalizeH="0" baseline="0" dirty="0">
                <a:ln>
                  <a:noFill/>
                </a:ln>
                <a:solidFill>
                  <a:srgbClr val="208050"/>
                </a:solidFill>
                <a:effectLst/>
                <a:latin typeface="Arial Unicode MS"/>
              </a:rPr>
              <a:t>6</a:t>
            </a:r>
            <a:r>
              <a:rPr kumimoji="0" lang="fr-FR" altLang="fr-FR" sz="1000" b="0" i="0" u="none" strike="noStrike" cap="none" normalizeH="0" baseline="0" dirty="0">
                <a:ln>
                  <a:noFill/>
                </a:ln>
                <a:solidFill>
                  <a:srgbClr val="000000"/>
                </a:solidFill>
                <a:effectLst/>
                <a:latin typeface="Arial Unicode MS"/>
              </a:rPr>
              <a:t>) </a:t>
            </a:r>
            <a:r>
              <a:rPr kumimoji="0" lang="fr-FR" altLang="fr-FR" sz="1000" b="0" i="0" u="none" strike="noStrike" cap="none" normalizeH="0" baseline="0" dirty="0">
                <a:ln>
                  <a:noFill/>
                </a:ln>
                <a:solidFill>
                  <a:srgbClr val="4070A0"/>
                </a:solidFill>
                <a:effectLst/>
                <a:latin typeface="Arial Unicode MS"/>
              </a:rPr>
              <a:t>"1234"</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8" name="ZoneTexte 17">
            <a:extLst>
              <a:ext uri="{FF2B5EF4-FFF2-40B4-BE49-F238E27FC236}">
                <a16:creationId xmlns:a16="http://schemas.microsoft.com/office/drawing/2014/main" id="{C5CD9C87-FC2F-4EA9-9EB1-0559A8DA6048}"/>
              </a:ext>
            </a:extLst>
          </p:cNvPr>
          <p:cNvSpPr txBox="1"/>
          <p:nvPr/>
        </p:nvSpPr>
        <p:spPr>
          <a:xfrm>
            <a:off x="3484820" y="5154540"/>
            <a:ext cx="3532666" cy="461665"/>
          </a:xfrm>
          <a:prstGeom prst="rect">
            <a:avLst/>
          </a:prstGeom>
          <a:noFill/>
        </p:spPr>
        <p:txBody>
          <a:bodyPr wrap="square">
            <a:spAutoFit/>
          </a:bodyPr>
          <a:lstStyle/>
          <a:p>
            <a:r>
              <a:rPr lang="fr-FR" sz="1200" b="0" i="0" dirty="0">
                <a:effectLst/>
                <a:latin typeface="Verdana" panose="020B0604030504040204" pitchFamily="34" charset="0"/>
              </a:rPr>
              <a:t>récupérer les données associées à une clé, on utilise HGETALL :</a:t>
            </a:r>
            <a:endParaRPr lang="fr-FR" sz="1200" dirty="0"/>
          </a:p>
        </p:txBody>
      </p:sp>
    </p:spTree>
    <p:extLst>
      <p:ext uri="{BB962C8B-B14F-4D97-AF65-F5344CB8AC3E}">
        <p14:creationId xmlns:p14="http://schemas.microsoft.com/office/powerpoint/2010/main" val="187375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17F132-E9C0-4829-AE25-F36D8D002694}"/>
              </a:ext>
            </a:extLst>
          </p:cNvPr>
          <p:cNvSpPr>
            <a:spLocks noGrp="1"/>
          </p:cNvSpPr>
          <p:nvPr>
            <p:ph type="title"/>
          </p:nvPr>
        </p:nvSpPr>
        <p:spPr/>
        <p:txBody>
          <a:bodyPr/>
          <a:lstStyle/>
          <a:p>
            <a:pPr algn="ctr"/>
            <a:r>
              <a:rPr lang="fr-FR" sz="3600" dirty="0">
                <a:solidFill>
                  <a:schemeClr val="accent1">
                    <a:lumMod val="60000"/>
                    <a:lumOff val="40000"/>
                  </a:schemeClr>
                </a:solidFill>
                <a:latin typeface="Lucida Calligraphy" panose="03010101010101010101" pitchFamily="66" charset="0"/>
              </a:rPr>
              <a:t>CONCLUSION</a:t>
            </a:r>
            <a:endParaRPr lang="fr-FR" dirty="0"/>
          </a:p>
        </p:txBody>
      </p:sp>
      <p:sp>
        <p:nvSpPr>
          <p:cNvPr id="3" name="Espace réservé du contenu 2">
            <a:extLst>
              <a:ext uri="{FF2B5EF4-FFF2-40B4-BE49-F238E27FC236}">
                <a16:creationId xmlns:a16="http://schemas.microsoft.com/office/drawing/2014/main" id="{C223ADDA-8FBE-4D58-9EE5-A7EDBB6238B1}"/>
              </a:ext>
            </a:extLst>
          </p:cNvPr>
          <p:cNvSpPr>
            <a:spLocks noGrp="1"/>
          </p:cNvSpPr>
          <p:nvPr>
            <p:ph idx="1"/>
          </p:nvPr>
        </p:nvSpPr>
        <p:spPr/>
        <p:txBody>
          <a:bodyPr/>
          <a:lstStyle/>
          <a:p>
            <a:pPr algn="just"/>
            <a:r>
              <a:rPr lang="fr-FR" b="0" i="0" dirty="0">
                <a:solidFill>
                  <a:schemeClr val="tx1"/>
                </a:solidFill>
                <a:effectLst/>
                <a:latin typeface="Verdana" panose="020B0604030504040204" pitchFamily="34" charset="0"/>
              </a:rPr>
              <a:t>Redis est outil </a:t>
            </a:r>
            <a:r>
              <a:rPr lang="fr-FR" b="0" i="0" dirty="0" err="1">
                <a:solidFill>
                  <a:schemeClr val="tx1"/>
                </a:solidFill>
                <a:effectLst/>
                <a:latin typeface="Verdana" panose="020B0604030504040204" pitchFamily="34" charset="0"/>
              </a:rPr>
              <a:t>multi-fonction</a:t>
            </a:r>
            <a:r>
              <a:rPr lang="fr-FR" b="0" i="0" dirty="0">
                <a:solidFill>
                  <a:schemeClr val="tx1"/>
                </a:solidFill>
                <a:effectLst/>
                <a:latin typeface="Verdana" panose="020B0604030504040204" pitchFamily="34" charset="0"/>
              </a:rPr>
              <a:t> extrêmement riche et performant. Ses multiples utilisations possibles en font aujourd’hui un incontournable de tout projet exigeant de bonnes performances lors de la manipulation de grandes quantités de données. Réplication, reprise sur panne et disponibilité sont au rendez-vous faisant de Redis un atout important dans le monde du Big Data.</a:t>
            </a:r>
          </a:p>
          <a:p>
            <a:pPr marL="0" indent="0">
              <a:buNone/>
            </a:pPr>
            <a:endParaRPr lang="fr-FR" dirty="0"/>
          </a:p>
        </p:txBody>
      </p:sp>
    </p:spTree>
    <p:extLst>
      <p:ext uri="{BB962C8B-B14F-4D97-AF65-F5344CB8AC3E}">
        <p14:creationId xmlns:p14="http://schemas.microsoft.com/office/powerpoint/2010/main" val="276166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476F27-E0F6-4B06-96F8-5C1766ED584F}"/>
              </a:ext>
            </a:extLst>
          </p:cNvPr>
          <p:cNvSpPr>
            <a:spLocks noGrp="1"/>
          </p:cNvSpPr>
          <p:nvPr>
            <p:ph type="title"/>
          </p:nvPr>
        </p:nvSpPr>
        <p:spPr/>
        <p:txBody>
          <a:bodyPr/>
          <a:lstStyle/>
          <a:p>
            <a:r>
              <a:rPr lang="fr-FR" dirty="0">
                <a:solidFill>
                  <a:schemeClr val="accent1">
                    <a:lumMod val="60000"/>
                    <a:lumOff val="40000"/>
                  </a:schemeClr>
                </a:solidFill>
              </a:rPr>
              <a:t>Liens </a:t>
            </a:r>
            <a:r>
              <a:rPr lang="fr-FR" dirty="0">
                <a:solidFill>
                  <a:schemeClr val="accent1">
                    <a:lumMod val="60000"/>
                    <a:lumOff val="40000"/>
                  </a:schemeClr>
                </a:solidFill>
                <a:latin typeface="Lucida Calligraphy" panose="03010101010101010101" pitchFamily="66" charset="0"/>
              </a:rPr>
              <a:t>utiles</a:t>
            </a:r>
          </a:p>
        </p:txBody>
      </p:sp>
      <p:sp>
        <p:nvSpPr>
          <p:cNvPr id="3" name="Espace réservé du contenu 2">
            <a:extLst>
              <a:ext uri="{FF2B5EF4-FFF2-40B4-BE49-F238E27FC236}">
                <a16:creationId xmlns:a16="http://schemas.microsoft.com/office/drawing/2014/main" id="{BE49C0AF-A8DC-4A5D-9DCF-FC2AB48A9DD7}"/>
              </a:ext>
            </a:extLst>
          </p:cNvPr>
          <p:cNvSpPr>
            <a:spLocks noGrp="1"/>
          </p:cNvSpPr>
          <p:nvPr>
            <p:ph idx="1"/>
          </p:nvPr>
        </p:nvSpPr>
        <p:spPr/>
        <p:txBody>
          <a:bodyPr/>
          <a:lstStyle/>
          <a:p>
            <a:r>
              <a:rPr lang="fr-FR" dirty="0">
                <a:hlinkClick r:id="rId2"/>
              </a:rPr>
              <a:t>http://b3d.bdpedia.fr/redis.html#b-les-listes</a:t>
            </a:r>
            <a:endParaRPr lang="fr-FR" dirty="0"/>
          </a:p>
          <a:p>
            <a:r>
              <a:rPr lang="fr-FR" dirty="0">
                <a:solidFill>
                  <a:schemeClr val="accent1">
                    <a:lumMod val="60000"/>
                    <a:lumOff val="40000"/>
                  </a:schemeClr>
                </a:solidFill>
              </a:rPr>
              <a:t>https://redis.io/</a:t>
            </a:r>
          </a:p>
        </p:txBody>
      </p:sp>
    </p:spTree>
    <p:extLst>
      <p:ext uri="{BB962C8B-B14F-4D97-AF65-F5344CB8AC3E}">
        <p14:creationId xmlns:p14="http://schemas.microsoft.com/office/powerpoint/2010/main" val="191309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E73C30-CDCD-4193-B893-FD1A02DA1B35}"/>
              </a:ext>
            </a:extLst>
          </p:cNvPr>
          <p:cNvSpPr>
            <a:spLocks noGrp="1"/>
          </p:cNvSpPr>
          <p:nvPr>
            <p:ph type="title"/>
          </p:nvPr>
        </p:nvSpPr>
        <p:spPr/>
        <p:txBody>
          <a:bodyPr/>
          <a:lstStyle/>
          <a:p>
            <a:pPr algn="ctr"/>
            <a:r>
              <a:rPr lang="fr-FR" dirty="0">
                <a:solidFill>
                  <a:schemeClr val="accent1">
                    <a:lumMod val="60000"/>
                    <a:lumOff val="40000"/>
                  </a:schemeClr>
                </a:solidFill>
                <a:latin typeface="Lucida Calligraphy" panose="03010101010101010101" pitchFamily="66" charset="0"/>
              </a:rPr>
              <a:t>Plan</a:t>
            </a:r>
          </a:p>
        </p:txBody>
      </p:sp>
      <p:sp>
        <p:nvSpPr>
          <p:cNvPr id="3" name="Espace réservé du contenu 2">
            <a:extLst>
              <a:ext uri="{FF2B5EF4-FFF2-40B4-BE49-F238E27FC236}">
                <a16:creationId xmlns:a16="http://schemas.microsoft.com/office/drawing/2014/main" id="{A99E9FD8-5225-4E9F-B41B-69CA854E065B}"/>
              </a:ext>
            </a:extLst>
          </p:cNvPr>
          <p:cNvSpPr>
            <a:spLocks noGrp="1"/>
          </p:cNvSpPr>
          <p:nvPr>
            <p:ph idx="1"/>
          </p:nvPr>
        </p:nvSpPr>
        <p:spPr/>
        <p:txBody>
          <a:bodyPr/>
          <a:lstStyle/>
          <a:p>
            <a:pPr algn="ctr"/>
            <a:r>
              <a:rPr lang="fr-FR" sz="1800" b="1" u="dotDotDash" dirty="0">
                <a:solidFill>
                  <a:schemeClr val="accent1">
                    <a:lumMod val="60000"/>
                    <a:lumOff val="40000"/>
                  </a:schemeClr>
                </a:solidFill>
                <a:effectLst/>
                <a:latin typeface="Lucida Calligraphy" panose="03010101010101010101" pitchFamily="66" charset="0"/>
                <a:ea typeface="Calibri" panose="020F0502020204030204" pitchFamily="34" charset="0"/>
                <a:cs typeface="Arial" panose="020B0604020202020204" pitchFamily="34" charset="0"/>
              </a:rPr>
              <a:t>Introduction</a:t>
            </a:r>
          </a:p>
          <a:p>
            <a:pPr algn="ctr"/>
            <a:r>
              <a:rPr lang="fr-FR" sz="1800" b="1" u="dotDotDash" dirty="0">
                <a:solidFill>
                  <a:schemeClr val="accent1">
                    <a:lumMod val="60000"/>
                    <a:lumOff val="40000"/>
                  </a:schemeClr>
                </a:solidFill>
                <a:effectLst/>
                <a:latin typeface="Lucida Calligraphy" panose="03010101010101010101" pitchFamily="66" charset="0"/>
                <a:ea typeface="Calibri" panose="020F0502020204030204" pitchFamily="34" charset="0"/>
                <a:cs typeface="Arial" panose="020B0604020202020204" pitchFamily="34" charset="0"/>
              </a:rPr>
              <a:t>Présentation de redis</a:t>
            </a:r>
          </a:p>
          <a:p>
            <a:pPr algn="ctr"/>
            <a:r>
              <a:rPr lang="fr-FR" sz="1800" b="0" u="dotDotDash" dirty="0">
                <a:solidFill>
                  <a:schemeClr val="accent1">
                    <a:lumMod val="60000"/>
                    <a:lumOff val="40000"/>
                  </a:schemeClr>
                </a:solidFill>
                <a:effectLst/>
                <a:latin typeface="Lucida Calligraphy" panose="03010101010101010101" pitchFamily="66" charset="0"/>
                <a:ea typeface="Times New Roman" panose="02020603050405020304" pitchFamily="18" charset="0"/>
                <a:cs typeface="Helvetica" panose="020B0604020202020204" pitchFamily="34" charset="0"/>
              </a:rPr>
              <a:t>Comment fonctionne Redis ?</a:t>
            </a:r>
          </a:p>
          <a:p>
            <a:pPr algn="ctr"/>
            <a:r>
              <a:rPr lang="fr-FR" b="0" u="dotDotDash" dirty="0">
                <a:solidFill>
                  <a:schemeClr val="accent1">
                    <a:lumMod val="60000"/>
                    <a:lumOff val="40000"/>
                  </a:schemeClr>
                </a:solidFill>
                <a:effectLst/>
                <a:latin typeface="Lucida Calligraphy" panose="03010101010101010101" pitchFamily="66" charset="0"/>
                <a:ea typeface="Times New Roman" panose="02020603050405020304" pitchFamily="18" charset="0"/>
                <a:cs typeface="Arial" panose="020B0604020202020204" pitchFamily="34" charset="0"/>
              </a:rPr>
              <a:t>Les principaux champs d’application de Redis </a:t>
            </a:r>
          </a:p>
          <a:p>
            <a:pPr algn="ctr"/>
            <a:r>
              <a:rPr lang="fr-FR" sz="1800" u="dotDotDash" dirty="0">
                <a:solidFill>
                  <a:schemeClr val="accent1">
                    <a:lumMod val="60000"/>
                    <a:lumOff val="40000"/>
                  </a:schemeClr>
                </a:solidFill>
                <a:effectLst/>
                <a:latin typeface="Lucida Calligraphy" panose="03010101010101010101" pitchFamily="66" charset="0"/>
                <a:ea typeface="Times New Roman" panose="02020603050405020304" pitchFamily="18" charset="0"/>
                <a:cs typeface="Helvetica" panose="020B0604020202020204" pitchFamily="34" charset="0"/>
              </a:rPr>
              <a:t>Avantages de Redis</a:t>
            </a:r>
          </a:p>
          <a:p>
            <a:pPr algn="ctr"/>
            <a:r>
              <a:rPr lang="fr-FR" dirty="0">
                <a:solidFill>
                  <a:schemeClr val="accent1">
                    <a:lumMod val="60000"/>
                    <a:lumOff val="40000"/>
                  </a:schemeClr>
                </a:solidFill>
                <a:latin typeface="Lucida Calligraphy" panose="03010101010101010101" pitchFamily="66" charset="0"/>
              </a:rPr>
              <a:t>Installation</a:t>
            </a:r>
          </a:p>
          <a:p>
            <a:pPr algn="ctr"/>
            <a:r>
              <a:rPr lang="fr-FR" dirty="0">
                <a:solidFill>
                  <a:schemeClr val="accent1">
                    <a:lumMod val="60000"/>
                    <a:lumOff val="40000"/>
                  </a:schemeClr>
                </a:solidFill>
                <a:latin typeface="Lucida Calligraphy" panose="03010101010101010101" pitchFamily="66" charset="0"/>
              </a:rPr>
              <a:t>Exemples de cas pratique</a:t>
            </a:r>
          </a:p>
          <a:p>
            <a:pPr algn="ctr"/>
            <a:r>
              <a:rPr lang="fr-FR" sz="1800">
                <a:solidFill>
                  <a:schemeClr val="accent1">
                    <a:lumMod val="60000"/>
                    <a:lumOff val="40000"/>
                  </a:schemeClr>
                </a:solidFill>
                <a:latin typeface="Lucida Calligraphy" panose="03010101010101010101" pitchFamily="66" charset="0"/>
              </a:rPr>
              <a:t>CONCLUSION</a:t>
            </a:r>
            <a:endParaRPr lang="fr-FR" b="1" u="dotDotDash" dirty="0">
              <a:solidFill>
                <a:schemeClr val="accent1">
                  <a:lumMod val="60000"/>
                  <a:lumOff val="40000"/>
                </a:schemeClr>
              </a:solidFill>
              <a:latin typeface="Lucida Calligraphy" panose="03010101010101010101" pitchFamily="66" charset="0"/>
              <a:ea typeface="Calibri" panose="020F0502020204030204" pitchFamily="34" charset="0"/>
              <a:cs typeface="Arial" panose="020B0604020202020204" pitchFamily="34" charset="0"/>
            </a:endParaRPr>
          </a:p>
          <a:p>
            <a:pPr algn="ctr"/>
            <a:endParaRPr lang="fr-FR" sz="1800" b="1" u="dotDotDash" dirty="0">
              <a:solidFill>
                <a:schemeClr val="accent1">
                  <a:lumMod val="60000"/>
                  <a:lumOff val="40000"/>
                </a:schemeClr>
              </a:solidFill>
              <a:effectLst/>
              <a:latin typeface="Lucida Calligraphy" panose="03010101010101010101" pitchFamily="66" charset="0"/>
              <a:ea typeface="Calibri" panose="020F0502020204030204" pitchFamily="34" charset="0"/>
              <a:cs typeface="Arial" panose="020B0604020202020204" pitchFamily="34" charset="0"/>
            </a:endParaRPr>
          </a:p>
          <a:p>
            <a:pPr algn="ctr"/>
            <a:endParaRPr lang="fr-FR" dirty="0"/>
          </a:p>
        </p:txBody>
      </p:sp>
    </p:spTree>
    <p:extLst>
      <p:ext uri="{BB962C8B-B14F-4D97-AF65-F5344CB8AC3E}">
        <p14:creationId xmlns:p14="http://schemas.microsoft.com/office/powerpoint/2010/main" val="388821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F8369-1C00-4BC3-B526-A238518127BC}"/>
              </a:ext>
            </a:extLst>
          </p:cNvPr>
          <p:cNvSpPr>
            <a:spLocks noGrp="1"/>
          </p:cNvSpPr>
          <p:nvPr>
            <p:ph type="title"/>
          </p:nvPr>
        </p:nvSpPr>
        <p:spPr/>
        <p:txBody>
          <a:bodyPr>
            <a:normAutofit fontScale="90000"/>
          </a:bodyPr>
          <a:lstStyle/>
          <a:p>
            <a:pPr algn="ctr"/>
            <a:r>
              <a:rPr lang="fr-FR" sz="5400" b="1" u="dotDotDash" dirty="0">
                <a:solidFill>
                  <a:schemeClr val="accent1">
                    <a:lumMod val="60000"/>
                    <a:lumOff val="40000"/>
                  </a:schemeClr>
                </a:solidFill>
                <a:effectLst/>
                <a:latin typeface="Lucida Calligraphy" panose="03010101010101010101" pitchFamily="66" charset="0"/>
                <a:ea typeface="Calibri" panose="020F0502020204030204" pitchFamily="34" charset="0"/>
                <a:cs typeface="Arial" panose="020B0604020202020204" pitchFamily="34" charset="0"/>
              </a:rPr>
              <a:t>Introduction</a:t>
            </a:r>
            <a:br>
              <a:rPr lang="fr-FR"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solidFill>
                <a:schemeClr val="accent1">
                  <a:lumMod val="60000"/>
                  <a:lumOff val="40000"/>
                </a:schemeClr>
              </a:solidFill>
            </a:endParaRPr>
          </a:p>
        </p:txBody>
      </p:sp>
      <p:sp>
        <p:nvSpPr>
          <p:cNvPr id="3" name="Espace réservé du contenu 2">
            <a:extLst>
              <a:ext uri="{FF2B5EF4-FFF2-40B4-BE49-F238E27FC236}">
                <a16:creationId xmlns:a16="http://schemas.microsoft.com/office/drawing/2014/main" id="{68B1882E-D790-4E78-B8B5-26CD17226B7C}"/>
              </a:ext>
            </a:extLst>
          </p:cNvPr>
          <p:cNvSpPr>
            <a:spLocks noGrp="1"/>
          </p:cNvSpPr>
          <p:nvPr>
            <p:ph idx="1"/>
          </p:nvPr>
        </p:nvSpPr>
        <p:spPr>
          <a:xfrm>
            <a:off x="2291501" y="2732714"/>
            <a:ext cx="8915400" cy="3777622"/>
          </a:xfrm>
        </p:spPr>
        <p:txBody>
          <a:bodyPr/>
          <a:lstStyle/>
          <a:p>
            <a:pPr marL="0" indent="0" algn="ctr">
              <a:buNone/>
            </a:pPr>
            <a:r>
              <a:rPr lang="fr-FR" sz="1800" dirty="0">
                <a:solidFill>
                  <a:schemeClr val="tx1"/>
                </a:solidFill>
                <a:effectLst/>
                <a:latin typeface="Cambria" panose="02040503050406030204" pitchFamily="18" charset="0"/>
                <a:ea typeface="Calibri" panose="020F0502020204030204" pitchFamily="34" charset="0"/>
                <a:cs typeface="Arial" panose="020B0604020202020204" pitchFamily="34" charset="0"/>
              </a:rPr>
              <a:t>La plupart des projets informatiques font appel à des bases de données relationnelles. Que ce soit dans le webdesign ou dans le développement logiciel, les bases de données basées sur des tableaux fournissent de bons résultats dans la plupart des scénarios. Cependant, Ces dernières années, un nombre croissant de bases de données se démarquant par des atouts bien particuliers ont  fait leur apparition sur le marché. </a:t>
            </a:r>
            <a:r>
              <a:rPr lang="fr-FR" sz="1800" b="1" dirty="0">
                <a:solidFill>
                  <a:schemeClr val="tx1"/>
                </a:solidFill>
                <a:effectLst/>
                <a:latin typeface="Cambria" panose="02040503050406030204" pitchFamily="18" charset="0"/>
                <a:ea typeface="Calibri" panose="020F0502020204030204" pitchFamily="34" charset="0"/>
                <a:cs typeface="Arial" panose="020B0604020202020204" pitchFamily="34" charset="0"/>
              </a:rPr>
              <a:t>Les </a:t>
            </a:r>
            <a:r>
              <a:rPr lang="fr-FR" sz="1800" b="1"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bases de données NOSQL</a:t>
            </a:r>
            <a:r>
              <a:rPr lang="fr-FR" sz="18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sont tout particulièrement recommandées pour certains projets. C’est ce type de bases de données qu’offre Redis.</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dirty="0">
              <a:solidFill>
                <a:schemeClr val="tx1"/>
              </a:solidFill>
            </a:endParaRPr>
          </a:p>
        </p:txBody>
      </p:sp>
    </p:spTree>
    <p:extLst>
      <p:ext uri="{BB962C8B-B14F-4D97-AF65-F5344CB8AC3E}">
        <p14:creationId xmlns:p14="http://schemas.microsoft.com/office/powerpoint/2010/main" val="125743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63F24-5C34-426F-9F64-92A5F0CB5181}"/>
              </a:ext>
            </a:extLst>
          </p:cNvPr>
          <p:cNvSpPr>
            <a:spLocks noGrp="1"/>
          </p:cNvSpPr>
          <p:nvPr>
            <p:ph type="title"/>
          </p:nvPr>
        </p:nvSpPr>
        <p:spPr/>
        <p:txBody>
          <a:bodyPr>
            <a:noAutofit/>
          </a:bodyPr>
          <a:lstStyle/>
          <a:p>
            <a:pPr algn="ctr"/>
            <a:r>
              <a:rPr lang="fr-FR" sz="5400" b="1" u="dotDotDash" dirty="0">
                <a:solidFill>
                  <a:schemeClr val="accent1">
                    <a:lumMod val="60000"/>
                    <a:lumOff val="40000"/>
                  </a:schemeClr>
                </a:solidFill>
                <a:effectLst/>
                <a:latin typeface="Lucida Calligraphy" panose="03010101010101010101" pitchFamily="66" charset="0"/>
                <a:ea typeface="Calibri" panose="020F0502020204030204" pitchFamily="34" charset="0"/>
                <a:cs typeface="Arial" panose="020B0604020202020204" pitchFamily="34" charset="0"/>
              </a:rPr>
              <a:t>Présentation de redis</a:t>
            </a:r>
            <a:br>
              <a:rPr lang="fr-FR" sz="54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fr-FR" sz="5400" dirty="0">
              <a:solidFill>
                <a:schemeClr val="accent1">
                  <a:lumMod val="60000"/>
                  <a:lumOff val="40000"/>
                </a:schemeClr>
              </a:solidFill>
            </a:endParaRPr>
          </a:p>
        </p:txBody>
      </p:sp>
      <p:sp>
        <p:nvSpPr>
          <p:cNvPr id="3" name="Espace réservé du contenu 2">
            <a:extLst>
              <a:ext uri="{FF2B5EF4-FFF2-40B4-BE49-F238E27FC236}">
                <a16:creationId xmlns:a16="http://schemas.microsoft.com/office/drawing/2014/main" id="{5AAF6DD0-8314-4037-94D6-5E045A25D179}"/>
              </a:ext>
            </a:extLst>
          </p:cNvPr>
          <p:cNvSpPr>
            <a:spLocks noGrp="1"/>
          </p:cNvSpPr>
          <p:nvPr>
            <p:ph idx="1"/>
          </p:nvPr>
        </p:nvSpPr>
        <p:spPr/>
        <p:txBody>
          <a:bodyPr/>
          <a:lstStyle/>
          <a:p>
            <a:pPr marL="0" indent="0" fontAlgn="base">
              <a:spcAft>
                <a:spcPts val="1950"/>
              </a:spcAft>
              <a:buNone/>
            </a:pPr>
            <a:r>
              <a:rPr lang="fr-FR" sz="1800" dirty="0">
                <a:solidFill>
                  <a:schemeClr val="tx1"/>
                </a:solidFill>
                <a:effectLst/>
                <a:latin typeface="Cambria" panose="02040503050406030204" pitchFamily="18" charset="0"/>
                <a:ea typeface="Times New Roman" panose="02020603050405020304" pitchFamily="18" charset="0"/>
                <a:cs typeface="Helvetica" panose="020B0604020202020204" pitchFamily="34" charset="0"/>
              </a:rPr>
              <a:t>Redis vient de la concaténation du terme “REmote DIctionary Server”, signifiant littéralement “serveur de dictionnaire distant”</a:t>
            </a: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a:t>
            </a:r>
            <a:r>
              <a:rPr lang="fr-FR" sz="1800" dirty="0">
                <a:solidFill>
                  <a:schemeClr val="tx1"/>
                </a:solidFill>
                <a:effectLst/>
                <a:latin typeface="Cambria" panose="02040503050406030204" pitchFamily="18" charset="0"/>
                <a:ea typeface="Times New Roman" panose="02020603050405020304" pitchFamily="18" charset="0"/>
                <a:cs typeface="Helvetica" panose="020B0604020202020204" pitchFamily="34" charset="0"/>
              </a:rPr>
              <a:t>est un système de gestion de base de données (SGBD) fonctionnant sur le principe clé-valeur extensible. Ce système de type NoSQL est disponible sous licence BSD et est connu pour obtenir de très bonnes performances. Redis est l’un des systèmes de gestion de base de données les plus populaires. Il est notamment utilisé sur de gros projets web tels que GitHub, Stack Overflow, Craigslist ou The Guardian. </a:t>
            </a:r>
            <a:endParaRPr lang="fr-FR" sz="1800" dirty="0">
              <a:solidFill>
                <a:schemeClr val="tx1"/>
              </a:solidFill>
              <a:effectLst/>
              <a:latin typeface="Times New Roman" panose="02020603050405020304" pitchFamily="18" charset="0"/>
              <a:ea typeface="Times New Roman" panose="02020603050405020304" pitchFamily="18" charset="0"/>
            </a:endParaRPr>
          </a:p>
          <a:p>
            <a:pPr marL="0" indent="0" fontAlgn="base">
              <a:lnSpc>
                <a:spcPct val="107000"/>
              </a:lnSpc>
              <a:spcAft>
                <a:spcPts val="1950"/>
              </a:spcAft>
              <a:buNone/>
            </a:pPr>
            <a:r>
              <a:rPr lang="fr-FR" sz="1800" dirty="0">
                <a:solidFill>
                  <a:schemeClr val="tx1"/>
                </a:solidFill>
                <a:effectLst/>
                <a:latin typeface="Cambria" panose="02040503050406030204" pitchFamily="18" charset="0"/>
                <a:ea typeface="Times New Roman" panose="02020603050405020304" pitchFamily="18" charset="0"/>
                <a:cs typeface="Helvetica" panose="020B0604020202020204" pitchFamily="34" charset="0"/>
              </a:rPr>
              <a:t>De nombreux langages de programmation supporte Redis, incluant notamment Java, PHP, Javascript (via node.js), C, C++, Objective-C, Perl, Python ou encore Ruby.</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dirty="0">
              <a:solidFill>
                <a:schemeClr val="tx1"/>
              </a:solidFill>
            </a:endParaRPr>
          </a:p>
        </p:txBody>
      </p:sp>
    </p:spTree>
    <p:extLst>
      <p:ext uri="{BB962C8B-B14F-4D97-AF65-F5344CB8AC3E}">
        <p14:creationId xmlns:p14="http://schemas.microsoft.com/office/powerpoint/2010/main" val="119958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FD3C4-1C30-4718-9094-03B26737FFD0}"/>
              </a:ext>
            </a:extLst>
          </p:cNvPr>
          <p:cNvSpPr>
            <a:spLocks noGrp="1"/>
          </p:cNvSpPr>
          <p:nvPr>
            <p:ph type="title"/>
          </p:nvPr>
        </p:nvSpPr>
        <p:spPr/>
        <p:txBody>
          <a:bodyPr>
            <a:normAutofit fontScale="90000"/>
          </a:bodyPr>
          <a:lstStyle/>
          <a:p>
            <a:pPr algn="ctr"/>
            <a:r>
              <a:rPr lang="fr-FR" sz="4400" b="0" u="dotDotDash" dirty="0">
                <a:solidFill>
                  <a:schemeClr val="accent1">
                    <a:lumMod val="60000"/>
                    <a:lumOff val="40000"/>
                  </a:schemeClr>
                </a:solidFill>
                <a:effectLst/>
                <a:latin typeface="Lucida Calligraphy" panose="03010101010101010101" pitchFamily="66" charset="0"/>
                <a:ea typeface="Times New Roman" panose="02020603050405020304" pitchFamily="18" charset="0"/>
                <a:cs typeface="Helvetica" panose="020B0604020202020204" pitchFamily="34" charset="0"/>
              </a:rPr>
              <a:t>Comment fonctionne Redis ?</a:t>
            </a:r>
            <a:br>
              <a:rPr lang="fr-FR" sz="1800" b="1" dirty="0">
                <a:solidFill>
                  <a:schemeClr val="accent1">
                    <a:lumMod val="60000"/>
                    <a:lumOff val="40000"/>
                  </a:schemeClr>
                </a:solidFill>
                <a:effectLst/>
                <a:latin typeface="Times New Roman" panose="02020603050405020304" pitchFamily="18" charset="0"/>
                <a:ea typeface="Times New Roman" panose="02020603050405020304" pitchFamily="18" charset="0"/>
              </a:rPr>
            </a:br>
            <a:endParaRPr lang="fr-FR" dirty="0">
              <a:solidFill>
                <a:schemeClr val="accent1">
                  <a:lumMod val="60000"/>
                  <a:lumOff val="40000"/>
                </a:schemeClr>
              </a:solidFill>
            </a:endParaRPr>
          </a:p>
        </p:txBody>
      </p:sp>
      <p:sp>
        <p:nvSpPr>
          <p:cNvPr id="3" name="Espace réservé du contenu 2">
            <a:extLst>
              <a:ext uri="{FF2B5EF4-FFF2-40B4-BE49-F238E27FC236}">
                <a16:creationId xmlns:a16="http://schemas.microsoft.com/office/drawing/2014/main" id="{488BAF2E-8BD4-4B13-916D-94B101ED0A46}"/>
              </a:ext>
            </a:extLst>
          </p:cNvPr>
          <p:cNvSpPr>
            <a:spLocks noGrp="1"/>
          </p:cNvSpPr>
          <p:nvPr>
            <p:ph idx="1"/>
          </p:nvPr>
        </p:nvSpPr>
        <p:spPr>
          <a:xfrm>
            <a:off x="2589212" y="2133599"/>
            <a:ext cx="8915400" cy="3799368"/>
          </a:xfrm>
        </p:spPr>
        <p:txBody>
          <a:bodyPr>
            <a:noAutofit/>
          </a:bodyPr>
          <a:lstStyle/>
          <a:p>
            <a:pPr marL="0" indent="0">
              <a:buNone/>
            </a:pPr>
            <a:r>
              <a:rPr lang="fr-FR" sz="1400" dirty="0">
                <a:solidFill>
                  <a:schemeClr val="tx1"/>
                </a:solidFill>
                <a:effectLst/>
                <a:latin typeface="Cambria" panose="02040503050406030204" pitchFamily="18" charset="0"/>
                <a:ea typeface="Times New Roman" panose="02020603050405020304" pitchFamily="18" charset="0"/>
                <a:cs typeface="Helvetica" panose="020B0604020202020204" pitchFamily="34" charset="0"/>
              </a:rPr>
              <a:t>Toutes les données Redis résident en mémoire, contrairement aux bases de données qui stockent des données sur disque ou SSD. Etant donné qu'ils n'ont pas besoin d'accéder à des disques, les magasins de données en mémoire comme Redis évitent les délais de recherche et peuvent accéder aux données en quelques microsecondes. Il utilise : </a:t>
            </a:r>
            <a:endParaRPr lang="fr-FR" sz="1400" dirty="0">
              <a:solidFill>
                <a:schemeClr val="tx1"/>
              </a:solidFill>
              <a:effectLst/>
              <a:latin typeface="Times New Roman" panose="02020603050405020304" pitchFamily="18" charset="0"/>
              <a:ea typeface="Times New Roman" panose="02020603050405020304" pitchFamily="18" charset="0"/>
            </a:endParaRPr>
          </a:p>
          <a:p>
            <a:pPr marL="0" lvl="0" indent="0">
              <a:buNone/>
            </a:pPr>
            <a:r>
              <a:rPr lang="fr-FR" sz="1400" b="1" u="none" strike="noStrike" dirty="0">
                <a:solidFill>
                  <a:schemeClr val="tx1"/>
                </a:solidFill>
                <a:effectLst/>
                <a:latin typeface="Lucida Calligraphy" panose="03010101010101010101" pitchFamily="66"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Base de données en mémoire</a:t>
            </a:r>
            <a:r>
              <a:rPr lang="fr-FR" sz="1400" dirty="0">
                <a:solidFill>
                  <a:schemeClr val="tx1"/>
                </a:solidFill>
                <a:effectLst/>
                <a:latin typeface="Arial" panose="020B0604020202020204" pitchFamily="34" charset="0"/>
                <a:ea typeface="Times New Roman" panose="02020603050405020304" pitchFamily="18" charset="0"/>
              </a:rPr>
              <a:t> </a:t>
            </a:r>
            <a:r>
              <a:rPr lang="fr-FR" sz="14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ces bases de données permettent au SGBD d’enregistrer toutes les données directement dans la mémoire vive. Ceci permet des</a:t>
            </a:r>
            <a:r>
              <a:rPr lang="fr-FR" sz="1400" dirty="0">
                <a:solidFill>
                  <a:schemeClr val="tx1"/>
                </a:solidFill>
                <a:effectLst/>
                <a:latin typeface="Arial" panose="020B0604020202020204" pitchFamily="34" charset="0"/>
                <a:ea typeface="Times New Roman" panose="02020603050405020304" pitchFamily="18" charset="0"/>
              </a:rPr>
              <a:t> </a:t>
            </a:r>
            <a:r>
              <a:rPr lang="fr-FR" sz="14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délais d’accès très courts – même en cas de grands volumes de données non structurées.</a:t>
            </a:r>
            <a:endParaRPr lang="fr-FR" sz="1400" dirty="0">
              <a:solidFill>
                <a:schemeClr val="tx1"/>
              </a:solidFill>
              <a:effectLst/>
              <a:latin typeface="Times New Roman" panose="02020603050405020304" pitchFamily="18" charset="0"/>
              <a:ea typeface="Times New Roman" panose="02020603050405020304" pitchFamily="18" charset="0"/>
            </a:endParaRPr>
          </a:p>
          <a:p>
            <a:pPr marL="0" lvl="0" indent="0">
              <a:lnSpc>
                <a:spcPct val="107000"/>
              </a:lnSpc>
              <a:spcAft>
                <a:spcPts val="800"/>
              </a:spcAft>
              <a:buSzPts val="1000"/>
              <a:buNone/>
              <a:tabLst>
                <a:tab pos="457200" algn="l"/>
              </a:tabLst>
            </a:pPr>
            <a:r>
              <a:rPr lang="fr-FR" sz="1400" b="1" u="none" strike="noStrike" dirty="0">
                <a:solidFill>
                  <a:schemeClr val="tx1"/>
                </a:solidFill>
                <a:effectLst/>
                <a:latin typeface="Lucida Calligraphy" panose="03010101010101010101" pitchFamily="66"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Système clé-valeur</a:t>
            </a:r>
            <a:r>
              <a:rPr lang="fr-FR"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4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les bases de données clé-valeur séduisent par leur performance élevée et leur possibilité de mise à l’échelle grâce à une structure simple. Une clé permettant de consulter les informations a posteriori est créée pour chaque entrée.</a:t>
            </a:r>
            <a:endParaRPr lang="fr-FR"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1125"/>
              </a:spcAft>
              <a:buNone/>
            </a:pPr>
            <a:r>
              <a:rPr lang="fr-FR" sz="14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Dans le cas d’un serveur Redis, toutes les données ne sont donc pas situées sur le disque dur, mais dans la mémoire vive. Du fait de ce choix, Redis est aussi bien une </a:t>
            </a:r>
            <a:r>
              <a:rPr lang="fr-FR" sz="1400" b="1"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mémoire cache</a:t>
            </a:r>
            <a:r>
              <a:rPr lang="fr-FR" sz="14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qu’une </a:t>
            </a:r>
            <a:r>
              <a:rPr lang="fr-FR" sz="1400" b="1"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mémoire vive </a:t>
            </a:r>
            <a:r>
              <a:rPr lang="fr-FR" sz="14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Redis ne fait aucune distinction entre les informations stockées dans la base de données durablement ou uniquement à court terme.</a:t>
            </a:r>
            <a:endParaRPr lang="fr-FR"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sz="1400" dirty="0">
              <a:solidFill>
                <a:schemeClr val="tx1"/>
              </a:solidFill>
            </a:endParaRPr>
          </a:p>
        </p:txBody>
      </p:sp>
    </p:spTree>
    <p:extLst>
      <p:ext uri="{BB962C8B-B14F-4D97-AF65-F5344CB8AC3E}">
        <p14:creationId xmlns:p14="http://schemas.microsoft.com/office/powerpoint/2010/main" val="196808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1D082C7-D711-4AE6-B2F2-3241FB35EE08}"/>
              </a:ext>
            </a:extLst>
          </p:cNvPr>
          <p:cNvSpPr txBox="1"/>
          <p:nvPr/>
        </p:nvSpPr>
        <p:spPr>
          <a:xfrm>
            <a:off x="3048886" y="439105"/>
            <a:ext cx="6097772" cy="5990422"/>
          </a:xfrm>
          <a:prstGeom prst="rect">
            <a:avLst/>
          </a:prstGeom>
          <a:noFill/>
        </p:spPr>
        <p:txBody>
          <a:bodyPr wrap="square">
            <a:spAutoFit/>
          </a:bodyPr>
          <a:lstStyle/>
          <a:p>
            <a:pPr>
              <a:lnSpc>
                <a:spcPct val="107000"/>
              </a:lnSpc>
              <a:spcAft>
                <a:spcPts val="1125"/>
              </a:spcAft>
            </a:pP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Chaque entrée de la base de données se voit attribuer une clé. Elle permet de consulter les données ultérieurement en toute simplicité. Les entrées ne sont donc </a:t>
            </a:r>
            <a:r>
              <a:rPr lang="fr-FR" sz="1800" b="1"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pas liées les unes aux autres</a:t>
            </a: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et ne doivent donc pas être interrogées dans plusieurs tableaux. Les informations sont directement disponibles.</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125"/>
              </a:spcAft>
            </a:pP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Du fait de l’enregistrement dans la mémoire vive, il existe toutefois un risque de perte de l’ensemble des données en cas de panne du serveur. Afin d’éviter cela, Redis peut soit </a:t>
            </a:r>
            <a:r>
              <a:rPr lang="fr-FR" sz="1800" b="1"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dupliquer régulièrement toutes les données sur un disque dur de sauvegarde</a:t>
            </a: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soit enregistrer toutes les commandes nécessaires à une reconstruction dans un fichier journal.</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125"/>
              </a:spcAft>
            </a:pPr>
            <a:r>
              <a:rPr lang="fr-FR" sz="1800" b="1"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Avec Redis, les données sont structurées</a:t>
            </a:r>
            <a:r>
              <a:rPr lang="fr-FR"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en strings, c’est-à-dire des suites de caractères simples. Les clés (qui constituent une partie du système clé-valeur) sont également réalisées sous la forme de strings. Le système peut toutefois également supporter d’autres structures de données : listes,hashages….</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859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8B471-FDB4-4576-92A3-ED4465503194}"/>
              </a:ext>
            </a:extLst>
          </p:cNvPr>
          <p:cNvSpPr>
            <a:spLocks noGrp="1"/>
          </p:cNvSpPr>
          <p:nvPr>
            <p:ph type="title"/>
          </p:nvPr>
        </p:nvSpPr>
        <p:spPr/>
        <p:txBody>
          <a:bodyPr>
            <a:normAutofit fontScale="90000"/>
          </a:bodyPr>
          <a:lstStyle/>
          <a:p>
            <a:pPr algn="ctr"/>
            <a:r>
              <a:rPr lang="fr-FR" b="0" u="dotDotDash" dirty="0">
                <a:solidFill>
                  <a:schemeClr val="accent1">
                    <a:lumMod val="60000"/>
                    <a:lumOff val="40000"/>
                  </a:schemeClr>
                </a:solidFill>
                <a:effectLst/>
                <a:latin typeface="Lucida Calligraphy" panose="03010101010101010101" pitchFamily="66" charset="0"/>
                <a:ea typeface="Times New Roman" panose="02020603050405020304" pitchFamily="18" charset="0"/>
                <a:cs typeface="Arial" panose="020B0604020202020204" pitchFamily="34" charset="0"/>
              </a:rPr>
              <a:t>Les principaux champs d’application de Redis </a:t>
            </a:r>
            <a:br>
              <a:rPr lang="fr-FR" sz="1800" b="1" dirty="0">
                <a:solidFill>
                  <a:schemeClr val="accent1">
                    <a:lumMod val="60000"/>
                    <a:lumOff val="40000"/>
                  </a:schemeClr>
                </a:solidFill>
                <a:effectLst/>
                <a:latin typeface="Times New Roman" panose="02020603050405020304" pitchFamily="18" charset="0"/>
                <a:ea typeface="Times New Roman" panose="02020603050405020304" pitchFamily="18" charset="0"/>
              </a:rPr>
            </a:br>
            <a:endParaRPr lang="fr-FR" dirty="0">
              <a:solidFill>
                <a:schemeClr val="accent1">
                  <a:lumMod val="60000"/>
                  <a:lumOff val="40000"/>
                </a:schemeClr>
              </a:solidFill>
            </a:endParaRPr>
          </a:p>
        </p:txBody>
      </p:sp>
      <p:sp>
        <p:nvSpPr>
          <p:cNvPr id="3" name="Espace réservé du contenu 2">
            <a:extLst>
              <a:ext uri="{FF2B5EF4-FFF2-40B4-BE49-F238E27FC236}">
                <a16:creationId xmlns:a16="http://schemas.microsoft.com/office/drawing/2014/main" id="{3F94CF91-5540-4BDE-8021-BFE1DDDB63F6}"/>
              </a:ext>
            </a:extLst>
          </p:cNvPr>
          <p:cNvSpPr>
            <a:spLocks noGrp="1"/>
          </p:cNvSpPr>
          <p:nvPr>
            <p:ph idx="1"/>
          </p:nvPr>
        </p:nvSpPr>
        <p:spPr/>
        <p:txBody>
          <a:bodyPr/>
          <a:lstStyle/>
          <a:p>
            <a:pPr marL="0" indent="0">
              <a:spcAft>
                <a:spcPts val="1125"/>
              </a:spcAft>
              <a:buNone/>
            </a:pPr>
            <a:r>
              <a:rPr lang="fr-FR" sz="1800" dirty="0">
                <a:solidFill>
                  <a:schemeClr val="tx1"/>
                </a:solidFill>
                <a:effectLst/>
                <a:latin typeface="Calisto MT" panose="02040603050505030304" pitchFamily="18" charset="0"/>
                <a:ea typeface="Times New Roman" panose="02020603050405020304" pitchFamily="18" charset="0"/>
                <a:cs typeface="Arial" panose="020B0604020202020204" pitchFamily="34" charset="0"/>
              </a:rPr>
              <a:t>Le scénario standard de Redis est une mémoire cache. C’est notamment pour cette raison que </a:t>
            </a:r>
            <a:r>
              <a:rPr lang="fr-FR" sz="1800" b="1" dirty="0">
                <a:solidFill>
                  <a:schemeClr val="tx1"/>
                </a:solidFill>
                <a:effectLst/>
                <a:latin typeface="Calisto MT" panose="02040603050505030304" pitchFamily="18" charset="0"/>
                <a:ea typeface="Times New Roman" panose="02020603050405020304" pitchFamily="18" charset="0"/>
                <a:cs typeface="Arial" panose="020B0604020202020204" pitchFamily="34" charset="0"/>
              </a:rPr>
              <a:t>Twitter</a:t>
            </a:r>
            <a:r>
              <a:rPr lang="fr-FR" sz="1800" dirty="0">
                <a:solidFill>
                  <a:schemeClr val="tx1"/>
                </a:solidFill>
                <a:effectLst/>
                <a:latin typeface="Calisto MT" panose="02040603050505030304" pitchFamily="18" charset="0"/>
                <a:ea typeface="Times New Roman" panose="02020603050405020304" pitchFamily="18" charset="0"/>
                <a:cs typeface="Arial" panose="020B0604020202020204" pitchFamily="34" charset="0"/>
              </a:rPr>
              <a:t> utilise cette base de données : la chronologie de ce service de micro blogage est par exemple assurée par une mémoire cache Redis. En principe, cette chronologie est composée d’une liste qui, grâce à Redis, peut être consultée rapidement et est extensible de façon incrémentielle.</a:t>
            </a:r>
            <a:endParaRPr lang="fr-FR" sz="1800" dirty="0">
              <a:solidFill>
                <a:schemeClr val="tx1"/>
              </a:solidFill>
              <a:effectLst/>
              <a:latin typeface="Times New Roman" panose="02020603050405020304" pitchFamily="18" charset="0"/>
              <a:ea typeface="Times New Roman" panose="02020603050405020304" pitchFamily="18" charset="0"/>
            </a:endParaRPr>
          </a:p>
          <a:p>
            <a:pPr marL="0" indent="0">
              <a:spcBef>
                <a:spcPts val="1125"/>
              </a:spcBef>
              <a:spcAft>
                <a:spcPts val="1125"/>
              </a:spcAft>
              <a:buNone/>
            </a:pPr>
            <a:r>
              <a:rPr lang="fr-FR" sz="1800" b="1" dirty="0">
                <a:solidFill>
                  <a:schemeClr val="tx1"/>
                </a:solidFill>
                <a:effectLst/>
                <a:latin typeface="Calisto MT" panose="02040603050505030304" pitchFamily="18" charset="0"/>
                <a:ea typeface="Times New Roman" panose="02020603050405020304" pitchFamily="18" charset="0"/>
                <a:cs typeface="Arial" panose="020B0604020202020204" pitchFamily="34" charset="0"/>
              </a:rPr>
              <a:t>Mais Redis peut également être utilisé à d’autres fins : grâce à sa vitesse d’accès élevée, une base de données Redis se révèle par exemple idéale pour les </a:t>
            </a:r>
            <a:r>
              <a:rPr lang="fr-FR" sz="1800" b="0" dirty="0">
                <a:solidFill>
                  <a:schemeClr val="tx1"/>
                </a:solidFill>
                <a:effectLst/>
                <a:latin typeface="Calisto MT" panose="02040603050505030304" pitchFamily="18" charset="0"/>
                <a:ea typeface="Times New Roman" panose="02020603050405020304" pitchFamily="18" charset="0"/>
                <a:cs typeface="Arial" panose="020B0604020202020204" pitchFamily="34" charset="0"/>
              </a:rPr>
              <a:t>services de messagerie ou les tchats</a:t>
            </a:r>
            <a:r>
              <a:rPr lang="fr-FR" sz="1800" b="0" dirty="0">
                <a:solidFill>
                  <a:schemeClr val="tx1"/>
                </a:solidFill>
                <a:effectLst/>
                <a:latin typeface="Calisto MT" panose="02040603050505030304" pitchFamily="18" charset="0"/>
                <a:ea typeface="Times New Roman" panose="02020603050405020304" pitchFamily="18" charset="0"/>
                <a:cs typeface="Helvetica" panose="020B0604020202020204" pitchFamily="34" charset="0"/>
              </a:rPr>
              <a:t>.</a:t>
            </a:r>
            <a:r>
              <a:rPr lang="fr-FR" sz="1800" b="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Les nouvelles entrées peuvent être présentées en temps réel Les listes devant être modifiées à brève échéance sont également mises en œuvre avec Redis.</a:t>
            </a:r>
            <a:endParaRPr lang="fr-FR" sz="1800" b="1" dirty="0">
              <a:solidFill>
                <a:schemeClr val="tx1"/>
              </a:solidFill>
              <a:effectLst/>
              <a:latin typeface="Times New Roman" panose="02020603050405020304" pitchFamily="18" charset="0"/>
              <a:ea typeface="Times New Roman" panose="02020603050405020304" pitchFamily="18" charset="0"/>
            </a:endParaRPr>
          </a:p>
          <a:p>
            <a:pPr marL="0" indent="0" algn="ctr">
              <a:buNone/>
            </a:pPr>
            <a:endParaRPr lang="fr-FR" dirty="0">
              <a:solidFill>
                <a:schemeClr val="tx1"/>
              </a:solidFill>
            </a:endParaRPr>
          </a:p>
        </p:txBody>
      </p:sp>
    </p:spTree>
    <p:extLst>
      <p:ext uri="{BB962C8B-B14F-4D97-AF65-F5344CB8AC3E}">
        <p14:creationId xmlns:p14="http://schemas.microsoft.com/office/powerpoint/2010/main" val="247163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8DEE6C-C383-4241-8565-076D17856BF1}"/>
              </a:ext>
            </a:extLst>
          </p:cNvPr>
          <p:cNvSpPr>
            <a:spLocks noGrp="1"/>
          </p:cNvSpPr>
          <p:nvPr>
            <p:ph type="title"/>
          </p:nvPr>
        </p:nvSpPr>
        <p:spPr/>
        <p:txBody>
          <a:bodyPr/>
          <a:lstStyle/>
          <a:p>
            <a:pPr algn="ctr"/>
            <a:r>
              <a:rPr lang="fr-FR" sz="4000" u="dotDotDash" dirty="0">
                <a:solidFill>
                  <a:schemeClr val="accent1">
                    <a:lumMod val="60000"/>
                    <a:lumOff val="40000"/>
                  </a:schemeClr>
                </a:solidFill>
                <a:effectLst/>
                <a:latin typeface="Lucida Calligraphy" panose="03010101010101010101" pitchFamily="66" charset="0"/>
                <a:ea typeface="Times New Roman" panose="02020603050405020304" pitchFamily="18" charset="0"/>
                <a:cs typeface="Helvetica" panose="020B0604020202020204" pitchFamily="34" charset="0"/>
              </a:rPr>
              <a:t>Avantages de Redis</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AE5ECA37-5287-4BDF-86DD-C15FB9930300}"/>
              </a:ext>
            </a:extLst>
          </p:cNvPr>
          <p:cNvSpPr>
            <a:spLocks noGrp="1"/>
          </p:cNvSpPr>
          <p:nvPr>
            <p:ph idx="1"/>
          </p:nvPr>
        </p:nvSpPr>
        <p:spPr/>
        <p:txBody>
          <a:bodyPr/>
          <a:lstStyle/>
          <a:p>
            <a:pPr>
              <a:lnSpc>
                <a:spcPct val="107000"/>
              </a:lnSpc>
              <a:spcAft>
                <a:spcPts val="1125"/>
              </a:spcAft>
            </a:pPr>
            <a:r>
              <a:rPr lang="fr-FR" sz="1800" dirty="0">
                <a:solidFill>
                  <a:schemeClr val="accent1">
                    <a:lumMod val="60000"/>
                    <a:lumOff val="40000"/>
                  </a:schemeClr>
                </a:solidFill>
                <a:effectLst/>
                <a:latin typeface="Lucida Calligraphy" panose="03010101010101010101" pitchFamily="66" charset="0"/>
                <a:ea typeface="Times New Roman" panose="02020603050405020304" pitchFamily="18" charset="0"/>
                <a:cs typeface="Helvetica" panose="020B0604020202020204" pitchFamily="34" charset="0"/>
              </a:rPr>
              <a:t>Stockage de données en mémoire</a:t>
            </a:r>
            <a:endParaRPr lang="fr-FR"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sz="1800" dirty="0">
                <a:solidFill>
                  <a:schemeClr val="tx1"/>
                </a:solidFill>
                <a:effectLst/>
                <a:latin typeface="Cambria" panose="02040503050406030204" pitchFamily="18" charset="0"/>
                <a:ea typeface="Times New Roman" panose="02020603050405020304" pitchFamily="18" charset="0"/>
                <a:cs typeface="Helvetica" panose="020B0604020202020204" pitchFamily="34" charset="0"/>
              </a:rPr>
              <a:t>Toutes les données Redis sont situées dans la mémoire principale du serveur, contrairement aux bases de données comme PostgreSQL, Cassandra, MongoDB ou autres, qui stockent la plupart de leurs données sur un disque ou un SSD. Contrairement aux bases de données traditionnelles sur disque, où la plupart des opérations nécessitent un aller-retour au disque, les stockages de données en mémoire comme Redis ne subissent pas ce désavantage. Ils peuvent donc prendre en charge beaucoup plus d'opérations et offrir des temps de réponse plus rapides. Le résultat est visible : une performance exceptionnellement rapide avec des opérations d'écriture et de lecture qui prennent généralement moins d'une milliseconde et la prise en charge de millions d'opérations par seconde.</a:t>
            </a:r>
            <a:endParaRPr lang="fr-FR" dirty="0">
              <a:solidFill>
                <a:schemeClr val="tx1"/>
              </a:solidFill>
            </a:endParaRPr>
          </a:p>
        </p:txBody>
      </p:sp>
    </p:spTree>
    <p:extLst>
      <p:ext uri="{BB962C8B-B14F-4D97-AF65-F5344CB8AC3E}">
        <p14:creationId xmlns:p14="http://schemas.microsoft.com/office/powerpoint/2010/main" val="145857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6C71437-0BBB-46E1-AB2F-B963C8F5B2D5}"/>
              </a:ext>
            </a:extLst>
          </p:cNvPr>
          <p:cNvSpPr txBox="1"/>
          <p:nvPr/>
        </p:nvSpPr>
        <p:spPr>
          <a:xfrm>
            <a:off x="3261538" y="437700"/>
            <a:ext cx="6097772" cy="5982600"/>
          </a:xfrm>
          <a:prstGeom prst="rect">
            <a:avLst/>
          </a:prstGeom>
          <a:noFill/>
        </p:spPr>
        <p:txBody>
          <a:bodyPr wrap="square">
            <a:spAutoFit/>
          </a:bodyPr>
          <a:lstStyle/>
          <a:p>
            <a:pPr>
              <a:lnSpc>
                <a:spcPct val="107000"/>
              </a:lnSpc>
              <a:spcBef>
                <a:spcPts val="1125"/>
              </a:spcBef>
              <a:spcAft>
                <a:spcPts val="1125"/>
              </a:spcAft>
            </a:pPr>
            <a:r>
              <a:rPr lang="fr-FR" sz="1600" dirty="0">
                <a:solidFill>
                  <a:schemeClr val="accent1">
                    <a:lumMod val="60000"/>
                    <a:lumOff val="40000"/>
                  </a:schemeClr>
                </a:solidFill>
                <a:effectLst/>
                <a:latin typeface="Lucida Calligraphy" panose="03010101010101010101" pitchFamily="66" charset="0"/>
                <a:ea typeface="Times New Roman" panose="02020603050405020304" pitchFamily="18" charset="0"/>
                <a:cs typeface="Helvetica" panose="020B0604020202020204" pitchFamily="34" charset="0"/>
              </a:rPr>
              <a:t>Structures de données flexibles</a:t>
            </a:r>
            <a:endParaRPr lang="fr-FR" sz="16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125"/>
              </a:spcAft>
            </a:pPr>
            <a:r>
              <a:rPr lang="fr-FR" sz="1600" dirty="0">
                <a:effectLst/>
                <a:latin typeface="Cambria" panose="02040503050406030204" pitchFamily="18" charset="0"/>
                <a:ea typeface="Times New Roman" panose="02020603050405020304" pitchFamily="18" charset="0"/>
                <a:cs typeface="Helvetica" panose="020B0604020202020204" pitchFamily="34" charset="0"/>
              </a:rPr>
              <a:t>Contrairement aux stockages de données à valeur de clé simple qui offrent des structures de données limitées, Redis vous propose une large variété de structures de données pour répondre aux besoins de votre application. Les types de données Redis sont les suivants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2430780" algn="l"/>
              </a:tabLst>
            </a:pPr>
            <a:r>
              <a:rPr lang="fr-FR" sz="1600" dirty="0">
                <a:effectLst/>
                <a:latin typeface="Cambria" panose="02040503050406030204" pitchFamily="18" charset="0"/>
                <a:ea typeface="Times New Roman" panose="02020603050405020304" pitchFamily="18" charset="0"/>
                <a:cs typeface="Helvetica" panose="020B0604020202020204" pitchFamily="34" charset="0"/>
              </a:rPr>
              <a:t>Chaînes : données de texte ou binaires jusqu’à 512 Mo</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2430780" algn="l"/>
              </a:tabLst>
            </a:pPr>
            <a:r>
              <a:rPr lang="fr-FR" sz="1600" dirty="0">
                <a:effectLst/>
                <a:latin typeface="Cambria" panose="02040503050406030204" pitchFamily="18" charset="0"/>
                <a:ea typeface="Times New Roman" panose="02020603050405020304" pitchFamily="18" charset="0"/>
                <a:cs typeface="Helvetica" panose="020B0604020202020204" pitchFamily="34" charset="0"/>
              </a:rPr>
              <a:t>Listes : une collection de chaînes dans l’ordre où elles sont ajoutées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2430780" algn="l"/>
              </a:tabLst>
            </a:pPr>
            <a:r>
              <a:rPr lang="fr-FR" sz="1600" dirty="0">
                <a:effectLst/>
                <a:latin typeface="Cambria" panose="02040503050406030204" pitchFamily="18" charset="0"/>
                <a:ea typeface="Times New Roman" panose="02020603050405020304" pitchFamily="18" charset="0"/>
                <a:cs typeface="Helvetica" panose="020B0604020202020204" pitchFamily="34" charset="0"/>
              </a:rPr>
              <a:t>Ensembles : une collection non ordonnée de chaînes avec la possibilité de croiser, unifier et différencier d’autres types d’ensembles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2430780" algn="l"/>
              </a:tabLst>
            </a:pPr>
            <a:r>
              <a:rPr lang="fr-FR" sz="1600" dirty="0">
                <a:effectLst/>
                <a:latin typeface="Cambria" panose="02040503050406030204" pitchFamily="18" charset="0"/>
                <a:ea typeface="Times New Roman" panose="02020603050405020304" pitchFamily="18" charset="0"/>
                <a:cs typeface="Helvetica" panose="020B0604020202020204" pitchFamily="34" charset="0"/>
              </a:rPr>
              <a:t>Ensembles ordonnés : ensembles ordonnés selon une valeur</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2430780" algn="l"/>
              </a:tabLst>
            </a:pPr>
            <a:r>
              <a:rPr lang="fr-FR" sz="1600" dirty="0">
                <a:effectLst/>
                <a:latin typeface="Cambria" panose="02040503050406030204" pitchFamily="18" charset="0"/>
                <a:ea typeface="Times New Roman" panose="02020603050405020304" pitchFamily="18" charset="0"/>
                <a:cs typeface="Helvetica" panose="020B0604020202020204" pitchFamily="34" charset="0"/>
              </a:rPr>
              <a:t>Hachages : une structure de données pour le stockage de listes de champs et de valeurs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2430780" algn="l"/>
              </a:tabLst>
            </a:pPr>
            <a:r>
              <a:rPr lang="fr-FR" sz="1600" dirty="0">
                <a:effectLst/>
                <a:latin typeface="Cambria" panose="02040503050406030204" pitchFamily="18" charset="0"/>
                <a:ea typeface="Times New Roman" panose="02020603050405020304" pitchFamily="18" charset="0"/>
                <a:cs typeface="Helvetica" panose="020B0604020202020204" pitchFamily="34" charset="0"/>
              </a:rPr>
              <a:t>Bitmaps : un type de données permettant des opérations au niveau du bit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430780" algn="l"/>
              </a:tabLst>
            </a:pPr>
            <a:r>
              <a:rPr lang="fr-FR" sz="1600" dirty="0">
                <a:effectLst/>
                <a:latin typeface="Cambria" panose="02040503050406030204" pitchFamily="18" charset="0"/>
                <a:ea typeface="Times New Roman" panose="02020603050405020304" pitchFamily="18" charset="0"/>
                <a:cs typeface="Helvetica" panose="020B0604020202020204" pitchFamily="34" charset="0"/>
              </a:rPr>
              <a:t>HyperLogLogs : une structure de données basée sur la probabilité permettant d’estimer les éléments uniques d’un ensemble de données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1801423"/>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683</TotalTime>
  <Words>1605</Words>
  <Application>Microsoft Office PowerPoint</Application>
  <PresentationFormat>Grand écran</PresentationFormat>
  <Paragraphs>113</Paragraphs>
  <Slides>16</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16</vt:i4>
      </vt:variant>
    </vt:vector>
  </HeadingPairs>
  <TitlesOfParts>
    <vt:vector size="31" baseType="lpstr">
      <vt:lpstr>Arial</vt:lpstr>
      <vt:lpstr>Arial Unicode MS</vt:lpstr>
      <vt:lpstr>Calibri</vt:lpstr>
      <vt:lpstr>Calisto MT</vt:lpstr>
      <vt:lpstr>Cambria</vt:lpstr>
      <vt:lpstr>Century Gothic</vt:lpstr>
      <vt:lpstr>Georgia</vt:lpstr>
      <vt:lpstr>Graphik Web</vt:lpstr>
      <vt:lpstr>Lucida Calligraphy</vt:lpstr>
      <vt:lpstr>Symbol</vt:lpstr>
      <vt:lpstr>Times New Roman</vt:lpstr>
      <vt:lpstr>Verdana</vt:lpstr>
      <vt:lpstr>Wingdings</vt:lpstr>
      <vt:lpstr>Wingdings 3</vt:lpstr>
      <vt:lpstr>Brin</vt:lpstr>
      <vt:lpstr>Theme: base de donnees redis</vt:lpstr>
      <vt:lpstr>Plan</vt:lpstr>
      <vt:lpstr>Introduction </vt:lpstr>
      <vt:lpstr>Présentation de redis </vt:lpstr>
      <vt:lpstr>Comment fonctionne Redis ? </vt:lpstr>
      <vt:lpstr>Présentation PowerPoint</vt:lpstr>
      <vt:lpstr>Les principaux champs d’application de Redis  </vt:lpstr>
      <vt:lpstr>Avantages de Redis </vt:lpstr>
      <vt:lpstr>Présentation PowerPoint</vt:lpstr>
      <vt:lpstr>Présentation PowerPoint</vt:lpstr>
      <vt:lpstr>Exemples de domaines d’utilisation</vt:lpstr>
      <vt:lpstr>Installation</vt:lpstr>
      <vt:lpstr>Exemples de cas pratique</vt:lpstr>
      <vt:lpstr>Présentation PowerPoint</vt:lpstr>
      <vt:lpstr>CONCLUSION</vt:lpstr>
      <vt:lpstr>Liens utiles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base de donnees redis</dc:title>
  <dc:creator>hasalp</dc:creator>
  <cp:lastModifiedBy>hasalp</cp:lastModifiedBy>
  <cp:revision>15</cp:revision>
  <dcterms:created xsi:type="dcterms:W3CDTF">2021-03-01T22:44:23Z</dcterms:created>
  <dcterms:modified xsi:type="dcterms:W3CDTF">2021-03-02T10:07:37Z</dcterms:modified>
</cp:coreProperties>
</file>