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099" y="43243"/>
            <a:ext cx="700786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31B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739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31B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739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31B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31B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686800" y="4686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92648"/>
            <a:ext cx="267970" cy="468630"/>
          </a:xfrm>
          <a:custGeom>
            <a:avLst/>
            <a:gdLst/>
            <a:ahLst/>
            <a:cxnLst/>
            <a:rect l="l" t="t" r="r" b="b"/>
            <a:pathLst>
              <a:path w="267970" h="468630">
                <a:moveTo>
                  <a:pt x="0" y="468599"/>
                </a:moveTo>
                <a:lnTo>
                  <a:pt x="0" y="0"/>
                </a:lnTo>
                <a:lnTo>
                  <a:pt x="267899" y="234299"/>
                </a:lnTo>
                <a:lnTo>
                  <a:pt x="0" y="4685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265" y="4849238"/>
            <a:ext cx="1269599" cy="272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3243"/>
            <a:ext cx="70078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31B4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675" y="938301"/>
            <a:ext cx="7705090" cy="296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739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0031" y="4905579"/>
            <a:ext cx="25717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ntchangethislink.peardeckmagic.zone/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larus-commerce.com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7.jpg"/><Relationship Id="rId7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7.jpg"/><Relationship Id="rId7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7.jpg"/><Relationship Id="rId7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7.jpg"/><Relationship Id="rId7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7.jpg"/><Relationship Id="rId7" Type="http://schemas.openxmlformats.org/officeDocument/2006/relationships/image" Target="../media/image1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8.png"/><Relationship Id="rId9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hyperlink" Target="http://clarus-commerce.com/" TargetMode="External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11" Type="http://schemas.openxmlformats.org/officeDocument/2006/relationships/image" Target="../media/image26.png"/><Relationship Id="rId5" Type="http://schemas.openxmlformats.org/officeDocument/2006/relationships/hyperlink" Target="http://clarus-commerce.com/" TargetMode="External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7.jpg"/><Relationship Id="rId7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1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arus-commerce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blic-key_cryptography" TargetMode="External"/><Relationship Id="rId2" Type="http://schemas.openxmlformats.org/officeDocument/2006/relationships/hyperlink" Target="https://en.wikipedia.org/wiki/Public_key_certificat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idation_authority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mailto:john@clarusway.com" TargetMode="External"/><Relationship Id="rId3" Type="http://schemas.openxmlformats.org/officeDocument/2006/relationships/hyperlink" Target="http://dontchangethislink.peardeckmagic.zone/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://clarus-commerce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1863605"/>
            <a:ext cx="810260" cy="1416685"/>
          </a:xfrm>
          <a:custGeom>
            <a:avLst/>
            <a:gdLst/>
            <a:ahLst/>
            <a:cxnLst/>
            <a:rect l="l" t="t" r="r" b="b"/>
            <a:pathLst>
              <a:path w="810260" h="1416685">
                <a:moveTo>
                  <a:pt x="0" y="1416299"/>
                </a:moveTo>
                <a:lnTo>
                  <a:pt x="0" y="0"/>
                </a:lnTo>
                <a:lnTo>
                  <a:pt x="809699" y="708149"/>
                </a:lnTo>
                <a:lnTo>
                  <a:pt x="0" y="14162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7625" y="46821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  <a:hlinkClick r:id="rId2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2856" y="665431"/>
            <a:ext cx="3841750" cy="3893820"/>
            <a:chOff x="5302856" y="665431"/>
            <a:chExt cx="3841750" cy="3893820"/>
          </a:xfrm>
        </p:grpSpPr>
        <p:sp>
          <p:nvSpPr>
            <p:cNvPr id="6" name="object 6"/>
            <p:cNvSpPr/>
            <p:nvPr/>
          </p:nvSpPr>
          <p:spPr>
            <a:xfrm>
              <a:off x="6501130" y="891019"/>
              <a:ext cx="1657350" cy="2251075"/>
            </a:xfrm>
            <a:custGeom>
              <a:avLst/>
              <a:gdLst/>
              <a:ahLst/>
              <a:cxnLst/>
              <a:rect l="l" t="t" r="r" b="b"/>
              <a:pathLst>
                <a:path w="1657350" h="2251075">
                  <a:moveTo>
                    <a:pt x="1657007" y="989977"/>
                  </a:moveTo>
                  <a:lnTo>
                    <a:pt x="1645297" y="945705"/>
                  </a:lnTo>
                  <a:lnTo>
                    <a:pt x="1617027" y="913828"/>
                  </a:lnTo>
                  <a:lnTo>
                    <a:pt x="42799" y="4648"/>
                  </a:lnTo>
                  <a:lnTo>
                    <a:pt x="27241" y="0"/>
                  </a:lnTo>
                  <a:lnTo>
                    <a:pt x="18021" y="3022"/>
                  </a:lnTo>
                  <a:lnTo>
                    <a:pt x="17145" y="2514"/>
                  </a:lnTo>
                  <a:lnTo>
                    <a:pt x="0" y="12407"/>
                  </a:lnTo>
                  <a:lnTo>
                    <a:pt x="6223" y="15824"/>
                  </a:lnTo>
                  <a:lnTo>
                    <a:pt x="5969" y="16192"/>
                  </a:lnTo>
                  <a:lnTo>
                    <a:pt x="2819" y="35102"/>
                  </a:lnTo>
                  <a:lnTo>
                    <a:pt x="2819" y="1253083"/>
                  </a:lnTo>
                  <a:lnTo>
                    <a:pt x="14528" y="1297355"/>
                  </a:lnTo>
                  <a:lnTo>
                    <a:pt x="42799" y="1329245"/>
                  </a:lnTo>
                  <a:lnTo>
                    <a:pt x="1617027" y="2238121"/>
                  </a:lnTo>
                  <a:lnTo>
                    <a:pt x="1626628" y="2241092"/>
                  </a:lnTo>
                  <a:lnTo>
                    <a:pt x="1625092" y="2250681"/>
                  </a:lnTo>
                  <a:lnTo>
                    <a:pt x="1642618" y="2240635"/>
                  </a:lnTo>
                  <a:lnTo>
                    <a:pt x="1642478" y="2239734"/>
                  </a:lnTo>
                  <a:lnTo>
                    <a:pt x="1645297" y="2238819"/>
                  </a:lnTo>
                  <a:lnTo>
                    <a:pt x="1653870" y="2226741"/>
                  </a:lnTo>
                  <a:lnTo>
                    <a:pt x="1657007" y="2207653"/>
                  </a:lnTo>
                  <a:lnTo>
                    <a:pt x="1657007" y="989977"/>
                  </a:lnTo>
                  <a:close/>
                </a:path>
              </a:pathLst>
            </a:custGeom>
            <a:solidFill>
              <a:srgbClr val="B1B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9490" y="899381"/>
              <a:ext cx="1654810" cy="2243455"/>
            </a:xfrm>
            <a:custGeom>
              <a:avLst/>
              <a:gdLst/>
              <a:ahLst/>
              <a:cxnLst/>
              <a:rect l="l" t="t" r="r" b="b"/>
              <a:pathLst>
                <a:path w="1654809" h="2243455">
                  <a:moveTo>
                    <a:pt x="1629841" y="2242901"/>
                  </a:moveTo>
                  <a:lnTo>
                    <a:pt x="39979" y="1329248"/>
                  </a:lnTo>
                  <a:lnTo>
                    <a:pt x="11708" y="1297311"/>
                  </a:lnTo>
                  <a:lnTo>
                    <a:pt x="0" y="1253095"/>
                  </a:lnTo>
                  <a:lnTo>
                    <a:pt x="0" y="35114"/>
                  </a:lnTo>
                  <a:lnTo>
                    <a:pt x="3141" y="16165"/>
                  </a:lnTo>
                  <a:lnTo>
                    <a:pt x="11708" y="4149"/>
                  </a:lnTo>
                  <a:lnTo>
                    <a:pt x="24416" y="0"/>
                  </a:lnTo>
                  <a:lnTo>
                    <a:pt x="39979" y="4653"/>
                  </a:lnTo>
                  <a:lnTo>
                    <a:pt x="1614278" y="913760"/>
                  </a:lnTo>
                  <a:lnTo>
                    <a:pt x="1642549" y="945668"/>
                  </a:lnTo>
                  <a:lnTo>
                    <a:pt x="1654258" y="989913"/>
                  </a:lnTo>
                  <a:lnTo>
                    <a:pt x="1654258" y="2207894"/>
                  </a:lnTo>
                  <a:lnTo>
                    <a:pt x="1651116" y="2226807"/>
                  </a:lnTo>
                  <a:lnTo>
                    <a:pt x="1642549" y="2238802"/>
                  </a:lnTo>
                  <a:lnTo>
                    <a:pt x="1629841" y="2242901"/>
                  </a:lnTo>
                  <a:close/>
                </a:path>
              </a:pathLst>
            </a:custGeom>
            <a:solidFill>
              <a:srgbClr val="E4E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6749" y="900948"/>
              <a:ext cx="1654810" cy="2243455"/>
            </a:xfrm>
            <a:custGeom>
              <a:avLst/>
              <a:gdLst/>
              <a:ahLst/>
              <a:cxnLst/>
              <a:rect l="l" t="t" r="r" b="b"/>
              <a:pathLst>
                <a:path w="1654809" h="2243455">
                  <a:moveTo>
                    <a:pt x="1629765" y="2242933"/>
                  </a:moveTo>
                  <a:lnTo>
                    <a:pt x="39980" y="1329203"/>
                  </a:lnTo>
                  <a:lnTo>
                    <a:pt x="11708" y="1297324"/>
                  </a:lnTo>
                  <a:lnTo>
                    <a:pt x="0" y="1253051"/>
                  </a:lnTo>
                  <a:lnTo>
                    <a:pt x="0" y="35146"/>
                  </a:lnTo>
                  <a:lnTo>
                    <a:pt x="3141" y="16187"/>
                  </a:lnTo>
                  <a:lnTo>
                    <a:pt x="11708" y="4152"/>
                  </a:lnTo>
                  <a:lnTo>
                    <a:pt x="24416" y="0"/>
                  </a:lnTo>
                  <a:lnTo>
                    <a:pt x="39980" y="4686"/>
                  </a:lnTo>
                  <a:lnTo>
                    <a:pt x="1614201" y="913792"/>
                  </a:lnTo>
                  <a:lnTo>
                    <a:pt x="1642473" y="945672"/>
                  </a:lnTo>
                  <a:lnTo>
                    <a:pt x="1654182" y="989944"/>
                  </a:lnTo>
                  <a:lnTo>
                    <a:pt x="1654182" y="2207926"/>
                  </a:lnTo>
                  <a:lnTo>
                    <a:pt x="1651041" y="2226839"/>
                  </a:lnTo>
                  <a:lnTo>
                    <a:pt x="1642473" y="2238834"/>
                  </a:lnTo>
                  <a:lnTo>
                    <a:pt x="1629765" y="2242933"/>
                  </a:lnTo>
                  <a:close/>
                </a:path>
              </a:pathLst>
            </a:custGeom>
            <a:solidFill>
              <a:srgbClr val="D6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6540" y="926464"/>
              <a:ext cx="1614170" cy="2138680"/>
            </a:xfrm>
            <a:custGeom>
              <a:avLst/>
              <a:gdLst/>
              <a:ahLst/>
              <a:cxnLst/>
              <a:rect l="l" t="t" r="r" b="b"/>
              <a:pathLst>
                <a:path w="1614170" h="2138680">
                  <a:moveTo>
                    <a:pt x="1613598" y="945476"/>
                  </a:moveTo>
                  <a:lnTo>
                    <a:pt x="1611871" y="935647"/>
                  </a:lnTo>
                  <a:lnTo>
                    <a:pt x="1611731" y="934948"/>
                  </a:lnTo>
                  <a:lnTo>
                    <a:pt x="20027" y="2552"/>
                  </a:lnTo>
                  <a:lnTo>
                    <a:pt x="12573" y="0"/>
                  </a:lnTo>
                  <a:lnTo>
                    <a:pt x="6464" y="1219"/>
                  </a:lnTo>
                  <a:lnTo>
                    <a:pt x="2349" y="5880"/>
                  </a:lnTo>
                  <a:lnTo>
                    <a:pt x="838" y="13601"/>
                  </a:lnTo>
                  <a:lnTo>
                    <a:pt x="0" y="1206677"/>
                  </a:lnTo>
                  <a:lnTo>
                    <a:pt x="152" y="1206766"/>
                  </a:lnTo>
                  <a:lnTo>
                    <a:pt x="152" y="1207516"/>
                  </a:lnTo>
                  <a:lnTo>
                    <a:pt x="1612760" y="2138553"/>
                  </a:lnTo>
                  <a:lnTo>
                    <a:pt x="1613598" y="945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856" y="665431"/>
              <a:ext cx="3841142" cy="38932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02397" y="2229488"/>
            <a:ext cx="49879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dirty="0">
                <a:solidFill>
                  <a:srgbClr val="731B47"/>
                </a:solidFill>
                <a:latin typeface="Trebuchet MS"/>
                <a:cs typeface="Trebuchet MS"/>
              </a:rPr>
              <a:t>Kubernetes</a:t>
            </a:r>
            <a:r>
              <a:rPr sz="4300" spc="250" dirty="0">
                <a:solidFill>
                  <a:srgbClr val="731B47"/>
                </a:solidFill>
                <a:latin typeface="Trebuchet MS"/>
                <a:cs typeface="Trebuchet MS"/>
              </a:rPr>
              <a:t> </a:t>
            </a:r>
            <a:r>
              <a:rPr sz="4300" spc="-10" dirty="0">
                <a:solidFill>
                  <a:srgbClr val="731B47"/>
                </a:solidFill>
                <a:latin typeface="Trebuchet MS"/>
                <a:cs typeface="Trebuchet MS"/>
              </a:rPr>
              <a:t>Security</a:t>
            </a:r>
            <a:endParaRPr sz="4300">
              <a:latin typeface="Trebuchet MS"/>
              <a:cs typeface="Trebuchet MS"/>
            </a:endParaRPr>
          </a:p>
        </p:txBody>
      </p:sp>
      <p:pic>
        <p:nvPicPr>
          <p:cNvPr id="12" name="object 12">
            <a:hlinkClick r:id="rId2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29125"/>
            <a:ext cx="9143999" cy="71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74" y="19986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17375" y="19986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174" y="7794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47275" y="2207964"/>
            <a:ext cx="4643120" cy="123189"/>
            <a:chOff x="2047275" y="2207964"/>
            <a:chExt cx="4643120" cy="123189"/>
          </a:xfrm>
        </p:grpSpPr>
        <p:sp>
          <p:nvSpPr>
            <p:cNvPr id="15" name="object 15"/>
            <p:cNvSpPr/>
            <p:nvPr/>
          </p:nvSpPr>
          <p:spPr>
            <a:xfrm>
              <a:off x="2047275" y="2269450"/>
              <a:ext cx="4498975" cy="0"/>
            </a:xfrm>
            <a:custGeom>
              <a:avLst/>
              <a:gdLst/>
              <a:ahLst/>
              <a:cxnLst/>
              <a:rect l="l" t="t" r="r" b="b"/>
              <a:pathLst>
                <a:path w="4498975">
                  <a:moveTo>
                    <a:pt x="0" y="0"/>
                  </a:moveTo>
                  <a:lnTo>
                    <a:pt x="44986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1637" y="2207964"/>
              <a:ext cx="158250" cy="1229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0" y="4686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2648"/>
            <a:ext cx="267970" cy="468630"/>
          </a:xfrm>
          <a:custGeom>
            <a:avLst/>
            <a:gdLst/>
            <a:ahLst/>
            <a:cxnLst/>
            <a:rect l="l" t="t" r="r" b="b"/>
            <a:pathLst>
              <a:path w="267970" h="468630">
                <a:moveTo>
                  <a:pt x="0" y="468599"/>
                </a:moveTo>
                <a:lnTo>
                  <a:pt x="0" y="0"/>
                </a:lnTo>
                <a:lnTo>
                  <a:pt x="267899" y="234299"/>
                </a:lnTo>
                <a:lnTo>
                  <a:pt x="0" y="4685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65" y="4849238"/>
            <a:ext cx="1269599" cy="272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6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174" y="19986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4008" y="600750"/>
            <a:ext cx="852333" cy="92644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16875" y="1469319"/>
            <a:ext cx="6637020" cy="356870"/>
            <a:chOff x="116875" y="1469319"/>
            <a:chExt cx="6637020" cy="35687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75" y="1469319"/>
              <a:ext cx="626399" cy="3563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3274" y="1648887"/>
              <a:ext cx="5866765" cy="45085"/>
            </a:xfrm>
            <a:custGeom>
              <a:avLst/>
              <a:gdLst/>
              <a:ahLst/>
              <a:cxnLst/>
              <a:rect l="l" t="t" r="r" b="b"/>
              <a:pathLst>
                <a:path w="5866765" h="45085">
                  <a:moveTo>
                    <a:pt x="0" y="0"/>
                  </a:moveTo>
                  <a:lnTo>
                    <a:pt x="5866354" y="44887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4981" y="1632291"/>
              <a:ext cx="158608" cy="1229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717375" y="19986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5174" y="7794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47275" y="2207964"/>
            <a:ext cx="4643120" cy="123189"/>
            <a:chOff x="2047275" y="2207964"/>
            <a:chExt cx="4643120" cy="123189"/>
          </a:xfrm>
        </p:grpSpPr>
        <p:sp>
          <p:nvSpPr>
            <p:cNvPr id="20" name="object 20"/>
            <p:cNvSpPr/>
            <p:nvPr/>
          </p:nvSpPr>
          <p:spPr>
            <a:xfrm>
              <a:off x="2047275" y="2269450"/>
              <a:ext cx="4498975" cy="0"/>
            </a:xfrm>
            <a:custGeom>
              <a:avLst/>
              <a:gdLst/>
              <a:ahLst/>
              <a:cxnLst/>
              <a:rect l="l" t="t" r="r" b="b"/>
              <a:pathLst>
                <a:path w="4498975">
                  <a:moveTo>
                    <a:pt x="0" y="0"/>
                  </a:moveTo>
                  <a:lnTo>
                    <a:pt x="44986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1637" y="2207964"/>
              <a:ext cx="158250" cy="12297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4875" y="1469319"/>
            <a:ext cx="626399" cy="3563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0" y="217594"/>
            <a:ext cx="626399" cy="3563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4825" y="816455"/>
            <a:ext cx="769302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Symmetric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encryption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type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encryption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where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only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one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b="1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(a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secret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both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encrypt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decrypt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electronic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information.</a:t>
            </a:r>
            <a:r>
              <a:rPr sz="1800" spc="-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entities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communicating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via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symmetric</a:t>
            </a:r>
            <a:r>
              <a:rPr sz="1800" b="1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encryption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must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exchange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key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so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decryption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process.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74" y="1863605"/>
            <a:ext cx="810260" cy="1416685"/>
          </a:xfrm>
          <a:custGeom>
            <a:avLst/>
            <a:gdLst/>
            <a:ahLst/>
            <a:cxnLst/>
            <a:rect l="l" t="t" r="r" b="b"/>
            <a:pathLst>
              <a:path w="810260" h="1416685">
                <a:moveTo>
                  <a:pt x="0" y="1416299"/>
                </a:moveTo>
                <a:lnTo>
                  <a:pt x="0" y="0"/>
                </a:lnTo>
                <a:lnTo>
                  <a:pt x="809699" y="708149"/>
                </a:lnTo>
                <a:lnTo>
                  <a:pt x="0" y="14162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7625" y="46821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00" y="2270087"/>
            <a:ext cx="247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525" y="2160644"/>
            <a:ext cx="6637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074" y="1107099"/>
            <a:ext cx="4714240" cy="1013460"/>
          </a:xfrm>
          <a:custGeom>
            <a:avLst/>
            <a:gdLst/>
            <a:ahLst/>
            <a:cxnLst/>
            <a:rect l="l" t="t" r="r" b="b"/>
            <a:pathLst>
              <a:path w="4714240" h="1013460">
                <a:moveTo>
                  <a:pt x="0" y="0"/>
                </a:moveTo>
                <a:lnTo>
                  <a:pt x="4713899" y="0"/>
                </a:lnTo>
                <a:lnTo>
                  <a:pt x="4713899" y="1013399"/>
                </a:lnTo>
                <a:lnTo>
                  <a:pt x="0" y="1013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9643" y="1286140"/>
            <a:ext cx="17202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26034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7393C"/>
                </a:solidFill>
                <a:latin typeface="Arial"/>
                <a:cs typeface="Arial"/>
              </a:rPr>
              <a:t>ASYMMETRIC ENCRYPTION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72275" y="1287369"/>
            <a:ext cx="3945254" cy="356870"/>
            <a:chOff x="2172275" y="1287369"/>
            <a:chExt cx="3945254" cy="3568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2275" y="1287369"/>
              <a:ext cx="626399" cy="3563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1000" y="1287369"/>
              <a:ext cx="626399" cy="3563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14800" y="1705145"/>
            <a:ext cx="8388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300" spc="-7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543800" y="1781346"/>
            <a:ext cx="7931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3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149" y="2414751"/>
            <a:ext cx="784733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Asymmetric</a:t>
            </a:r>
            <a:r>
              <a:rPr sz="1800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Encryption,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also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known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Public-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b="1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Cryptography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example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encryption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method.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Unlike</a:t>
            </a:r>
            <a:r>
              <a:rPr sz="1800" spc="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symmetric</a:t>
            </a:r>
            <a:r>
              <a:rPr sz="1800" b="1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encryption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,</a:t>
            </a:r>
            <a:r>
              <a:rPr sz="1800" spc="-114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Asymmetric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Encryption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encrypts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decrypts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using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two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separate</a:t>
            </a:r>
            <a:r>
              <a:rPr sz="1800" b="1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yet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mathematically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connected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cryptographic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keys.</a:t>
            </a:r>
            <a:r>
              <a:rPr sz="1800" b="1" spc="-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known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7393C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.</a:t>
            </a:r>
            <a:r>
              <a:rPr sz="1800" spc="-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Together,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they’re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called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Private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b="1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Pair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149" y="2454756"/>
            <a:ext cx="596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understand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well,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symbolize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lock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box.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200" y="3420969"/>
            <a:ext cx="626399" cy="356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78300" y="3914945"/>
            <a:ext cx="8058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3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04549" y="3579264"/>
            <a:ext cx="2214880" cy="123189"/>
            <a:chOff x="3404549" y="3579264"/>
            <a:chExt cx="2214880" cy="123189"/>
          </a:xfrm>
        </p:grpSpPr>
        <p:sp>
          <p:nvSpPr>
            <p:cNvPr id="7" name="object 7"/>
            <p:cNvSpPr/>
            <p:nvPr/>
          </p:nvSpPr>
          <p:spPr>
            <a:xfrm>
              <a:off x="3404549" y="3640750"/>
              <a:ext cx="2070735" cy="0"/>
            </a:xfrm>
            <a:custGeom>
              <a:avLst/>
              <a:gdLst/>
              <a:ahLst/>
              <a:cxnLst/>
              <a:rect l="l" t="t" r="r" b="b"/>
              <a:pathLst>
                <a:path w="2070735">
                  <a:moveTo>
                    <a:pt x="0" y="0"/>
                  </a:moveTo>
                  <a:lnTo>
                    <a:pt x="20704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0712" y="3579264"/>
              <a:ext cx="158251" cy="12297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896074" y="1107099"/>
            <a:ext cx="4714240" cy="1013460"/>
          </a:xfrm>
          <a:custGeom>
            <a:avLst/>
            <a:gdLst/>
            <a:ahLst/>
            <a:cxnLst/>
            <a:rect l="l" t="t" r="r" b="b"/>
            <a:pathLst>
              <a:path w="4714240" h="1013460">
                <a:moveTo>
                  <a:pt x="0" y="0"/>
                </a:moveTo>
                <a:lnTo>
                  <a:pt x="4713899" y="0"/>
                </a:lnTo>
                <a:lnTo>
                  <a:pt x="4713899" y="1013399"/>
                </a:lnTo>
                <a:lnTo>
                  <a:pt x="0" y="1013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9643" y="1286140"/>
            <a:ext cx="17202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26034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7393C"/>
                </a:solidFill>
                <a:latin typeface="Arial"/>
                <a:cs typeface="Arial"/>
              </a:rPr>
              <a:t>ASYMMETRIC ENCRYPTION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72275" y="1210300"/>
            <a:ext cx="4097020" cy="511175"/>
            <a:chOff x="2172275" y="1210300"/>
            <a:chExt cx="4097020" cy="5111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2275" y="1287369"/>
              <a:ext cx="626399" cy="356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6375" y="1210300"/>
              <a:ext cx="552599" cy="51084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14800" y="1705145"/>
            <a:ext cx="8388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300" spc="-7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800" y="1781346"/>
            <a:ext cx="7931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3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000" y="3223597"/>
            <a:ext cx="1465249" cy="135454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825" y="1158597"/>
            <a:ext cx="1465249" cy="1354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900" y="1497476"/>
            <a:ext cx="838249" cy="4768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5"/>
          <p:cNvSpPr txBox="1"/>
          <p:nvPr/>
        </p:nvSpPr>
        <p:spPr>
          <a:xfrm>
            <a:off x="2667000" y="2289619"/>
            <a:ext cx="106714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 smtClean="0">
                <a:solidFill>
                  <a:srgbClr val="37393C"/>
                </a:solidFill>
                <a:latin typeface="Arial"/>
                <a:cs typeface="Arial"/>
              </a:rPr>
              <a:t>P</a:t>
            </a:r>
            <a:r>
              <a:rPr lang="tr-TR" sz="1300" dirty="0" err="1" smtClean="0">
                <a:solidFill>
                  <a:srgbClr val="37393C"/>
                </a:solidFill>
                <a:latin typeface="Arial"/>
                <a:cs typeface="Arial"/>
              </a:rPr>
              <a:t>rivate</a:t>
            </a:r>
            <a:r>
              <a:rPr sz="1300" spc="-5" dirty="0" smtClean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8774" y="1193423"/>
            <a:ext cx="992075" cy="9171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9974" y="4371749"/>
            <a:ext cx="1864995" cy="35814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http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turn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https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36936" y="1787296"/>
            <a:ext cx="4742180" cy="123189"/>
            <a:chOff x="2436936" y="1787296"/>
            <a:chExt cx="4742180" cy="123189"/>
          </a:xfrm>
        </p:grpSpPr>
        <p:sp>
          <p:nvSpPr>
            <p:cNvPr id="14" name="object 14"/>
            <p:cNvSpPr/>
            <p:nvPr/>
          </p:nvSpPr>
          <p:spPr>
            <a:xfrm>
              <a:off x="2580899" y="1848782"/>
              <a:ext cx="4584065" cy="12065"/>
            </a:xfrm>
            <a:custGeom>
              <a:avLst/>
              <a:gdLst/>
              <a:ahLst/>
              <a:cxnLst/>
              <a:rect l="l" t="t" r="r" b="b"/>
              <a:pathLst>
                <a:path w="4584065" h="12064">
                  <a:moveTo>
                    <a:pt x="4583850" y="1156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936" y="1787296"/>
              <a:ext cx="158369" cy="12297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1125" y="1369290"/>
            <a:ext cx="809724" cy="74854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8774" y="1193423"/>
            <a:ext cx="992075" cy="9171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69449" y="754436"/>
            <a:ext cx="992074" cy="9171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3937" y="1380848"/>
            <a:ext cx="992074" cy="91711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86800" y="4686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7625" y="46821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1588" y="4905704"/>
            <a:ext cx="1073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8716" y="-80552"/>
            <a:ext cx="4804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80" dirty="0"/>
              <a:t>T</a:t>
            </a:r>
            <a:r>
              <a:rPr sz="4800" spc="30" dirty="0"/>
              <a:t>able</a:t>
            </a:r>
            <a:r>
              <a:rPr sz="4800" spc="-275" dirty="0"/>
              <a:t> </a:t>
            </a:r>
            <a:r>
              <a:rPr sz="4800" spc="-80" dirty="0"/>
              <a:t>of</a:t>
            </a:r>
            <a:r>
              <a:rPr sz="4800" spc="-290" dirty="0"/>
              <a:t> </a:t>
            </a:r>
            <a:r>
              <a:rPr sz="4800" spc="-10" dirty="0"/>
              <a:t>Contents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709699" y="980287"/>
            <a:ext cx="405765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600" spc="-50" dirty="0">
                <a:solidFill>
                  <a:srgbClr val="731B47"/>
                </a:solidFill>
                <a:latin typeface="MS PGothic"/>
                <a:cs typeface="MS PGothic"/>
              </a:rPr>
              <a:t>▶</a:t>
            </a:r>
            <a:r>
              <a:rPr sz="3600" dirty="0">
                <a:solidFill>
                  <a:srgbClr val="731B47"/>
                </a:solidFill>
                <a:latin typeface="MS PGothic"/>
                <a:cs typeface="MS PGothic"/>
              </a:rPr>
              <a:t>	</a:t>
            </a:r>
            <a:r>
              <a:rPr sz="2400" spc="-70" dirty="0">
                <a:solidFill>
                  <a:srgbClr val="393E50"/>
                </a:solidFill>
                <a:latin typeface="Tahoma"/>
                <a:cs typeface="Tahoma"/>
              </a:rPr>
              <a:t>SYMMETRIC</a:t>
            </a:r>
            <a:r>
              <a:rPr sz="2400" spc="-185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93E50"/>
                </a:solidFill>
                <a:latin typeface="Tahoma"/>
                <a:cs typeface="Tahoma"/>
              </a:rPr>
              <a:t>ENCRYPTION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469265" algn="l"/>
              </a:tabLst>
            </a:pPr>
            <a:r>
              <a:rPr sz="3600" spc="-50" dirty="0">
                <a:solidFill>
                  <a:srgbClr val="731B47"/>
                </a:solidFill>
                <a:latin typeface="MS PGothic"/>
                <a:cs typeface="MS PGothic"/>
              </a:rPr>
              <a:t>▶</a:t>
            </a:r>
            <a:r>
              <a:rPr sz="3600" dirty="0">
                <a:solidFill>
                  <a:srgbClr val="731B47"/>
                </a:solidFill>
                <a:latin typeface="MS PGothic"/>
                <a:cs typeface="MS PGothic"/>
              </a:rPr>
              <a:t>	</a:t>
            </a:r>
            <a:r>
              <a:rPr sz="2400" spc="-75" dirty="0">
                <a:solidFill>
                  <a:srgbClr val="393E50"/>
                </a:solidFill>
                <a:latin typeface="Tahoma"/>
                <a:cs typeface="Tahoma"/>
              </a:rPr>
              <a:t>ASYMMETRIC</a:t>
            </a:r>
            <a:r>
              <a:rPr sz="2400" spc="-175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393E50"/>
                </a:solidFill>
                <a:latin typeface="Tahoma"/>
                <a:cs typeface="Tahoma"/>
              </a:rPr>
              <a:t>ENCRYPTION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469265" algn="l"/>
              </a:tabLst>
            </a:pPr>
            <a:r>
              <a:rPr sz="3600" spc="-50" dirty="0">
                <a:solidFill>
                  <a:srgbClr val="731B47"/>
                </a:solidFill>
                <a:latin typeface="MS PGothic"/>
                <a:cs typeface="MS PGothic"/>
              </a:rPr>
              <a:t>▶</a:t>
            </a:r>
            <a:r>
              <a:rPr sz="3600" dirty="0">
                <a:solidFill>
                  <a:srgbClr val="731B47"/>
                </a:solidFill>
                <a:latin typeface="MS PGothic"/>
                <a:cs typeface="MS PGothic"/>
              </a:rPr>
              <a:t>	</a:t>
            </a:r>
            <a:r>
              <a:rPr sz="2400" spc="60" dirty="0">
                <a:solidFill>
                  <a:srgbClr val="393E50"/>
                </a:solidFill>
                <a:latin typeface="Tahoma"/>
                <a:cs typeface="Tahoma"/>
              </a:rPr>
              <a:t>TLS/SSL</a:t>
            </a:r>
            <a:r>
              <a:rPr sz="2400" spc="-254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93E50"/>
                </a:solidFill>
                <a:latin typeface="Tahoma"/>
                <a:cs typeface="Tahoma"/>
              </a:rPr>
              <a:t>CERTIFICATE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5" y="47583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0484" y="4905579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94399" y="4255100"/>
            <a:ext cx="376745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make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secure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06300" y="2338972"/>
            <a:ext cx="456899" cy="2599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6974" y="1193423"/>
            <a:ext cx="992075" cy="9171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55574" y="812423"/>
            <a:ext cx="992074" cy="91711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121124" y="1616686"/>
            <a:ext cx="992505" cy="917575"/>
            <a:chOff x="1121124" y="1616686"/>
            <a:chExt cx="992505" cy="91757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124" y="1616686"/>
              <a:ext cx="992074" cy="9171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525" y="1880746"/>
              <a:ext cx="456900" cy="45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38625" y="1996039"/>
            <a:ext cx="4247515" cy="123189"/>
            <a:chOff x="2338625" y="1996039"/>
            <a:chExt cx="4247515" cy="123189"/>
          </a:xfrm>
        </p:grpSpPr>
        <p:sp>
          <p:nvSpPr>
            <p:cNvPr id="12" name="object 12"/>
            <p:cNvSpPr/>
            <p:nvPr/>
          </p:nvSpPr>
          <p:spPr>
            <a:xfrm>
              <a:off x="2338625" y="2057524"/>
              <a:ext cx="4103370" cy="0"/>
            </a:xfrm>
            <a:custGeom>
              <a:avLst/>
              <a:gdLst/>
              <a:ahLst/>
              <a:cxnLst/>
              <a:rect l="l" t="t" r="r" b="b"/>
              <a:pathLst>
                <a:path w="4103370">
                  <a:moveTo>
                    <a:pt x="0" y="0"/>
                  </a:moveTo>
                  <a:lnTo>
                    <a:pt x="41029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7287" y="1996039"/>
              <a:ext cx="158250" cy="12297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21124" y="1616686"/>
            <a:ext cx="992505" cy="917575"/>
            <a:chOff x="1121124" y="1616686"/>
            <a:chExt cx="992505" cy="9175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24" y="1616686"/>
              <a:ext cx="992074" cy="9171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525" y="1880746"/>
              <a:ext cx="456900" cy="4569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064724" y="1692886"/>
            <a:ext cx="992505" cy="917575"/>
            <a:chOff x="7064724" y="1692886"/>
            <a:chExt cx="992505" cy="9175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724" y="1692886"/>
              <a:ext cx="992075" cy="9171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5125" y="1956946"/>
              <a:ext cx="456899" cy="456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872799" y="835486"/>
            <a:ext cx="992505" cy="917575"/>
            <a:chOff x="4872799" y="835486"/>
            <a:chExt cx="992505" cy="91757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2799" y="835486"/>
              <a:ext cx="992074" cy="9171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3199" y="1099546"/>
              <a:ext cx="456899" cy="45690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06300" y="2338972"/>
            <a:ext cx="456899" cy="25992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38625" y="1996039"/>
            <a:ext cx="4247515" cy="123189"/>
            <a:chOff x="2338625" y="1996039"/>
            <a:chExt cx="4247515" cy="123189"/>
          </a:xfrm>
        </p:grpSpPr>
        <p:sp>
          <p:nvSpPr>
            <p:cNvPr id="12" name="object 12"/>
            <p:cNvSpPr/>
            <p:nvPr/>
          </p:nvSpPr>
          <p:spPr>
            <a:xfrm>
              <a:off x="2338625" y="2057524"/>
              <a:ext cx="4103370" cy="0"/>
            </a:xfrm>
            <a:custGeom>
              <a:avLst/>
              <a:gdLst/>
              <a:ahLst/>
              <a:cxnLst/>
              <a:rect l="l" t="t" r="r" b="b"/>
              <a:pathLst>
                <a:path w="4103370">
                  <a:moveTo>
                    <a:pt x="0" y="0"/>
                  </a:moveTo>
                  <a:lnTo>
                    <a:pt x="41029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7287" y="1996039"/>
              <a:ext cx="158250" cy="12297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47563" y="1049331"/>
            <a:ext cx="626399" cy="3563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21124" y="1616686"/>
            <a:ext cx="992505" cy="917575"/>
            <a:chOff x="1121124" y="1616686"/>
            <a:chExt cx="992505" cy="91757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24" y="1616686"/>
              <a:ext cx="992074" cy="9171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525" y="1880746"/>
              <a:ext cx="456900" cy="4569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613025" y="1692886"/>
            <a:ext cx="1443990" cy="1005840"/>
            <a:chOff x="6613025" y="1692886"/>
            <a:chExt cx="1443990" cy="100584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724" y="1692886"/>
              <a:ext cx="992075" cy="9171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5125" y="1956946"/>
              <a:ext cx="456899" cy="456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3025" y="2241500"/>
              <a:ext cx="456899" cy="4569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872799" y="835486"/>
            <a:ext cx="992505" cy="917575"/>
            <a:chOff x="4872799" y="835486"/>
            <a:chExt cx="992505" cy="91757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2799" y="835486"/>
              <a:ext cx="992074" cy="9171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3199" y="1099546"/>
              <a:ext cx="456899" cy="4569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06300" y="2338972"/>
            <a:ext cx="456899" cy="2599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338625" y="1996039"/>
            <a:ext cx="4247515" cy="123189"/>
            <a:chOff x="2338625" y="1996039"/>
            <a:chExt cx="4247515" cy="123189"/>
          </a:xfrm>
        </p:grpSpPr>
        <p:sp>
          <p:nvSpPr>
            <p:cNvPr id="11" name="object 11"/>
            <p:cNvSpPr/>
            <p:nvPr/>
          </p:nvSpPr>
          <p:spPr>
            <a:xfrm>
              <a:off x="2338625" y="2057524"/>
              <a:ext cx="4103370" cy="0"/>
            </a:xfrm>
            <a:custGeom>
              <a:avLst/>
              <a:gdLst/>
              <a:ahLst/>
              <a:cxnLst/>
              <a:rect l="l" t="t" r="r" b="b"/>
              <a:pathLst>
                <a:path w="4103370">
                  <a:moveTo>
                    <a:pt x="0" y="0"/>
                  </a:moveTo>
                  <a:lnTo>
                    <a:pt x="41029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7287" y="1996039"/>
              <a:ext cx="158250" cy="12297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47563" y="1049331"/>
            <a:ext cx="626399" cy="35635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121124" y="1616686"/>
            <a:ext cx="992505" cy="917575"/>
            <a:chOff x="1121124" y="1616686"/>
            <a:chExt cx="992505" cy="9175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24" y="1616686"/>
              <a:ext cx="992074" cy="9171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525" y="1880746"/>
              <a:ext cx="456900" cy="4569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613025" y="1692886"/>
            <a:ext cx="1443990" cy="1107440"/>
            <a:chOff x="6613025" y="1692886"/>
            <a:chExt cx="1443990" cy="11074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724" y="1692886"/>
              <a:ext cx="992075" cy="9171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5125" y="1956946"/>
              <a:ext cx="456899" cy="456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3025" y="2343300"/>
              <a:ext cx="456899" cy="4569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872799" y="835486"/>
            <a:ext cx="992505" cy="917575"/>
            <a:chOff x="4872799" y="835486"/>
            <a:chExt cx="992505" cy="91757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2799" y="835486"/>
              <a:ext cx="992074" cy="9171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3199" y="1099546"/>
              <a:ext cx="456899" cy="45690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06300" y="2338972"/>
            <a:ext cx="456899" cy="25992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694399" y="4088160"/>
            <a:ext cx="52222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decrypt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with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r>
              <a:rPr sz="1800" spc="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doesn’t</a:t>
            </a:r>
            <a:r>
              <a:rPr sz="1800" spc="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have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server.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00" y="4117060"/>
            <a:ext cx="21450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4399" y="4716810"/>
            <a:ext cx="39319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couldn’t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get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949" y="600750"/>
            <a:ext cx="926449" cy="926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300" y="1844869"/>
            <a:ext cx="626399" cy="3563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338625" y="1996039"/>
            <a:ext cx="4247515" cy="123189"/>
            <a:chOff x="2338625" y="1996039"/>
            <a:chExt cx="4247515" cy="123189"/>
          </a:xfrm>
        </p:grpSpPr>
        <p:sp>
          <p:nvSpPr>
            <p:cNvPr id="11" name="object 11"/>
            <p:cNvSpPr/>
            <p:nvPr/>
          </p:nvSpPr>
          <p:spPr>
            <a:xfrm>
              <a:off x="2338625" y="2057524"/>
              <a:ext cx="4103370" cy="0"/>
            </a:xfrm>
            <a:custGeom>
              <a:avLst/>
              <a:gdLst/>
              <a:ahLst/>
              <a:cxnLst/>
              <a:rect l="l" t="t" r="r" b="b"/>
              <a:pathLst>
                <a:path w="4103370">
                  <a:moveTo>
                    <a:pt x="0" y="0"/>
                  </a:moveTo>
                  <a:lnTo>
                    <a:pt x="410294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7287" y="1996039"/>
              <a:ext cx="158250" cy="12297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47563" y="1049331"/>
            <a:ext cx="626399" cy="35635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121124" y="1616686"/>
            <a:ext cx="992505" cy="917575"/>
            <a:chOff x="1121124" y="1616686"/>
            <a:chExt cx="992505" cy="9175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24" y="1616686"/>
              <a:ext cx="992074" cy="9171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525" y="1880746"/>
              <a:ext cx="456900" cy="4569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613025" y="1692886"/>
            <a:ext cx="1443990" cy="1107440"/>
            <a:chOff x="6613025" y="1692886"/>
            <a:chExt cx="1443990" cy="11074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724" y="1692886"/>
              <a:ext cx="992075" cy="9171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5125" y="1956946"/>
              <a:ext cx="456899" cy="456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3025" y="2343300"/>
              <a:ext cx="456899" cy="4569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872799" y="835486"/>
            <a:ext cx="992505" cy="917575"/>
            <a:chOff x="4872799" y="835486"/>
            <a:chExt cx="992505" cy="91757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2799" y="835486"/>
              <a:ext cx="992074" cy="9171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3199" y="1099546"/>
              <a:ext cx="456899" cy="45690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06300" y="2338972"/>
            <a:ext cx="456899" cy="25992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694399" y="4088160"/>
            <a:ext cx="52222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decrypt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with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r>
              <a:rPr sz="1800" spc="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doesn’t</a:t>
            </a:r>
            <a:r>
              <a:rPr sz="1800" spc="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have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5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server.</a:t>
            </a:r>
            <a:r>
              <a:rPr sz="1800" spc="6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00" y="4117060"/>
            <a:ext cx="21450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4399" y="4716810"/>
            <a:ext cx="39319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couldn’t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get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3183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3239662"/>
            <a:ext cx="7152005" cy="992505"/>
            <a:chOff x="1221524" y="3239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3239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735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674214"/>
              <a:ext cx="158250" cy="12297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68487" y="736925"/>
            <a:ext cx="7280909" cy="1885950"/>
            <a:chOff x="1368487" y="736925"/>
            <a:chExt cx="7280909" cy="18859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9983" y="736925"/>
              <a:ext cx="852333" cy="9264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2774" y="1361925"/>
              <a:ext cx="5720080" cy="1246505"/>
            </a:xfrm>
            <a:custGeom>
              <a:avLst/>
              <a:gdLst/>
              <a:ahLst/>
              <a:cxnLst/>
              <a:rect l="l" t="t" r="r" b="b"/>
              <a:pathLst>
                <a:path w="5720080" h="1246505">
                  <a:moveTo>
                    <a:pt x="0" y="1246499"/>
                  </a:moveTo>
                  <a:lnTo>
                    <a:pt x="2859899" y="1246499"/>
                  </a:lnTo>
                  <a:lnTo>
                    <a:pt x="2859899" y="0"/>
                  </a:lnTo>
                  <a:lnTo>
                    <a:pt x="571979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2449" y="1523900"/>
              <a:ext cx="992075" cy="9920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725" y="1895060"/>
              <a:ext cx="789299" cy="44902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200" y="2392169"/>
            <a:ext cx="626399" cy="3563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70599" y="4316760"/>
            <a:ext cx="522160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can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allure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trick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us.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can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get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200" y="4498060"/>
            <a:ext cx="214503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  <a:p>
            <a:pPr marL="216535" algn="ctr">
              <a:lnSpc>
                <a:spcPct val="100000"/>
              </a:lnSpc>
              <a:spcBef>
                <a:spcPts val="61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ASYMMETRIC</a:t>
            </a:r>
            <a:r>
              <a:rPr spc="-140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3183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3239662"/>
            <a:ext cx="7152005" cy="992505"/>
            <a:chOff x="1221524" y="3239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3239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735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674214"/>
              <a:ext cx="158250" cy="12297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31799" y="736925"/>
            <a:ext cx="8065770" cy="1885950"/>
            <a:chOff x="431799" y="736925"/>
            <a:chExt cx="8065770" cy="18859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9983" y="736925"/>
              <a:ext cx="852333" cy="926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799" y="1365261"/>
              <a:ext cx="992074" cy="9171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200" y="1629321"/>
              <a:ext cx="456900" cy="456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82774" y="1361925"/>
              <a:ext cx="5720080" cy="1246505"/>
            </a:xfrm>
            <a:custGeom>
              <a:avLst/>
              <a:gdLst/>
              <a:ahLst/>
              <a:cxnLst/>
              <a:rect l="l" t="t" r="r" b="b"/>
              <a:pathLst>
                <a:path w="5720080" h="1246505">
                  <a:moveTo>
                    <a:pt x="0" y="1246499"/>
                  </a:moveTo>
                  <a:lnTo>
                    <a:pt x="2859899" y="1246499"/>
                  </a:lnTo>
                  <a:lnTo>
                    <a:pt x="2859899" y="0"/>
                  </a:lnTo>
                  <a:lnTo>
                    <a:pt x="5719799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9049" y="1534787"/>
              <a:ext cx="992075" cy="9920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9450" y="1834121"/>
              <a:ext cx="456899" cy="456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7850" y="1905960"/>
              <a:ext cx="789299" cy="449023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1200" y="2392169"/>
            <a:ext cx="626399" cy="35635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70599" y="4316760"/>
            <a:ext cx="522160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can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allure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trick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us.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can</a:t>
            </a:r>
            <a:r>
              <a:rPr sz="1800" spc="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get</a:t>
            </a:r>
            <a:r>
              <a:rPr sz="1800" spc="1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200" y="4498060"/>
            <a:ext cx="2145030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  <a:p>
            <a:pPr marL="216535" algn="ctr">
              <a:lnSpc>
                <a:spcPct val="100000"/>
              </a:lnSpc>
              <a:spcBef>
                <a:spcPts val="61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74" y="1863605"/>
            <a:ext cx="810260" cy="1416685"/>
          </a:xfrm>
          <a:custGeom>
            <a:avLst/>
            <a:gdLst/>
            <a:ahLst/>
            <a:cxnLst/>
            <a:rect l="l" t="t" r="r" b="b"/>
            <a:pathLst>
              <a:path w="810260" h="1416685">
                <a:moveTo>
                  <a:pt x="0" y="1416299"/>
                </a:moveTo>
                <a:lnTo>
                  <a:pt x="0" y="0"/>
                </a:lnTo>
                <a:lnTo>
                  <a:pt x="809699" y="708149"/>
                </a:lnTo>
                <a:lnTo>
                  <a:pt x="0" y="14162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999" y="2270087"/>
            <a:ext cx="26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625" y="47015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525" y="2225519"/>
            <a:ext cx="5321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25" y="1624181"/>
            <a:ext cx="768667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Transport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Layer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Security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protocol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establishes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encrypted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12700" marR="173990">
              <a:lnSpc>
                <a:spcPts val="3679"/>
              </a:lnSpc>
              <a:spcBef>
                <a:spcPts val="145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between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two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computers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Internet.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verifies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identity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prevents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hackers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intercepting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any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325" y="659275"/>
            <a:ext cx="8077004" cy="40385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74" y="1863605"/>
            <a:ext cx="810260" cy="1416685"/>
          </a:xfrm>
          <a:custGeom>
            <a:avLst/>
            <a:gdLst/>
            <a:ahLst/>
            <a:cxnLst/>
            <a:rect l="l" t="t" r="r" b="b"/>
            <a:pathLst>
              <a:path w="810260" h="1416685">
                <a:moveTo>
                  <a:pt x="0" y="1416299"/>
                </a:moveTo>
                <a:lnTo>
                  <a:pt x="0" y="0"/>
                </a:lnTo>
                <a:lnTo>
                  <a:pt x="809699" y="708149"/>
                </a:lnTo>
                <a:lnTo>
                  <a:pt x="0" y="14162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7625" y="46821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374" y="2270087"/>
            <a:ext cx="19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525" y="2160644"/>
            <a:ext cx="6299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25" y="867255"/>
            <a:ext cx="7616825" cy="341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TLS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certificate?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69900"/>
              </a:lnSpc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Digital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certificates,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known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identity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key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certificates,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digital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files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certify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ownership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public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key.</a:t>
            </a:r>
            <a:r>
              <a:rPr sz="1800" spc="-7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TLS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type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digital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certificate,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issued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393C"/>
                </a:solidFill>
                <a:latin typeface="Arial"/>
                <a:cs typeface="Arial"/>
              </a:rPr>
              <a:t>Certificate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Authority</a:t>
            </a:r>
            <a:r>
              <a:rPr sz="1800" b="1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(CA)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.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r>
              <a:rPr sz="1800" b="1" spc="-9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signs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b="1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certificate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,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certifying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they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verified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belongs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owners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domain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name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which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subject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certificate.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99" y="-172005"/>
            <a:ext cx="5912485" cy="122174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  <a:p>
            <a:pPr marL="1606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TLS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usually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contain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following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information: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199" y="1302156"/>
            <a:ext cx="751395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subject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domain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subject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name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issuing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Additional</a:t>
            </a:r>
            <a:r>
              <a:rPr sz="1800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alternative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subject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domain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names,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including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subdomains,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any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Issue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Expiry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(The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private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key,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however,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secret.)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digital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signature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99" y="-2672"/>
            <a:ext cx="5321300" cy="9759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  <a:p>
            <a:pPr marL="16065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How</a:t>
            </a:r>
            <a:r>
              <a:rPr sz="1800" b="1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does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TLS</a:t>
            </a:r>
            <a:r>
              <a:rPr sz="1800" b="1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93C"/>
                </a:solidFill>
                <a:latin typeface="Arial"/>
                <a:cs typeface="Arial"/>
              </a:rPr>
              <a:t>certificate</a:t>
            </a:r>
            <a:r>
              <a:rPr sz="1800" b="1" spc="-3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7393C"/>
                </a:solidFill>
                <a:latin typeface="Arial"/>
                <a:cs typeface="Arial"/>
              </a:rPr>
              <a:t>work?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75" y="1376451"/>
            <a:ext cx="770509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When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user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tries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connect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server,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sends</a:t>
            </a:r>
            <a:r>
              <a:rPr sz="1800" spc="2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them</a:t>
            </a:r>
            <a:r>
              <a:rPr sz="1800" spc="24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its</a:t>
            </a:r>
            <a:r>
              <a:rPr sz="1800" spc="2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TLS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certificate.</a:t>
            </a:r>
            <a:r>
              <a:rPr sz="1800" spc="204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220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user</a:t>
            </a:r>
            <a:r>
              <a:rPr sz="1800" spc="225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then</a:t>
            </a:r>
            <a:r>
              <a:rPr sz="1800" spc="220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verifies</a:t>
            </a:r>
            <a:r>
              <a:rPr sz="1800" spc="225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220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server’s</a:t>
            </a:r>
            <a:r>
              <a:rPr sz="1800" spc="225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</a:t>
            </a:r>
            <a:r>
              <a:rPr sz="1800" spc="220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using</a:t>
            </a:r>
            <a:r>
              <a:rPr sz="1800" spc="225" dirty="0">
                <a:solidFill>
                  <a:srgbClr val="37393C"/>
                </a:solidFill>
                <a:latin typeface="Arial"/>
                <a:cs typeface="Arial"/>
              </a:rPr>
              <a:t> 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CA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certificates</a:t>
            </a:r>
            <a:r>
              <a:rPr sz="1800" spc="459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that</a:t>
            </a:r>
            <a:r>
              <a:rPr sz="1800" spc="459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present</a:t>
            </a:r>
            <a:r>
              <a:rPr sz="1800" spc="459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on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user’s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device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establish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spc="46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secure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connection.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This</a:t>
            </a:r>
            <a:r>
              <a:rPr sz="1800" spc="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verification</a:t>
            </a:r>
            <a:r>
              <a:rPr sz="1800" spc="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process</a:t>
            </a:r>
            <a:r>
              <a:rPr sz="1800" spc="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uses</a:t>
            </a:r>
            <a:r>
              <a:rPr sz="1800" spc="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key</a:t>
            </a:r>
            <a:r>
              <a:rPr sz="1800" spc="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cryptography,</a:t>
            </a:r>
            <a:r>
              <a:rPr sz="1800" spc="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such</a:t>
            </a:r>
            <a:r>
              <a:rPr sz="1800" spc="3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RSA</a:t>
            </a:r>
            <a:r>
              <a:rPr sz="1800" spc="-10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or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ECC,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prove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r>
              <a:rPr sz="1800" spc="-10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signed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certificate.</a:t>
            </a:r>
            <a:r>
              <a:rPr sz="1800" spc="-10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long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you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trust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CA,</a:t>
            </a:r>
            <a:r>
              <a:rPr sz="1800" spc="18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this</a:t>
            </a:r>
            <a:r>
              <a:rPr sz="1800" spc="2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demonstrates</a:t>
            </a:r>
            <a:r>
              <a:rPr sz="1800" spc="204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you</a:t>
            </a:r>
            <a:r>
              <a:rPr sz="1800" spc="2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are</a:t>
            </a:r>
            <a:r>
              <a:rPr sz="1800" spc="204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communicating</a:t>
            </a:r>
            <a:r>
              <a:rPr sz="1800" spc="2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with</a:t>
            </a:r>
            <a:r>
              <a:rPr sz="1800" spc="204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the</a:t>
            </a:r>
            <a:r>
              <a:rPr sz="1800" spc="20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server</a:t>
            </a:r>
            <a:r>
              <a:rPr sz="1800" spc="204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certificate’s subject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4008" y="600750"/>
            <a:ext cx="852333" cy="926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8774" y="1193423"/>
            <a:ext cx="992075" cy="91711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8775" y="1364660"/>
            <a:ext cx="814524" cy="7529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2073" y="1092251"/>
            <a:ext cx="1253525" cy="160904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8775" y="1364660"/>
            <a:ext cx="814524" cy="75298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363474" y="1069450"/>
            <a:ext cx="1095375" cy="1718310"/>
            <a:chOff x="5363474" y="1069450"/>
            <a:chExt cx="1095375" cy="171831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3474" y="1069450"/>
              <a:ext cx="1094981" cy="1718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8537" y="1241637"/>
              <a:ext cx="814524" cy="8145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8775" y="1364660"/>
            <a:ext cx="814524" cy="75298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10261" y="1069450"/>
            <a:ext cx="5048250" cy="1718310"/>
            <a:chOff x="1410261" y="1069450"/>
            <a:chExt cx="5048250" cy="171831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3475" y="1069450"/>
              <a:ext cx="1094981" cy="1718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8537" y="1241637"/>
              <a:ext cx="814524" cy="8145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4224" y="1854175"/>
              <a:ext cx="3809365" cy="0"/>
            </a:xfrm>
            <a:custGeom>
              <a:avLst/>
              <a:gdLst/>
              <a:ahLst/>
              <a:cxnLst/>
              <a:rect l="l" t="t" r="r" b="b"/>
              <a:pathLst>
                <a:path w="3809365">
                  <a:moveTo>
                    <a:pt x="38092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0261" y="1792689"/>
              <a:ext cx="158251" cy="12297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200" y="4101420"/>
            <a:ext cx="21450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</a:rPr>
              <a:t>https://clarus-commerce.com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875" y="1469319"/>
            <a:ext cx="626399" cy="3563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3300" y="2338972"/>
            <a:ext cx="456899" cy="259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8775" y="1364660"/>
            <a:ext cx="814524" cy="75298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10261" y="1069450"/>
            <a:ext cx="5048250" cy="1718310"/>
            <a:chOff x="1410261" y="1069450"/>
            <a:chExt cx="5048250" cy="171831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3475" y="1069450"/>
              <a:ext cx="1094981" cy="1718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537" y="1241637"/>
              <a:ext cx="814524" cy="8145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4224" y="1854175"/>
              <a:ext cx="3809365" cy="0"/>
            </a:xfrm>
            <a:custGeom>
              <a:avLst/>
              <a:gdLst/>
              <a:ahLst/>
              <a:cxnLst/>
              <a:rect l="l" t="t" r="r" b="b"/>
              <a:pathLst>
                <a:path w="3809365">
                  <a:moveTo>
                    <a:pt x="38092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0261" y="1792689"/>
              <a:ext cx="158251" cy="12297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TLS/SSL</a:t>
            </a:r>
            <a:r>
              <a:rPr spc="-270" dirty="0"/>
              <a:t> </a:t>
            </a:r>
            <a:r>
              <a:rPr spc="135" dirty="0"/>
              <a:t>CERTIFICATE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5" y="47583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43243"/>
            <a:ext cx="7541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How</a:t>
            </a:r>
            <a:r>
              <a:rPr spc="-265" dirty="0"/>
              <a:t> </a:t>
            </a:r>
            <a:r>
              <a:rPr spc="180" dirty="0"/>
              <a:t>does</a:t>
            </a:r>
            <a:r>
              <a:rPr spc="-155" dirty="0"/>
              <a:t> </a:t>
            </a:r>
            <a:r>
              <a:rPr dirty="0"/>
              <a:t>a</a:t>
            </a:r>
            <a:r>
              <a:rPr spc="-265" dirty="0"/>
              <a:t> </a:t>
            </a:r>
            <a:r>
              <a:rPr spc="270" dirty="0"/>
              <a:t>TLS</a:t>
            </a:r>
            <a:r>
              <a:rPr spc="-155" dirty="0"/>
              <a:t> certiﬁcate</a:t>
            </a:r>
            <a:r>
              <a:rPr spc="-260" dirty="0"/>
              <a:t> </a:t>
            </a:r>
            <a:r>
              <a:rPr spc="65" dirty="0"/>
              <a:t>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626" y="633501"/>
            <a:ext cx="76606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31800" algn="l"/>
                <a:tab pos="966469" algn="l"/>
                <a:tab pos="1923414" algn="l"/>
                <a:tab pos="2246630" algn="l"/>
                <a:tab pos="4030345" algn="l"/>
                <a:tab pos="4988560" algn="l"/>
                <a:tab pos="6112510" algn="l"/>
                <a:tab pos="6765925" algn="l"/>
                <a:tab pos="7330440" algn="l"/>
              </a:tabLst>
            </a:pP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We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request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37393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CSR(Certificate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Signing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Request)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from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any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CA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(Certificate</a:t>
            </a:r>
            <a:r>
              <a:rPr sz="1800" spc="-4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Authority).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r>
              <a:rPr sz="1800" spc="-1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validate</a:t>
            </a:r>
            <a:r>
              <a:rPr sz="1800" spc="-20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our</a:t>
            </a:r>
            <a:r>
              <a:rPr sz="1800" spc="-1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request.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CA</a:t>
            </a:r>
            <a:r>
              <a:rPr sz="1800" spc="-1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send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signed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certificate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 us.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5" y="47583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5338" y="4905579"/>
            <a:ext cx="183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38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35900" y="4028245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6700" y="72707"/>
            <a:ext cx="8450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How</a:t>
            </a:r>
            <a:r>
              <a:rPr sz="3000" spc="-185" dirty="0"/>
              <a:t> </a:t>
            </a:r>
            <a:r>
              <a:rPr sz="3000" spc="135" dirty="0"/>
              <a:t>does</a:t>
            </a:r>
            <a:r>
              <a:rPr sz="3000" spc="-100" dirty="0"/>
              <a:t> </a:t>
            </a:r>
            <a:r>
              <a:rPr sz="3000" dirty="0"/>
              <a:t>a</a:t>
            </a:r>
            <a:r>
              <a:rPr sz="3000" spc="-100" dirty="0"/>
              <a:t> </a:t>
            </a:r>
            <a:r>
              <a:rPr sz="3000" dirty="0"/>
              <a:t>browser</a:t>
            </a:r>
            <a:r>
              <a:rPr sz="3000" spc="-170" dirty="0"/>
              <a:t> </a:t>
            </a:r>
            <a:r>
              <a:rPr sz="3000" spc="65" dirty="0"/>
              <a:t>know</a:t>
            </a:r>
            <a:r>
              <a:rPr sz="3000" spc="-260" dirty="0"/>
              <a:t> </a:t>
            </a:r>
            <a:r>
              <a:rPr sz="3000" spc="200" dirty="0"/>
              <a:t>TLS</a:t>
            </a:r>
            <a:r>
              <a:rPr sz="3000" spc="-100" dirty="0"/>
              <a:t> </a:t>
            </a:r>
            <a:r>
              <a:rPr sz="3000" spc="-120" dirty="0"/>
              <a:t>certiﬁcate</a:t>
            </a:r>
            <a:r>
              <a:rPr sz="3000" spc="-100" dirty="0"/>
              <a:t> </a:t>
            </a:r>
            <a:r>
              <a:rPr sz="3000" spc="-60" dirty="0"/>
              <a:t>is</a:t>
            </a:r>
            <a:r>
              <a:rPr sz="3000" spc="-180" dirty="0"/>
              <a:t> </a:t>
            </a:r>
            <a:r>
              <a:rPr sz="3000" spc="-10" dirty="0"/>
              <a:t>valid?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8247" y="674322"/>
            <a:ext cx="972091" cy="9720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7300" y="859834"/>
            <a:ext cx="456899" cy="259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62350" y="614740"/>
            <a:ext cx="809724" cy="7485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35374" y="1507888"/>
            <a:ext cx="1055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CA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public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Key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8374" y="1439812"/>
            <a:ext cx="829310" cy="829310"/>
            <a:chOff x="208374" y="1439812"/>
            <a:chExt cx="829310" cy="8293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99" y="1478127"/>
              <a:ext cx="809724" cy="74854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3137" y="1444575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0" y="0"/>
                  </a:moveTo>
                  <a:lnTo>
                    <a:pt x="819249" y="0"/>
                  </a:lnTo>
                  <a:lnTo>
                    <a:pt x="819249" y="819249"/>
                  </a:lnTo>
                  <a:lnTo>
                    <a:pt x="0" y="819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0924" y="2371275"/>
            <a:ext cx="1055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CA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public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Key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550" y="4020081"/>
            <a:ext cx="31095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  <a:tabLst>
                <a:tab pos="1174115" algn="l"/>
                <a:tab pos="1752600" algn="l"/>
                <a:tab pos="2634615" algn="l"/>
              </a:tabLst>
            </a:pP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Browsers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has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built-</a:t>
            </a:r>
            <a:r>
              <a:rPr sz="1800" spc="-25" dirty="0">
                <a:solidFill>
                  <a:srgbClr val="37393C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37393C"/>
                </a:solidFill>
                <a:latin typeface="Arial"/>
                <a:cs typeface="Arial"/>
              </a:rPr>
              <a:t>CA’s </a:t>
            </a:r>
            <a:r>
              <a:rPr sz="1800" dirty="0">
                <a:solidFill>
                  <a:srgbClr val="37393C"/>
                </a:solidFill>
                <a:latin typeface="Arial"/>
                <a:cs typeface="Arial"/>
              </a:rPr>
              <a:t>public</a:t>
            </a:r>
            <a:r>
              <a:rPr sz="1800" spc="-5" dirty="0">
                <a:solidFill>
                  <a:srgbClr val="37393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7393C"/>
                </a:solidFill>
                <a:latin typeface="Arial"/>
                <a:cs typeface="Arial"/>
              </a:rPr>
              <a:t>keys.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3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74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7808" y="829350"/>
            <a:ext cx="852333" cy="926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004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5" y="47583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A</a:t>
            </a:r>
            <a:r>
              <a:rPr spc="-240" dirty="0"/>
              <a:t> </a:t>
            </a:r>
            <a:r>
              <a:rPr dirty="0"/>
              <a:t>public</a:t>
            </a:r>
            <a:r>
              <a:rPr spc="-110" dirty="0"/>
              <a:t> </a:t>
            </a:r>
            <a:r>
              <a:rPr dirty="0"/>
              <a:t>key</a:t>
            </a:r>
            <a:r>
              <a:rPr spc="-215" dirty="0"/>
              <a:t> </a:t>
            </a:r>
            <a:r>
              <a:rPr spc="-125" dirty="0"/>
              <a:t>infrastructure</a:t>
            </a:r>
            <a:r>
              <a:rPr spc="-110" dirty="0"/>
              <a:t> </a:t>
            </a:r>
            <a:r>
              <a:rPr spc="-130" dirty="0"/>
              <a:t>(PKI)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algn="just">
              <a:lnSpc>
                <a:spcPct val="114599"/>
              </a:lnSpc>
              <a:spcBef>
                <a:spcPts val="100"/>
              </a:spcBef>
            </a:pPr>
            <a:r>
              <a:rPr b="1" i="0" dirty="0">
                <a:latin typeface="Arial"/>
                <a:cs typeface="Arial"/>
              </a:rPr>
              <a:t>A</a:t>
            </a:r>
            <a:r>
              <a:rPr b="1" i="0" spc="275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public</a:t>
            </a:r>
            <a:r>
              <a:rPr b="1" i="0" spc="335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key</a:t>
            </a:r>
            <a:r>
              <a:rPr b="1" i="0" spc="350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infrastructure</a:t>
            </a:r>
            <a:r>
              <a:rPr b="1" i="0" spc="350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(PKI)</a:t>
            </a:r>
            <a:r>
              <a:rPr b="1" i="0" spc="36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is</a:t>
            </a:r>
            <a:r>
              <a:rPr i="0" spc="350" dirty="0">
                <a:latin typeface="Arial"/>
                <a:cs typeface="Arial"/>
              </a:rPr>
              <a:t> </a:t>
            </a:r>
            <a:r>
              <a:rPr i="1" dirty="0"/>
              <a:t>a</a:t>
            </a:r>
            <a:r>
              <a:rPr i="1" spc="350" dirty="0"/>
              <a:t> </a:t>
            </a:r>
            <a:r>
              <a:rPr i="1" dirty="0"/>
              <a:t>set</a:t>
            </a:r>
            <a:r>
              <a:rPr i="1" spc="350" dirty="0"/>
              <a:t> </a:t>
            </a:r>
            <a:r>
              <a:rPr i="1" dirty="0"/>
              <a:t>of</a:t>
            </a:r>
            <a:r>
              <a:rPr i="1" spc="345" dirty="0"/>
              <a:t> </a:t>
            </a:r>
            <a:r>
              <a:rPr i="1" dirty="0"/>
              <a:t>roles,</a:t>
            </a:r>
            <a:r>
              <a:rPr i="1" spc="350" dirty="0"/>
              <a:t> </a:t>
            </a:r>
            <a:r>
              <a:rPr i="1" dirty="0"/>
              <a:t>policies,</a:t>
            </a:r>
            <a:r>
              <a:rPr i="1" spc="350" dirty="0"/>
              <a:t> </a:t>
            </a:r>
            <a:r>
              <a:rPr i="1" spc="-10" dirty="0"/>
              <a:t>hardware,</a:t>
            </a:r>
            <a:r>
              <a:rPr spc="-10" dirty="0"/>
              <a:t> </a:t>
            </a:r>
            <a:r>
              <a:rPr dirty="0"/>
              <a:t>software</a:t>
            </a:r>
            <a:r>
              <a:rPr spc="185" dirty="0"/>
              <a:t> </a:t>
            </a:r>
            <a:r>
              <a:rPr dirty="0"/>
              <a:t>and</a:t>
            </a:r>
            <a:r>
              <a:rPr spc="190" dirty="0"/>
              <a:t> </a:t>
            </a:r>
            <a:r>
              <a:rPr dirty="0"/>
              <a:t>procedures</a:t>
            </a:r>
            <a:r>
              <a:rPr spc="185" dirty="0"/>
              <a:t> </a:t>
            </a:r>
            <a:r>
              <a:rPr dirty="0"/>
              <a:t>needed</a:t>
            </a:r>
            <a:r>
              <a:rPr spc="190" dirty="0"/>
              <a:t> </a:t>
            </a:r>
            <a:r>
              <a:rPr dirty="0"/>
              <a:t>to</a:t>
            </a:r>
            <a:r>
              <a:rPr spc="185" dirty="0"/>
              <a:t> </a:t>
            </a:r>
            <a:r>
              <a:rPr dirty="0"/>
              <a:t>create,</a:t>
            </a:r>
            <a:r>
              <a:rPr spc="190" dirty="0"/>
              <a:t> </a:t>
            </a:r>
            <a:r>
              <a:rPr dirty="0"/>
              <a:t>manage,</a:t>
            </a:r>
            <a:r>
              <a:rPr spc="185" dirty="0"/>
              <a:t> </a:t>
            </a:r>
            <a:r>
              <a:rPr dirty="0"/>
              <a:t>distribute,</a:t>
            </a:r>
            <a:r>
              <a:rPr spc="190" dirty="0"/>
              <a:t> </a:t>
            </a:r>
            <a:r>
              <a:rPr dirty="0"/>
              <a:t>use,</a:t>
            </a:r>
            <a:r>
              <a:rPr spc="190" dirty="0"/>
              <a:t> </a:t>
            </a:r>
            <a:r>
              <a:rPr spc="-10" dirty="0"/>
              <a:t>store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revoke</a:t>
            </a:r>
            <a:r>
              <a:rPr spc="-15" dirty="0"/>
              <a:t> </a:t>
            </a:r>
            <a:r>
              <a:rPr dirty="0">
                <a:hlinkClick r:id="rId2"/>
              </a:rPr>
              <a:t>digital</a:t>
            </a:r>
            <a:r>
              <a:rPr spc="-20" dirty="0">
                <a:hlinkClick r:id="rId2"/>
              </a:rPr>
              <a:t> </a:t>
            </a:r>
            <a:r>
              <a:rPr dirty="0">
                <a:hlinkClick r:id="rId2"/>
              </a:rPr>
              <a:t>certificates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manage</a:t>
            </a:r>
            <a:r>
              <a:rPr spc="-10" dirty="0"/>
              <a:t> </a:t>
            </a:r>
            <a:r>
              <a:rPr dirty="0">
                <a:hlinkClick r:id="rId3"/>
              </a:rPr>
              <a:t>public-key</a:t>
            </a:r>
            <a:r>
              <a:rPr spc="-15" dirty="0">
                <a:hlinkClick r:id="rId3"/>
              </a:rPr>
              <a:t> </a:t>
            </a:r>
            <a:r>
              <a:rPr spc="-10" dirty="0">
                <a:hlinkClick r:id="rId3"/>
              </a:rPr>
              <a:t>encryption</a:t>
            </a:r>
            <a:r>
              <a:rPr i="0" spc="-10" dirty="0"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114599"/>
              </a:lnSpc>
              <a:spcBef>
                <a:spcPts val="900"/>
              </a:spcBef>
            </a:pPr>
            <a:r>
              <a:rPr i="0" dirty="0">
                <a:latin typeface="Arial"/>
                <a:cs typeface="Arial"/>
              </a:rPr>
              <a:t>The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purpose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of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PKI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is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to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facilitate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secure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electronic</a:t>
            </a:r>
            <a:r>
              <a:rPr i="0" spc="2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transfer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spc="-25" dirty="0">
                <a:latin typeface="Arial"/>
                <a:cs typeface="Arial"/>
              </a:rPr>
              <a:t>of </a:t>
            </a:r>
            <a:r>
              <a:rPr i="0" dirty="0">
                <a:latin typeface="Arial"/>
                <a:cs typeface="Arial"/>
              </a:rPr>
              <a:t>information</a:t>
            </a:r>
            <a:r>
              <a:rPr i="0" spc="16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for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</a:t>
            </a:r>
            <a:r>
              <a:rPr i="0" spc="17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range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of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network</a:t>
            </a:r>
            <a:r>
              <a:rPr i="0" spc="17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activities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such</a:t>
            </a:r>
            <a:r>
              <a:rPr i="0" spc="17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as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e-</a:t>
            </a:r>
            <a:r>
              <a:rPr i="0" dirty="0">
                <a:latin typeface="Arial"/>
                <a:cs typeface="Arial"/>
              </a:rPr>
              <a:t>commerce,</a:t>
            </a:r>
            <a:r>
              <a:rPr i="0" spc="18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internet </a:t>
            </a:r>
            <a:r>
              <a:rPr i="0" dirty="0">
                <a:latin typeface="Arial"/>
                <a:cs typeface="Arial"/>
              </a:rPr>
              <a:t>banking</a:t>
            </a:r>
            <a:r>
              <a:rPr i="0" spc="40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40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confidential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email.</a:t>
            </a:r>
            <a:r>
              <a:rPr i="0" spc="40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It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is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required</a:t>
            </a:r>
            <a:r>
              <a:rPr i="0" spc="40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for</a:t>
            </a:r>
            <a:r>
              <a:rPr i="0" spc="409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activities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where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simple </a:t>
            </a:r>
            <a:r>
              <a:rPr i="0" dirty="0">
                <a:latin typeface="Arial"/>
                <a:cs typeface="Arial"/>
              </a:rPr>
              <a:t>passwords</a:t>
            </a:r>
            <a:r>
              <a:rPr i="0" spc="4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are</a:t>
            </a:r>
            <a:r>
              <a:rPr i="0" spc="4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</a:t>
            </a:r>
            <a:r>
              <a:rPr i="0" spc="4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inadequate</a:t>
            </a:r>
            <a:r>
              <a:rPr i="0" spc="4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authentication</a:t>
            </a:r>
            <a:r>
              <a:rPr i="0" spc="4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method</a:t>
            </a:r>
            <a:r>
              <a:rPr i="0" spc="41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4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more</a:t>
            </a:r>
            <a:r>
              <a:rPr i="0" spc="42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rigorous </a:t>
            </a:r>
            <a:r>
              <a:rPr i="0" dirty="0">
                <a:latin typeface="Arial"/>
                <a:cs typeface="Arial"/>
              </a:rPr>
              <a:t>proof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is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required</a:t>
            </a:r>
            <a:r>
              <a:rPr i="0" spc="3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to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confirm</a:t>
            </a:r>
            <a:r>
              <a:rPr i="0" spc="3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identity</a:t>
            </a:r>
            <a:r>
              <a:rPr i="0" spc="3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of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3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parties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involved</a:t>
            </a:r>
            <a:r>
              <a:rPr i="0" spc="35" dirty="0">
                <a:latin typeface="Arial"/>
                <a:cs typeface="Arial"/>
              </a:rPr>
              <a:t>  </a:t>
            </a:r>
            <a:r>
              <a:rPr i="0" dirty="0">
                <a:latin typeface="Arial"/>
                <a:cs typeface="Arial"/>
              </a:rPr>
              <a:t>in</a:t>
            </a:r>
            <a:r>
              <a:rPr i="0" spc="30" dirty="0">
                <a:latin typeface="Arial"/>
                <a:cs typeface="Arial"/>
              </a:rPr>
              <a:t>  </a:t>
            </a:r>
            <a:r>
              <a:rPr i="0" spc="-25" dirty="0">
                <a:latin typeface="Arial"/>
                <a:cs typeface="Arial"/>
              </a:rPr>
              <a:t>the </a:t>
            </a:r>
            <a:r>
              <a:rPr i="0" dirty="0">
                <a:latin typeface="Arial"/>
                <a:cs typeface="Arial"/>
              </a:rPr>
              <a:t>communication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and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to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validate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the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information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being</a:t>
            </a:r>
            <a:r>
              <a:rPr i="0" spc="-3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transferred.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5" y="47583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A</a:t>
            </a:r>
            <a:r>
              <a:rPr spc="-240" dirty="0"/>
              <a:t> </a:t>
            </a:r>
            <a:r>
              <a:rPr dirty="0"/>
              <a:t>public</a:t>
            </a:r>
            <a:r>
              <a:rPr spc="-110" dirty="0"/>
              <a:t> </a:t>
            </a:r>
            <a:r>
              <a:rPr dirty="0"/>
              <a:t>key</a:t>
            </a:r>
            <a:r>
              <a:rPr spc="-215" dirty="0"/>
              <a:t> </a:t>
            </a:r>
            <a:r>
              <a:rPr spc="-125" dirty="0"/>
              <a:t>infrastructure</a:t>
            </a:r>
            <a:r>
              <a:rPr spc="-110" dirty="0"/>
              <a:t> </a:t>
            </a:r>
            <a:r>
              <a:rPr spc="-130" dirty="0"/>
              <a:t>(PKI)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86600" y="711675"/>
            <a:ext cx="7318375" cy="4038600"/>
            <a:chOff x="1786600" y="711675"/>
            <a:chExt cx="7318375" cy="403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600" y="711675"/>
              <a:ext cx="5709806" cy="40384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75774" y="1342800"/>
              <a:ext cx="2129155" cy="236220"/>
            </a:xfrm>
            <a:custGeom>
              <a:avLst/>
              <a:gdLst/>
              <a:ahLst/>
              <a:cxnLst/>
              <a:rect l="l" t="t" r="r" b="b"/>
              <a:pathLst>
                <a:path w="2129154" h="236219">
                  <a:moveTo>
                    <a:pt x="2128801" y="236219"/>
                  </a:moveTo>
                  <a:lnTo>
                    <a:pt x="0" y="236219"/>
                  </a:lnTo>
                  <a:lnTo>
                    <a:pt x="0" y="0"/>
                  </a:lnTo>
                  <a:lnTo>
                    <a:pt x="2128801" y="0"/>
                  </a:lnTo>
                  <a:lnTo>
                    <a:pt x="2128801" y="236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17738" y="1322225"/>
            <a:ext cx="20993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solidFill>
                  <a:srgbClr val="0645AD"/>
                </a:solidFill>
                <a:latin typeface="Arial"/>
                <a:cs typeface="Arial"/>
                <a:hlinkClick r:id="rId3"/>
              </a:rPr>
              <a:t>validation</a:t>
            </a:r>
            <a:r>
              <a:rPr sz="1550" spc="-15" dirty="0">
                <a:solidFill>
                  <a:srgbClr val="0645AD"/>
                </a:solidFill>
                <a:latin typeface="Arial"/>
                <a:cs typeface="Arial"/>
                <a:hlinkClick r:id="rId3"/>
              </a:rPr>
              <a:t> </a:t>
            </a:r>
            <a:r>
              <a:rPr sz="1550" dirty="0">
                <a:solidFill>
                  <a:srgbClr val="0645AD"/>
                </a:solidFill>
                <a:latin typeface="Arial"/>
                <a:cs typeface="Arial"/>
                <a:hlinkClick r:id="rId3"/>
              </a:rPr>
              <a:t>authority</a:t>
            </a:r>
            <a:r>
              <a:rPr sz="1550" spc="-10" dirty="0">
                <a:solidFill>
                  <a:srgbClr val="0645AD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02122"/>
                </a:solidFill>
                <a:latin typeface="Arial"/>
                <a:cs typeface="Arial"/>
              </a:rPr>
              <a:t>(VA)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875" y="4736875"/>
            <a:ext cx="2098040" cy="220979"/>
          </a:xfrm>
          <a:custGeom>
            <a:avLst/>
            <a:gdLst/>
            <a:ahLst/>
            <a:cxnLst/>
            <a:rect l="l" t="t" r="r" b="b"/>
            <a:pathLst>
              <a:path w="2098040" h="220979">
                <a:moveTo>
                  <a:pt x="2097469" y="220979"/>
                </a:moveTo>
                <a:lnTo>
                  <a:pt x="0" y="220979"/>
                </a:lnTo>
                <a:lnTo>
                  <a:pt x="0" y="0"/>
                </a:lnTo>
                <a:lnTo>
                  <a:pt x="2097469" y="0"/>
                </a:lnTo>
                <a:lnTo>
                  <a:pt x="2097469" y="220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5175" y="4716809"/>
            <a:ext cx="2123440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-10" dirty="0">
                <a:solidFill>
                  <a:srgbClr val="202122"/>
                </a:solidFill>
                <a:latin typeface="Arial"/>
                <a:cs typeface="Arial"/>
              </a:rPr>
              <a:t>registration</a:t>
            </a:r>
            <a:r>
              <a:rPr sz="1450" i="1" spc="-40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202122"/>
                </a:solidFill>
                <a:latin typeface="Arial"/>
                <a:cs typeface="Arial"/>
              </a:rPr>
              <a:t>authority</a:t>
            </a:r>
            <a:r>
              <a:rPr sz="1450" i="1" spc="-35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202122"/>
                </a:solidFill>
                <a:latin typeface="Arial"/>
                <a:cs typeface="Arial"/>
              </a:rPr>
              <a:t>(RA)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750" y="59900"/>
            <a:ext cx="339174" cy="374526"/>
          </a:xfrm>
          <a:prstGeom prst="rect">
            <a:avLst/>
          </a:prstGeom>
        </p:spPr>
      </p:pic>
      <p:sp>
        <p:nvSpPr>
          <p:cNvPr id="3" name="object 3">
            <a:hlinkClick r:id="rId3"/>
          </p:cNvPr>
          <p:cNvSpPr/>
          <p:nvPr/>
        </p:nvSpPr>
        <p:spPr>
          <a:xfrm>
            <a:off x="8686800" y="4686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C17A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65" y="4773038"/>
            <a:ext cx="1269599" cy="272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7625" y="4682188"/>
            <a:ext cx="160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  <a:hlinkClick r:id="rId3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9983" y="4905704"/>
            <a:ext cx="149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41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62305" y="718177"/>
            <a:ext cx="2504440" cy="3280410"/>
            <a:chOff x="6262305" y="718177"/>
            <a:chExt cx="2504440" cy="3280410"/>
          </a:xfrm>
        </p:grpSpPr>
        <p:sp>
          <p:nvSpPr>
            <p:cNvPr id="8" name="object 8"/>
            <p:cNvSpPr/>
            <p:nvPr/>
          </p:nvSpPr>
          <p:spPr>
            <a:xfrm>
              <a:off x="6274779" y="1088847"/>
              <a:ext cx="2147570" cy="2693670"/>
            </a:xfrm>
            <a:custGeom>
              <a:avLst/>
              <a:gdLst/>
              <a:ahLst/>
              <a:cxnLst/>
              <a:rect l="l" t="t" r="r" b="b"/>
              <a:pathLst>
                <a:path w="2147570" h="2693670">
                  <a:moveTo>
                    <a:pt x="2111571" y="2693495"/>
                  </a:moveTo>
                  <a:lnTo>
                    <a:pt x="2108663" y="2675039"/>
                  </a:lnTo>
                  <a:lnTo>
                    <a:pt x="49051" y="1484817"/>
                  </a:lnTo>
                  <a:lnTo>
                    <a:pt x="34604" y="1472730"/>
                  </a:lnTo>
                  <a:lnTo>
                    <a:pt x="23510" y="1457814"/>
                  </a:lnTo>
                  <a:lnTo>
                    <a:pt x="16157" y="1440738"/>
                  </a:lnTo>
                  <a:lnTo>
                    <a:pt x="12932" y="1422174"/>
                  </a:lnTo>
                  <a:lnTo>
                    <a:pt x="12932" y="33990"/>
                  </a:lnTo>
                  <a:lnTo>
                    <a:pt x="0" y="15687"/>
                  </a:lnTo>
                  <a:lnTo>
                    <a:pt x="22497" y="2668"/>
                  </a:lnTo>
                  <a:lnTo>
                    <a:pt x="24563" y="1443"/>
                  </a:lnTo>
                  <a:lnTo>
                    <a:pt x="30769" y="0"/>
                  </a:lnTo>
                  <a:lnTo>
                    <a:pt x="2111188" y="1196260"/>
                  </a:lnTo>
                  <a:lnTo>
                    <a:pt x="2144082" y="1240338"/>
                  </a:lnTo>
                  <a:lnTo>
                    <a:pt x="2147308" y="1258903"/>
                  </a:lnTo>
                  <a:lnTo>
                    <a:pt x="2147308" y="2655587"/>
                  </a:lnTo>
                  <a:lnTo>
                    <a:pt x="2147101" y="2662380"/>
                  </a:lnTo>
                  <a:lnTo>
                    <a:pt x="2145147" y="2668769"/>
                  </a:lnTo>
                  <a:lnTo>
                    <a:pt x="2141595" y="2674425"/>
                  </a:lnTo>
                  <a:lnTo>
                    <a:pt x="2136594" y="2679021"/>
                  </a:lnTo>
                  <a:lnTo>
                    <a:pt x="2111571" y="2693495"/>
                  </a:lnTo>
                  <a:close/>
                </a:path>
              </a:pathLst>
            </a:custGeom>
            <a:solidFill>
              <a:srgbClr val="D6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2305" y="1103138"/>
              <a:ext cx="2134870" cy="2681605"/>
            </a:xfrm>
            <a:custGeom>
              <a:avLst/>
              <a:gdLst/>
              <a:ahLst/>
              <a:cxnLst/>
              <a:rect l="l" t="t" r="r" b="b"/>
              <a:pathLst>
                <a:path w="2134870" h="2681604">
                  <a:moveTo>
                    <a:pt x="2112664" y="2681454"/>
                  </a:moveTo>
                  <a:lnTo>
                    <a:pt x="36118" y="1484923"/>
                  </a:lnTo>
                  <a:lnTo>
                    <a:pt x="3225" y="1440845"/>
                  </a:lnTo>
                  <a:lnTo>
                    <a:pt x="0" y="1422280"/>
                  </a:lnTo>
                  <a:lnTo>
                    <a:pt x="0" y="25749"/>
                  </a:lnTo>
                  <a:lnTo>
                    <a:pt x="2834" y="11164"/>
                  </a:lnTo>
                  <a:lnTo>
                    <a:pt x="10569" y="2344"/>
                  </a:lnTo>
                  <a:lnTo>
                    <a:pt x="22049" y="0"/>
                  </a:lnTo>
                  <a:lnTo>
                    <a:pt x="36118" y="4842"/>
                  </a:lnTo>
                  <a:lnTo>
                    <a:pt x="2098562" y="1196519"/>
                  </a:lnTo>
                  <a:lnTo>
                    <a:pt x="2131476" y="1240587"/>
                  </a:lnTo>
                  <a:lnTo>
                    <a:pt x="2134681" y="1259162"/>
                  </a:lnTo>
                  <a:lnTo>
                    <a:pt x="2134681" y="2655770"/>
                  </a:lnTo>
                  <a:lnTo>
                    <a:pt x="2131857" y="2670344"/>
                  </a:lnTo>
                  <a:lnTo>
                    <a:pt x="2124140" y="2679137"/>
                  </a:lnTo>
                  <a:lnTo>
                    <a:pt x="2112664" y="2681454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3650" y="1278534"/>
              <a:ext cx="1968500" cy="2030095"/>
            </a:xfrm>
            <a:custGeom>
              <a:avLst/>
              <a:gdLst/>
              <a:ahLst/>
              <a:cxnLst/>
              <a:rect l="l" t="t" r="r" b="b"/>
              <a:pathLst>
                <a:path w="1968500" h="2030095">
                  <a:moveTo>
                    <a:pt x="993571" y="1624507"/>
                  </a:moveTo>
                  <a:lnTo>
                    <a:pt x="0" y="1050378"/>
                  </a:lnTo>
                  <a:lnTo>
                    <a:pt x="0" y="1086993"/>
                  </a:lnTo>
                  <a:lnTo>
                    <a:pt x="993571" y="1661045"/>
                  </a:lnTo>
                  <a:lnTo>
                    <a:pt x="993571" y="1624507"/>
                  </a:lnTo>
                  <a:close/>
                </a:path>
                <a:path w="1968500" h="2030095">
                  <a:moveTo>
                    <a:pt x="993571" y="1228356"/>
                  </a:moveTo>
                  <a:lnTo>
                    <a:pt x="0" y="654304"/>
                  </a:lnTo>
                  <a:lnTo>
                    <a:pt x="0" y="690841"/>
                  </a:lnTo>
                  <a:lnTo>
                    <a:pt x="993571" y="1264970"/>
                  </a:lnTo>
                  <a:lnTo>
                    <a:pt x="993571" y="1228356"/>
                  </a:lnTo>
                  <a:close/>
                </a:path>
                <a:path w="1968500" h="2030095">
                  <a:moveTo>
                    <a:pt x="993571" y="832281"/>
                  </a:moveTo>
                  <a:lnTo>
                    <a:pt x="0" y="258229"/>
                  </a:lnTo>
                  <a:lnTo>
                    <a:pt x="0" y="294754"/>
                  </a:lnTo>
                  <a:lnTo>
                    <a:pt x="993571" y="868807"/>
                  </a:lnTo>
                  <a:lnTo>
                    <a:pt x="993571" y="832281"/>
                  </a:lnTo>
                  <a:close/>
                </a:path>
                <a:path w="1968500" h="2030095">
                  <a:moveTo>
                    <a:pt x="1060983" y="1598015"/>
                  </a:moveTo>
                  <a:lnTo>
                    <a:pt x="0" y="984986"/>
                  </a:lnTo>
                  <a:lnTo>
                    <a:pt x="0" y="1021511"/>
                  </a:lnTo>
                  <a:lnTo>
                    <a:pt x="1060983" y="1634617"/>
                  </a:lnTo>
                  <a:lnTo>
                    <a:pt x="1060983" y="1598015"/>
                  </a:lnTo>
                  <a:close/>
                </a:path>
                <a:path w="1968500" h="2030095">
                  <a:moveTo>
                    <a:pt x="1060983" y="1201940"/>
                  </a:moveTo>
                  <a:lnTo>
                    <a:pt x="0" y="588911"/>
                  </a:lnTo>
                  <a:lnTo>
                    <a:pt x="0" y="625436"/>
                  </a:lnTo>
                  <a:lnTo>
                    <a:pt x="1060983" y="1238465"/>
                  </a:lnTo>
                  <a:lnTo>
                    <a:pt x="1060983" y="1201940"/>
                  </a:lnTo>
                  <a:close/>
                </a:path>
                <a:path w="1968500" h="2030095">
                  <a:moveTo>
                    <a:pt x="1060983" y="805865"/>
                  </a:moveTo>
                  <a:lnTo>
                    <a:pt x="0" y="192747"/>
                  </a:lnTo>
                  <a:lnTo>
                    <a:pt x="0" y="229285"/>
                  </a:lnTo>
                  <a:lnTo>
                    <a:pt x="1060983" y="842391"/>
                  </a:lnTo>
                  <a:lnTo>
                    <a:pt x="1060983" y="805865"/>
                  </a:lnTo>
                  <a:close/>
                </a:path>
                <a:path w="1968500" h="2030095">
                  <a:moveTo>
                    <a:pt x="1200708" y="1613331"/>
                  </a:moveTo>
                  <a:lnTo>
                    <a:pt x="0" y="919581"/>
                  </a:lnTo>
                  <a:lnTo>
                    <a:pt x="0" y="956119"/>
                  </a:lnTo>
                  <a:lnTo>
                    <a:pt x="1200708" y="1649933"/>
                  </a:lnTo>
                  <a:lnTo>
                    <a:pt x="1200708" y="1613331"/>
                  </a:lnTo>
                  <a:close/>
                </a:path>
                <a:path w="1968500" h="2030095">
                  <a:moveTo>
                    <a:pt x="1200708" y="1217256"/>
                  </a:moveTo>
                  <a:lnTo>
                    <a:pt x="0" y="523430"/>
                  </a:lnTo>
                  <a:lnTo>
                    <a:pt x="0" y="560031"/>
                  </a:lnTo>
                  <a:lnTo>
                    <a:pt x="1200708" y="1253782"/>
                  </a:lnTo>
                  <a:lnTo>
                    <a:pt x="1200708" y="1217256"/>
                  </a:lnTo>
                  <a:close/>
                </a:path>
                <a:path w="1968500" h="2030095">
                  <a:moveTo>
                    <a:pt x="1200708" y="821182"/>
                  </a:moveTo>
                  <a:lnTo>
                    <a:pt x="0" y="127355"/>
                  </a:lnTo>
                  <a:lnTo>
                    <a:pt x="0" y="163880"/>
                  </a:lnTo>
                  <a:lnTo>
                    <a:pt x="1200708" y="857707"/>
                  </a:lnTo>
                  <a:lnTo>
                    <a:pt x="1200708" y="821182"/>
                  </a:lnTo>
                  <a:close/>
                </a:path>
                <a:path w="1968500" h="2030095">
                  <a:moveTo>
                    <a:pt x="1200785" y="2009482"/>
                  </a:moveTo>
                  <a:lnTo>
                    <a:pt x="0" y="1315656"/>
                  </a:lnTo>
                  <a:lnTo>
                    <a:pt x="0" y="1335722"/>
                  </a:lnTo>
                  <a:lnTo>
                    <a:pt x="1200785" y="2029548"/>
                  </a:lnTo>
                  <a:lnTo>
                    <a:pt x="1200785" y="2009482"/>
                  </a:lnTo>
                  <a:close/>
                </a:path>
                <a:path w="1968500" h="2030095">
                  <a:moveTo>
                    <a:pt x="1266367" y="1920036"/>
                  </a:moveTo>
                  <a:lnTo>
                    <a:pt x="0" y="1188300"/>
                  </a:lnTo>
                  <a:lnTo>
                    <a:pt x="0" y="1261364"/>
                  </a:lnTo>
                  <a:lnTo>
                    <a:pt x="1266367" y="1993099"/>
                  </a:lnTo>
                  <a:lnTo>
                    <a:pt x="1266367" y="1920036"/>
                  </a:lnTo>
                  <a:close/>
                </a:path>
                <a:path w="1968500" h="2030095">
                  <a:moveTo>
                    <a:pt x="1266367" y="1523961"/>
                  </a:moveTo>
                  <a:lnTo>
                    <a:pt x="0" y="792149"/>
                  </a:lnTo>
                  <a:lnTo>
                    <a:pt x="0" y="865289"/>
                  </a:lnTo>
                  <a:lnTo>
                    <a:pt x="1266367" y="1597025"/>
                  </a:lnTo>
                  <a:lnTo>
                    <a:pt x="1266367" y="1523961"/>
                  </a:lnTo>
                  <a:close/>
                </a:path>
                <a:path w="1968500" h="2030095">
                  <a:moveTo>
                    <a:pt x="1266367" y="1127810"/>
                  </a:moveTo>
                  <a:lnTo>
                    <a:pt x="0" y="396074"/>
                  </a:lnTo>
                  <a:lnTo>
                    <a:pt x="0" y="469138"/>
                  </a:lnTo>
                  <a:lnTo>
                    <a:pt x="1266367" y="1200861"/>
                  </a:lnTo>
                  <a:lnTo>
                    <a:pt x="1266367" y="1127810"/>
                  </a:lnTo>
                  <a:close/>
                </a:path>
                <a:path w="1968500" h="2030095">
                  <a:moveTo>
                    <a:pt x="1266367" y="731735"/>
                  </a:moveTo>
                  <a:lnTo>
                    <a:pt x="0" y="0"/>
                  </a:lnTo>
                  <a:lnTo>
                    <a:pt x="0" y="73063"/>
                  </a:lnTo>
                  <a:lnTo>
                    <a:pt x="1266367" y="804786"/>
                  </a:lnTo>
                  <a:lnTo>
                    <a:pt x="1266367" y="731735"/>
                  </a:lnTo>
                  <a:close/>
                </a:path>
                <a:path w="1968500" h="2030095">
                  <a:moveTo>
                    <a:pt x="1868220" y="1881136"/>
                  </a:moveTo>
                  <a:lnTo>
                    <a:pt x="1503133" y="1670227"/>
                  </a:lnTo>
                  <a:lnTo>
                    <a:pt x="1503133" y="1706765"/>
                  </a:lnTo>
                  <a:lnTo>
                    <a:pt x="1868220" y="1917661"/>
                  </a:lnTo>
                  <a:lnTo>
                    <a:pt x="1868220" y="1881136"/>
                  </a:lnTo>
                  <a:close/>
                </a:path>
                <a:path w="1968500" h="2030095">
                  <a:moveTo>
                    <a:pt x="1893011" y="1830057"/>
                  </a:moveTo>
                  <a:lnTo>
                    <a:pt x="1503133" y="1604759"/>
                  </a:lnTo>
                  <a:lnTo>
                    <a:pt x="1503133" y="1641284"/>
                  </a:lnTo>
                  <a:lnTo>
                    <a:pt x="1893011" y="1866582"/>
                  </a:lnTo>
                  <a:lnTo>
                    <a:pt x="1893011" y="1830057"/>
                  </a:lnTo>
                  <a:close/>
                </a:path>
                <a:path w="1968500" h="2030095">
                  <a:moveTo>
                    <a:pt x="1944357" y="1794294"/>
                  </a:moveTo>
                  <a:lnTo>
                    <a:pt x="1503133" y="1539354"/>
                  </a:lnTo>
                  <a:lnTo>
                    <a:pt x="1503133" y="1575879"/>
                  </a:lnTo>
                  <a:lnTo>
                    <a:pt x="1944357" y="1830819"/>
                  </a:lnTo>
                  <a:lnTo>
                    <a:pt x="1944357" y="1794294"/>
                  </a:lnTo>
                  <a:close/>
                </a:path>
                <a:path w="1968500" h="2030095">
                  <a:moveTo>
                    <a:pt x="1968461" y="1680794"/>
                  </a:moveTo>
                  <a:lnTo>
                    <a:pt x="1503133" y="1411998"/>
                  </a:lnTo>
                  <a:lnTo>
                    <a:pt x="1503133" y="1485061"/>
                  </a:lnTo>
                  <a:lnTo>
                    <a:pt x="1968461" y="1753933"/>
                  </a:lnTo>
                  <a:lnTo>
                    <a:pt x="1968461" y="1680794"/>
                  </a:lnTo>
                  <a:close/>
                </a:path>
                <a:path w="1968500" h="2030095">
                  <a:moveTo>
                    <a:pt x="1968461" y="1156601"/>
                  </a:moveTo>
                  <a:lnTo>
                    <a:pt x="1517827" y="876846"/>
                  </a:lnTo>
                  <a:lnTo>
                    <a:pt x="1509864" y="872490"/>
                  </a:lnTo>
                  <a:lnTo>
                    <a:pt x="1503362" y="877163"/>
                  </a:lnTo>
                  <a:lnTo>
                    <a:pt x="1503362" y="1318412"/>
                  </a:lnTo>
                  <a:lnTo>
                    <a:pt x="1504454" y="1326464"/>
                  </a:lnTo>
                  <a:lnTo>
                    <a:pt x="1507324" y="1333957"/>
                  </a:lnTo>
                  <a:lnTo>
                    <a:pt x="1511833" y="1340586"/>
                  </a:lnTo>
                  <a:lnTo>
                    <a:pt x="1517827" y="1346060"/>
                  </a:lnTo>
                  <a:lnTo>
                    <a:pt x="1954009" y="1598168"/>
                  </a:lnTo>
                  <a:lnTo>
                    <a:pt x="1961959" y="1602765"/>
                  </a:lnTo>
                  <a:lnTo>
                    <a:pt x="1968461" y="1597863"/>
                  </a:lnTo>
                  <a:lnTo>
                    <a:pt x="1968461" y="1156601"/>
                  </a:lnTo>
                  <a:close/>
                </a:path>
              </a:pathLst>
            </a:custGeom>
            <a:solidFill>
              <a:srgbClr val="E9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7151" y="718177"/>
              <a:ext cx="2145030" cy="1536700"/>
            </a:xfrm>
            <a:custGeom>
              <a:avLst/>
              <a:gdLst/>
              <a:ahLst/>
              <a:cxnLst/>
              <a:rect l="l" t="t" r="r" b="b"/>
              <a:pathLst>
                <a:path w="2145029" h="1536700">
                  <a:moveTo>
                    <a:pt x="2105449" y="1536452"/>
                  </a:moveTo>
                  <a:lnTo>
                    <a:pt x="2104378" y="1517153"/>
                  </a:lnTo>
                  <a:lnTo>
                    <a:pt x="46296" y="327850"/>
                  </a:lnTo>
                  <a:lnTo>
                    <a:pt x="32214" y="316004"/>
                  </a:lnTo>
                  <a:lnTo>
                    <a:pt x="20708" y="299075"/>
                  </a:lnTo>
                  <a:lnTo>
                    <a:pt x="12947" y="279302"/>
                  </a:lnTo>
                  <a:lnTo>
                    <a:pt x="10100" y="258927"/>
                  </a:lnTo>
                  <a:lnTo>
                    <a:pt x="10100" y="32477"/>
                  </a:lnTo>
                  <a:lnTo>
                    <a:pt x="0" y="16088"/>
                  </a:lnTo>
                  <a:lnTo>
                    <a:pt x="22956" y="3223"/>
                  </a:lnTo>
                  <a:lnTo>
                    <a:pt x="23415" y="3223"/>
                  </a:lnTo>
                  <a:lnTo>
                    <a:pt x="30968" y="0"/>
                  </a:lnTo>
                  <a:lnTo>
                    <a:pt x="39638" y="897"/>
                  </a:lnTo>
                  <a:lnTo>
                    <a:pt x="46372" y="5597"/>
                  </a:lnTo>
                  <a:lnTo>
                    <a:pt x="2108816" y="1197274"/>
                  </a:lnTo>
                  <a:lnTo>
                    <a:pt x="2122853" y="1209210"/>
                  </a:lnTo>
                  <a:lnTo>
                    <a:pt x="2134336" y="1226193"/>
                  </a:lnTo>
                  <a:lnTo>
                    <a:pt x="2142089" y="1246005"/>
                  </a:lnTo>
                  <a:lnTo>
                    <a:pt x="2144934" y="1266427"/>
                  </a:lnTo>
                  <a:lnTo>
                    <a:pt x="2144934" y="1492417"/>
                  </a:lnTo>
                  <a:lnTo>
                    <a:pt x="2132156" y="1521671"/>
                  </a:lnTo>
                  <a:lnTo>
                    <a:pt x="2131543" y="1522054"/>
                  </a:lnTo>
                  <a:lnTo>
                    <a:pt x="2105449" y="1536452"/>
                  </a:lnTo>
                  <a:close/>
                </a:path>
              </a:pathLst>
            </a:custGeom>
            <a:solidFill>
              <a:srgbClr val="D6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2305" y="733784"/>
              <a:ext cx="2134870" cy="1522730"/>
            </a:xfrm>
            <a:custGeom>
              <a:avLst/>
              <a:gdLst/>
              <a:ahLst/>
              <a:cxnLst/>
              <a:rect l="l" t="t" r="r" b="b"/>
              <a:pathLst>
                <a:path w="2134870" h="1522730">
                  <a:moveTo>
                    <a:pt x="2112644" y="1522332"/>
                  </a:moveTo>
                  <a:lnTo>
                    <a:pt x="36118" y="326333"/>
                  </a:lnTo>
                  <a:lnTo>
                    <a:pt x="10569" y="297444"/>
                  </a:lnTo>
                  <a:lnTo>
                    <a:pt x="0" y="257410"/>
                  </a:lnTo>
                  <a:lnTo>
                    <a:pt x="0" y="31650"/>
                  </a:lnTo>
                  <a:lnTo>
                    <a:pt x="2834" y="14552"/>
                  </a:lnTo>
                  <a:lnTo>
                    <a:pt x="10569" y="3708"/>
                  </a:lnTo>
                  <a:lnTo>
                    <a:pt x="22049" y="0"/>
                  </a:lnTo>
                  <a:lnTo>
                    <a:pt x="36118" y="4311"/>
                  </a:lnTo>
                  <a:lnTo>
                    <a:pt x="2098562" y="1195681"/>
                  </a:lnTo>
                  <a:lnTo>
                    <a:pt x="2124150" y="1224571"/>
                  </a:lnTo>
                  <a:lnTo>
                    <a:pt x="2134758" y="1264604"/>
                  </a:lnTo>
                  <a:lnTo>
                    <a:pt x="2134758" y="1490595"/>
                  </a:lnTo>
                  <a:lnTo>
                    <a:pt x="2131911" y="1507769"/>
                  </a:lnTo>
                  <a:lnTo>
                    <a:pt x="2124150" y="1518633"/>
                  </a:lnTo>
                  <a:lnTo>
                    <a:pt x="2112644" y="1522332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43879" y="869202"/>
              <a:ext cx="1968500" cy="1249680"/>
            </a:xfrm>
            <a:custGeom>
              <a:avLst/>
              <a:gdLst/>
              <a:ahLst/>
              <a:cxnLst/>
              <a:rect l="l" t="t" r="r" b="b"/>
              <a:pathLst>
                <a:path w="1968500" h="1249680">
                  <a:moveTo>
                    <a:pt x="1961739" y="1249419"/>
                  </a:moveTo>
                  <a:lnTo>
                    <a:pt x="1953781" y="1244747"/>
                  </a:lnTo>
                  <a:lnTo>
                    <a:pt x="14233" y="124137"/>
                  </a:lnTo>
                  <a:lnTo>
                    <a:pt x="8292" y="118639"/>
                  </a:lnTo>
                  <a:lnTo>
                    <a:pt x="3839" y="112004"/>
                  </a:lnTo>
                  <a:lnTo>
                    <a:pt x="1025" y="104524"/>
                  </a:lnTo>
                  <a:lnTo>
                    <a:pt x="0" y="96491"/>
                  </a:lnTo>
                  <a:lnTo>
                    <a:pt x="0" y="4671"/>
                  </a:lnTo>
                  <a:lnTo>
                    <a:pt x="6427" y="0"/>
                  </a:lnTo>
                  <a:lnTo>
                    <a:pt x="14462" y="4364"/>
                  </a:lnTo>
                  <a:lnTo>
                    <a:pt x="1953781" y="1125051"/>
                  </a:lnTo>
                  <a:lnTo>
                    <a:pt x="1968244" y="1152697"/>
                  </a:lnTo>
                  <a:lnTo>
                    <a:pt x="1968244" y="1244518"/>
                  </a:lnTo>
                  <a:lnTo>
                    <a:pt x="1961739" y="1249419"/>
                  </a:lnTo>
                  <a:close/>
                </a:path>
              </a:pathLst>
            </a:custGeom>
            <a:solidFill>
              <a:srgbClr val="E9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5836" y="1923875"/>
              <a:ext cx="140335" cy="197485"/>
            </a:xfrm>
            <a:custGeom>
              <a:avLst/>
              <a:gdLst/>
              <a:ahLst/>
              <a:cxnLst/>
              <a:rect l="l" t="t" r="r" b="b"/>
              <a:pathLst>
                <a:path w="140334" h="197485">
                  <a:moveTo>
                    <a:pt x="133379" y="197042"/>
                  </a:moveTo>
                  <a:lnTo>
                    <a:pt x="125420" y="192217"/>
                  </a:lnTo>
                  <a:lnTo>
                    <a:pt x="0" y="119696"/>
                  </a:lnTo>
                  <a:lnTo>
                    <a:pt x="0" y="0"/>
                  </a:lnTo>
                  <a:lnTo>
                    <a:pt x="125420" y="72445"/>
                  </a:lnTo>
                  <a:lnTo>
                    <a:pt x="139883" y="100091"/>
                  </a:lnTo>
                  <a:lnTo>
                    <a:pt x="139883" y="191911"/>
                  </a:lnTo>
                  <a:lnTo>
                    <a:pt x="133379" y="197042"/>
                  </a:lnTo>
                  <a:close/>
                </a:path>
              </a:pathLst>
            </a:custGeom>
            <a:solidFill>
              <a:srgbClr val="00B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2853" y="928867"/>
              <a:ext cx="234029" cy="1794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15627" y="1981164"/>
              <a:ext cx="60325" cy="91440"/>
            </a:xfrm>
            <a:custGeom>
              <a:avLst/>
              <a:gdLst/>
              <a:ahLst/>
              <a:cxnLst/>
              <a:rect l="l" t="t" r="r" b="b"/>
              <a:pathLst>
                <a:path w="60325" h="91439">
                  <a:moveTo>
                    <a:pt x="35705" y="67209"/>
                  </a:moveTo>
                  <a:lnTo>
                    <a:pt x="2286" y="31635"/>
                  </a:lnTo>
                  <a:lnTo>
                    <a:pt x="0" y="18296"/>
                  </a:lnTo>
                  <a:lnTo>
                    <a:pt x="2015" y="7909"/>
                  </a:lnTo>
                  <a:lnTo>
                    <a:pt x="7518" y="1650"/>
                  </a:lnTo>
                  <a:lnTo>
                    <a:pt x="15689" y="0"/>
                  </a:lnTo>
                  <a:lnTo>
                    <a:pt x="25711" y="3439"/>
                  </a:lnTo>
                  <a:lnTo>
                    <a:pt x="31640" y="8405"/>
                  </a:lnTo>
                  <a:lnTo>
                    <a:pt x="18517" y="8405"/>
                  </a:lnTo>
                  <a:lnTo>
                    <a:pt x="12387" y="9623"/>
                  </a:lnTo>
                  <a:lnTo>
                    <a:pt x="8251" y="14316"/>
                  </a:lnTo>
                  <a:lnTo>
                    <a:pt x="6734" y="22125"/>
                  </a:lnTo>
                  <a:lnTo>
                    <a:pt x="8455" y="32025"/>
                  </a:lnTo>
                  <a:lnTo>
                    <a:pt x="33776" y="58501"/>
                  </a:lnTo>
                  <a:lnTo>
                    <a:pt x="50035" y="58501"/>
                  </a:lnTo>
                  <a:lnTo>
                    <a:pt x="49792" y="59175"/>
                  </a:lnTo>
                  <a:lnTo>
                    <a:pt x="45836" y="63250"/>
                  </a:lnTo>
                  <a:lnTo>
                    <a:pt x="47572" y="66236"/>
                  </a:lnTo>
                  <a:lnTo>
                    <a:pt x="40863" y="66236"/>
                  </a:lnTo>
                  <a:lnTo>
                    <a:pt x="35705" y="67209"/>
                  </a:lnTo>
                  <a:close/>
                </a:path>
                <a:path w="60325" h="91439">
                  <a:moveTo>
                    <a:pt x="50781" y="56433"/>
                  </a:moveTo>
                  <a:lnTo>
                    <a:pt x="39945" y="56433"/>
                  </a:lnTo>
                  <a:lnTo>
                    <a:pt x="43586" y="53546"/>
                  </a:lnTo>
                  <a:lnTo>
                    <a:pt x="45553" y="49078"/>
                  </a:lnTo>
                  <a:lnTo>
                    <a:pt x="26016" y="11021"/>
                  </a:lnTo>
                  <a:lnTo>
                    <a:pt x="18517" y="8405"/>
                  </a:lnTo>
                  <a:lnTo>
                    <a:pt x="31640" y="8405"/>
                  </a:lnTo>
                  <a:lnTo>
                    <a:pt x="51346" y="47934"/>
                  </a:lnTo>
                  <a:lnTo>
                    <a:pt x="51805" y="53592"/>
                  </a:lnTo>
                  <a:lnTo>
                    <a:pt x="50781" y="56433"/>
                  </a:lnTo>
                  <a:close/>
                </a:path>
                <a:path w="60325" h="91439">
                  <a:moveTo>
                    <a:pt x="50035" y="58501"/>
                  </a:moveTo>
                  <a:lnTo>
                    <a:pt x="33776" y="58501"/>
                  </a:lnTo>
                  <a:lnTo>
                    <a:pt x="37802" y="57430"/>
                  </a:lnTo>
                  <a:lnTo>
                    <a:pt x="37946" y="57024"/>
                  </a:lnTo>
                  <a:lnTo>
                    <a:pt x="38215" y="56679"/>
                  </a:lnTo>
                  <a:lnTo>
                    <a:pt x="38567" y="56433"/>
                  </a:lnTo>
                  <a:lnTo>
                    <a:pt x="39011" y="56281"/>
                  </a:lnTo>
                  <a:lnTo>
                    <a:pt x="39500" y="56281"/>
                  </a:lnTo>
                  <a:lnTo>
                    <a:pt x="39945" y="56433"/>
                  </a:lnTo>
                  <a:lnTo>
                    <a:pt x="50781" y="56433"/>
                  </a:lnTo>
                  <a:lnTo>
                    <a:pt x="50035" y="58501"/>
                  </a:lnTo>
                  <a:close/>
                </a:path>
                <a:path w="60325" h="91439">
                  <a:moveTo>
                    <a:pt x="56932" y="91432"/>
                  </a:moveTo>
                  <a:lnTo>
                    <a:pt x="54637" y="90053"/>
                  </a:lnTo>
                  <a:lnTo>
                    <a:pt x="53182" y="87602"/>
                  </a:lnTo>
                  <a:lnTo>
                    <a:pt x="40863" y="66236"/>
                  </a:lnTo>
                  <a:lnTo>
                    <a:pt x="47572" y="66236"/>
                  </a:lnTo>
                  <a:lnTo>
                    <a:pt x="58080" y="84309"/>
                  </a:lnTo>
                  <a:lnTo>
                    <a:pt x="59457" y="86837"/>
                  </a:lnTo>
                  <a:lnTo>
                    <a:pt x="59840" y="89746"/>
                  </a:lnTo>
                  <a:lnTo>
                    <a:pt x="56932" y="91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7953" y="2140498"/>
              <a:ext cx="670560" cy="847090"/>
            </a:xfrm>
            <a:custGeom>
              <a:avLst/>
              <a:gdLst/>
              <a:ahLst/>
              <a:cxnLst/>
              <a:rect l="l" t="t" r="r" b="b"/>
              <a:pathLst>
                <a:path w="670559" h="847089">
                  <a:moveTo>
                    <a:pt x="453321" y="846934"/>
                  </a:moveTo>
                  <a:lnTo>
                    <a:pt x="409932" y="774794"/>
                  </a:lnTo>
                  <a:lnTo>
                    <a:pt x="418768" y="773758"/>
                  </a:lnTo>
                  <a:lnTo>
                    <a:pt x="427528" y="772249"/>
                  </a:lnTo>
                  <a:lnTo>
                    <a:pt x="467929" y="740570"/>
                  </a:lnTo>
                  <a:lnTo>
                    <a:pt x="498298" y="671389"/>
                  </a:lnTo>
                  <a:lnTo>
                    <a:pt x="505421" y="630831"/>
                  </a:lnTo>
                  <a:lnTo>
                    <a:pt x="507126" y="587209"/>
                  </a:lnTo>
                  <a:lnTo>
                    <a:pt x="503378" y="541207"/>
                  </a:lnTo>
                  <a:lnTo>
                    <a:pt x="494145" y="493509"/>
                  </a:lnTo>
                  <a:lnTo>
                    <a:pt x="479392" y="444801"/>
                  </a:lnTo>
                  <a:lnTo>
                    <a:pt x="459087" y="395766"/>
                  </a:lnTo>
                  <a:lnTo>
                    <a:pt x="433195" y="347090"/>
                  </a:lnTo>
                  <a:lnTo>
                    <a:pt x="402819" y="301077"/>
                  </a:lnTo>
                  <a:lnTo>
                    <a:pt x="369490" y="259778"/>
                  </a:lnTo>
                  <a:lnTo>
                    <a:pt x="333818" y="223495"/>
                  </a:lnTo>
                  <a:lnTo>
                    <a:pt x="296412" y="192532"/>
                  </a:lnTo>
                  <a:lnTo>
                    <a:pt x="257881" y="167191"/>
                  </a:lnTo>
                  <a:lnTo>
                    <a:pt x="218837" y="147776"/>
                  </a:lnTo>
                  <a:lnTo>
                    <a:pt x="179888" y="134588"/>
                  </a:lnTo>
                  <a:lnTo>
                    <a:pt x="141645" y="127931"/>
                  </a:lnTo>
                  <a:lnTo>
                    <a:pt x="104716" y="128107"/>
                  </a:lnTo>
                  <a:lnTo>
                    <a:pt x="62714" y="142681"/>
                  </a:lnTo>
                  <a:lnTo>
                    <a:pt x="44459" y="166741"/>
                  </a:lnTo>
                  <a:lnTo>
                    <a:pt x="0" y="92687"/>
                  </a:lnTo>
                  <a:lnTo>
                    <a:pt x="116008" y="25986"/>
                  </a:lnTo>
                  <a:lnTo>
                    <a:pt x="150846" y="10031"/>
                  </a:lnTo>
                  <a:lnTo>
                    <a:pt x="188264" y="1462"/>
                  </a:lnTo>
                  <a:lnTo>
                    <a:pt x="227705" y="0"/>
                  </a:lnTo>
                  <a:lnTo>
                    <a:pt x="268614" y="5368"/>
                  </a:lnTo>
                  <a:lnTo>
                    <a:pt x="310437" y="17291"/>
                  </a:lnTo>
                  <a:lnTo>
                    <a:pt x="352616" y="35491"/>
                  </a:lnTo>
                  <a:lnTo>
                    <a:pt x="394599" y="59692"/>
                  </a:lnTo>
                  <a:lnTo>
                    <a:pt x="435828" y="89616"/>
                  </a:lnTo>
                  <a:lnTo>
                    <a:pt x="475749" y="124987"/>
                  </a:lnTo>
                  <a:lnTo>
                    <a:pt x="513806" y="165528"/>
                  </a:lnTo>
                  <a:lnTo>
                    <a:pt x="549445" y="210962"/>
                  </a:lnTo>
                  <a:lnTo>
                    <a:pt x="582109" y="261013"/>
                  </a:lnTo>
                  <a:lnTo>
                    <a:pt x="610343" y="313672"/>
                  </a:lnTo>
                  <a:lnTo>
                    <a:pt x="633113" y="366739"/>
                  </a:lnTo>
                  <a:lnTo>
                    <a:pt x="650440" y="419593"/>
                  </a:lnTo>
                  <a:lnTo>
                    <a:pt x="662344" y="471610"/>
                  </a:lnTo>
                  <a:lnTo>
                    <a:pt x="668846" y="522170"/>
                  </a:lnTo>
                  <a:lnTo>
                    <a:pt x="669966" y="570649"/>
                  </a:lnTo>
                  <a:lnTo>
                    <a:pt x="665725" y="616425"/>
                  </a:lnTo>
                  <a:lnTo>
                    <a:pt x="656143" y="658876"/>
                  </a:lnTo>
                  <a:lnTo>
                    <a:pt x="641240" y="697381"/>
                  </a:lnTo>
                  <a:lnTo>
                    <a:pt x="621038" y="731316"/>
                  </a:lnTo>
                  <a:lnTo>
                    <a:pt x="595556" y="760059"/>
                  </a:lnTo>
                  <a:lnTo>
                    <a:pt x="564815" y="782989"/>
                  </a:lnTo>
                  <a:lnTo>
                    <a:pt x="453321" y="846934"/>
                  </a:lnTo>
                  <a:close/>
                </a:path>
              </a:pathLst>
            </a:custGeom>
            <a:solidFill>
              <a:srgbClr val="D6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7249" y="2204520"/>
              <a:ext cx="659765" cy="809625"/>
            </a:xfrm>
            <a:custGeom>
              <a:avLst/>
              <a:gdLst/>
              <a:ahLst/>
              <a:cxnLst/>
              <a:rect l="l" t="t" r="r" b="b"/>
              <a:pathLst>
                <a:path w="659765" h="809625">
                  <a:moveTo>
                    <a:pt x="442328" y="809019"/>
                  </a:moveTo>
                  <a:lnTo>
                    <a:pt x="401418" y="803660"/>
                  </a:lnTo>
                  <a:lnTo>
                    <a:pt x="359596" y="791744"/>
                  </a:lnTo>
                  <a:lnTo>
                    <a:pt x="317416" y="773550"/>
                  </a:lnTo>
                  <a:lnTo>
                    <a:pt x="275434" y="749353"/>
                  </a:lnTo>
                  <a:lnTo>
                    <a:pt x="234205" y="719432"/>
                  </a:lnTo>
                  <a:lnTo>
                    <a:pt x="194284" y="684063"/>
                  </a:lnTo>
                  <a:lnTo>
                    <a:pt x="156227" y="643523"/>
                  </a:lnTo>
                  <a:lnTo>
                    <a:pt x="120588" y="598089"/>
                  </a:lnTo>
                  <a:lnTo>
                    <a:pt x="87924" y="548038"/>
                  </a:lnTo>
                  <a:lnTo>
                    <a:pt x="59673" y="495356"/>
                  </a:lnTo>
                  <a:lnTo>
                    <a:pt x="36888" y="442258"/>
                  </a:lnTo>
                  <a:lnTo>
                    <a:pt x="19549" y="389371"/>
                  </a:lnTo>
                  <a:lnTo>
                    <a:pt x="7635" y="337318"/>
                  </a:lnTo>
                  <a:lnTo>
                    <a:pt x="1125" y="286726"/>
                  </a:lnTo>
                  <a:lnTo>
                    <a:pt x="0" y="238220"/>
                  </a:lnTo>
                  <a:lnTo>
                    <a:pt x="4237" y="192424"/>
                  </a:lnTo>
                  <a:lnTo>
                    <a:pt x="13816" y="149964"/>
                  </a:lnTo>
                  <a:lnTo>
                    <a:pt x="28717" y="111465"/>
                  </a:lnTo>
                  <a:lnTo>
                    <a:pt x="48919" y="77553"/>
                  </a:lnTo>
                  <a:lnTo>
                    <a:pt x="74401" y="48851"/>
                  </a:lnTo>
                  <a:lnTo>
                    <a:pt x="105143" y="25986"/>
                  </a:lnTo>
                  <a:lnTo>
                    <a:pt x="139981" y="10031"/>
                  </a:lnTo>
                  <a:lnTo>
                    <a:pt x="177398" y="1462"/>
                  </a:lnTo>
                  <a:lnTo>
                    <a:pt x="216839" y="0"/>
                  </a:lnTo>
                  <a:lnTo>
                    <a:pt x="257748" y="5368"/>
                  </a:lnTo>
                  <a:lnTo>
                    <a:pt x="299570" y="17291"/>
                  </a:lnTo>
                  <a:lnTo>
                    <a:pt x="341750" y="35491"/>
                  </a:lnTo>
                  <a:lnTo>
                    <a:pt x="383733" y="59692"/>
                  </a:lnTo>
                  <a:lnTo>
                    <a:pt x="242348" y="63986"/>
                  </a:lnTo>
                  <a:lnTo>
                    <a:pt x="205419" y="64162"/>
                  </a:lnTo>
                  <a:lnTo>
                    <a:pt x="147237" y="98725"/>
                  </a:lnTo>
                  <a:lnTo>
                    <a:pt x="116868" y="167880"/>
                  </a:lnTo>
                  <a:lnTo>
                    <a:pt x="109745" y="208420"/>
                  </a:lnTo>
                  <a:lnTo>
                    <a:pt x="108040" y="252024"/>
                  </a:lnTo>
                  <a:lnTo>
                    <a:pt x="111788" y="298010"/>
                  </a:lnTo>
                  <a:lnTo>
                    <a:pt x="121021" y="345697"/>
                  </a:lnTo>
                  <a:lnTo>
                    <a:pt x="135773" y="394401"/>
                  </a:lnTo>
                  <a:lnTo>
                    <a:pt x="156079" y="443441"/>
                  </a:lnTo>
                  <a:lnTo>
                    <a:pt x="181970" y="492134"/>
                  </a:lnTo>
                  <a:lnTo>
                    <a:pt x="212344" y="538168"/>
                  </a:lnTo>
                  <a:lnTo>
                    <a:pt x="245668" y="579483"/>
                  </a:lnTo>
                  <a:lnTo>
                    <a:pt x="281333" y="615779"/>
                  </a:lnTo>
                  <a:lnTo>
                    <a:pt x="318732" y="646752"/>
                  </a:lnTo>
                  <a:lnTo>
                    <a:pt x="357256" y="672099"/>
                  </a:lnTo>
                  <a:lnTo>
                    <a:pt x="396296" y="691520"/>
                  </a:lnTo>
                  <a:lnTo>
                    <a:pt x="435244" y="704710"/>
                  </a:lnTo>
                  <a:lnTo>
                    <a:pt x="473492" y="711369"/>
                  </a:lnTo>
                  <a:lnTo>
                    <a:pt x="622171" y="711369"/>
                  </a:lnTo>
                  <a:lnTo>
                    <a:pt x="610248" y="731390"/>
                  </a:lnTo>
                  <a:lnTo>
                    <a:pt x="584766" y="760106"/>
                  </a:lnTo>
                  <a:lnTo>
                    <a:pt x="554025" y="782989"/>
                  </a:lnTo>
                  <a:lnTo>
                    <a:pt x="519186" y="798960"/>
                  </a:lnTo>
                  <a:lnTo>
                    <a:pt x="481769" y="807545"/>
                  </a:lnTo>
                  <a:lnTo>
                    <a:pt x="442328" y="809019"/>
                  </a:lnTo>
                  <a:close/>
                </a:path>
                <a:path w="659765" h="809625">
                  <a:moveTo>
                    <a:pt x="622171" y="711369"/>
                  </a:moveTo>
                  <a:lnTo>
                    <a:pt x="473492" y="711369"/>
                  </a:lnTo>
                  <a:lnTo>
                    <a:pt x="510431" y="711193"/>
                  </a:lnTo>
                  <a:lnTo>
                    <a:pt x="545454" y="703880"/>
                  </a:lnTo>
                  <a:lnTo>
                    <a:pt x="568633" y="676551"/>
                  </a:lnTo>
                  <a:lnTo>
                    <a:pt x="586493" y="644183"/>
                  </a:lnTo>
                  <a:lnTo>
                    <a:pt x="599002" y="607383"/>
                  </a:lnTo>
                  <a:lnTo>
                    <a:pt x="606125" y="566836"/>
                  </a:lnTo>
                  <a:lnTo>
                    <a:pt x="607830" y="523226"/>
                  </a:lnTo>
                  <a:lnTo>
                    <a:pt x="604082" y="477235"/>
                  </a:lnTo>
                  <a:lnTo>
                    <a:pt x="594849" y="429548"/>
                  </a:lnTo>
                  <a:lnTo>
                    <a:pt x="580097" y="380848"/>
                  </a:lnTo>
                  <a:lnTo>
                    <a:pt x="559791" y="331819"/>
                  </a:lnTo>
                  <a:lnTo>
                    <a:pt x="533899" y="283144"/>
                  </a:lnTo>
                  <a:lnTo>
                    <a:pt x="503523" y="237131"/>
                  </a:lnTo>
                  <a:lnTo>
                    <a:pt x="470194" y="195832"/>
                  </a:lnTo>
                  <a:lnTo>
                    <a:pt x="434521" y="159550"/>
                  </a:lnTo>
                  <a:lnTo>
                    <a:pt x="397115" y="128587"/>
                  </a:lnTo>
                  <a:lnTo>
                    <a:pt x="358585" y="103246"/>
                  </a:lnTo>
                  <a:lnTo>
                    <a:pt x="319541" y="83831"/>
                  </a:lnTo>
                  <a:lnTo>
                    <a:pt x="280592" y="70643"/>
                  </a:lnTo>
                  <a:lnTo>
                    <a:pt x="242348" y="63986"/>
                  </a:lnTo>
                  <a:lnTo>
                    <a:pt x="389649" y="63986"/>
                  </a:lnTo>
                  <a:lnTo>
                    <a:pt x="424962" y="89616"/>
                  </a:lnTo>
                  <a:lnTo>
                    <a:pt x="464883" y="124987"/>
                  </a:lnTo>
                  <a:lnTo>
                    <a:pt x="502940" y="165528"/>
                  </a:lnTo>
                  <a:lnTo>
                    <a:pt x="538578" y="210962"/>
                  </a:lnTo>
                  <a:lnTo>
                    <a:pt x="571243" y="261013"/>
                  </a:lnTo>
                  <a:lnTo>
                    <a:pt x="599494" y="313660"/>
                  </a:lnTo>
                  <a:lnTo>
                    <a:pt x="622279" y="366728"/>
                  </a:lnTo>
                  <a:lnTo>
                    <a:pt x="639618" y="419593"/>
                  </a:lnTo>
                  <a:lnTo>
                    <a:pt x="651532" y="471627"/>
                  </a:lnTo>
                  <a:lnTo>
                    <a:pt x="658041" y="522207"/>
                  </a:lnTo>
                  <a:lnTo>
                    <a:pt x="659167" y="570706"/>
                  </a:lnTo>
                  <a:lnTo>
                    <a:pt x="654930" y="616499"/>
                  </a:lnTo>
                  <a:lnTo>
                    <a:pt x="645351" y="658962"/>
                  </a:lnTo>
                  <a:lnTo>
                    <a:pt x="630450" y="697467"/>
                  </a:lnTo>
                  <a:lnTo>
                    <a:pt x="622171" y="711369"/>
                  </a:lnTo>
                  <a:close/>
                </a:path>
              </a:pathLst>
            </a:custGeom>
            <a:solidFill>
              <a:srgbClr val="B1B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5706" y="2267446"/>
              <a:ext cx="497205" cy="684530"/>
            </a:xfrm>
            <a:custGeom>
              <a:avLst/>
              <a:gdLst/>
              <a:ahLst/>
              <a:cxnLst/>
              <a:rect l="l" t="t" r="r" b="b"/>
              <a:pathLst>
                <a:path w="497204" h="684530">
                  <a:moveTo>
                    <a:pt x="192130" y="1493"/>
                  </a:moveTo>
                  <a:lnTo>
                    <a:pt x="171253" y="1061"/>
                  </a:lnTo>
                  <a:lnTo>
                    <a:pt x="182345" y="0"/>
                  </a:lnTo>
                  <a:lnTo>
                    <a:pt x="192130" y="1493"/>
                  </a:lnTo>
                  <a:close/>
                </a:path>
                <a:path w="497204" h="684530">
                  <a:moveTo>
                    <a:pt x="148214" y="3267"/>
                  </a:moveTo>
                  <a:lnTo>
                    <a:pt x="160402" y="837"/>
                  </a:lnTo>
                  <a:lnTo>
                    <a:pt x="171253" y="1061"/>
                  </a:lnTo>
                  <a:lnTo>
                    <a:pt x="148214" y="3267"/>
                  </a:lnTo>
                  <a:close/>
                </a:path>
                <a:path w="497204" h="684530">
                  <a:moveTo>
                    <a:pt x="220390" y="5805"/>
                  </a:moveTo>
                  <a:lnTo>
                    <a:pt x="192130" y="1493"/>
                  </a:lnTo>
                  <a:lnTo>
                    <a:pt x="200930" y="1675"/>
                  </a:lnTo>
                  <a:lnTo>
                    <a:pt x="220390" y="5805"/>
                  </a:lnTo>
                  <a:close/>
                </a:path>
                <a:path w="497204" h="684530">
                  <a:moveTo>
                    <a:pt x="126963" y="7504"/>
                  </a:moveTo>
                  <a:lnTo>
                    <a:pt x="134112" y="4617"/>
                  </a:lnTo>
                  <a:lnTo>
                    <a:pt x="148214" y="3267"/>
                  </a:lnTo>
                  <a:lnTo>
                    <a:pt x="126963" y="7504"/>
                  </a:lnTo>
                  <a:close/>
                </a:path>
                <a:path w="497204" h="684530">
                  <a:moveTo>
                    <a:pt x="238126" y="9570"/>
                  </a:moveTo>
                  <a:lnTo>
                    <a:pt x="220390" y="5805"/>
                  </a:lnTo>
                  <a:lnTo>
                    <a:pt x="233288" y="7774"/>
                  </a:lnTo>
                  <a:lnTo>
                    <a:pt x="238126" y="9570"/>
                  </a:lnTo>
                  <a:close/>
                </a:path>
                <a:path w="497204" h="684530">
                  <a:moveTo>
                    <a:pt x="120828" y="9981"/>
                  </a:moveTo>
                  <a:lnTo>
                    <a:pt x="122111" y="8471"/>
                  </a:lnTo>
                  <a:lnTo>
                    <a:pt x="126963" y="7504"/>
                  </a:lnTo>
                  <a:lnTo>
                    <a:pt x="120828" y="9981"/>
                  </a:lnTo>
                  <a:close/>
                </a:path>
                <a:path w="497204" h="684530">
                  <a:moveTo>
                    <a:pt x="285488" y="27157"/>
                  </a:moveTo>
                  <a:lnTo>
                    <a:pt x="238126" y="9570"/>
                  </a:lnTo>
                  <a:lnTo>
                    <a:pt x="242893" y="10582"/>
                  </a:lnTo>
                  <a:lnTo>
                    <a:pt x="285488" y="27157"/>
                  </a:lnTo>
                  <a:close/>
                </a:path>
                <a:path w="497204" h="684530">
                  <a:moveTo>
                    <a:pt x="365135" y="684151"/>
                  </a:moveTo>
                  <a:lnTo>
                    <a:pt x="326898" y="677355"/>
                  </a:lnTo>
                  <a:lnTo>
                    <a:pt x="287962" y="664046"/>
                  </a:lnTo>
                  <a:lnTo>
                    <a:pt x="248940" y="644530"/>
                  </a:lnTo>
                  <a:lnTo>
                    <a:pt x="210444" y="619115"/>
                  </a:lnTo>
                  <a:lnTo>
                    <a:pt x="173087" y="588107"/>
                  </a:lnTo>
                  <a:lnTo>
                    <a:pt x="137483" y="551812"/>
                  </a:lnTo>
                  <a:lnTo>
                    <a:pt x="104242" y="510536"/>
                  </a:lnTo>
                  <a:lnTo>
                    <a:pt x="73979" y="464587"/>
                  </a:lnTo>
                  <a:lnTo>
                    <a:pt x="48180" y="415988"/>
                  </a:lnTo>
                  <a:lnTo>
                    <a:pt x="27907" y="367015"/>
                  </a:lnTo>
                  <a:lnTo>
                    <a:pt x="13136" y="318352"/>
                  </a:lnTo>
                  <a:lnTo>
                    <a:pt x="3842" y="270684"/>
                  </a:lnTo>
                  <a:lnTo>
                    <a:pt x="0" y="224696"/>
                  </a:lnTo>
                  <a:lnTo>
                    <a:pt x="1585" y="181074"/>
                  </a:lnTo>
                  <a:lnTo>
                    <a:pt x="8572" y="140501"/>
                  </a:lnTo>
                  <a:lnTo>
                    <a:pt x="20937" y="103664"/>
                  </a:lnTo>
                  <a:lnTo>
                    <a:pt x="61700" y="43933"/>
                  </a:lnTo>
                  <a:lnTo>
                    <a:pt x="120828" y="9981"/>
                  </a:lnTo>
                  <a:lnTo>
                    <a:pt x="98939" y="35726"/>
                  </a:lnTo>
                  <a:lnTo>
                    <a:pt x="81095" y="68099"/>
                  </a:lnTo>
                  <a:lnTo>
                    <a:pt x="68607" y="104906"/>
                  </a:lnTo>
                  <a:lnTo>
                    <a:pt x="61507" y="145460"/>
                  </a:lnTo>
                  <a:lnTo>
                    <a:pt x="59822" y="189078"/>
                  </a:lnTo>
                  <a:lnTo>
                    <a:pt x="63583" y="235073"/>
                  </a:lnTo>
                  <a:lnTo>
                    <a:pt x="72818" y="282761"/>
                  </a:lnTo>
                  <a:lnTo>
                    <a:pt x="87558" y="331457"/>
                  </a:lnTo>
                  <a:lnTo>
                    <a:pt x="107831" y="380475"/>
                  </a:lnTo>
                  <a:lnTo>
                    <a:pt x="133667" y="429131"/>
                  </a:lnTo>
                  <a:lnTo>
                    <a:pt x="163944" y="475165"/>
                  </a:lnTo>
                  <a:lnTo>
                    <a:pt x="197203" y="516480"/>
                  </a:lnTo>
                  <a:lnTo>
                    <a:pt x="232832" y="552776"/>
                  </a:lnTo>
                  <a:lnTo>
                    <a:pt x="270219" y="583748"/>
                  </a:lnTo>
                  <a:lnTo>
                    <a:pt x="308751" y="609096"/>
                  </a:lnTo>
                  <a:lnTo>
                    <a:pt x="347815" y="628516"/>
                  </a:lnTo>
                  <a:lnTo>
                    <a:pt x="386800" y="641707"/>
                  </a:lnTo>
                  <a:lnTo>
                    <a:pt x="425092" y="648366"/>
                  </a:lnTo>
                  <a:lnTo>
                    <a:pt x="488861" y="648366"/>
                  </a:lnTo>
                  <a:lnTo>
                    <a:pt x="483949" y="652421"/>
                  </a:lnTo>
                  <a:lnTo>
                    <a:pt x="476882" y="657612"/>
                  </a:lnTo>
                  <a:lnTo>
                    <a:pt x="469525" y="662396"/>
                  </a:lnTo>
                  <a:lnTo>
                    <a:pt x="437061" y="676978"/>
                  </a:lnTo>
                  <a:lnTo>
                    <a:pt x="402060" y="684128"/>
                  </a:lnTo>
                  <a:lnTo>
                    <a:pt x="365135" y="684151"/>
                  </a:lnTo>
                  <a:close/>
                </a:path>
                <a:path w="497204" h="684530">
                  <a:moveTo>
                    <a:pt x="488861" y="648366"/>
                  </a:moveTo>
                  <a:lnTo>
                    <a:pt x="425092" y="648366"/>
                  </a:lnTo>
                  <a:lnTo>
                    <a:pt x="462080" y="648190"/>
                  </a:lnTo>
                  <a:lnTo>
                    <a:pt x="497150" y="640877"/>
                  </a:lnTo>
                  <a:lnTo>
                    <a:pt x="490711" y="646838"/>
                  </a:lnTo>
                  <a:lnTo>
                    <a:pt x="488861" y="648366"/>
                  </a:lnTo>
                  <a:close/>
                </a:path>
              </a:pathLst>
            </a:custGeom>
            <a:solidFill>
              <a:srgbClr val="A1A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25491" y="2268437"/>
              <a:ext cx="499745" cy="647700"/>
            </a:xfrm>
            <a:custGeom>
              <a:avLst/>
              <a:gdLst/>
              <a:ahLst/>
              <a:cxnLst/>
              <a:rect l="l" t="t" r="r" b="b"/>
              <a:pathLst>
                <a:path w="499745" h="647700">
                  <a:moveTo>
                    <a:pt x="365489" y="647368"/>
                  </a:moveTo>
                  <a:lnTo>
                    <a:pt x="327248" y="640702"/>
                  </a:lnTo>
                  <a:lnTo>
                    <a:pt x="288307" y="627504"/>
                  </a:lnTo>
                  <a:lnTo>
                    <a:pt x="249274" y="608077"/>
                  </a:lnTo>
                  <a:lnTo>
                    <a:pt x="210754" y="582725"/>
                  </a:lnTo>
                  <a:lnTo>
                    <a:pt x="173356" y="551752"/>
                  </a:lnTo>
                  <a:lnTo>
                    <a:pt x="137687" y="515461"/>
                  </a:lnTo>
                  <a:lnTo>
                    <a:pt x="104352" y="474156"/>
                  </a:lnTo>
                  <a:lnTo>
                    <a:pt x="73960" y="428140"/>
                  </a:lnTo>
                  <a:lnTo>
                    <a:pt x="48049" y="379466"/>
                  </a:lnTo>
                  <a:lnTo>
                    <a:pt x="27733" y="330437"/>
                  </a:lnTo>
                  <a:lnTo>
                    <a:pt x="12975" y="281737"/>
                  </a:lnTo>
                  <a:lnTo>
                    <a:pt x="3743" y="234050"/>
                  </a:lnTo>
                  <a:lnTo>
                    <a:pt x="0" y="188059"/>
                  </a:lnTo>
                  <a:lnTo>
                    <a:pt x="1711" y="144448"/>
                  </a:lnTo>
                  <a:lnTo>
                    <a:pt x="8842" y="103902"/>
                  </a:lnTo>
                  <a:lnTo>
                    <a:pt x="21358" y="67102"/>
                  </a:lnTo>
                  <a:lnTo>
                    <a:pt x="62404" y="7481"/>
                  </a:lnTo>
                  <a:lnTo>
                    <a:pt x="134359" y="0"/>
                  </a:lnTo>
                  <a:lnTo>
                    <a:pt x="172624" y="6664"/>
                  </a:lnTo>
                  <a:lnTo>
                    <a:pt x="211596" y="19859"/>
                  </a:lnTo>
                  <a:lnTo>
                    <a:pt x="250660" y="39281"/>
                  </a:lnTo>
                  <a:lnTo>
                    <a:pt x="289203" y="64626"/>
                  </a:lnTo>
                  <a:lnTo>
                    <a:pt x="326612" y="95590"/>
                  </a:lnTo>
                  <a:lnTo>
                    <a:pt x="362271" y="131868"/>
                  </a:lnTo>
                  <a:lnTo>
                    <a:pt x="395568" y="173157"/>
                  </a:lnTo>
                  <a:lnTo>
                    <a:pt x="425888" y="219151"/>
                  </a:lnTo>
                  <a:lnTo>
                    <a:pt x="451662" y="267846"/>
                  </a:lnTo>
                  <a:lnTo>
                    <a:pt x="471887" y="316892"/>
                  </a:lnTo>
                  <a:lnTo>
                    <a:pt x="486592" y="365604"/>
                  </a:lnTo>
                  <a:lnTo>
                    <a:pt x="495807" y="413301"/>
                  </a:lnTo>
                  <a:lnTo>
                    <a:pt x="499560" y="459299"/>
                  </a:lnTo>
                  <a:lnTo>
                    <a:pt x="497882" y="502915"/>
                  </a:lnTo>
                  <a:lnTo>
                    <a:pt x="490802" y="543464"/>
                  </a:lnTo>
                  <a:lnTo>
                    <a:pt x="478350" y="580265"/>
                  </a:lnTo>
                  <a:lnTo>
                    <a:pt x="437443" y="639887"/>
                  </a:lnTo>
                  <a:lnTo>
                    <a:pt x="365489" y="647368"/>
                  </a:lnTo>
                  <a:close/>
                </a:path>
              </a:pathLst>
            </a:custGeom>
            <a:solidFill>
              <a:srgbClr val="3E7EFF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06644" y="2746661"/>
              <a:ext cx="250190" cy="208915"/>
            </a:xfrm>
            <a:custGeom>
              <a:avLst/>
              <a:gdLst/>
              <a:ahLst/>
              <a:cxnLst/>
              <a:rect l="l" t="t" r="r" b="b"/>
              <a:pathLst>
                <a:path w="250190" h="208914">
                  <a:moveTo>
                    <a:pt x="250152" y="208836"/>
                  </a:moveTo>
                  <a:lnTo>
                    <a:pt x="0" y="64481"/>
                  </a:lnTo>
                  <a:lnTo>
                    <a:pt x="0" y="0"/>
                  </a:lnTo>
                  <a:lnTo>
                    <a:pt x="250152" y="144354"/>
                  </a:lnTo>
                  <a:lnTo>
                    <a:pt x="250152" y="208836"/>
                  </a:lnTo>
                  <a:close/>
                </a:path>
              </a:pathLst>
            </a:custGeom>
            <a:solidFill>
              <a:srgbClr val="B1B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06644" y="2714421"/>
              <a:ext cx="306070" cy="177165"/>
            </a:xfrm>
            <a:custGeom>
              <a:avLst/>
              <a:gdLst/>
              <a:ahLst/>
              <a:cxnLst/>
              <a:rect l="l" t="t" r="r" b="b"/>
              <a:pathLst>
                <a:path w="306070" h="177164">
                  <a:moveTo>
                    <a:pt x="250152" y="176595"/>
                  </a:moveTo>
                  <a:lnTo>
                    <a:pt x="0" y="32240"/>
                  </a:lnTo>
                  <a:lnTo>
                    <a:pt x="55784" y="0"/>
                  </a:lnTo>
                  <a:lnTo>
                    <a:pt x="305937" y="144355"/>
                  </a:lnTo>
                  <a:lnTo>
                    <a:pt x="250152" y="176595"/>
                  </a:lnTo>
                  <a:close/>
                </a:path>
              </a:pathLst>
            </a:custGeom>
            <a:solidFill>
              <a:srgbClr val="D6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7104" y="2804681"/>
              <a:ext cx="560070" cy="413384"/>
            </a:xfrm>
            <a:custGeom>
              <a:avLst/>
              <a:gdLst/>
              <a:ahLst/>
              <a:cxnLst/>
              <a:rect l="l" t="t" r="r" b="b"/>
              <a:pathLst>
                <a:path w="560070" h="413385">
                  <a:moveTo>
                    <a:pt x="473504" y="413336"/>
                  </a:moveTo>
                  <a:lnTo>
                    <a:pt x="19953" y="149515"/>
                  </a:lnTo>
                  <a:lnTo>
                    <a:pt x="5406" y="133150"/>
                  </a:lnTo>
                  <a:lnTo>
                    <a:pt x="0" y="108946"/>
                  </a:lnTo>
                  <a:lnTo>
                    <a:pt x="3747" y="80118"/>
                  </a:lnTo>
                  <a:lnTo>
                    <a:pt x="16662" y="49882"/>
                  </a:lnTo>
                  <a:lnTo>
                    <a:pt x="36960" y="23874"/>
                  </a:lnTo>
                  <a:lnTo>
                    <a:pt x="60472" y="6767"/>
                  </a:lnTo>
                  <a:lnTo>
                    <a:pt x="84328" y="0"/>
                  </a:lnTo>
                  <a:lnTo>
                    <a:pt x="105659" y="5006"/>
                  </a:lnTo>
                  <a:lnTo>
                    <a:pt x="560051" y="269364"/>
                  </a:lnTo>
                  <a:lnTo>
                    <a:pt x="473504" y="413336"/>
                  </a:lnTo>
                  <a:close/>
                </a:path>
              </a:pathLst>
            </a:custGeom>
            <a:solidFill>
              <a:srgbClr val="00B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0511" y="3068601"/>
              <a:ext cx="125870" cy="1544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70891" y="2869688"/>
              <a:ext cx="1892300" cy="1129030"/>
            </a:xfrm>
            <a:custGeom>
              <a:avLst/>
              <a:gdLst/>
              <a:ahLst/>
              <a:cxnLst/>
              <a:rect l="l" t="t" r="r" b="b"/>
              <a:pathLst>
                <a:path w="1892300" h="1129029">
                  <a:moveTo>
                    <a:pt x="1866706" y="1128654"/>
                  </a:moveTo>
                  <a:lnTo>
                    <a:pt x="5891" y="24698"/>
                  </a:lnTo>
                  <a:lnTo>
                    <a:pt x="0" y="15059"/>
                  </a:lnTo>
                  <a:lnTo>
                    <a:pt x="2448" y="9675"/>
                  </a:lnTo>
                  <a:lnTo>
                    <a:pt x="8340" y="4787"/>
                  </a:lnTo>
                  <a:lnTo>
                    <a:pt x="16644" y="1376"/>
                  </a:lnTo>
                  <a:lnTo>
                    <a:pt x="25394" y="0"/>
                  </a:lnTo>
                  <a:lnTo>
                    <a:pt x="34226" y="672"/>
                  </a:lnTo>
                  <a:lnTo>
                    <a:pt x="42776" y="3408"/>
                  </a:lnTo>
                  <a:lnTo>
                    <a:pt x="1886058" y="1104031"/>
                  </a:lnTo>
                  <a:lnTo>
                    <a:pt x="1890841" y="1108477"/>
                  </a:lnTo>
                  <a:lnTo>
                    <a:pt x="1891951" y="1113699"/>
                  </a:lnTo>
                  <a:lnTo>
                    <a:pt x="1889502" y="1119065"/>
                  </a:lnTo>
                  <a:lnTo>
                    <a:pt x="1883609" y="1123942"/>
                  </a:lnTo>
                  <a:lnTo>
                    <a:pt x="1875376" y="1127296"/>
                  </a:lnTo>
                  <a:lnTo>
                    <a:pt x="1866706" y="1128654"/>
                  </a:lnTo>
                  <a:close/>
                </a:path>
              </a:pathLst>
            </a:custGeom>
            <a:solidFill>
              <a:srgbClr val="D6D8E4">
                <a:alpha val="2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300" y="3341696"/>
            <a:ext cx="780533" cy="120683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73100" y="977597"/>
            <a:ext cx="3895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10" dirty="0"/>
              <a:t>THANKS!</a:t>
            </a:r>
            <a:endParaRPr sz="7200"/>
          </a:p>
        </p:txBody>
      </p:sp>
      <p:sp>
        <p:nvSpPr>
          <p:cNvPr id="28" name="object 28"/>
          <p:cNvSpPr txBox="1"/>
          <p:nvPr/>
        </p:nvSpPr>
        <p:spPr>
          <a:xfrm>
            <a:off x="673100" y="1821897"/>
            <a:ext cx="3141345" cy="159258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600" b="1" spc="-250" dirty="0">
                <a:latin typeface="Tahoma"/>
                <a:cs typeface="Tahoma"/>
              </a:rPr>
              <a:t>Any</a:t>
            </a:r>
            <a:r>
              <a:rPr sz="3600" b="1" spc="-320" dirty="0">
                <a:latin typeface="Tahoma"/>
                <a:cs typeface="Tahoma"/>
              </a:rPr>
              <a:t> </a:t>
            </a:r>
            <a:r>
              <a:rPr sz="3600" b="1" spc="-185" dirty="0">
                <a:latin typeface="Tahoma"/>
                <a:cs typeface="Tahoma"/>
              </a:rPr>
              <a:t>questions?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85" dirty="0">
                <a:solidFill>
                  <a:srgbClr val="393E50"/>
                </a:solidFill>
                <a:latin typeface="Tahoma"/>
                <a:cs typeface="Tahoma"/>
              </a:rPr>
              <a:t>You</a:t>
            </a:r>
            <a:r>
              <a:rPr sz="2000" spc="-204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93E50"/>
                </a:solidFill>
                <a:latin typeface="Tahoma"/>
                <a:cs typeface="Tahoma"/>
              </a:rPr>
              <a:t>can</a:t>
            </a:r>
            <a:r>
              <a:rPr sz="2000" spc="-204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93E50"/>
                </a:solidFill>
                <a:latin typeface="Tahoma"/>
                <a:cs typeface="Tahoma"/>
              </a:rPr>
              <a:t>ﬁnd</a:t>
            </a:r>
            <a:r>
              <a:rPr sz="2000" spc="-200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393E50"/>
                </a:solidFill>
                <a:latin typeface="Tahoma"/>
                <a:cs typeface="Tahoma"/>
              </a:rPr>
              <a:t>me</a:t>
            </a:r>
            <a:r>
              <a:rPr sz="2000" spc="-204" dirty="0">
                <a:solidFill>
                  <a:srgbClr val="393E5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93E50"/>
                </a:solidFill>
                <a:latin typeface="Tahoma"/>
                <a:cs typeface="Tahoma"/>
              </a:rPr>
              <a:t>at:</a:t>
            </a:r>
            <a:endParaRPr sz="20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225"/>
              </a:spcBef>
              <a:tabLst>
                <a:tab pos="469265" algn="l"/>
              </a:tabLst>
            </a:pPr>
            <a:r>
              <a:rPr sz="1800" spc="-50" dirty="0">
                <a:solidFill>
                  <a:srgbClr val="731B47"/>
                </a:solidFill>
                <a:latin typeface="MS PGothic"/>
                <a:cs typeface="MS PGothic"/>
              </a:rPr>
              <a:t>▸</a:t>
            </a:r>
            <a:r>
              <a:rPr sz="1800" dirty="0">
                <a:solidFill>
                  <a:srgbClr val="731B47"/>
                </a:solidFill>
                <a:latin typeface="MS PGothic"/>
                <a:cs typeface="MS PGothic"/>
              </a:rPr>
              <a:t>	</a:t>
            </a:r>
            <a:r>
              <a:rPr sz="2000" spc="-10" dirty="0">
                <a:solidFill>
                  <a:srgbClr val="393E50"/>
                </a:solidFill>
                <a:latin typeface="Tahoma"/>
                <a:cs typeface="Tahoma"/>
              </a:rPr>
              <a:t>james@</a:t>
            </a:r>
            <a:r>
              <a:rPr sz="2000" spc="-10" dirty="0">
                <a:solidFill>
                  <a:srgbClr val="393E50"/>
                </a:solidFill>
                <a:latin typeface="Tahoma"/>
                <a:cs typeface="Tahoma"/>
                <a:hlinkClick r:id="rId8"/>
              </a:rPr>
              <a:t>clarusway.com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12147" y="623245"/>
            <a:ext cx="2361996" cy="2583433"/>
          </a:xfrm>
          <a:prstGeom prst="rect">
            <a:avLst/>
          </a:prstGeom>
        </p:spPr>
      </p:pic>
      <p:pic>
        <p:nvPicPr>
          <p:cNvPr id="30" name="object 30">
            <a:hlinkClick r:id="rId3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29125"/>
            <a:ext cx="9143999" cy="714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74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7808" y="829350"/>
            <a:ext cx="852333" cy="926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79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48199" y="2858649"/>
            <a:ext cx="7780655" cy="992505"/>
            <a:chOff x="1148199" y="2858649"/>
            <a:chExt cx="778065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424" y="2858649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8199" y="3354699"/>
              <a:ext cx="6616700" cy="0"/>
            </a:xfrm>
            <a:custGeom>
              <a:avLst/>
              <a:gdLst/>
              <a:ahLst/>
              <a:cxnLst/>
              <a:rect l="l" t="t" r="r" b="b"/>
              <a:pathLst>
                <a:path w="6616700">
                  <a:moveTo>
                    <a:pt x="0" y="0"/>
                  </a:moveTo>
                  <a:lnTo>
                    <a:pt x="66166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0562" y="3293213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8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7808" y="829350"/>
            <a:ext cx="852333" cy="926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33799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343400" y="10080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74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9208" y="829350"/>
            <a:ext cx="852333" cy="926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45975" y="19224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174" y="1084299"/>
            <a:ext cx="1510665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 marR="12382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0487" y="2132369"/>
            <a:ext cx="5178425" cy="123189"/>
            <a:chOff x="1740487" y="2132369"/>
            <a:chExt cx="5178425" cy="123189"/>
          </a:xfrm>
        </p:grpSpPr>
        <p:sp>
          <p:nvSpPr>
            <p:cNvPr id="14" name="object 14"/>
            <p:cNvSpPr/>
            <p:nvPr/>
          </p:nvSpPr>
          <p:spPr>
            <a:xfrm>
              <a:off x="1754775" y="2193854"/>
              <a:ext cx="5020310" cy="17780"/>
            </a:xfrm>
            <a:custGeom>
              <a:avLst/>
              <a:gdLst/>
              <a:ahLst/>
              <a:cxnLst/>
              <a:rect l="l" t="t" r="r" b="b"/>
              <a:pathLst>
                <a:path w="5020309" h="17780">
                  <a:moveTo>
                    <a:pt x="0" y="17695"/>
                  </a:moveTo>
                  <a:lnTo>
                    <a:pt x="50197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0071" y="2132369"/>
              <a:ext cx="158416" cy="1229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775" y="1389099"/>
            <a:ext cx="182372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436880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James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Pp123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4008" y="753150"/>
            <a:ext cx="852333" cy="926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3775" y="2074899"/>
            <a:ext cx="1883410" cy="541655"/>
          </a:xfrm>
          <a:prstGeom prst="rect">
            <a:avLst/>
          </a:prstGeom>
          <a:solidFill>
            <a:srgbClr val="EAD1DC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47320">
              <a:lnSpc>
                <a:spcPct val="101000"/>
              </a:lnSpc>
              <a:spcBef>
                <a:spcPts val="229"/>
              </a:spcBef>
            </a:pPr>
            <a:r>
              <a:rPr sz="1300" spc="-10" dirty="0">
                <a:latin typeface="Arial"/>
                <a:cs typeface="Arial"/>
              </a:rPr>
              <a:t>DKFMGHLM98DSF89 3YH840FASLO142TU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2092256"/>
            <a:ext cx="626399" cy="3563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SYMMETRIC</a:t>
            </a:r>
            <a:r>
              <a:rPr spc="-165" dirty="0"/>
              <a:t> </a:t>
            </a:r>
            <a:r>
              <a:rPr spc="245" dirty="0"/>
              <a:t>ENCRYPTION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04" y="2802375"/>
            <a:ext cx="864081" cy="1099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1524" y="2858662"/>
            <a:ext cx="7152005" cy="992505"/>
            <a:chOff x="1221524" y="2858662"/>
            <a:chExt cx="7152005" cy="9925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200" y="2858662"/>
              <a:ext cx="992074" cy="992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1524" y="3354700"/>
              <a:ext cx="5988685" cy="0"/>
            </a:xfrm>
            <a:custGeom>
              <a:avLst/>
              <a:gdLst/>
              <a:ahLst/>
              <a:cxnLst/>
              <a:rect l="l" t="t" r="r" b="b"/>
              <a:pathLst>
                <a:path w="5988684">
                  <a:moveTo>
                    <a:pt x="0" y="0"/>
                  </a:moveTo>
                  <a:lnTo>
                    <a:pt x="5988150" y="0"/>
                  </a:lnTo>
                </a:path>
              </a:pathLst>
            </a:custGeom>
            <a:ln w="28574">
              <a:solidFill>
                <a:srgbClr val="757A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5387" y="3293214"/>
              <a:ext cx="158250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7200" y="4101420"/>
            <a:ext cx="20624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37393C"/>
                </a:solidFill>
                <a:latin typeface="Arial"/>
                <a:cs typeface="Arial"/>
                <a:hlinkClick r:id="rId5"/>
              </a:rPr>
              <a:t>http://clarus-commerce.com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775" y="1998699"/>
            <a:ext cx="1883410" cy="541655"/>
          </a:xfrm>
          <a:prstGeom prst="rect">
            <a:avLst/>
          </a:prstGeom>
          <a:solidFill>
            <a:srgbClr val="731B47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725" marR="122555">
              <a:lnSpc>
                <a:spcPct val="1010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User: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amFtZXMK Password: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UHAxMjMK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4008" y="829350"/>
            <a:ext cx="852333" cy="926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2092256"/>
            <a:ext cx="626399" cy="3563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37625" y="4777748"/>
            <a:ext cx="1606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0" dirty="0">
                <a:latin typeface="Times New Roman"/>
                <a:cs typeface="Times New Roman"/>
              </a:rPr>
              <a:t>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858000" y="397061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smtClean="0">
                <a:solidFill>
                  <a:schemeClr val="accent1"/>
                </a:solidFill>
              </a:rPr>
              <a:t>http://clarus-commerce.com</a:t>
            </a:r>
            <a:endParaRPr lang="tr-TR" sz="11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997</Words>
  <Application>Microsoft Office PowerPoint</Application>
  <PresentationFormat>Ekran Gösterisi (16:9)</PresentationFormat>
  <Paragraphs>218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3" baseType="lpstr">
      <vt:lpstr>Office Theme</vt:lpstr>
      <vt:lpstr>PowerPoint Sunusu</vt:lpstr>
      <vt:lpstr>Table of Contents</vt:lpstr>
      <vt:lpstr>SYMMETRIC ENCRYPTION</vt:lpstr>
      <vt:lpstr>SYMMETRIC ENCRYPTION</vt:lpstr>
      <vt:lpstr>SYMMETRIC ENCRYPTION</vt:lpstr>
      <vt:lpstr>SYMMETRIC ENCRYPTION</vt:lpstr>
      <vt:lpstr>SYMMETRIC ENCRYPTION</vt:lpstr>
      <vt:lpstr>SYMMETRIC ENCRYPTION</vt:lpstr>
      <vt:lpstr>SYMMETRIC ENCRYPTION</vt:lpstr>
      <vt:lpstr>SYMMETRIC ENCRYPTION</vt:lpstr>
      <vt:lpstr>PowerPoint Sunusu</vt:lpstr>
      <vt:lpstr>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TLS/SSL CERTIFICATE</vt:lpstr>
      <vt:lpstr>TLS/SSL CERTIFICATE</vt:lpstr>
      <vt:lpstr>TLS/SSL CERTIFICATE</vt:lpstr>
      <vt:lpstr>TLS/SSL CERTIFICATE</vt:lpstr>
      <vt:lpstr>TLS/SSL CERTIFICATE TLS certificates usually contain the following information:</vt:lpstr>
      <vt:lpstr>TLS/SSL CERTIFICATE How does a TLS certificate work?</vt:lpstr>
      <vt:lpstr>TLS/SSL CERTIFICATE</vt:lpstr>
      <vt:lpstr>TLS/SSL CERTIFICATE</vt:lpstr>
      <vt:lpstr>TLS/SSL CERTIFICATE</vt:lpstr>
      <vt:lpstr>TLS/SSL CERTIFICATE</vt:lpstr>
      <vt:lpstr>TLS/SSL CERTIFICATE</vt:lpstr>
      <vt:lpstr>How does a TLS certiﬁcate work?</vt:lpstr>
      <vt:lpstr>How does a browser know TLS certiﬁcate is valid?</vt:lpstr>
      <vt:lpstr>A public key infrastructure (PKI)</vt:lpstr>
      <vt:lpstr>A public key infrastructure (PKI)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</dc:title>
  <cp:lastModifiedBy>LEVENT</cp:lastModifiedBy>
  <cp:revision>2</cp:revision>
  <dcterms:created xsi:type="dcterms:W3CDTF">2023-09-23T06:13:20Z</dcterms:created>
  <dcterms:modified xsi:type="dcterms:W3CDTF">2023-09-23T06:23:37Z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