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80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AF47AE-FAF9-D683-DC03-78D4D769C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E-</a:t>
            </a:r>
            <a:r>
              <a:rPr lang="tr-TR" dirty="0" err="1"/>
              <a:t>commerce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Churn</a:t>
            </a:r>
            <a:r>
              <a:rPr lang="tr-TR" dirty="0"/>
              <a:t> </a:t>
            </a:r>
            <a:r>
              <a:rPr lang="tr-TR" dirty="0" err="1"/>
              <a:t>Predıctıon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4B2A27-609E-37B7-C5AA-18822108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/>
          <a:lstStyle/>
          <a:p>
            <a:r>
              <a:rPr lang="tr-TR" dirty="0"/>
              <a:t>Alp Doğan Fidan</a:t>
            </a:r>
          </a:p>
          <a:p>
            <a:r>
              <a:rPr lang="tr-TR" dirty="0"/>
              <a:t>090180320</a:t>
            </a:r>
          </a:p>
        </p:txBody>
      </p:sp>
    </p:spTree>
    <p:extLst>
      <p:ext uri="{BB962C8B-B14F-4D97-AF65-F5344CB8AC3E}">
        <p14:creationId xmlns:p14="http://schemas.microsoft.com/office/powerpoint/2010/main" val="217241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E238F-E33D-B4E4-27B9-C321E285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Pipeline</a:t>
            </a:r>
            <a:r>
              <a:rPr lang="tr-TR" dirty="0"/>
              <a:t> Design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Preprocessing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F64F0EE-B31C-96FE-ECA0-8D0267B7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71" y="2538690"/>
            <a:ext cx="6545944" cy="3888094"/>
          </a:xfr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EB8D1F-7526-BF52-4058-372831A3593C}"/>
              </a:ext>
            </a:extLst>
          </p:cNvPr>
          <p:cNvSpPr txBox="1">
            <a:spLocks/>
          </p:cNvSpPr>
          <p:nvPr/>
        </p:nvSpPr>
        <p:spPr>
          <a:xfrm>
            <a:off x="838200" y="15940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100" dirty="0" err="1"/>
              <a:t>Numerical</a:t>
            </a:r>
            <a:r>
              <a:rPr lang="tr-TR" sz="1100" dirty="0"/>
              <a:t> </a:t>
            </a:r>
            <a:r>
              <a:rPr lang="tr-TR" sz="1100" dirty="0" err="1"/>
              <a:t>features</a:t>
            </a:r>
            <a:r>
              <a:rPr lang="tr-TR" sz="1100" dirty="0"/>
              <a:t> =&gt; </a:t>
            </a:r>
            <a:r>
              <a:rPr lang="tr-TR" sz="1100" dirty="0" err="1"/>
              <a:t>SimpleImputer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StandardScaler</a:t>
            </a:r>
            <a:endParaRPr lang="tr-TR" sz="1100" dirty="0"/>
          </a:p>
          <a:p>
            <a:r>
              <a:rPr lang="tr-TR" sz="1100" dirty="0"/>
              <a:t>Ordinal </a:t>
            </a:r>
            <a:r>
              <a:rPr lang="tr-TR" sz="1100" dirty="0" err="1"/>
              <a:t>features</a:t>
            </a:r>
            <a:r>
              <a:rPr lang="tr-TR" sz="1100" dirty="0"/>
              <a:t> =&gt; </a:t>
            </a:r>
            <a:r>
              <a:rPr lang="tr-TR" sz="1100" dirty="0" err="1"/>
              <a:t>SimpleImputer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OrdinalEncoder</a:t>
            </a:r>
            <a:endParaRPr lang="tr-TR" sz="1100" dirty="0"/>
          </a:p>
          <a:p>
            <a:r>
              <a:rPr lang="tr-TR" sz="1100" dirty="0"/>
              <a:t>Nominal </a:t>
            </a:r>
            <a:r>
              <a:rPr lang="tr-TR" sz="1100" dirty="0" err="1"/>
              <a:t>features</a:t>
            </a:r>
            <a:r>
              <a:rPr lang="tr-TR" sz="1100" dirty="0"/>
              <a:t> =&gt; </a:t>
            </a:r>
            <a:r>
              <a:rPr lang="tr-TR" sz="1100" dirty="0" err="1"/>
              <a:t>SimpleImputer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OneHotEncoder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146481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9EEBF2-3A8C-28A4-612D-C9AC0529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Preprocessing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8D0F37-8F8A-DFCE-BFEA-9FD6D04BF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29" y="2365928"/>
            <a:ext cx="2981741" cy="344853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3CCA0D-6819-E9EA-3871-430FF04E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65" y="479832"/>
            <a:ext cx="4421678" cy="5422019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E6514A47-F5F1-942F-6BBA-EAA905BFB851}"/>
              </a:ext>
            </a:extLst>
          </p:cNvPr>
          <p:cNvSpPr/>
          <p:nvPr/>
        </p:nvSpPr>
        <p:spPr>
          <a:xfrm>
            <a:off x="5269460" y="3340099"/>
            <a:ext cx="908749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75A95CB1-503D-CBA7-6005-E1031B4B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34" y="6040450"/>
            <a:ext cx="54300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17DCFF-F885-CDBE-9459-FDC94307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Feature</a:t>
            </a:r>
            <a:r>
              <a:rPr lang="tr-TR" b="1" dirty="0"/>
              <a:t> </a:t>
            </a:r>
            <a:r>
              <a:rPr lang="tr-TR" b="1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CB7DBA-0EB9-6B9E-29A0-2209A079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None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34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E06DB3-F6DD-9F5B-BB5B-FAD7C01B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Modelling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0EE80AD-7D2F-5E41-24CE-69BB402AC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472" y="1825625"/>
            <a:ext cx="8081056" cy="4351338"/>
          </a:xfrm>
        </p:spPr>
      </p:pic>
    </p:spTree>
    <p:extLst>
      <p:ext uri="{BB962C8B-B14F-4D97-AF65-F5344CB8AC3E}">
        <p14:creationId xmlns:p14="http://schemas.microsoft.com/office/powerpoint/2010/main" val="144773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C6C027-F8D6-8B0C-FFE6-6311BF78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Modelling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2857BD-D562-F809-88DF-302E5362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 rtl="0"/>
            <a:r>
              <a:rPr lang="en-US" sz="2000" dirty="0"/>
              <a:t>In this section, we use classifier models since our target is categorical (classifier problem). </a:t>
            </a:r>
            <a:endParaRPr lang="tr-TR" sz="20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In this study, the classification models to be tuned using </a:t>
            </a:r>
            <a:r>
              <a:rPr lang="en-US" sz="2000" dirty="0" err="1"/>
              <a:t>GridSearchCV</a:t>
            </a:r>
            <a:r>
              <a:rPr lang="en-US" sz="2000" dirty="0"/>
              <a:t> are as follows:</a:t>
            </a:r>
          </a:p>
          <a:p>
            <a:pPr lvl="1" algn="just"/>
            <a:r>
              <a:rPr lang="en-US" sz="1800" dirty="0" err="1"/>
              <a:t>LogisticRegression</a:t>
            </a:r>
            <a:r>
              <a:rPr lang="en-US" sz="1800" dirty="0"/>
              <a:t> : with L1, L2, and </a:t>
            </a:r>
            <a:r>
              <a:rPr lang="en-US" sz="1800" dirty="0" err="1"/>
              <a:t>ElasticNet</a:t>
            </a:r>
            <a:r>
              <a:rPr lang="en-US" sz="1800" dirty="0"/>
              <a:t> penalties,</a:t>
            </a:r>
          </a:p>
          <a:p>
            <a:pPr lvl="1" algn="just"/>
            <a:r>
              <a:rPr lang="en-US" sz="1800" dirty="0"/>
              <a:t>KNN.</a:t>
            </a:r>
            <a:endParaRPr lang="tr-TR" sz="1800" dirty="0"/>
          </a:p>
          <a:p>
            <a:pPr lvl="1" algn="just"/>
            <a:endParaRPr lang="en-US" sz="1800" dirty="0"/>
          </a:p>
          <a:p>
            <a:pPr algn="just" rtl="0"/>
            <a:r>
              <a:rPr lang="en-US" sz="2000" dirty="0"/>
              <a:t>The classification models to be tuned using </a:t>
            </a:r>
            <a:r>
              <a:rPr lang="en-US" sz="2000" dirty="0" err="1"/>
              <a:t>RandomizedSearchCV</a:t>
            </a:r>
            <a:r>
              <a:rPr lang="en-US" sz="2000" dirty="0"/>
              <a:t> are as follows:</a:t>
            </a:r>
          </a:p>
          <a:p>
            <a:pPr lvl="1" algn="just"/>
            <a:r>
              <a:rPr lang="en-US" sz="1800" dirty="0" err="1"/>
              <a:t>DecisionTreeClassifier</a:t>
            </a:r>
            <a:r>
              <a:rPr lang="en-US" sz="1800" dirty="0"/>
              <a:t>,</a:t>
            </a:r>
          </a:p>
          <a:p>
            <a:pPr lvl="1" algn="just"/>
            <a:r>
              <a:rPr lang="en-US" sz="1800" dirty="0" err="1"/>
              <a:t>RandomForestClassifier</a:t>
            </a:r>
            <a:r>
              <a:rPr lang="en-US" sz="18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760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D79F68-9CC0-4CE0-74F0-442E32D0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Tuning</a:t>
            </a:r>
            <a:r>
              <a:rPr lang="tr-TR" dirty="0"/>
              <a:t> KNN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LogisticRegression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5C22690-E9B6-8C2E-1667-AA2C79C6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99" y="1825625"/>
            <a:ext cx="7696401" cy="3442390"/>
          </a:xfrm>
        </p:spPr>
      </p:pic>
    </p:spTree>
    <p:extLst>
      <p:ext uri="{BB962C8B-B14F-4D97-AF65-F5344CB8AC3E}">
        <p14:creationId xmlns:p14="http://schemas.microsoft.com/office/powerpoint/2010/main" val="236579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5AB24A-FBA8-423A-EB14-65BC1168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</a:t>
            </a:r>
            <a:r>
              <a:rPr lang="tr-TR" dirty="0"/>
              <a:t> of KNN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LogisticRegression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79B3F0-DC19-EABF-2001-5AAAAE57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75"/>
          </a:xfrm>
        </p:spPr>
        <p:txBody>
          <a:bodyPr/>
          <a:lstStyle/>
          <a:p>
            <a:r>
              <a:rPr lang="tr-TR" dirty="0" err="1"/>
              <a:t>Selected</a:t>
            </a:r>
            <a:r>
              <a:rPr lang="tr-TR" dirty="0"/>
              <a:t> model is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: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4E820C0-9564-F549-0D22-2F405675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458029"/>
            <a:ext cx="9459645" cy="1543265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E6B11D2A-10B4-CE34-370C-BC0FF557BDC7}"/>
              </a:ext>
            </a:extLst>
          </p:cNvPr>
          <p:cNvSpPr txBox="1">
            <a:spLocks/>
          </p:cNvSpPr>
          <p:nvPr/>
        </p:nvSpPr>
        <p:spPr>
          <a:xfrm>
            <a:off x="838199" y="4209149"/>
            <a:ext cx="10515600" cy="1100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best </a:t>
            </a:r>
            <a:r>
              <a:rPr lang="en-US" dirty="0" err="1"/>
              <a:t>LogisticRegression</a:t>
            </a:r>
            <a:r>
              <a:rPr lang="en-US" dirty="0"/>
              <a:t> model with the l1 penalty achieved an accuracy of 89%, while the best KNN model with </a:t>
            </a:r>
            <a:r>
              <a:rPr lang="en-US" dirty="0" err="1"/>
              <a:t>minkowski</a:t>
            </a:r>
            <a:r>
              <a:rPr lang="en-US" dirty="0"/>
              <a:t> distance metric achieved an accuracy of 86%.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57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D79F68-9CC0-4CE0-74F0-442E32D0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tr-TR" dirty="0" err="1"/>
              <a:t>Tuning</a:t>
            </a:r>
            <a:r>
              <a:rPr lang="tr-TR" dirty="0"/>
              <a:t> </a:t>
            </a:r>
            <a:r>
              <a:rPr lang="tr-TR" dirty="0" err="1"/>
              <a:t>DecisionTree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RandomForest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1D1577E-E243-0D04-41D4-A4EB26E4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456" y="1825625"/>
            <a:ext cx="7295088" cy="4351338"/>
          </a:xfrm>
        </p:spPr>
      </p:pic>
    </p:spTree>
    <p:extLst>
      <p:ext uri="{BB962C8B-B14F-4D97-AF65-F5344CB8AC3E}">
        <p14:creationId xmlns:p14="http://schemas.microsoft.com/office/powerpoint/2010/main" val="13634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5AB24A-FBA8-423A-EB14-65BC1168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tr-TR" sz="4000" dirty="0" err="1"/>
              <a:t>Result</a:t>
            </a:r>
            <a:r>
              <a:rPr lang="tr-TR" sz="4000" dirty="0"/>
              <a:t> of </a:t>
            </a:r>
            <a:r>
              <a:rPr lang="tr-TR" sz="4000" dirty="0" err="1"/>
              <a:t>DecisionTree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RandomForest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79B3F0-DC19-EABF-2001-5AAAAE57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75"/>
          </a:xfrm>
        </p:spPr>
        <p:txBody>
          <a:bodyPr/>
          <a:lstStyle/>
          <a:p>
            <a:r>
              <a:rPr lang="tr-TR" dirty="0" err="1"/>
              <a:t>Selected</a:t>
            </a:r>
            <a:r>
              <a:rPr lang="tr-TR" dirty="0"/>
              <a:t> model is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:</a:t>
            </a: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E6B11D2A-10B4-CE34-370C-BC0FF557BDC7}"/>
              </a:ext>
            </a:extLst>
          </p:cNvPr>
          <p:cNvSpPr txBox="1">
            <a:spLocks/>
          </p:cNvSpPr>
          <p:nvPr/>
        </p:nvSpPr>
        <p:spPr>
          <a:xfrm>
            <a:off x="838200" y="4412348"/>
            <a:ext cx="10515600" cy="1582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best </a:t>
            </a:r>
            <a:r>
              <a:rPr lang="en-US" dirty="0" err="1"/>
              <a:t>DecisionTreeClassifier</a:t>
            </a:r>
            <a:r>
              <a:rPr lang="en-US" dirty="0"/>
              <a:t> model with the max depth = 4 and max leaf nodes = 5 achieved an accuracy of 87.5%, while the best </a:t>
            </a:r>
            <a:r>
              <a:rPr lang="en-US" dirty="0" err="1"/>
              <a:t>RandomForestClassifier</a:t>
            </a:r>
            <a:r>
              <a:rPr lang="en-US" dirty="0"/>
              <a:t> model with the max depth = 7 and max leaf nodes = 9 achieved an accuracy of 84.8%.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85CDB8-2821-5835-1C0F-2EBDAE36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3" y="2332462"/>
            <a:ext cx="944059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6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2025E-EEDA-2B2B-B20B-1EA20CC3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1325563"/>
          </a:xfrm>
        </p:spPr>
        <p:txBody>
          <a:bodyPr>
            <a:normAutofit/>
          </a:bodyPr>
          <a:lstStyle/>
          <a:p>
            <a:r>
              <a:rPr lang="tr-TR" sz="4000" dirty="0"/>
              <a:t>Evaluation Analysis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LogisticRegression</a:t>
            </a:r>
            <a:endParaRPr lang="tr-TR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F155D44-EB7A-691D-EA1A-F3246114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1" y="1825625"/>
            <a:ext cx="6382066" cy="4869516"/>
          </a:xfrm>
        </p:spPr>
      </p:pic>
    </p:spTree>
    <p:extLst>
      <p:ext uri="{BB962C8B-B14F-4D97-AF65-F5344CB8AC3E}">
        <p14:creationId xmlns:p14="http://schemas.microsoft.com/office/powerpoint/2010/main" val="395125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729319-5C4F-F08A-DF99-D0C11F0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7509CC-DFD4-1E86-9A0D-621BA80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taken from Kaggle</a:t>
            </a:r>
            <a:r>
              <a:rPr lang="tr-TR" dirty="0"/>
              <a:t>.</a:t>
            </a:r>
          </a:p>
          <a:p>
            <a:r>
              <a:rPr lang="en-US" dirty="0"/>
              <a:t>The dataset contains information on 5,630 customers of an e-commerce website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churn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not.</a:t>
            </a:r>
          </a:p>
        </p:txBody>
      </p:sp>
    </p:spTree>
    <p:extLst>
      <p:ext uri="{BB962C8B-B14F-4D97-AF65-F5344CB8AC3E}">
        <p14:creationId xmlns:p14="http://schemas.microsoft.com/office/powerpoint/2010/main" val="373747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8E6A8-3EC8-CC1C-9EE3-EFAB97DF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69700" cy="1325563"/>
          </a:xfrm>
        </p:spPr>
        <p:txBody>
          <a:bodyPr>
            <a:normAutofit/>
          </a:bodyPr>
          <a:lstStyle/>
          <a:p>
            <a:r>
              <a:rPr lang="tr-TR" sz="4000" dirty="0" err="1"/>
              <a:t>Feature</a:t>
            </a:r>
            <a:r>
              <a:rPr lang="tr-TR" sz="4000" dirty="0"/>
              <a:t> </a:t>
            </a:r>
            <a:r>
              <a:rPr lang="tr-TR" sz="4000" dirty="0" err="1"/>
              <a:t>Importances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LogisticRegression</a:t>
            </a:r>
            <a:endParaRPr lang="tr-TR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FF15FF-1CD9-566F-7DCB-CDC501ABF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56" y="2403975"/>
            <a:ext cx="9583487" cy="4210638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1F339FB-B156-9149-1C7E-2F727E6BD7E0}"/>
              </a:ext>
            </a:extLst>
          </p:cNvPr>
          <p:cNvSpPr txBox="1">
            <a:spLocks/>
          </p:cNvSpPr>
          <p:nvPr/>
        </p:nvSpPr>
        <p:spPr>
          <a:xfrm>
            <a:off x="10541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Library is «</a:t>
            </a:r>
            <a:r>
              <a:rPr lang="tr-TR" dirty="0" err="1"/>
              <a:t>permutation_importance</a:t>
            </a:r>
            <a:r>
              <a:rPr lang="tr-TR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52734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2025E-EEDA-2B2B-B20B-1EA20CC3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1325563"/>
          </a:xfrm>
        </p:spPr>
        <p:txBody>
          <a:bodyPr>
            <a:normAutofit/>
          </a:bodyPr>
          <a:lstStyle/>
          <a:p>
            <a:r>
              <a:rPr lang="tr-TR" sz="4000" dirty="0"/>
              <a:t>Evaluation Analysis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DecisionTree</a:t>
            </a:r>
            <a:endParaRPr lang="tr-TR" sz="40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7C954CC-EBC4-40A3-3E79-57394195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40" y="2916946"/>
            <a:ext cx="4188078" cy="36734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D287E65-8B3B-F539-5B5D-B06FD0C1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2" y="1591383"/>
            <a:ext cx="9745435" cy="1228896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5A7B7033-874D-23CB-D9CF-F4B49073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2" y="2820279"/>
            <a:ext cx="630643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E5FCE-78FF-64EE-1C43-767AC68E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Best </a:t>
            </a:r>
            <a:r>
              <a:rPr lang="tr-TR" dirty="0" err="1"/>
              <a:t>Tree</a:t>
            </a:r>
            <a:r>
              <a:rPr lang="tr-TR" dirty="0"/>
              <a:t> of </a:t>
            </a:r>
            <a:r>
              <a:rPr lang="tr-TR" dirty="0" err="1"/>
              <a:t>DecisionTree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9233DB-1045-9964-67D0-E9E97C12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982" y="1690688"/>
            <a:ext cx="5995117" cy="4753566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0570C4B-0297-C035-DF4D-6EF4310DD53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With</a:t>
            </a:r>
            <a:r>
              <a:rPr lang="tr-TR" dirty="0"/>
              <a:t> «</a:t>
            </a:r>
            <a:r>
              <a:rPr lang="tr-TR" dirty="0" err="1"/>
              <a:t>gini</a:t>
            </a:r>
            <a:r>
              <a:rPr lang="tr-TR" dirty="0"/>
              <a:t>» </a:t>
            </a:r>
            <a:r>
              <a:rPr lang="tr-TR" dirty="0" err="1"/>
              <a:t>criterion</a:t>
            </a:r>
            <a:r>
              <a:rPr lang="tr-T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9277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5E514B-D942-8A3F-F303-C0C5601B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/>
              <a:t>Feature</a:t>
            </a:r>
            <a:r>
              <a:rPr lang="tr-TR" sz="4400" dirty="0"/>
              <a:t> </a:t>
            </a:r>
            <a:r>
              <a:rPr lang="tr-TR" sz="4400" dirty="0" err="1"/>
              <a:t>Importances</a:t>
            </a:r>
            <a:r>
              <a:rPr lang="tr-TR" sz="4400" dirty="0"/>
              <a:t> </a:t>
            </a:r>
            <a:r>
              <a:rPr lang="tr-TR" sz="4400" dirty="0" err="1"/>
              <a:t>for</a:t>
            </a:r>
            <a:r>
              <a:rPr lang="tr-TR" sz="4400" dirty="0"/>
              <a:t> </a:t>
            </a:r>
            <a:r>
              <a:rPr lang="tr-TR" sz="4400" dirty="0" err="1"/>
              <a:t>DecisionTree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621DE3-FDD1-A647-3BFE-18DB66A6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36" y="2281791"/>
            <a:ext cx="789732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7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12E21F-7C65-A068-1AC7-8FDE279E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45EA1-E228-4AE9-E3DA-E802C748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As a result, </a:t>
            </a:r>
            <a:r>
              <a:rPr lang="en-US" dirty="0" err="1"/>
              <a:t>LogisticRegression</a:t>
            </a:r>
            <a:r>
              <a:rPr lang="en-US" dirty="0"/>
              <a:t> model is selected due to high and close score values.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en-US" dirty="0"/>
              <a:t>For further result,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data</a:t>
            </a:r>
            <a:r>
              <a:rPr lang="en-US" dirty="0"/>
              <a:t> maybe the </a:t>
            </a:r>
            <a:r>
              <a:rPr lang="en-US" dirty="0" err="1"/>
              <a:t>undersampling</a:t>
            </a:r>
            <a:r>
              <a:rPr lang="en-US" dirty="0"/>
              <a:t> process is required to raise score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t</a:t>
            </a:r>
            <a:r>
              <a:rPr lang="en-US" dirty="0"/>
              <a:t>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en-US" dirty="0"/>
              <a:t> correlations 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en-US" dirty="0"/>
              <a:t>and churn rates</a:t>
            </a:r>
            <a:r>
              <a:rPr lang="tr-TR" dirty="0"/>
              <a:t>;</a:t>
            </a:r>
          </a:p>
          <a:p>
            <a:pPr lvl="1" algn="just"/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tenure</a:t>
            </a:r>
            <a:r>
              <a:rPr lang="tr-TR" dirty="0"/>
              <a:t>,</a:t>
            </a:r>
            <a:r>
              <a:rPr lang="en-US" dirty="0"/>
              <a:t> </a:t>
            </a:r>
            <a:endParaRPr lang="tr-TR" dirty="0"/>
          </a:p>
          <a:p>
            <a:pPr lvl="1" algn="just"/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complains</a:t>
            </a:r>
            <a:r>
              <a:rPr lang="tr-TR" dirty="0"/>
              <a:t>,</a:t>
            </a:r>
          </a:p>
          <a:p>
            <a:pPr lvl="1" algn="just"/>
            <a:r>
              <a:rPr lang="tr-TR" dirty="0"/>
              <a:t>Cash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,</a:t>
            </a:r>
          </a:p>
          <a:p>
            <a:pPr lvl="1" algn="just"/>
            <a:r>
              <a:rPr lang="tr-TR" dirty="0" err="1"/>
              <a:t>Marital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75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E9E93B-BFFF-3442-1CC2-706EF3EF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D04B3-E376-7A68-6CED-C66D93A1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Through this project, we examined the E-commerce churn data and visually presented the relationships between churn occurrence and certain features.</a:t>
            </a:r>
            <a:endParaRPr lang="tr-TR" dirty="0"/>
          </a:p>
          <a:p>
            <a:pPr algn="just"/>
            <a:r>
              <a:rPr lang="en-US" dirty="0"/>
              <a:t> Subsequently, we split the imbalanced dataset into test and train sets while maintaining the rate. In the next stage, </a:t>
            </a:r>
            <a:r>
              <a:rPr lang="en-US" dirty="0" err="1"/>
              <a:t>LogisticRegression</a:t>
            </a:r>
            <a:r>
              <a:rPr lang="en-US" dirty="0"/>
              <a:t>, KNN, </a:t>
            </a:r>
            <a:r>
              <a:rPr lang="en-US" dirty="0" err="1"/>
              <a:t>DecisionTree</a:t>
            </a:r>
            <a:r>
              <a:rPr lang="en-US" dirty="0"/>
              <a:t>, and </a:t>
            </a:r>
            <a:r>
              <a:rPr lang="en-US" dirty="0" err="1"/>
              <a:t>RandomForest</a:t>
            </a:r>
            <a:r>
              <a:rPr lang="en-US" dirty="0"/>
              <a:t> models were applied</a:t>
            </a:r>
            <a:endParaRPr lang="tr-TR" dirty="0"/>
          </a:p>
          <a:p>
            <a:pPr algn="just"/>
            <a:r>
              <a:rPr lang="tr-TR" dirty="0" err="1"/>
              <a:t>Furthermore</a:t>
            </a:r>
            <a:r>
              <a:rPr lang="tr-TR" dirty="0"/>
              <a:t> </a:t>
            </a:r>
            <a:r>
              <a:rPr lang="en-US" dirty="0"/>
              <a:t>the parameters used by each of these models were tuned. </a:t>
            </a:r>
            <a:endParaRPr lang="tr-TR" dirty="0"/>
          </a:p>
          <a:p>
            <a:pPr algn="just"/>
            <a:r>
              <a:rPr lang="en-US" dirty="0"/>
              <a:t>The train and test scores of these</a:t>
            </a:r>
            <a:r>
              <a:rPr lang="tr-TR" dirty="0"/>
              <a:t> </a:t>
            </a:r>
            <a:r>
              <a:rPr lang="tr-TR" dirty="0" err="1"/>
              <a:t>tuned</a:t>
            </a:r>
            <a:r>
              <a:rPr lang="en-US" dirty="0"/>
              <a:t> models were compared.</a:t>
            </a:r>
            <a:endParaRPr lang="tr-TR" dirty="0"/>
          </a:p>
          <a:p>
            <a:pPr algn="just"/>
            <a:r>
              <a:rPr lang="en-US" dirty="0"/>
              <a:t>As a result, the best model was the </a:t>
            </a:r>
            <a:r>
              <a:rPr lang="en-US" dirty="0" err="1"/>
              <a:t>LogisticRegression</a:t>
            </a:r>
            <a:r>
              <a:rPr lang="en-US" dirty="0"/>
              <a:t> model with an l1 penalty parameter. This model achieved an accuracy of 89% on the train dataset and 88% on the test dataset."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2748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8ADBA0-8D66-BBEF-A162-17F7ECFD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0199"/>
            <a:ext cx="10515600" cy="236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dirty="0" err="1"/>
              <a:t>Thanks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83167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033AC3-F58F-A54A-6C8E-313F7299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E04CDA-8367-E7DC-8BD2-65C603FB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: Unique customer ID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Churn : Churn Flag (numerical)-Tenure : Tenure of customer in organization (numerical) (Also, this column is the target variable)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Tenure : Tenure of customer in organization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PreferredLoginDevice</a:t>
            </a:r>
            <a:r>
              <a:rPr lang="en-US" dirty="0"/>
              <a:t> : Preferred login device of customer (nominal)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CityTier</a:t>
            </a:r>
            <a:r>
              <a:rPr lang="en-US" dirty="0"/>
              <a:t> : City tier (ordinal)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WarehouseToHome</a:t>
            </a:r>
            <a:r>
              <a:rPr lang="en-US" dirty="0"/>
              <a:t> : Distance in between warehouse to home of customer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PreferredPaymentMode</a:t>
            </a:r>
            <a:r>
              <a:rPr lang="en-US" dirty="0"/>
              <a:t> : Preferred payment method of customer (nominal)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Gender : Gender of customer (nominal)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HourSpendOnApp</a:t>
            </a:r>
            <a:r>
              <a:rPr lang="en-US" dirty="0"/>
              <a:t> : Number of hours spend on mobile application or website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NumberOfDeviceRegistered</a:t>
            </a:r>
            <a:r>
              <a:rPr lang="en-US" dirty="0"/>
              <a:t> : Total number of deceives is registered on particular customer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PreferedOrderCat</a:t>
            </a:r>
            <a:r>
              <a:rPr lang="en-US" dirty="0"/>
              <a:t> : Preferred order category of customer in last month (nominal)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SatisfactionScore</a:t>
            </a:r>
            <a:r>
              <a:rPr lang="en-US" dirty="0"/>
              <a:t> : Satisfactory score of customer on service (1 to 5) (ordinal)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MaritalStatus</a:t>
            </a:r>
            <a:r>
              <a:rPr lang="en-US" dirty="0"/>
              <a:t> : Marital status of customer (Married, Single or Divorced) (nominal)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NumberOfAddress</a:t>
            </a:r>
            <a:r>
              <a:rPr lang="en-US" dirty="0"/>
              <a:t> : Total number of added </a:t>
            </a:r>
            <a:r>
              <a:rPr lang="en-US" dirty="0" err="1"/>
              <a:t>added</a:t>
            </a:r>
            <a:r>
              <a:rPr lang="en-US" dirty="0"/>
              <a:t> on particular customer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Complain : Any complaint has been raised in last month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OrderAmountHikeFromlastYear</a:t>
            </a:r>
            <a:r>
              <a:rPr lang="en-US" dirty="0"/>
              <a:t> : Percentage increases in order from last year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CouponUsed</a:t>
            </a:r>
            <a:r>
              <a:rPr lang="en-US" dirty="0"/>
              <a:t> : Total number of coupon has been used in last month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OrderCount</a:t>
            </a:r>
            <a:r>
              <a:rPr lang="en-US" dirty="0"/>
              <a:t> : Total number of orders has been places in last month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DaySinceLastOrder</a:t>
            </a:r>
            <a:r>
              <a:rPr lang="en-US" dirty="0"/>
              <a:t> : Day Since last order by customer (numerical)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CashbackAmount</a:t>
            </a:r>
            <a:r>
              <a:rPr lang="en-US" dirty="0"/>
              <a:t> : Average cashback in last month (numerical)</a:t>
            </a:r>
          </a:p>
        </p:txBody>
      </p:sp>
    </p:spTree>
    <p:extLst>
      <p:ext uri="{BB962C8B-B14F-4D97-AF65-F5344CB8AC3E}">
        <p14:creationId xmlns:p14="http://schemas.microsoft.com/office/powerpoint/2010/main" val="369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E9E93B-BFFF-3442-1CC2-706EF3EF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Description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D04B3-E376-7A68-6CED-C66D93A1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are the main factors that contribute to churn in this E-commerce business? Are there any particular customer segments that are more likely to churn than others?</a:t>
            </a:r>
            <a:endParaRPr lang="tr-TR" dirty="0"/>
          </a:p>
          <a:p>
            <a:endParaRPr lang="en-US" dirty="0"/>
          </a:p>
          <a:p>
            <a:r>
              <a:rPr lang="en-US" dirty="0"/>
              <a:t>Can machine learning algorithms predict customer churn accurately? If so, which algorithm performs the best?</a:t>
            </a:r>
            <a:endParaRPr lang="tr-TR" dirty="0"/>
          </a:p>
          <a:p>
            <a:endParaRPr lang="en-US" dirty="0"/>
          </a:p>
          <a:p>
            <a:r>
              <a:rPr lang="en-US" dirty="0"/>
              <a:t>What features are most important for predicting churn in this dataset?</a:t>
            </a:r>
            <a:endParaRPr lang="tr-TR" dirty="0"/>
          </a:p>
          <a:p>
            <a:endParaRPr lang="en-US" dirty="0"/>
          </a:p>
          <a:p>
            <a:r>
              <a:rPr lang="en-US" dirty="0"/>
              <a:t>Are there any correlations between customer satisfaction ratings and churn rates? Can the business improve customer satisfaction in order to reduce churn rates?</a:t>
            </a:r>
            <a:endParaRPr lang="tr-TR" dirty="0"/>
          </a:p>
          <a:p>
            <a:endParaRPr lang="en-US" dirty="0"/>
          </a:p>
          <a:p>
            <a:r>
              <a:rPr lang="en-US" dirty="0"/>
              <a:t>How do the demographics of the customer (gender, marital status, etc.) impact their likelihood of churning?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42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C6AD22-8F5B-A8A7-3176-3C963209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Visualization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0E76D49-D679-2CA2-6A23-B2DD2ED0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08" y="2138896"/>
            <a:ext cx="10269383" cy="3724795"/>
          </a:xfrm>
        </p:spPr>
      </p:pic>
    </p:spTree>
    <p:extLst>
      <p:ext uri="{BB962C8B-B14F-4D97-AF65-F5344CB8AC3E}">
        <p14:creationId xmlns:p14="http://schemas.microsoft.com/office/powerpoint/2010/main" val="275353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DC51F8-247C-6935-DF6F-2C02498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Visualization</a:t>
            </a:r>
            <a:r>
              <a:rPr lang="tr-TR" dirty="0"/>
              <a:t> (Bar Chart)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4C77DEF-DEC8-794E-7F47-74891181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3734"/>
            <a:ext cx="3715268" cy="330563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9F1E80-A377-EAC9-5B25-4C38983B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46" y="2196102"/>
            <a:ext cx="4124901" cy="292458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B217EDD-9916-A639-A7FD-5F50B2B2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047" y="2291365"/>
            <a:ext cx="360095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B286E-D636-92F6-D5B7-314B73C6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Visualization</a:t>
            </a:r>
            <a:r>
              <a:rPr lang="tr-TR" dirty="0"/>
              <a:t> (</a:t>
            </a:r>
            <a:r>
              <a:rPr lang="tr-TR" dirty="0" err="1"/>
              <a:t>Pie</a:t>
            </a:r>
            <a:r>
              <a:rPr lang="tr-TR" dirty="0"/>
              <a:t> Chart)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5365EE1-66E8-2ED4-112E-563347022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152548"/>
            <a:ext cx="5003800" cy="347397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8F588F-9D36-9629-547F-BE63791C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59" y="1557677"/>
            <a:ext cx="2924275" cy="225565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011BAE1-C89D-C074-71E8-5051EAD7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221" y="4013200"/>
            <a:ext cx="3683553" cy="26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2C1C1-68B8-CA01-13CD-D7BFCA13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Visualization</a:t>
            </a:r>
            <a:r>
              <a:rPr lang="tr-TR" dirty="0"/>
              <a:t> (</a:t>
            </a:r>
            <a:r>
              <a:rPr lang="tr-TR" dirty="0" err="1"/>
              <a:t>Distance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09019F-5671-7D0B-4CD6-41DF306D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Warehouse </a:t>
            </a:r>
            <a:r>
              <a:rPr lang="tr-TR" dirty="0" err="1"/>
              <a:t>to</a:t>
            </a:r>
            <a:r>
              <a:rPr lang="tr-TR" dirty="0"/>
              <a:t> Home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B95147-48FD-3B3B-CF84-73F6E30F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56" y="2615274"/>
            <a:ext cx="4095944" cy="39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0D63F-CA7C-8B6B-3DA5-B9BD745E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Splitting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1840B98-8E38-9F62-BF40-8E565E73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363" y="4214111"/>
            <a:ext cx="9511464" cy="171034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3A785B5-7829-46C1-D292-A4132009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63" y="2219910"/>
            <a:ext cx="6367584" cy="14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40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Gradyan</Template>
  <TotalTime>54</TotalTime>
  <Words>853</Words>
  <Application>Microsoft Office PowerPoint</Application>
  <PresentationFormat>Geniş ekran</PresentationFormat>
  <Paragraphs>94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9" baseType="lpstr">
      <vt:lpstr>Arial</vt:lpstr>
      <vt:lpstr>Univers</vt:lpstr>
      <vt:lpstr>GradientVTI</vt:lpstr>
      <vt:lpstr>E-commerce  Churn Predıctıon</vt:lpstr>
      <vt:lpstr>Data Introduction</vt:lpstr>
      <vt:lpstr>Data Introduction</vt:lpstr>
      <vt:lpstr>Description of the Problem</vt:lpstr>
      <vt:lpstr>Visualization</vt:lpstr>
      <vt:lpstr>Visualization (Bar Chart)</vt:lpstr>
      <vt:lpstr>Visualization (Pie Chart)</vt:lpstr>
      <vt:lpstr>Visualization (Distance)</vt:lpstr>
      <vt:lpstr>Splitting The Data</vt:lpstr>
      <vt:lpstr>Pipeline Design for Preprocessing</vt:lpstr>
      <vt:lpstr>Preprocessing</vt:lpstr>
      <vt:lpstr>Feature Selection</vt:lpstr>
      <vt:lpstr>Modelling</vt:lpstr>
      <vt:lpstr>Modelling</vt:lpstr>
      <vt:lpstr>Tuning KNN and LogisticRegression</vt:lpstr>
      <vt:lpstr>Result of KNN and LogisticRegression</vt:lpstr>
      <vt:lpstr>Tuning DecisionTree and RandomForest</vt:lpstr>
      <vt:lpstr>Result of DecisionTree and RandomForest</vt:lpstr>
      <vt:lpstr>Evaluation Analysis for LogisticRegression</vt:lpstr>
      <vt:lpstr>Feature Importances for LogisticRegression</vt:lpstr>
      <vt:lpstr>Evaluation Analysis for DecisionTree</vt:lpstr>
      <vt:lpstr>The Best Tree of DecisionTree</vt:lpstr>
      <vt:lpstr>Feature Importances for DecisionTree</vt:lpstr>
      <vt:lpstr>Result</vt:lpstr>
      <vt:lpstr>Conclusion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Churn Predıctıon</dc:title>
  <dc:creator>asdas adidas</dc:creator>
  <cp:lastModifiedBy>asdas adidas</cp:lastModifiedBy>
  <cp:revision>9</cp:revision>
  <dcterms:created xsi:type="dcterms:W3CDTF">2023-06-11T13:15:16Z</dcterms:created>
  <dcterms:modified xsi:type="dcterms:W3CDTF">2023-06-11T14:34:59Z</dcterms:modified>
</cp:coreProperties>
</file>