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7" r:id="rId3"/>
    <p:sldId id="278" r:id="rId4"/>
    <p:sldId id="264" r:id="rId5"/>
    <p:sldId id="265" r:id="rId6"/>
    <p:sldId id="273" r:id="rId7"/>
    <p:sldId id="279" r:id="rId8"/>
    <p:sldId id="280" r:id="rId9"/>
    <p:sldId id="266" r:id="rId10"/>
    <p:sldId id="281" r:id="rId11"/>
    <p:sldId id="267" r:id="rId12"/>
    <p:sldId id="268" r:id="rId13"/>
    <p:sldId id="276" r:id="rId14"/>
    <p:sldId id="275" r:id="rId15"/>
    <p:sldId id="274" r:id="rId16"/>
    <p:sldId id="272" r:id="rId17"/>
    <p:sldId id="271" r:id="rId18"/>
    <p:sldId id="260" r:id="rId19"/>
    <p:sldId id="270" r:id="rId20"/>
    <p:sldId id="261" r:id="rId21"/>
    <p:sldId id="263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as adidas" initials="aa" lastIdx="1" clrIdx="0">
    <p:extLst>
      <p:ext uri="{19B8F6BF-5375-455C-9EA6-DF929625EA0E}">
        <p15:presenceInfo xmlns:p15="http://schemas.microsoft.com/office/powerpoint/2012/main" userId="f0232cf009a219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8T23:19:25.10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5437D-5DC3-433E-A61E-4096F49996EE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A7F33-02DC-4B40-A644-3C14F2BBBF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893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9490B8-8277-16DF-28F1-4C887BD5A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A46BA74-805C-67E3-18A9-AB0A21734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88CEB8-1017-45CC-E088-1B683B00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0BE-E26F-4010-9A73-DDDCE2E94B53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B19ABB6-75BC-ABB3-B84A-6A8CE657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323744-4371-1500-A9D4-8A31E653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406-BB1F-4735-95BD-CA50BDA77C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530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8DF528-9693-5B87-25DE-8CBE1896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85FA1AC-C8F9-51CB-5EFD-68163C204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31AD83-4352-DAFE-32E8-6DDC1D09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0BE-E26F-4010-9A73-DDDCE2E94B53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D81F76-C951-6A1D-D05B-EADC5CBE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B5CF2F-92E4-909F-D330-167E9705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406-BB1F-4735-95BD-CA50BDA77C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917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D024FAC-6FE6-68BA-3211-314B7EB8A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17884B8-DECE-C82E-3351-FC76ED426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E5FE35-461F-4E57-B769-DAD2F544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0BE-E26F-4010-9A73-DDDCE2E94B53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6F6798-3250-04E2-8567-B3F94E9A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5D6ED2-D149-1FF7-8F6E-7DF11A09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406-BB1F-4735-95BD-CA50BDA77C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41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A33AE8-CAD5-8D06-3217-F8E7F5EF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5813B5-234F-65AC-098C-9639BC1DC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C7EB198-0862-FC0C-ED3A-2E94FA4E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0BE-E26F-4010-9A73-DDDCE2E94B53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79A985E-3E08-7F55-FDFB-ADCA3146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4354B0-A9FD-C86E-421B-BD901537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406-BB1F-4735-95BD-CA50BDA77C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755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3B8B97-BBF9-1CA8-F309-0BD2876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4367592-1164-0A1E-7D96-EF8E5AFCA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E5FD46-AAB8-FD48-2B5E-66EF4C54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0BE-E26F-4010-9A73-DDDCE2E94B53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27C138B-090B-1F51-2E4C-10868A8F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1E03C9-4969-71E4-0B97-C7CBC8C1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406-BB1F-4735-95BD-CA50BDA77C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507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80076E-3067-CDB5-5AC0-0566E2BD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B43B95-E2D3-E098-7ABA-AE752B137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A70C5F8-2030-03AC-25FB-FF76CEDAD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E9609D9-C4FF-477C-8921-C360E5F6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0BE-E26F-4010-9A73-DDDCE2E94B53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CF2B85-E1BE-9E62-5998-8136061C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937A595-9AFB-601A-B18A-5213D77B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406-BB1F-4735-95BD-CA50BDA77C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244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FF975F-F53F-5D11-AF77-45697CE1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EDC8B7A-76A8-2E0C-1607-F1C556EBF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C3FEFBE-7A14-A810-72FC-49FA79DD6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64A0272-811E-B7C7-D209-891CECCEF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A067217-6AB7-6780-89DC-16EF57036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C7B240E-510E-25A3-2343-5C2D3B38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0BE-E26F-4010-9A73-DDDCE2E94B53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54C8CAD-7C89-D5D3-B957-6176C3BC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A8EEBCE-4C98-D80F-C0C8-9F3B8A28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406-BB1F-4735-95BD-CA50BDA77C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818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523B05-8F11-7B67-72A2-C9728274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C9F5090-26D5-8D73-3092-9F143B96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0BE-E26F-4010-9A73-DDDCE2E94B53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3F588B2-4E1C-F5E9-0AD9-71D836FE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DC6F979-1567-4ABF-5FF7-F691A2E7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406-BB1F-4735-95BD-CA50BDA77C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143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F53D577-D1B7-B419-61F9-0C75E8DF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0BE-E26F-4010-9A73-DDDCE2E94B53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E8C2552-94CF-27EC-CA8B-B4DB4FFC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A5CFDA9-93D5-0BD4-38F1-A6427996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406-BB1F-4735-95BD-CA50BDA77C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959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EA87B8-9A8E-D90D-FFF9-1048B70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466FB6-0553-3780-B2A5-77D8D712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3FC4CF5-FB1A-177B-A7EC-91B86AF76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AF86494-D08E-AC02-ABEF-3D48FC45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0BE-E26F-4010-9A73-DDDCE2E94B53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EC3892-BBB7-D3FC-C31F-FFD54A9B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F3056AC-0B20-AFE9-661E-FC474BF8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406-BB1F-4735-95BD-CA50BDA77C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022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9DC084-8697-659A-81C9-B94B4C23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09026E4-5E0D-5835-E32A-038096021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EE8B552-289A-B970-018A-AD6AC979F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1D4A52C-7347-AC0A-ACB0-8EEFEEF5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0BE-E26F-4010-9A73-DDDCE2E94B53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FB6BAA7-B5E6-30FA-A0CF-358537AC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6CE0CC-5DCF-279F-9FCF-36C7FA37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406-BB1F-4735-95BD-CA50BDA77C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81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3970BDE-CC80-B5E0-8178-2526A4E0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DABC371-2419-E759-59C8-B6632944B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5D064F-ABDF-02EE-CFBE-15F6BB1B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850BE-E26F-4010-9A73-DDDCE2E94B53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B0CEDFA-2E42-5640-A52B-BD846CBCA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241C5F-064D-E729-F44D-D54645121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BB406-BB1F-4735-95BD-CA50BDA77C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728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78632B-AACE-CBA8-EE67-05A5ED7BF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1163"/>
            <a:ext cx="9144000" cy="2387600"/>
          </a:xfrm>
        </p:spPr>
        <p:txBody>
          <a:bodyPr/>
          <a:lstStyle/>
          <a:p>
            <a:r>
              <a:rPr lang="tr-TR" b="1" dirty="0"/>
              <a:t>Derin Öğrenme Yöntemleriyle Bir Uygulama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56BC15-340D-178C-BED8-884D6A5F0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r>
              <a:rPr lang="tr-TR" dirty="0"/>
              <a:t>Hazırlayan : Alp Doğan Fidan</a:t>
            </a:r>
          </a:p>
          <a:p>
            <a:r>
              <a:rPr lang="tr-TR" dirty="0"/>
              <a:t>Danışman : Prof. Dr. Mustafa </a:t>
            </a:r>
            <a:r>
              <a:rPr lang="tr-TR" dirty="0" err="1"/>
              <a:t>Nadar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528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80617D-5A85-3460-53FC-EE52EA80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Tek Katmanlı </a:t>
            </a:r>
            <a:r>
              <a:rPr lang="tr-TR" dirty="0" err="1"/>
              <a:t>Perceptron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573AF4-1466-5DF6-EEF4-7636BEA4A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1943 yılı Warren S. </a:t>
            </a:r>
            <a:r>
              <a:rPr lang="tr-TR" dirty="0" err="1"/>
              <a:t>McCulloch</a:t>
            </a:r>
            <a:r>
              <a:rPr lang="tr-TR" dirty="0"/>
              <a:t> ve Walter </a:t>
            </a:r>
            <a:r>
              <a:rPr lang="tr-TR" dirty="0" err="1"/>
              <a:t>Pitts’in</a:t>
            </a:r>
            <a:r>
              <a:rPr lang="tr-TR" dirty="0"/>
              <a:t> MCP Nöron modeli,</a:t>
            </a:r>
          </a:p>
          <a:p>
            <a:r>
              <a:rPr lang="tr-TR" dirty="0"/>
              <a:t>1957 yılı </a:t>
            </a:r>
            <a:r>
              <a:rPr lang="tr-TR" dirty="0" err="1"/>
              <a:t>Rosenblatt’ın</a:t>
            </a:r>
            <a:r>
              <a:rPr lang="tr-TR" dirty="0"/>
              <a:t> </a:t>
            </a:r>
            <a:r>
              <a:rPr lang="tr-TR" dirty="0" err="1"/>
              <a:t>Perceptron’u</a:t>
            </a:r>
            <a:r>
              <a:rPr lang="tr-TR" dirty="0"/>
              <a:t>,</a:t>
            </a:r>
          </a:p>
          <a:p>
            <a:pPr marL="457200" lvl="1" indent="0">
              <a:buNone/>
            </a:pPr>
            <a:r>
              <a:rPr lang="tr-TR" dirty="0" err="1"/>
              <a:t>Perceptron</a:t>
            </a:r>
            <a:r>
              <a:rPr lang="tr-TR" dirty="0"/>
              <a:t>, insan ve hayvan beynindeki gerçek nöronlara benzer şekilde girdi sinyallerini alır, bu sinyalleri çarpar ve toplar, ardından da aktivasyon işlemlerine tabi tutar.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07169EA-F01D-6B5E-B11B-DA6F5AF8A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3756078"/>
            <a:ext cx="5651500" cy="291433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096C693-C49E-B3F7-F3A3-14E9317F4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039" y="4238678"/>
            <a:ext cx="4789661" cy="17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0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2FD5CF-FC3C-0B33-98A1-A2FF55BD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Tek Katmanlı </a:t>
            </a:r>
            <a:r>
              <a:rPr lang="tr-TR" dirty="0" err="1"/>
              <a:t>Perceptron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66BAAEC-D602-F85D-3841-C28A9798F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875875"/>
            <a:ext cx="6878410" cy="3547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55E88BF5-B645-3A21-AEFA-03A676CB4CC7}"/>
                  </a:ext>
                </a:extLst>
              </p:cNvPr>
              <p:cNvSpPr txBox="1"/>
              <p:nvPr/>
            </p:nvSpPr>
            <p:spPr>
              <a:xfrm>
                <a:off x="5702300" y="1875875"/>
                <a:ext cx="6096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55E88BF5-B645-3A21-AEFA-03A676CB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300" y="1875875"/>
                <a:ext cx="609600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6407031E-A78A-145E-46FA-7D02457FD7A1}"/>
                  </a:ext>
                </a:extLst>
              </p:cNvPr>
              <p:cNvSpPr txBox="1"/>
              <p:nvPr/>
            </p:nvSpPr>
            <p:spPr>
              <a:xfrm>
                <a:off x="6007100" y="2859378"/>
                <a:ext cx="6096000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0,  &amp;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1,  &amp;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6407031E-A78A-145E-46FA-7D02457FD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00" y="2859378"/>
                <a:ext cx="6096000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2E309CF9-6C81-ABD8-F681-A1DF37EC8DE7}"/>
                  </a:ext>
                </a:extLst>
              </p:cNvPr>
              <p:cNvSpPr txBox="1"/>
              <p:nvPr/>
            </p:nvSpPr>
            <p:spPr>
              <a:xfrm>
                <a:off x="6375400" y="5149768"/>
                <a:ext cx="6527800" cy="413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𝑔𝑒𝑟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ç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𝑒𝑘</m:t>
                              </m:r>
                            </m:sub>
                          </m:sSub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𝑡𝑎h𝑚𝑖𝑛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2E309CF9-6C81-ABD8-F681-A1DF37EC8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400" y="5149768"/>
                <a:ext cx="6527800" cy="413896"/>
              </a:xfrm>
              <a:prstGeom prst="rect">
                <a:avLst/>
              </a:prstGeom>
              <a:blipFill>
                <a:blip r:embed="rId5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Metin kutusu 15">
            <a:extLst>
              <a:ext uri="{FF2B5EF4-FFF2-40B4-BE49-F238E27FC236}">
                <a16:creationId xmlns:a16="http://schemas.microsoft.com/office/drawing/2014/main" id="{CA60B027-34CF-4199-8C2F-2197AC54E6A7}"/>
              </a:ext>
            </a:extLst>
          </p:cNvPr>
          <p:cNvSpPr txBox="1"/>
          <p:nvPr/>
        </p:nvSpPr>
        <p:spPr>
          <a:xfrm>
            <a:off x="7594600" y="4705493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Delta öğrenme kuralı :</a:t>
            </a:r>
          </a:p>
        </p:txBody>
      </p:sp>
    </p:spTree>
    <p:extLst>
      <p:ext uri="{BB962C8B-B14F-4D97-AF65-F5344CB8AC3E}">
        <p14:creationId xmlns:p14="http://schemas.microsoft.com/office/powerpoint/2010/main" val="246868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47A3ED-A5AB-9DDB-5338-8FE6B724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Çok Katmanlı </a:t>
            </a:r>
            <a:r>
              <a:rPr lang="tr-TR" dirty="0" err="1"/>
              <a:t>Perceptron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00F151-C094-E96B-4CDF-99AF8166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İleri yönlü yayılım,</a:t>
            </a:r>
          </a:p>
          <a:p>
            <a:r>
              <a:rPr lang="tr-TR" dirty="0"/>
              <a:t>Geri yönlü yayılım.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C5DFEC3-FB58-816D-212A-D5181E302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876" y="1533080"/>
            <a:ext cx="5870435" cy="273629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34F96270-DD88-0452-6E48-5FAB8A6B5E6C}"/>
                  </a:ext>
                </a:extLst>
              </p:cNvPr>
              <p:cNvSpPr txBox="1"/>
              <p:nvPr/>
            </p:nvSpPr>
            <p:spPr>
              <a:xfrm>
                <a:off x="6096000" y="4404311"/>
                <a:ext cx="6096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tr-T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34F96270-DD88-0452-6E48-5FAB8A6B5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404311"/>
                <a:ext cx="609600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536E0064-3DCF-99FA-D022-BD5080224311}"/>
                  </a:ext>
                </a:extLst>
              </p:cNvPr>
              <p:cNvSpPr txBox="1"/>
              <p:nvPr/>
            </p:nvSpPr>
            <p:spPr>
              <a:xfrm>
                <a:off x="5889312" y="5252877"/>
                <a:ext cx="6096000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tr-T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536E0064-3DCF-99FA-D022-BD5080224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312" y="5252877"/>
                <a:ext cx="6096000" cy="984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etin kutusu 9">
            <a:extLst>
              <a:ext uri="{FF2B5EF4-FFF2-40B4-BE49-F238E27FC236}">
                <a16:creationId xmlns:a16="http://schemas.microsoft.com/office/drawing/2014/main" id="{D9352787-D6E9-AD55-C0FA-D9F2C1FED7C2}"/>
              </a:ext>
            </a:extLst>
          </p:cNvPr>
          <p:cNvSpPr txBox="1"/>
          <p:nvPr/>
        </p:nvSpPr>
        <p:spPr>
          <a:xfrm>
            <a:off x="838200" y="3236414"/>
            <a:ext cx="5276677" cy="2907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tr-TR" sz="16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Ağ ağırlıkları başlatılır (</a:t>
            </a:r>
            <a:r>
              <a:rPr lang="tr-TR" sz="16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initialization</a:t>
            </a:r>
            <a:r>
              <a:rPr lang="tr-TR" sz="16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),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tr-TR" sz="16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Eğitim verilerinden giriş vektörü ağa girdi olarak sağlanır,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tr-TR" sz="16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Giriş vektörü ağ üzerinden ileriye doğru iletilerek çıktı tahmini elde edilir,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tr-TR" sz="16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Tahmin ile olması beklenen çıktının hata sinyali hesaplanır,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tr-TR" sz="16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Hata sinyali ağ üzerinden geriye doğru iletilir,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tr-TR" sz="16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Toplam hatanın minimize etmek için ağırlıklar ayarlanır,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tr-TR" sz="16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Toplam hata kabul edilebilir düzeye düşene kadar 2’den 7’ye kadar olan adımlar tekrarlanır.</a:t>
            </a:r>
          </a:p>
        </p:txBody>
      </p:sp>
    </p:spTree>
    <p:extLst>
      <p:ext uri="{BB962C8B-B14F-4D97-AF65-F5344CB8AC3E}">
        <p14:creationId xmlns:p14="http://schemas.microsoft.com/office/powerpoint/2010/main" val="404859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D96683-1430-4035-3DF9-EADB983B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Derin Öğrenme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5330D8-8675-B298-2E38-84B3F7036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0688"/>
            <a:ext cx="10515600" cy="4351338"/>
          </a:xfrm>
        </p:spPr>
        <p:txBody>
          <a:bodyPr/>
          <a:lstStyle/>
          <a:p>
            <a:pPr algn="just"/>
            <a:r>
              <a:rPr lang="tr-TR" dirty="0"/>
              <a:t>Makine Öğrenmesi alanında verideki özelliklerin seçilmesi modellerin başarısını önemli ölçüde etkileyen bir adımdır.</a:t>
            </a:r>
          </a:p>
          <a:p>
            <a:pPr algn="just"/>
            <a:r>
              <a:rPr lang="tr-TR" dirty="0"/>
              <a:t>Makine Öğrenmesinde genellikle uzman bilgisine göre analiz edilerek el yordamıyla özellikler seçilirken Derin öğrenmede eğitim sürecinde özellikler otomatik olarak tespit edilmektedir (Aslan, 2018).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07A1AA3-F7AB-1622-7D48-E97DEB22F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03" y="3895725"/>
            <a:ext cx="5805394" cy="25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6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28DF88-257B-7FE7-7F72-C96E331C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Konvolüsyonel</a:t>
            </a:r>
            <a:r>
              <a:rPr lang="tr-TR" dirty="0"/>
              <a:t> Sinir Ağları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A78F52-FCFD-A0BD-7E95-0943BD675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935" y="2141537"/>
            <a:ext cx="6984465" cy="4195763"/>
          </a:xfrm>
        </p:spPr>
        <p:txBody>
          <a:bodyPr/>
          <a:lstStyle/>
          <a:p>
            <a:r>
              <a:rPr lang="tr-TR" dirty="0"/>
              <a:t>1989 ilk CNN kavramı,</a:t>
            </a:r>
          </a:p>
          <a:p>
            <a:r>
              <a:rPr lang="tr-TR" dirty="0"/>
              <a:t>1998’da </a:t>
            </a:r>
            <a:r>
              <a:rPr lang="tr-TR" dirty="0" err="1"/>
              <a:t>LeNet</a:t>
            </a:r>
            <a:r>
              <a:rPr lang="tr-TR" dirty="0"/>
              <a:t> ile MNIST veri seti,</a:t>
            </a:r>
          </a:p>
          <a:p>
            <a:r>
              <a:rPr lang="tr-TR" dirty="0"/>
              <a:t>Pascal Visual </a:t>
            </a:r>
            <a:r>
              <a:rPr lang="tr-TR"/>
              <a:t>Object Challenge 2010,</a:t>
            </a:r>
            <a:endParaRPr lang="tr-TR" dirty="0"/>
          </a:p>
          <a:p>
            <a:r>
              <a:rPr lang="tr-TR" dirty="0" err="1"/>
              <a:t>ImageNet</a:t>
            </a:r>
            <a:r>
              <a:rPr lang="tr-TR" dirty="0"/>
              <a:t> 2012 yarışması </a:t>
            </a:r>
            <a:r>
              <a:rPr lang="tr-TR" dirty="0" err="1"/>
              <a:t>AlexNet</a:t>
            </a:r>
            <a:r>
              <a:rPr lang="tr-TR" dirty="0"/>
              <a:t>,</a:t>
            </a:r>
          </a:p>
          <a:p>
            <a:r>
              <a:rPr lang="tr-TR" dirty="0"/>
              <a:t>Top-5 insan hatasının </a:t>
            </a:r>
            <a:r>
              <a:rPr lang="tr-TR" dirty="0" err="1"/>
              <a:t>ResNet</a:t>
            </a:r>
            <a:r>
              <a:rPr lang="tr-TR" dirty="0"/>
              <a:t> ile aşılması,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D96BC71-F699-F3EA-CFDF-A70135E0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2" y="1963737"/>
            <a:ext cx="5396833" cy="319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21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28DF88-257B-7FE7-7F72-C96E331C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Konvolüsyonel</a:t>
            </a:r>
            <a:r>
              <a:rPr lang="tr-TR" dirty="0"/>
              <a:t> Sinir Ağları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A78F52-FCFD-A0BD-7E95-0943BD675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81" y="5728493"/>
            <a:ext cx="4712594" cy="704773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ILSVRC-2010 test görüntüleri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C8A9FCE-1CAD-3C46-2A8B-0440B3578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6" y="2168525"/>
            <a:ext cx="4143375" cy="33909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AACB066-A9DB-5829-D103-D0AF3B504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410" y="2168525"/>
            <a:ext cx="6039702" cy="3390900"/>
          </a:xfrm>
          <a:prstGeom prst="rect">
            <a:avLst/>
          </a:prstGeom>
        </p:spPr>
      </p:pic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F0ED9F39-C8C8-6C47-996B-F58F92A83E30}"/>
              </a:ext>
            </a:extLst>
          </p:cNvPr>
          <p:cNvSpPr txBox="1">
            <a:spLocks/>
          </p:cNvSpPr>
          <p:nvPr/>
        </p:nvSpPr>
        <p:spPr>
          <a:xfrm>
            <a:off x="6096000" y="5725887"/>
            <a:ext cx="5257800" cy="70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/>
              <a:t>Otonom sürüşlerde nesne tespiti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C8C0587-5603-12AB-BBFB-6DCAE9007EF2}"/>
              </a:ext>
            </a:extLst>
          </p:cNvPr>
          <p:cNvSpPr txBox="1"/>
          <p:nvPr/>
        </p:nvSpPr>
        <p:spPr>
          <a:xfrm>
            <a:off x="718186" y="1690688"/>
            <a:ext cx="7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EEABAC8B-C7A1-D72E-5C46-6766B4C5093C}"/>
              </a:ext>
            </a:extLst>
          </p:cNvPr>
          <p:cNvSpPr txBox="1">
            <a:spLocks/>
          </p:cNvSpPr>
          <p:nvPr/>
        </p:nvSpPr>
        <p:spPr>
          <a:xfrm>
            <a:off x="496888" y="16040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Google, Facebook, Pinterest, Instagram, Tesla ve </a:t>
            </a:r>
            <a:r>
              <a:rPr lang="tr-TR" dirty="0" err="1"/>
              <a:t>Nvidia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577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28DF88-257B-7FE7-7F72-C96E331C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Konvolüsyonel</a:t>
            </a:r>
            <a:r>
              <a:rPr lang="tr-TR" dirty="0"/>
              <a:t> Sinir Ağları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A78F52-FCFD-A0BD-7E95-0943BD675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Çeşitli ağ mimarileri,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B1AEF40-0975-971C-290F-CCA42E128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2772093"/>
            <a:ext cx="5191125" cy="3204210"/>
          </a:xfrm>
          <a:prstGeom prst="rect">
            <a:avLst/>
          </a:prstGeom>
        </p:spPr>
      </p:pic>
      <p:pic>
        <p:nvPicPr>
          <p:cNvPr id="6" name="Resim 5" descr="diyagram içeren bir resim&#10;&#10;Açıklama otomatik olarak oluşturuldu">
            <a:extLst>
              <a:ext uri="{FF2B5EF4-FFF2-40B4-BE49-F238E27FC236}">
                <a16:creationId xmlns:a16="http://schemas.microsoft.com/office/drawing/2014/main" id="{E8FD1083-640F-A63F-8E2E-3B714124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2749233"/>
            <a:ext cx="4572000" cy="32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6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28DF88-257B-7FE7-7F72-C96E331C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Konvolüsyon Katmanı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A78F52-FCFD-A0BD-7E95-0943BD675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Konvolüsyon işlemi,</a:t>
            </a:r>
          </a:p>
          <a:p>
            <a:r>
              <a:rPr lang="tr-TR" dirty="0"/>
              <a:t>Filtreler,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BCA81C4-136A-903F-02DF-3E064A0EC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550" y="2013894"/>
            <a:ext cx="2882900" cy="3974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CD5051DF-D37C-9CA3-D229-0811D590A150}"/>
                  </a:ext>
                </a:extLst>
              </p:cNvPr>
              <p:cNvSpPr txBox="1"/>
              <p:nvPr/>
            </p:nvSpPr>
            <p:spPr>
              <a:xfrm>
                <a:off x="838200" y="3260725"/>
                <a:ext cx="6096000" cy="1025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smtClean="0"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80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180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180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80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800"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r-TR" sz="1800"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tr-TR" sz="1800">
                                  <a:effectLst/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r-T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tr-T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r>
                                    <a:rPr lang="tr-T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tr-TR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tr-TR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tr-TR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tr-TR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tr-T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tr-TR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−1+</m:t>
                                      </m:r>
                                      <m:r>
                                        <a:rPr lang="tr-TR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tr-TR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tr-TR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tr-TR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−1+</m:t>
                                      </m:r>
                                      <m:r>
                                        <a:rPr lang="tr-TR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tr-TR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tr-TR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CD5051DF-D37C-9CA3-D229-0811D590A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60725"/>
                <a:ext cx="6096000" cy="10259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FBE3E408-E528-CDAB-1875-1F20B00AE4AA}"/>
                  </a:ext>
                </a:extLst>
              </p:cNvPr>
              <p:cNvSpPr txBox="1"/>
              <p:nvPr/>
            </p:nvSpPr>
            <p:spPr>
              <a:xfrm>
                <a:off x="-530225" y="4431154"/>
                <a:ext cx="617855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çı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𝑘𝑡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ı</m:t>
                          </m:r>
                        </m:sub>
                      </m:sSub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FBE3E408-E528-CDAB-1875-1F20B00AE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0225" y="4431154"/>
                <a:ext cx="617855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8838C862-03FC-00C6-37FB-4C798C2565A6}"/>
                  </a:ext>
                </a:extLst>
              </p:cNvPr>
              <p:cNvSpPr txBox="1"/>
              <p:nvPr/>
            </p:nvSpPr>
            <p:spPr>
              <a:xfrm>
                <a:off x="-530225" y="5290344"/>
                <a:ext cx="617855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çı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𝑘𝑡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ı</m:t>
                          </m:r>
                        </m:sub>
                      </m:sSub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8838C862-03FC-00C6-37FB-4C798C256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0225" y="5290344"/>
                <a:ext cx="6178550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686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3BB374-E0B3-0696-182C-47087C5C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Özellik Hiyerarşisi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B28DB0B-1853-C172-EE16-69D59566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08" y="2648670"/>
            <a:ext cx="10501691" cy="21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6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5EF36C-C03E-9E90-70FC-C4693886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Konvolüsyonel</a:t>
            </a:r>
            <a:r>
              <a:rPr lang="tr-TR" dirty="0"/>
              <a:t> Sinir Ağları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FD3A2D29-3D31-EBF3-5936-946AA904F60A}"/>
                  </a:ext>
                </a:extLst>
              </p:cNvPr>
              <p:cNvSpPr txBox="1"/>
              <p:nvPr/>
            </p:nvSpPr>
            <p:spPr>
              <a:xfrm>
                <a:off x="-292100" y="1790061"/>
                <a:ext cx="6096000" cy="846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𝑒𝑐𝑒𝑝𝑡𝑖𝑣𝑒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𝐹𝑖𝑒𝑙𝑑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FD3A2D29-3D31-EBF3-5936-946AA904F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2100" y="1790061"/>
                <a:ext cx="6096000" cy="8468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6679D885-0C84-DB86-B091-86123534F026}"/>
                  </a:ext>
                </a:extLst>
              </p:cNvPr>
              <p:cNvSpPr txBox="1"/>
              <p:nvPr/>
            </p:nvSpPr>
            <p:spPr>
              <a:xfrm>
                <a:off x="150495" y="2889061"/>
                <a:ext cx="6096000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6679D885-0C84-DB86-B091-86123534F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5" y="2889061"/>
                <a:ext cx="6096000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A8ECA863-9A61-570D-1322-F4DDC0B4955C}"/>
                  </a:ext>
                </a:extLst>
              </p:cNvPr>
              <p:cNvSpPr txBox="1"/>
              <p:nvPr/>
            </p:nvSpPr>
            <p:spPr>
              <a:xfrm>
                <a:off x="150495" y="4215842"/>
                <a:ext cx="60960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tr-T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tr-TR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A8ECA863-9A61-570D-1322-F4DDC0B49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5" y="4215842"/>
                <a:ext cx="6096000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Resim 15" descr="diyagram içeren bir resim&#10;&#10;Açıklama otomatik olarak oluşturuldu">
            <a:extLst>
              <a:ext uri="{FF2B5EF4-FFF2-40B4-BE49-F238E27FC236}">
                <a16:creationId xmlns:a16="http://schemas.microsoft.com/office/drawing/2014/main" id="{2CF3F02B-FA4F-0C0E-DC52-3302E7772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900" y="1957340"/>
            <a:ext cx="5795010" cy="2433771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77185D70-2A44-9F9A-276B-E6907F22C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495" y="4657763"/>
            <a:ext cx="484441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4E1B12-69CE-42B1-F5A5-9F81ABCA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AA3AE3-4A71-0BF1-D104-604121558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Başlıca kullanılan problemler;</a:t>
            </a:r>
          </a:p>
          <a:p>
            <a:r>
              <a:rPr lang="tr-TR" dirty="0"/>
              <a:t>Obje Tanıma,</a:t>
            </a:r>
          </a:p>
          <a:p>
            <a:r>
              <a:rPr lang="tr-TR" dirty="0"/>
              <a:t>Obje Sınıflandırma,</a:t>
            </a:r>
          </a:p>
          <a:p>
            <a:r>
              <a:rPr lang="tr-TR" dirty="0"/>
              <a:t>Örüntü Tanıma.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Alanlar;</a:t>
            </a:r>
          </a:p>
          <a:p>
            <a:r>
              <a:rPr lang="tr-TR" dirty="0"/>
              <a:t>Fitopatoloji, entomoloji, radyoloji, otonom sürüş, şüpheli kişilerin yüz tespiti vb.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603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423DA2-00B5-7736-E063-EE39145C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ReLU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CA565A-5722-C450-ECFF-B78518DB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63725"/>
            <a:ext cx="11353800" cy="4351338"/>
          </a:xfrm>
        </p:spPr>
        <p:txBody>
          <a:bodyPr/>
          <a:lstStyle/>
          <a:p>
            <a:pPr algn="just"/>
            <a:r>
              <a:rPr lang="tr-TR" dirty="0" err="1"/>
              <a:t>Doğrusallaşan</a:t>
            </a:r>
            <a:r>
              <a:rPr lang="tr-TR" dirty="0"/>
              <a:t> ağ, doğrusal olmayan ağa dönüştürülür. Böylece modelin karmaşıklığı yükselerek modelin </a:t>
            </a:r>
            <a:r>
              <a:rPr lang="tr-TR" b="0" i="0" dirty="0">
                <a:effectLst/>
                <a:latin typeface="Söhne"/>
              </a:rPr>
              <a:t>bilgi işleme yeteneğinde artış gözlemlenir.</a:t>
            </a:r>
            <a:endParaRPr lang="tr-TR" dirty="0"/>
          </a:p>
        </p:txBody>
      </p:sp>
      <p:pic>
        <p:nvPicPr>
          <p:cNvPr id="4" name="Resim 3" descr="diyagram içeren bir resim&#10;&#10;Açıklama otomatik olarak oluşturuldu">
            <a:extLst>
              <a:ext uri="{FF2B5EF4-FFF2-40B4-BE49-F238E27FC236}">
                <a16:creationId xmlns:a16="http://schemas.microsoft.com/office/drawing/2014/main" id="{5151E581-6677-CDBE-3857-9F8F88A9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420" y="2989622"/>
            <a:ext cx="5453380" cy="1743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DB148581-8374-7826-0338-90FF3A044CAB}"/>
                  </a:ext>
                </a:extLst>
              </p:cNvPr>
              <p:cNvSpPr txBox="1"/>
              <p:nvPr/>
            </p:nvSpPr>
            <p:spPr>
              <a:xfrm>
                <a:off x="2632038" y="5506830"/>
                <a:ext cx="6096000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tr-T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DB148581-8374-7826-0338-90FF3A044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038" y="5506830"/>
                <a:ext cx="6096000" cy="376770"/>
              </a:xfrm>
              <a:prstGeom prst="rect">
                <a:avLst/>
              </a:prstGeom>
              <a:blipFill>
                <a:blip r:embed="rId3"/>
                <a:stretch>
                  <a:fillRect t="-1613" b="-1451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B6689A5F-C2E2-2118-F8BA-4F2F1D13929D}"/>
                  </a:ext>
                </a:extLst>
              </p:cNvPr>
              <p:cNvSpPr txBox="1"/>
              <p:nvPr/>
            </p:nvSpPr>
            <p:spPr>
              <a:xfrm>
                <a:off x="266700" y="3272692"/>
                <a:ext cx="6096000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B6689A5F-C2E2-2118-F8BA-4F2F1D139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3272692"/>
                <a:ext cx="6096000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70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4E8DAF-E071-22DB-B48E-A2C5099C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Ortaklama</a:t>
            </a:r>
            <a:r>
              <a:rPr lang="tr-TR" dirty="0"/>
              <a:t> Katmanı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8B3F58-93BB-CCBB-287B-30F093F0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>
            <a:normAutofit/>
          </a:bodyPr>
          <a:lstStyle/>
          <a:p>
            <a:pPr algn="just"/>
            <a:r>
              <a:rPr lang="tr-TR" sz="2400" dirty="0" err="1"/>
              <a:t>Max</a:t>
            </a:r>
            <a:r>
              <a:rPr lang="tr-TR" sz="2400" dirty="0"/>
              <a:t> </a:t>
            </a:r>
            <a:r>
              <a:rPr lang="tr-TR" sz="2400" dirty="0" err="1"/>
              <a:t>pooling</a:t>
            </a:r>
            <a:r>
              <a:rPr lang="tr-TR" sz="2400" dirty="0"/>
              <a:t> işleminde bazı özelliklerin silinmesine karşın iyi eşleşmiş özelliklerin bilgisi korunmaktadır ve ayrıca görüntü boyutunu düşürmesi ağın hesaplama süresini oldukça azaltmaktadır (İnik &amp; Ülker, 2017).</a:t>
            </a:r>
          </a:p>
          <a:p>
            <a:pPr algn="just"/>
            <a:r>
              <a:rPr lang="tr-TR" sz="2400" dirty="0"/>
              <a:t>Ağ, </a:t>
            </a:r>
            <a:r>
              <a:rPr lang="tr-TR" sz="2400" dirty="0" err="1"/>
              <a:t>Translation</a:t>
            </a:r>
            <a:r>
              <a:rPr lang="tr-TR" sz="2400" dirty="0"/>
              <a:t> </a:t>
            </a:r>
            <a:r>
              <a:rPr lang="tr-TR" sz="2400" dirty="0" err="1"/>
              <a:t>invariant</a:t>
            </a:r>
            <a:r>
              <a:rPr lang="tr-TR" sz="2400" dirty="0"/>
              <a:t> özelliği kazanır (</a:t>
            </a:r>
            <a:r>
              <a:rPr lang="tr-TR" sz="2400" dirty="0" err="1"/>
              <a:t>Goodfellow</a:t>
            </a:r>
            <a:r>
              <a:rPr lang="tr-TR" sz="2400" dirty="0"/>
              <a:t>, </a:t>
            </a:r>
            <a:r>
              <a:rPr lang="tr-TR" sz="2400" dirty="0" err="1"/>
              <a:t>Bengio</a:t>
            </a:r>
            <a:r>
              <a:rPr lang="tr-TR" sz="2400" dirty="0"/>
              <a:t>, &amp; </a:t>
            </a:r>
            <a:r>
              <a:rPr lang="tr-TR" sz="2400" dirty="0" err="1"/>
              <a:t>Courville</a:t>
            </a:r>
            <a:r>
              <a:rPr lang="tr-TR" sz="2400" dirty="0"/>
              <a:t>, 2016).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4ABFCC4-90D3-6D4F-0036-D9250FA37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61" y="3862070"/>
            <a:ext cx="4552877" cy="244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Resim 5" descr="metin, ekran, görüntüleme, hava taşıtı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7F7F641-37C4-F7D1-EF16-55BD6918B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64" y="4217670"/>
            <a:ext cx="5300174" cy="17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33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DD1E5D-957B-FD57-0BEA-567942F6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Düzleştirme Katmanı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48B9F7-4E7C-2375-C568-DC852A0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Çok boyutlu veri, tek boyuta indirgenir.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8C9596D-06CC-EF17-D805-737890FF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2482897"/>
            <a:ext cx="5534025" cy="382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90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2A7959-7758-E9E1-3E0C-7DAD7BB0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Tam Bağlı Katman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6033CA-853F-C685-8CA1-F969713DA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3000" cy="4351338"/>
          </a:xfrm>
        </p:spPr>
        <p:txBody>
          <a:bodyPr/>
          <a:lstStyle/>
          <a:p>
            <a:pPr algn="just"/>
            <a:r>
              <a:rPr lang="tr-TR" dirty="0" err="1"/>
              <a:t>ANN’lerdeki</a:t>
            </a:r>
            <a:r>
              <a:rPr lang="tr-TR" dirty="0"/>
              <a:t> işlemler sonucunda sınıflandırmak üzere her sınıf için skor üretilir.</a:t>
            </a:r>
          </a:p>
          <a:p>
            <a:pPr algn="just"/>
            <a:r>
              <a:rPr lang="tr-TR" dirty="0"/>
              <a:t>Sınıf sayısı ile çıktı sayısı aynı miktardadır (Keskin, 2022).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6568F05-53A0-E2EF-6F01-38D14C59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288" y="1779068"/>
            <a:ext cx="3948112" cy="471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0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013176-C55E-622C-38A3-62DB04D6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Sönümleme Katmanı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169964-A599-B747-1014-6E36EAD07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Nöronların rastgele sönümlenmesiyle bilinçli bir hata yaratılır,</a:t>
            </a:r>
          </a:p>
          <a:p>
            <a:pPr algn="just"/>
            <a:r>
              <a:rPr lang="tr-TR" dirty="0"/>
              <a:t>Aşırı öğrenmeyi azaltır.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3D8CB0F-F7AA-1AE5-09D2-30873527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192" y="3429000"/>
            <a:ext cx="5249616" cy="26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01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1621CA-0FBA-2C6E-1923-1C65C252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Sınıflandırma Katmanı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597182-3C0F-6D2A-BCB2-4A805DD5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8475"/>
          </a:xfrm>
        </p:spPr>
        <p:txBody>
          <a:bodyPr/>
          <a:lstStyle/>
          <a:p>
            <a:pPr algn="just"/>
            <a:r>
              <a:rPr lang="tr-TR" dirty="0"/>
              <a:t>Olasılık dağılımı elde edilir.</a:t>
            </a:r>
          </a:p>
          <a:p>
            <a:pPr marL="457200" lvl="1" indent="0" algn="just">
              <a:buNone/>
            </a:pPr>
            <a:r>
              <a:rPr lang="tr-TR" dirty="0"/>
              <a:t>Tek etiketli çoklu sınıflandırma problemlerinde kullanılan </a:t>
            </a:r>
            <a:r>
              <a:rPr lang="tr-TR" dirty="0" err="1"/>
              <a:t>Softmax</a:t>
            </a:r>
            <a:r>
              <a:rPr lang="tr-TR" dirty="0"/>
              <a:t> fonksiyonu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B38052DE-43A1-6372-A44A-2E2221AAAC66}"/>
                  </a:ext>
                </a:extLst>
              </p:cNvPr>
              <p:cNvSpPr txBox="1"/>
              <p:nvPr/>
            </p:nvSpPr>
            <p:spPr>
              <a:xfrm>
                <a:off x="838200" y="2688861"/>
                <a:ext cx="6096000" cy="740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tr-T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tr-T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B38052DE-43A1-6372-A44A-2E2221AAA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8861"/>
                <a:ext cx="6096000" cy="7401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2A70CA62-45A5-820C-8034-C8E129928BBD}"/>
              </a:ext>
            </a:extLst>
          </p:cNvPr>
          <p:cNvSpPr txBox="1">
            <a:spLocks/>
          </p:cNvSpPr>
          <p:nvPr/>
        </p:nvSpPr>
        <p:spPr>
          <a:xfrm>
            <a:off x="838200" y="3729037"/>
            <a:ext cx="10515600" cy="176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Amaca uygun kayıp fonksiyonu seçilmelidir. </a:t>
            </a:r>
          </a:p>
          <a:p>
            <a:pPr lvl="1" algn="just"/>
            <a:r>
              <a:rPr lang="tr-TR" dirty="0"/>
              <a:t>Regresyon problemlerinde genellikle MSE tercih edilir,</a:t>
            </a:r>
          </a:p>
          <a:p>
            <a:pPr lvl="1" algn="just"/>
            <a:r>
              <a:rPr lang="tr-TR" dirty="0"/>
              <a:t>İkili veya çoklu sınıflandırma problemlerinde </a:t>
            </a:r>
            <a:r>
              <a:rPr lang="tr-TR" dirty="0" err="1"/>
              <a:t>Binary</a:t>
            </a:r>
            <a:r>
              <a:rPr lang="tr-TR" dirty="0"/>
              <a:t> Cross </a:t>
            </a:r>
            <a:r>
              <a:rPr lang="tr-TR" dirty="0" err="1"/>
              <a:t>Entropy</a:t>
            </a:r>
            <a:r>
              <a:rPr lang="tr-TR" dirty="0"/>
              <a:t> kullanılır.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06F0AAC1-040D-C9A9-4F57-96BFA19B140F}"/>
                  </a:ext>
                </a:extLst>
              </p:cNvPr>
              <p:cNvSpPr txBox="1"/>
              <p:nvPr/>
            </p:nvSpPr>
            <p:spPr>
              <a:xfrm>
                <a:off x="2819400" y="5253968"/>
                <a:ext cx="6096000" cy="871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tr-T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tr-T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tr-TR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tr-T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tr-T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tr-T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tr-T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  <m:func>
                                    <m:func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tr-TR" i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tr-T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i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tr-TR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tr-TR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tr-TR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06F0AAC1-040D-C9A9-4F57-96BFA19B1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253968"/>
                <a:ext cx="6096000" cy="871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070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A13D3A-0FE1-6D93-4B26-44866937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Modelin İyileştirilmesi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885F39-6A56-3269-83B3-4F2558F5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Veri Artırımı (Data </a:t>
            </a:r>
            <a:r>
              <a:rPr lang="tr-TR" sz="1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Augmentation</a:t>
            </a:r>
            <a:r>
              <a:rPr lang="tr-TR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) kullanılarak çeşitlilik yaratılması,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tr-TR" sz="1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Dropout</a:t>
            </a:r>
            <a:r>
              <a:rPr lang="tr-TR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 tekniği kullanılarak ağda rastgelelik sağlanması,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Aktivasyon fonksiyonu olarak </a:t>
            </a:r>
            <a:r>
              <a:rPr lang="tr-TR" sz="1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ReLU</a:t>
            </a:r>
            <a:r>
              <a:rPr lang="tr-TR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 kullanılması,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Transfer Learning yönteminden yararlanarak daha önceden benzer ve büyük veri setleri ile eğitilmiş CNN katmanlarının kullanımı,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Ağırlık Düzenlileştirilmesiyle modelin karmaşıklığının azaltılması,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Normalizasyon yöntemiyle alt katmanlarda gerçekleşen parametre güncellenmesinin sonraki katmanlarda yaşanan girdi dağılımının değişiminin önlenmesi.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3388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FF7F0C-6E7F-E12B-E0DF-758A0076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Formuller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888F0CCD-5C22-8EED-65A9-7F082F703C81}"/>
                  </a:ext>
                </a:extLst>
              </p:cNvPr>
              <p:cNvSpPr txBox="1"/>
              <p:nvPr/>
            </p:nvSpPr>
            <p:spPr>
              <a:xfrm>
                <a:off x="-395343" y="1468471"/>
                <a:ext cx="6094206" cy="871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tr-TR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tr-T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888F0CCD-5C22-8EED-65A9-7F082F703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5343" y="1468471"/>
                <a:ext cx="6094206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60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79EA32-3B4A-4803-F261-1D10B01C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A0D48E-5D00-DBD2-0B62-D10634D2B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15000 adet 64x64 boyutundaki görüntüler üzerinde CNN modeli eğitildiğinde daha önce gözlemlenmemiş veriler için %97 doğruluk oranı elde edilmiştir (Kayalı &amp; Omurca, 2021).</a:t>
            </a:r>
          </a:p>
          <a:p>
            <a:endParaRPr lang="tr-TR" dirty="0"/>
          </a:p>
          <a:p>
            <a:r>
              <a:rPr lang="tr-TR" dirty="0"/>
              <a:t>64x64 ve 256x256 boyutlarındaki görüntülerle eğitildiğinde doğruluk SVM modelinde %61’den %64’e, CNN modelinde %71’den %95’e çıkmıştır (</a:t>
            </a:r>
            <a:r>
              <a:rPr lang="tr-TR" dirty="0" err="1"/>
              <a:t>Wanga</a:t>
            </a:r>
            <a:r>
              <a:rPr lang="tr-TR" dirty="0"/>
              <a:t>, Fan, &amp; Wang, 2021).</a:t>
            </a:r>
          </a:p>
        </p:txBody>
      </p:sp>
    </p:spTree>
    <p:extLst>
      <p:ext uri="{BB962C8B-B14F-4D97-AF65-F5344CB8AC3E}">
        <p14:creationId xmlns:p14="http://schemas.microsoft.com/office/powerpoint/2010/main" val="171846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F8187E-0D24-2562-7B8F-6A542CFB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Yapay Zeka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D1B4F7-CF7F-10F0-66F5-03635801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Makinelerin insan gibi davranması,</a:t>
            </a:r>
          </a:p>
          <a:p>
            <a:r>
              <a:rPr lang="tr-TR" dirty="0"/>
              <a:t>"Makineler Düşünebilir mi? ",</a:t>
            </a:r>
          </a:p>
          <a:p>
            <a:r>
              <a:rPr lang="tr-TR" dirty="0"/>
              <a:t>Turing Testi,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0E9141F-140D-2F85-81F7-A54481B3F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1565416"/>
            <a:ext cx="4927600" cy="485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4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C4AC99-29E2-813B-269B-B69722F3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Makine Öğrenmesi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F19729-4E6D-E59F-AC76-0B1D72970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475"/>
          </a:xfrm>
        </p:spPr>
        <p:txBody>
          <a:bodyPr>
            <a:normAutofit/>
          </a:bodyPr>
          <a:lstStyle/>
          <a:p>
            <a:r>
              <a:rPr lang="tr-TR" dirty="0"/>
              <a:t>Teknolojinin gelişimi,</a:t>
            </a:r>
          </a:p>
          <a:p>
            <a:r>
              <a:rPr lang="tr-TR" dirty="0"/>
              <a:t>Y</a:t>
            </a:r>
            <a:r>
              <a:rPr lang="nn-NO" dirty="0"/>
              <a:t>üksek matematik, </a:t>
            </a:r>
            <a:r>
              <a:rPr lang="tr-TR" dirty="0"/>
              <a:t>İ</a:t>
            </a:r>
            <a:r>
              <a:rPr lang="nn-NO" dirty="0"/>
              <a:t>statistik ve </a:t>
            </a:r>
            <a:r>
              <a:rPr lang="tr-TR" dirty="0"/>
              <a:t>p</a:t>
            </a:r>
            <a:r>
              <a:rPr lang="nn-NO" dirty="0"/>
              <a:t>rogramlama bilgisi</a:t>
            </a:r>
            <a:r>
              <a:rPr lang="tr-TR" dirty="0"/>
              <a:t>,</a:t>
            </a:r>
          </a:p>
          <a:p>
            <a:r>
              <a:rPr lang="tr-TR" dirty="0"/>
              <a:t>Denetimli öğrenme;</a:t>
            </a:r>
          </a:p>
          <a:p>
            <a:pPr lvl="1"/>
            <a:r>
              <a:rPr lang="tr-TR" dirty="0"/>
              <a:t>E-mail spam filtreleme,</a:t>
            </a:r>
          </a:p>
          <a:p>
            <a:pPr lvl="1"/>
            <a:r>
              <a:rPr lang="tr-TR" dirty="0"/>
              <a:t>Yüz tanıma,</a:t>
            </a:r>
          </a:p>
          <a:p>
            <a:pPr lvl="1"/>
            <a:r>
              <a:rPr lang="tr-TR" dirty="0"/>
              <a:t>El yazısı tanıma,</a:t>
            </a:r>
          </a:p>
          <a:p>
            <a:pPr lvl="1"/>
            <a:r>
              <a:rPr lang="tr-TR" dirty="0"/>
              <a:t>Anomali tespiti.</a:t>
            </a:r>
          </a:p>
          <a:p>
            <a:r>
              <a:rPr lang="tr-TR" dirty="0"/>
              <a:t>Denetimsiz öğrenme;</a:t>
            </a:r>
          </a:p>
          <a:p>
            <a:pPr lvl="1"/>
            <a:r>
              <a:rPr lang="tr-TR" dirty="0"/>
              <a:t>Piyasa bölünmesi,</a:t>
            </a:r>
          </a:p>
          <a:p>
            <a:pPr lvl="1"/>
            <a:r>
              <a:rPr lang="tr-TR" dirty="0"/>
              <a:t>Kanser teşhisi.</a:t>
            </a:r>
          </a:p>
        </p:txBody>
      </p:sp>
    </p:spTree>
    <p:extLst>
      <p:ext uri="{BB962C8B-B14F-4D97-AF65-F5344CB8AC3E}">
        <p14:creationId xmlns:p14="http://schemas.microsoft.com/office/powerpoint/2010/main" val="110117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9FCAA4-DD9F-E933-871C-0A593AFC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Modelin Öğrenmesi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89A6AC-5D73-40E0-93D9-70259363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Kayıp Fonksiyonu;</a:t>
            </a:r>
          </a:p>
          <a:p>
            <a:pPr marL="457200" lvl="1" indent="0">
              <a:buNone/>
            </a:pPr>
            <a:r>
              <a:rPr lang="tr-TR" sz="2000" dirty="0"/>
              <a:t>Modelin tahmin ettiği değer ile gerçek değeri arasındaki hata farkını hesaplayan fonksiyonlardır.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Optimizasyon Fonksiyonu;</a:t>
            </a:r>
          </a:p>
          <a:p>
            <a:pPr marL="457200" lvl="1" indent="0">
              <a:buNone/>
            </a:pPr>
            <a:r>
              <a:rPr lang="tr-TR" sz="2000" dirty="0"/>
              <a:t>İstatistik alanında maksimizasyon, makine öğrenmesinde minimizasyon önemlidir.</a:t>
            </a:r>
          </a:p>
          <a:p>
            <a:pPr lvl="1"/>
            <a:r>
              <a:rPr lang="tr-TR" dirty="0"/>
              <a:t>First-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,</a:t>
            </a:r>
          </a:p>
          <a:p>
            <a:pPr lvl="1"/>
            <a:r>
              <a:rPr lang="tr-TR" dirty="0"/>
              <a:t>High-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,</a:t>
            </a:r>
          </a:p>
          <a:p>
            <a:pPr lvl="1"/>
            <a:r>
              <a:rPr lang="tr-TR" dirty="0" err="1"/>
              <a:t>Derivative-Free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EEE85D8F-4C6B-D210-9B55-805856FBC98C}"/>
                  </a:ext>
                </a:extLst>
              </p:cNvPr>
              <p:cNvSpPr txBox="1"/>
              <p:nvPr/>
            </p:nvSpPr>
            <p:spPr>
              <a:xfrm>
                <a:off x="2628900" y="2726668"/>
                <a:ext cx="6096000" cy="871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tr-T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tr-T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tr-T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EEE85D8F-4C6B-D210-9B55-805856FBC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00" y="2726668"/>
                <a:ext cx="6096000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84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51E0A0-06AD-E434-68BB-D676665C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Eğimli İniş (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Descent</a:t>
            </a:r>
            <a:r>
              <a:rPr lang="tr-T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E5CFD64B-C5A2-ACCF-13A7-4A14AD331098}"/>
                  </a:ext>
                </a:extLst>
              </p:cNvPr>
              <p:cNvSpPr txBox="1"/>
              <p:nvPr/>
            </p:nvSpPr>
            <p:spPr>
              <a:xfrm>
                <a:off x="5461000" y="1777401"/>
                <a:ext cx="6096000" cy="871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tr-T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tr-T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tr-T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tr-T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E5CFD64B-C5A2-ACCF-13A7-4A14AD33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0" y="1777401"/>
                <a:ext cx="6096000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78B58A81-DCB9-050C-7F83-860E976A9772}"/>
                  </a:ext>
                </a:extLst>
              </p:cNvPr>
              <p:cNvSpPr txBox="1"/>
              <p:nvPr/>
            </p:nvSpPr>
            <p:spPr>
              <a:xfrm>
                <a:off x="241300" y="1777401"/>
                <a:ext cx="6096000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78B58A81-DCB9-050C-7F83-860E976A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1777401"/>
                <a:ext cx="6096000" cy="902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0C27AE3C-51A9-4C6C-1471-2B9CAB702E83}"/>
                  </a:ext>
                </a:extLst>
              </p:cNvPr>
              <p:cNvSpPr txBox="1"/>
              <p:nvPr/>
            </p:nvSpPr>
            <p:spPr>
              <a:xfrm>
                <a:off x="3048000" y="3691571"/>
                <a:ext cx="6096000" cy="871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tr-T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tr-TR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tr-TR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tr-TR" i="0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tr-T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0C27AE3C-51A9-4C6C-1471-2B9CAB702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691571"/>
                <a:ext cx="6096000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İçerik Yer Tutucusu 2">
            <a:extLst>
              <a:ext uri="{FF2B5EF4-FFF2-40B4-BE49-F238E27FC236}">
                <a16:creationId xmlns:a16="http://schemas.microsoft.com/office/drawing/2014/main" id="{F582D941-68DC-2729-57E6-C84EA3ADC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2932505"/>
            <a:ext cx="8528049" cy="3299304"/>
          </a:xfrm>
        </p:spPr>
        <p:txBody>
          <a:bodyPr>
            <a:normAutofit/>
          </a:bodyPr>
          <a:lstStyle/>
          <a:p>
            <a:r>
              <a:rPr lang="tr-TR" dirty="0"/>
              <a:t>Toplu Dereceli Azalma (</a:t>
            </a:r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Descent</a:t>
            </a:r>
            <a:r>
              <a:rPr lang="tr-TR" dirty="0"/>
              <a:t>), 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Rastgele Dereceli Azalma (</a:t>
            </a:r>
            <a:r>
              <a:rPr lang="tr-TR" dirty="0" err="1"/>
              <a:t>Stochastic</a:t>
            </a:r>
            <a:r>
              <a:rPr lang="tr-TR" dirty="0"/>
              <a:t>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Descent</a:t>
            </a:r>
            <a:r>
              <a:rPr lang="tr-TR" dirty="0"/>
              <a:t>).</a:t>
            </a:r>
          </a:p>
          <a:p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Metin kutusu 25">
                <a:extLst>
                  <a:ext uri="{FF2B5EF4-FFF2-40B4-BE49-F238E27FC236}">
                    <a16:creationId xmlns:a16="http://schemas.microsoft.com/office/drawing/2014/main" id="{B7E3C636-870E-E494-CC82-23860AA43070}"/>
                  </a:ext>
                </a:extLst>
              </p:cNvPr>
              <p:cNvSpPr txBox="1"/>
              <p:nvPr/>
            </p:nvSpPr>
            <p:spPr>
              <a:xfrm>
                <a:off x="6337300" y="5059166"/>
                <a:ext cx="6146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6" name="Metin kutusu 25">
                <a:extLst>
                  <a:ext uri="{FF2B5EF4-FFF2-40B4-BE49-F238E27FC236}">
                    <a16:creationId xmlns:a16="http://schemas.microsoft.com/office/drawing/2014/main" id="{B7E3C636-870E-E494-CC82-23860AA43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300" y="5059166"/>
                <a:ext cx="6146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Metin kutusu 27">
                <a:extLst>
                  <a:ext uri="{FF2B5EF4-FFF2-40B4-BE49-F238E27FC236}">
                    <a16:creationId xmlns:a16="http://schemas.microsoft.com/office/drawing/2014/main" id="{D70FFC04-DBAB-93B2-BF52-11CA0B359BC4}"/>
                  </a:ext>
                </a:extLst>
              </p:cNvPr>
              <p:cNvSpPr txBox="1"/>
              <p:nvPr/>
            </p:nvSpPr>
            <p:spPr>
              <a:xfrm>
                <a:off x="5343525" y="2985452"/>
                <a:ext cx="6330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8" name="Metin kutusu 27">
                <a:extLst>
                  <a:ext uri="{FF2B5EF4-FFF2-40B4-BE49-F238E27FC236}">
                    <a16:creationId xmlns:a16="http://schemas.microsoft.com/office/drawing/2014/main" id="{D70FFC04-DBAB-93B2-BF52-11CA0B359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525" y="2985452"/>
                <a:ext cx="63309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Metin kutusu 29">
                <a:extLst>
                  <a:ext uri="{FF2B5EF4-FFF2-40B4-BE49-F238E27FC236}">
                    <a16:creationId xmlns:a16="http://schemas.microsoft.com/office/drawing/2014/main" id="{08145AF3-487A-F69E-CA66-115F263ABAB3}"/>
                  </a:ext>
                </a:extLst>
              </p:cNvPr>
              <p:cNvSpPr txBox="1"/>
              <p:nvPr/>
            </p:nvSpPr>
            <p:spPr>
              <a:xfrm>
                <a:off x="2930525" y="5724938"/>
                <a:ext cx="6330950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tr-T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tr-TR" i="0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p>
                        <m:sSup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0" name="Metin kutusu 29">
                <a:extLst>
                  <a:ext uri="{FF2B5EF4-FFF2-40B4-BE49-F238E27FC236}">
                    <a16:creationId xmlns:a16="http://schemas.microsoft.com/office/drawing/2014/main" id="{08145AF3-487A-F69E-CA66-115F263AB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525" y="5724938"/>
                <a:ext cx="6330950" cy="506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79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CEE23F-4409-746F-373B-F6CE38B3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Eğimli İniş (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Descent</a:t>
            </a:r>
            <a:r>
              <a:rPr lang="tr-TR" dirty="0"/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F19999F-F470-9AF2-F57E-950065921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78" y="2159000"/>
            <a:ext cx="9697861" cy="31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6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AD8417-F1EA-478D-199A-A125728E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Yapay Sinir Ağları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0DF1AF-BA6E-2B69-8C0D-9A2778E3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825625"/>
            <a:ext cx="6718300" cy="4351338"/>
          </a:xfrm>
        </p:spPr>
        <p:txBody>
          <a:bodyPr/>
          <a:lstStyle/>
          <a:p>
            <a:pPr algn="just"/>
            <a:r>
              <a:rPr lang="tr-TR" dirty="0"/>
              <a:t>Nöronlar; </a:t>
            </a:r>
            <a:r>
              <a:rPr lang="tr-TR" dirty="0" err="1"/>
              <a:t>dentritler</a:t>
            </a:r>
            <a:r>
              <a:rPr lang="tr-TR" dirty="0"/>
              <a:t>, hücre gövdesi, aksondan oluşur. Birbirleriyle sinaps boşluklarıyla bağlanır.</a:t>
            </a:r>
          </a:p>
          <a:p>
            <a:pPr algn="just"/>
            <a:r>
              <a:rPr lang="tr-TR" dirty="0"/>
              <a:t>Nöronlar tamamen bağlı (</a:t>
            </a:r>
            <a:r>
              <a:rPr lang="tr-TR" dirty="0" err="1"/>
              <a:t>fully-connected</a:t>
            </a:r>
            <a:r>
              <a:rPr lang="tr-TR" dirty="0"/>
              <a:t>) bir ağda düzenlenir ve uyarıları alıp göndererek adeta bir mesajcı gibi davranırlar.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54CD424-000D-EBF9-3C2E-CFA72DEBB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0" y="1480661"/>
            <a:ext cx="4445000" cy="30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6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871</Words>
  <Application>Microsoft Office PowerPoint</Application>
  <PresentationFormat>Geniş ekran</PresentationFormat>
  <Paragraphs>136</Paragraphs>
  <Slides>27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Söhne</vt:lpstr>
      <vt:lpstr>Symbol</vt:lpstr>
      <vt:lpstr>Office Teması</vt:lpstr>
      <vt:lpstr>Derin Öğrenme Yöntemleriyle Bir Uygulama</vt:lpstr>
      <vt:lpstr>Giriş</vt:lpstr>
      <vt:lpstr>Giriş</vt:lpstr>
      <vt:lpstr>Yapay Zeka</vt:lpstr>
      <vt:lpstr>Makine Öğrenmesi</vt:lpstr>
      <vt:lpstr>Modelin Öğrenmesi</vt:lpstr>
      <vt:lpstr>Eğimli İniş (Gradient Descent)</vt:lpstr>
      <vt:lpstr>Eğimli İniş (Gradient Descent)</vt:lpstr>
      <vt:lpstr>Yapay Sinir Ağları</vt:lpstr>
      <vt:lpstr>Tek Katmanlı Perceptron</vt:lpstr>
      <vt:lpstr>Tek Katmanlı Perceptron</vt:lpstr>
      <vt:lpstr>Çok Katmanlı Perceptron</vt:lpstr>
      <vt:lpstr>Derin Öğrenme</vt:lpstr>
      <vt:lpstr>Konvolüsyonel Sinir Ağları</vt:lpstr>
      <vt:lpstr>Konvolüsyonel Sinir Ağları</vt:lpstr>
      <vt:lpstr>Konvolüsyonel Sinir Ağları</vt:lpstr>
      <vt:lpstr>Konvolüsyon Katmanı</vt:lpstr>
      <vt:lpstr>Özellik Hiyerarşisi</vt:lpstr>
      <vt:lpstr>Konvolüsyonel Sinir Ağları</vt:lpstr>
      <vt:lpstr>ReLU</vt:lpstr>
      <vt:lpstr>Ortaklama Katmanı</vt:lpstr>
      <vt:lpstr>Düzleştirme Katmanı</vt:lpstr>
      <vt:lpstr>Tam Bağlı Katman</vt:lpstr>
      <vt:lpstr>Sönümleme Katmanı</vt:lpstr>
      <vt:lpstr>Sınıflandırma Katmanı</vt:lpstr>
      <vt:lpstr>Modelin İyileştirilmesi</vt:lpstr>
      <vt:lpstr>Formuller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Derin Öğrenme Yöntemleriyle Bir Uygulama</dc:title>
  <dc:creator>asdas adidas</dc:creator>
  <cp:lastModifiedBy>asdas adidas</cp:lastModifiedBy>
  <cp:revision>56</cp:revision>
  <dcterms:created xsi:type="dcterms:W3CDTF">2023-06-08T08:46:50Z</dcterms:created>
  <dcterms:modified xsi:type="dcterms:W3CDTF">2023-06-13T09:09:26Z</dcterms:modified>
</cp:coreProperties>
</file>