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sldIdLst>
    <p:sldId id="256" r:id="rId2"/>
    <p:sldId id="274" r:id="rId3"/>
    <p:sldId id="258" r:id="rId4"/>
    <p:sldId id="260" r:id="rId5"/>
    <p:sldId id="261" r:id="rId6"/>
    <p:sldId id="275" r:id="rId7"/>
    <p:sldId id="262" r:id="rId8"/>
    <p:sldId id="276" r:id="rId9"/>
    <p:sldId id="264" r:id="rId10"/>
    <p:sldId id="265" r:id="rId11"/>
    <p:sldId id="263" r:id="rId12"/>
    <p:sldId id="266" r:id="rId13"/>
    <p:sldId id="267" r:id="rId14"/>
    <p:sldId id="268" r:id="rId15"/>
    <p:sldId id="278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F4F"/>
    <a:srgbClr val="6F7966"/>
    <a:srgbClr val="BD582C"/>
    <a:srgbClr val="E48312"/>
    <a:srgbClr val="A75F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8032" autoAdjust="0"/>
  </p:normalViewPr>
  <p:slideViewPr>
    <p:cSldViewPr snapToGrid="0">
      <p:cViewPr>
        <p:scale>
          <a:sx n="73" d="100"/>
          <a:sy n="73" d="100"/>
        </p:scale>
        <p:origin x="2034" y="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pPr/>
              <a:t>4/21/2017</a:t>
            </a:fld>
            <a:endParaRPr 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59764" y="209861"/>
            <a:ext cx="11482466" cy="6460761"/>
          </a:xfrm>
          <a:prstGeom prst="roundRect">
            <a:avLst>
              <a:gd name="adj" fmla="val 661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>
              <a:lnSpc>
                <a:spcPts val="1000"/>
              </a:lnSpc>
            </a:pPr>
            <a:r>
              <a:rPr lang="zh-CN" altLang="en-US" sz="6000" b="1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商业计划书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</a:b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</a:b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</a:b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</a:b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/>
            </a:r>
            <a:b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</a:br>
            <a:r>
              <a:rPr lang="zh-CN" altLang="en-US" sz="2700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家族百科</a:t>
            </a:r>
            <a:r>
              <a:rPr lang="en-US" altLang="zh-CN" sz="2700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—21</a:t>
            </a:r>
            <a:r>
              <a:rPr lang="zh-CN" altLang="en-US" sz="2700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世纪新型全民互助型家谱</a:t>
            </a:r>
            <a:br>
              <a:rPr lang="zh-CN" altLang="en-US" sz="2700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</a:br>
            <a:endParaRPr lang="zh-CN" altLang="en-US" sz="2700" dirty="0">
              <a:solidFill>
                <a:schemeClr val="bg1">
                  <a:lumMod val="9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72516" y="5625962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家族百科创业团队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19331" y="2713220"/>
            <a:ext cx="5921115" cy="1499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等于号 6"/>
          <p:cNvSpPr/>
          <p:nvPr/>
        </p:nvSpPr>
        <p:spPr>
          <a:xfrm>
            <a:off x="9010189" y="5655942"/>
            <a:ext cx="344774" cy="369332"/>
          </a:xfrm>
          <a:prstGeom prst="mathEqual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6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方形/長方形 56"/>
          <p:cNvSpPr/>
          <p:nvPr/>
        </p:nvSpPr>
        <p:spPr>
          <a:xfrm>
            <a:off x="8380546" y="4927098"/>
            <a:ext cx="856343" cy="66765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351517" y="491370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Microsoft YaHei" pitchFamily="34" charset="-122"/>
                <a:ea typeface="Microsoft YaHei" pitchFamily="34" charset="-122"/>
              </a:rPr>
              <a:t>王</a:t>
            </a:r>
            <a:r>
              <a:rPr kumimoji="1" lang="zh-CN" altLang="en-US" sz="1000" dirty="0" smtClean="0">
                <a:latin typeface="Microsoft YaHei" pitchFamily="34" charset="-122"/>
                <a:ea typeface="Microsoft YaHei" pitchFamily="34" charset="-122"/>
              </a:rPr>
              <a:t>赵小妹</a:t>
            </a:r>
            <a:endParaRPr kumimoji="1" lang="en-US" altLang="ja-JP" sz="10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cxnSp>
        <p:nvCxnSpPr>
          <p:cNvPr id="66" name="直線コネクタ 65"/>
          <p:cNvCxnSpPr/>
          <p:nvPr/>
        </p:nvCxnSpPr>
        <p:spPr>
          <a:xfrm flipV="1">
            <a:off x="8433526" y="5177617"/>
            <a:ext cx="725780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flipV="1">
            <a:off x="8439606" y="5263007"/>
            <a:ext cx="725780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 flipV="1">
            <a:off x="8443812" y="5355808"/>
            <a:ext cx="725780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 flipV="1">
            <a:off x="8443248" y="5443622"/>
            <a:ext cx="725780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9662808" y="3623816"/>
            <a:ext cx="856343" cy="66765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9633779" y="361041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Microsoft YaHei" pitchFamily="34" charset="-122"/>
                <a:ea typeface="Microsoft YaHei" pitchFamily="34" charset="-122"/>
              </a:rPr>
              <a:t>陈叔叔</a:t>
            </a:r>
            <a:endParaRPr kumimoji="1" lang="en-US" altLang="ja-JP" sz="10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cxnSp>
        <p:nvCxnSpPr>
          <p:cNvPr id="51" name="直線コネクタ 50"/>
          <p:cNvCxnSpPr/>
          <p:nvPr/>
        </p:nvCxnSpPr>
        <p:spPr>
          <a:xfrm flipV="1">
            <a:off x="9715788" y="3874335"/>
            <a:ext cx="725780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V="1">
            <a:off x="9721868" y="3959725"/>
            <a:ext cx="725780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 flipV="1">
            <a:off x="9726074" y="4052526"/>
            <a:ext cx="725780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9725510" y="4140340"/>
            <a:ext cx="725780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6772466" y="3681623"/>
            <a:ext cx="856343" cy="66765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6743437" y="366822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Microsoft YaHei" pitchFamily="34" charset="-122"/>
                <a:ea typeface="Microsoft YaHei" pitchFamily="34" charset="-122"/>
              </a:rPr>
              <a:t>李阿姨</a:t>
            </a:r>
            <a:endParaRPr kumimoji="1" lang="en-US" altLang="ja-JP" sz="10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cxnSp>
        <p:nvCxnSpPr>
          <p:cNvPr id="88" name="直線コネクタ 87"/>
          <p:cNvCxnSpPr/>
          <p:nvPr/>
        </p:nvCxnSpPr>
        <p:spPr>
          <a:xfrm flipV="1">
            <a:off x="6825446" y="3932142"/>
            <a:ext cx="725780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 flipV="1">
            <a:off x="6831526" y="4017532"/>
            <a:ext cx="725780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/>
          <p:nvPr/>
        </p:nvCxnSpPr>
        <p:spPr>
          <a:xfrm flipV="1">
            <a:off x="6835732" y="4110333"/>
            <a:ext cx="725780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/>
          <p:nvPr/>
        </p:nvCxnSpPr>
        <p:spPr>
          <a:xfrm flipV="1">
            <a:off x="6835168" y="4198147"/>
            <a:ext cx="725780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 flipV="1">
            <a:off x="6793913" y="2797025"/>
            <a:ext cx="725780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 flipV="1">
            <a:off x="6799993" y="2882415"/>
            <a:ext cx="725780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 flipV="1">
            <a:off x="6804199" y="2975216"/>
            <a:ext cx="725780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>
          <a:xfrm flipV="1">
            <a:off x="6803635" y="3063030"/>
            <a:ext cx="725780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740933" y="2546506"/>
            <a:ext cx="856343" cy="66765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椭圆 72"/>
          <p:cNvSpPr/>
          <p:nvPr/>
        </p:nvSpPr>
        <p:spPr>
          <a:xfrm>
            <a:off x="7439248" y="4608535"/>
            <a:ext cx="1140918" cy="1123106"/>
          </a:xfrm>
          <a:prstGeom prst="ellips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8856108" y="3436814"/>
            <a:ext cx="1035176" cy="1056358"/>
          </a:xfrm>
          <a:prstGeom prst="ellips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9" name="组合 68"/>
          <p:cNvGrpSpPr/>
          <p:nvPr/>
        </p:nvGrpSpPr>
        <p:grpSpPr>
          <a:xfrm>
            <a:off x="7267353" y="2446932"/>
            <a:ext cx="3565351" cy="3145493"/>
            <a:chOff x="-13916" y="1862262"/>
            <a:chExt cx="5034753" cy="374726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6783" y="1900883"/>
              <a:ext cx="924054" cy="905001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1671" y="3225534"/>
              <a:ext cx="962159" cy="971686"/>
            </a:xfrm>
            <a:prstGeom prst="rect">
              <a:avLst/>
            </a:prstGeom>
          </p:spPr>
        </p:pic>
        <p:cxnSp>
          <p:nvCxnSpPr>
            <p:cNvPr id="25" name="直接连接符 24"/>
            <p:cNvCxnSpPr/>
            <p:nvPr/>
          </p:nvCxnSpPr>
          <p:spPr>
            <a:xfrm>
              <a:off x="758713" y="2215209"/>
              <a:ext cx="33818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2452942" y="2267083"/>
              <a:ext cx="6949" cy="573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1732750" y="2837686"/>
              <a:ext cx="1219049" cy="27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732750" y="2840466"/>
              <a:ext cx="0" cy="4607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2963516" y="2833358"/>
              <a:ext cx="0" cy="4607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8" idx="3"/>
              <a:endCxn id="23" idx="1"/>
            </p:cNvCxnSpPr>
            <p:nvPr/>
          </p:nvCxnSpPr>
          <p:spPr>
            <a:xfrm>
              <a:off x="914302" y="3710506"/>
              <a:ext cx="337369" cy="8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1082986" y="3716276"/>
              <a:ext cx="0" cy="921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959" y="4637838"/>
              <a:ext cx="924054" cy="971686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2934" y="3208244"/>
              <a:ext cx="962159" cy="971686"/>
            </a:xfrm>
            <a:prstGeom prst="rect">
              <a:avLst/>
            </a:pr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916" y="1862262"/>
              <a:ext cx="905001" cy="1000266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5" y="3253242"/>
              <a:ext cx="838317" cy="914528"/>
            </a:xfrm>
            <a:prstGeom prst="rect">
              <a:avLst/>
            </a:prstGeom>
          </p:spPr>
        </p:pic>
      </p:grpSp>
      <p:sp>
        <p:nvSpPr>
          <p:cNvPr id="54" name="正方形/長方形 53"/>
          <p:cNvSpPr/>
          <p:nvPr/>
        </p:nvSpPr>
        <p:spPr>
          <a:xfrm>
            <a:off x="6319517" y="2065283"/>
            <a:ext cx="5442858" cy="417586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-2892972" y="409903"/>
            <a:ext cx="5785944" cy="64480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山形 59"/>
          <p:cNvSpPr/>
          <p:nvPr/>
        </p:nvSpPr>
        <p:spPr>
          <a:xfrm>
            <a:off x="430304" y="192740"/>
            <a:ext cx="345137" cy="336177"/>
          </a:xfrm>
          <a:prstGeom prst="chevron">
            <a:avLst>
              <a:gd name="adj" fmla="val 2451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b="1" dirty="0"/>
          </a:p>
        </p:txBody>
      </p:sp>
      <p:sp>
        <p:nvSpPr>
          <p:cNvPr id="61" name="山形 60"/>
          <p:cNvSpPr/>
          <p:nvPr/>
        </p:nvSpPr>
        <p:spPr>
          <a:xfrm>
            <a:off x="94129" y="183776"/>
            <a:ext cx="345137" cy="336177"/>
          </a:xfrm>
          <a:prstGeom prst="chevron">
            <a:avLst>
              <a:gd name="adj" fmla="val 2451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b="1" dirty="0"/>
          </a:p>
        </p:txBody>
      </p:sp>
      <p:sp>
        <p:nvSpPr>
          <p:cNvPr id="63" name="円/楕円 62"/>
          <p:cNvSpPr/>
          <p:nvPr/>
        </p:nvSpPr>
        <p:spPr>
          <a:xfrm>
            <a:off x="2169884" y="1836057"/>
            <a:ext cx="885372" cy="928914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latin typeface="Microsoft YaHei" pitchFamily="34" charset="-122"/>
                <a:ea typeface="Microsoft YaHei" pitchFamily="34" charset="-122"/>
              </a:rPr>
              <a:t>４</a:t>
            </a:r>
            <a:endParaRPr kumimoji="1" lang="ja-JP" altLang="en-US" sz="3600" b="1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64" name="円/楕円 63"/>
          <p:cNvSpPr/>
          <p:nvPr/>
        </p:nvSpPr>
        <p:spPr>
          <a:xfrm>
            <a:off x="2423884" y="3106058"/>
            <a:ext cx="885372" cy="928914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latin typeface="Microsoft YaHei" pitchFamily="34" charset="-122"/>
                <a:ea typeface="Microsoft YaHei" pitchFamily="34" charset="-122"/>
              </a:rPr>
              <a:t>５</a:t>
            </a:r>
            <a:endParaRPr kumimoji="1" lang="ja-JP" altLang="en-US" sz="3600" b="1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65" name="円/楕円 64"/>
          <p:cNvSpPr/>
          <p:nvPr/>
        </p:nvSpPr>
        <p:spPr>
          <a:xfrm>
            <a:off x="2191657" y="4513942"/>
            <a:ext cx="885372" cy="928914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latin typeface="Microsoft YaHei" pitchFamily="34" charset="-122"/>
                <a:ea typeface="Microsoft YaHei" pitchFamily="34" charset="-122"/>
              </a:rPr>
              <a:t>１</a:t>
            </a:r>
            <a:endParaRPr kumimoji="1" lang="ja-JP" altLang="en-US" sz="3600" b="1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75" name="円/楕円 74"/>
          <p:cNvSpPr/>
          <p:nvPr/>
        </p:nvSpPr>
        <p:spPr>
          <a:xfrm>
            <a:off x="1422400" y="5646057"/>
            <a:ext cx="885372" cy="928914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latin typeface="Microsoft YaHei" pitchFamily="34" charset="-122"/>
                <a:ea typeface="Microsoft YaHei" pitchFamily="34" charset="-122"/>
              </a:rPr>
              <a:t>２</a:t>
            </a:r>
            <a:endParaRPr kumimoji="1" lang="ja-JP" altLang="en-US" sz="3600" b="1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165471" y="2980622"/>
            <a:ext cx="252548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 smtClean="0">
                <a:solidFill>
                  <a:srgbClr val="C00000"/>
                </a:solidFill>
                <a:latin typeface="Microsoft YaHei" pitchFamily="34" charset="-122"/>
                <a:ea typeface="Microsoft YaHei" pitchFamily="34" charset="-122"/>
              </a:rPr>
              <a:t>家族百科</a:t>
            </a:r>
            <a:endParaRPr lang="en-US" altLang="zh-CN" sz="4000" b="1" dirty="0" smtClean="0">
              <a:solidFill>
                <a:srgbClr val="C00000"/>
              </a:solidFill>
              <a:latin typeface="Microsoft YaHei" pitchFamily="34" charset="-122"/>
              <a:ea typeface="Microsoft YaHei" pitchFamily="34" charset="-122"/>
            </a:endParaRPr>
          </a:p>
          <a:p>
            <a:r>
              <a:rPr lang="ja-JP" altLang="en-US" dirty="0" smtClean="0">
                <a:solidFill>
                  <a:srgbClr val="C00000"/>
                </a:solidFill>
                <a:latin typeface="Microsoft YaHei" pitchFamily="34" charset="-122"/>
                <a:ea typeface="Microsoft YaHei" pitchFamily="34" charset="-122"/>
              </a:rPr>
              <a:t>●●●</a:t>
            </a:r>
            <a:r>
              <a:rPr lang="en-US" altLang="ja-JP" dirty="0" smtClean="0">
                <a:solidFill>
                  <a:srgbClr val="C00000"/>
                </a:solidFill>
                <a:latin typeface="Microsoft YaHei" pitchFamily="34" charset="-122"/>
                <a:ea typeface="Microsoft YaHei" pitchFamily="34" charset="-122"/>
              </a:rPr>
              <a:t>.com</a:t>
            </a:r>
            <a:endParaRPr lang="ja-JP" altLang="en-US" dirty="0">
              <a:solidFill>
                <a:srgbClr val="C00000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79" name="円/楕円 78"/>
          <p:cNvSpPr/>
          <p:nvPr/>
        </p:nvSpPr>
        <p:spPr>
          <a:xfrm>
            <a:off x="1451428" y="682172"/>
            <a:ext cx="972458" cy="1015999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latin typeface="Microsoft YaHei" pitchFamily="34" charset="-122"/>
                <a:ea typeface="Microsoft YaHei" pitchFamily="34" charset="-122"/>
              </a:rPr>
              <a:t>３</a:t>
            </a:r>
            <a:endParaRPr kumimoji="1" lang="ja-JP" altLang="en-US" sz="3600" b="1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2505647" y="775002"/>
            <a:ext cx="66479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用户可共同编辑家族成员的词条</a:t>
            </a:r>
            <a:endParaRPr lang="zh-CN" altLang="zh-CN" sz="3600" b="1" dirty="0">
              <a:solidFill>
                <a:schemeClr val="accent5">
                  <a:lumMod val="7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10818946" y="2525485"/>
            <a:ext cx="856343" cy="66765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789917" y="25120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Microsoft YaHei" pitchFamily="34" charset="-122"/>
                <a:ea typeface="Microsoft YaHei" pitchFamily="34" charset="-122"/>
              </a:rPr>
              <a:t>王</a:t>
            </a:r>
            <a:r>
              <a:rPr kumimoji="1" lang="zh-CN" altLang="en-US" sz="1000" dirty="0">
                <a:latin typeface="Microsoft YaHei" pitchFamily="34" charset="-122"/>
                <a:ea typeface="Microsoft YaHei" pitchFamily="34" charset="-122"/>
              </a:rPr>
              <a:t>大妈</a:t>
            </a:r>
            <a:endParaRPr kumimoji="1" lang="en-US" altLang="ja-JP" sz="10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cxnSp>
        <p:nvCxnSpPr>
          <p:cNvPr id="38" name="直線コネクタ 37"/>
          <p:cNvCxnSpPr/>
          <p:nvPr/>
        </p:nvCxnSpPr>
        <p:spPr>
          <a:xfrm flipV="1">
            <a:off x="10871926" y="2776004"/>
            <a:ext cx="725780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V="1">
            <a:off x="10878006" y="2861394"/>
            <a:ext cx="725780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V="1">
            <a:off x="10882212" y="2954195"/>
            <a:ext cx="725780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V="1">
            <a:off x="10881648" y="3042009"/>
            <a:ext cx="725780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7946401" y="1822568"/>
            <a:ext cx="2291724" cy="5172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每个人都</a:t>
            </a:r>
            <a:r>
              <a:rPr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有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一个词条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  <a:p>
            <a:pPr algn="ctr"/>
            <a:r>
              <a:rPr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都</a:t>
            </a:r>
            <a:r>
              <a:rPr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能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编辑</a:t>
            </a:r>
            <a:r>
              <a:rPr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他人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词条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711904" y="25331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Microsoft YaHei" pitchFamily="34" charset="-122"/>
                <a:ea typeface="Microsoft YaHei" pitchFamily="34" charset="-122"/>
              </a:rPr>
              <a:t>陈</a:t>
            </a:r>
            <a:r>
              <a:rPr kumimoji="1" lang="zh-CN" altLang="en-US" sz="1000" dirty="0">
                <a:latin typeface="Microsoft YaHei" pitchFamily="34" charset="-122"/>
                <a:ea typeface="Microsoft YaHei" pitchFamily="34" charset="-122"/>
              </a:rPr>
              <a:t>大爷</a:t>
            </a:r>
            <a:endParaRPr kumimoji="1" lang="en-US" altLang="ja-JP" sz="1000" dirty="0" smtClean="0">
              <a:latin typeface="Microsoft YaHei" pitchFamily="34" charset="-122"/>
              <a:ea typeface="Microsoft YaHei" pitchFamily="34" charset="-122"/>
            </a:endParaRPr>
          </a:p>
        </p:txBody>
      </p:sp>
      <p:cxnSp>
        <p:nvCxnSpPr>
          <p:cNvPr id="93" name="図形 92"/>
          <p:cNvCxnSpPr/>
          <p:nvPr/>
        </p:nvCxnSpPr>
        <p:spPr>
          <a:xfrm flipV="1">
            <a:off x="8503918" y="3177377"/>
            <a:ext cx="2774731" cy="1678403"/>
          </a:xfrm>
          <a:prstGeom prst="bentConnector2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カギ線コネクタ 95"/>
          <p:cNvCxnSpPr>
            <a:stCxn id="72" idx="7"/>
          </p:cNvCxnSpPr>
          <p:nvPr/>
        </p:nvCxnSpPr>
        <p:spPr>
          <a:xfrm rot="5400000" flipH="1" flipV="1">
            <a:off x="10069246" y="2792012"/>
            <a:ext cx="469942" cy="1129063"/>
          </a:xfrm>
          <a:prstGeom prst="bentConnector2">
            <a:avLst/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山形 99"/>
          <p:cNvSpPr/>
          <p:nvPr/>
        </p:nvSpPr>
        <p:spPr>
          <a:xfrm>
            <a:off x="7715643" y="1970690"/>
            <a:ext cx="253180" cy="186867"/>
          </a:xfrm>
          <a:prstGeom prst="chevron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1" name="山形 100"/>
          <p:cNvSpPr/>
          <p:nvPr/>
        </p:nvSpPr>
        <p:spPr>
          <a:xfrm rot="10800000">
            <a:off x="10237196" y="1971923"/>
            <a:ext cx="284707" cy="187953"/>
          </a:xfrm>
          <a:prstGeom prst="chevron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3552495" y="2475215"/>
            <a:ext cx="2532993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共享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词条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家族树内的成员可</a:t>
            </a: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共同</a:t>
            </a: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维护家族</a:t>
            </a: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百科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，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完善亲人的词条，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解决由于家族分枝散叶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带来的</a:t>
            </a:r>
            <a:r>
              <a:rPr lang="zh-CN" altLang="zh-CN" b="1" dirty="0" smtClean="0">
                <a:solidFill>
                  <a:schemeClr val="accent6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信息碎片化</a:t>
            </a: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03" name="二等辺三角形 102"/>
          <p:cNvSpPr/>
          <p:nvPr/>
        </p:nvSpPr>
        <p:spPr>
          <a:xfrm rot="5400000">
            <a:off x="6140838" y="3785471"/>
            <a:ext cx="654146" cy="288284"/>
          </a:xfrm>
          <a:prstGeom prst="triangle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山形 6"/>
          <p:cNvSpPr/>
          <p:nvPr/>
        </p:nvSpPr>
        <p:spPr>
          <a:xfrm>
            <a:off x="766485" y="188258"/>
            <a:ext cx="1571765" cy="336177"/>
          </a:xfrm>
          <a:prstGeom prst="chevron">
            <a:avLst>
              <a:gd name="adj" fmla="val 2451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Microsoft YaHei" pitchFamily="34" charset="-122"/>
                <a:ea typeface="Microsoft YaHei" pitchFamily="34" charset="-122"/>
              </a:rPr>
              <a:t>项目概念</a:t>
            </a:r>
            <a:endParaRPr lang="zh-CN" altLang="en-US" sz="2000" b="1" dirty="0">
              <a:latin typeface="Microsoft YaHei" pitchFamily="34" charset="-122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035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189" y="1902017"/>
            <a:ext cx="4831660" cy="36454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426" y="2584112"/>
            <a:ext cx="974006" cy="100916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182" y="2642170"/>
            <a:ext cx="927633" cy="96111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397" y="2822599"/>
            <a:ext cx="248758" cy="25773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181" y="2808085"/>
            <a:ext cx="248758" cy="25773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875" y="2851628"/>
            <a:ext cx="248758" cy="25773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705" y="2851628"/>
            <a:ext cx="248758" cy="257738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432" y="4754380"/>
            <a:ext cx="1316580" cy="136410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852" y="4783409"/>
            <a:ext cx="1316580" cy="1364106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149" y="5180160"/>
            <a:ext cx="236509" cy="309859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018" y="5167266"/>
            <a:ext cx="236509" cy="309859"/>
          </a:xfrm>
          <a:prstGeom prst="rect">
            <a:avLst/>
          </a:prstGeom>
        </p:spPr>
      </p:pic>
      <p:sp>
        <p:nvSpPr>
          <p:cNvPr id="2" name="左右箭头 1"/>
          <p:cNvSpPr/>
          <p:nvPr/>
        </p:nvSpPr>
        <p:spPr>
          <a:xfrm>
            <a:off x="8351316" y="5501984"/>
            <a:ext cx="2235200" cy="566587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586695" y="613333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甲的家族树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159765" y="351944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家族树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977238" y="354355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家族树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0475088" y="612601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乙</a:t>
            </a:r>
            <a:r>
              <a: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的家族树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43152" y="515599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甲的叔叔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0679224" y="519047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乙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的爸爸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936178" y="56293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同一个人？！</a:t>
            </a:r>
            <a:endParaRPr lang="zh-CN" altLang="en-US" sz="1200" b="1" dirty="0">
              <a:solidFill>
                <a:schemeClr val="bg1">
                  <a:lumMod val="6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1" name="円/楕円 30"/>
          <p:cNvSpPr/>
          <p:nvPr/>
        </p:nvSpPr>
        <p:spPr>
          <a:xfrm>
            <a:off x="-2892972" y="409903"/>
            <a:ext cx="5785944" cy="64480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山形 42"/>
          <p:cNvSpPr/>
          <p:nvPr/>
        </p:nvSpPr>
        <p:spPr>
          <a:xfrm>
            <a:off x="430304" y="192740"/>
            <a:ext cx="345137" cy="336177"/>
          </a:xfrm>
          <a:prstGeom prst="chevron">
            <a:avLst>
              <a:gd name="adj" fmla="val 2451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b="1" dirty="0"/>
          </a:p>
        </p:txBody>
      </p:sp>
      <p:sp>
        <p:nvSpPr>
          <p:cNvPr id="44" name="山形 43"/>
          <p:cNvSpPr/>
          <p:nvPr/>
        </p:nvSpPr>
        <p:spPr>
          <a:xfrm>
            <a:off x="94129" y="183776"/>
            <a:ext cx="345137" cy="336177"/>
          </a:xfrm>
          <a:prstGeom prst="chevron">
            <a:avLst>
              <a:gd name="adj" fmla="val 2451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b="1" dirty="0"/>
          </a:p>
        </p:txBody>
      </p:sp>
      <p:sp>
        <p:nvSpPr>
          <p:cNvPr id="46" name="円/楕円 45"/>
          <p:cNvSpPr/>
          <p:nvPr/>
        </p:nvSpPr>
        <p:spPr>
          <a:xfrm>
            <a:off x="2169884" y="1836057"/>
            <a:ext cx="885372" cy="928914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 smtClean="0">
                <a:latin typeface="Microsoft YaHei" pitchFamily="34" charset="-122"/>
                <a:ea typeface="Microsoft YaHei" pitchFamily="34" charset="-122"/>
              </a:rPr>
              <a:t>5</a:t>
            </a:r>
            <a:endParaRPr kumimoji="1" lang="ja-JP" altLang="en-US" sz="3600" b="1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7" name="円/楕円 46"/>
          <p:cNvSpPr/>
          <p:nvPr/>
        </p:nvSpPr>
        <p:spPr>
          <a:xfrm>
            <a:off x="2423884" y="3106058"/>
            <a:ext cx="885372" cy="928914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 smtClean="0">
                <a:latin typeface="Microsoft YaHei" pitchFamily="34" charset="-122"/>
                <a:ea typeface="Microsoft YaHei" pitchFamily="34" charset="-122"/>
              </a:rPr>
              <a:t>1</a:t>
            </a:r>
            <a:endParaRPr kumimoji="1" lang="ja-JP" altLang="en-US" sz="3600" b="1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8" name="円/楕円 47"/>
          <p:cNvSpPr/>
          <p:nvPr/>
        </p:nvSpPr>
        <p:spPr>
          <a:xfrm>
            <a:off x="2191657" y="4513942"/>
            <a:ext cx="885372" cy="928914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 smtClean="0">
                <a:latin typeface="Microsoft YaHei" pitchFamily="34" charset="-122"/>
                <a:ea typeface="Microsoft YaHei" pitchFamily="34" charset="-122"/>
              </a:rPr>
              <a:t>2</a:t>
            </a:r>
            <a:endParaRPr kumimoji="1" lang="ja-JP" altLang="en-US" sz="3600" b="1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57" name="円/楕円 56"/>
          <p:cNvSpPr/>
          <p:nvPr/>
        </p:nvSpPr>
        <p:spPr>
          <a:xfrm>
            <a:off x="1422400" y="5646057"/>
            <a:ext cx="885372" cy="928914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 smtClean="0">
                <a:latin typeface="Microsoft YaHei" pitchFamily="34" charset="-122"/>
                <a:ea typeface="Microsoft YaHei" pitchFamily="34" charset="-122"/>
              </a:rPr>
              <a:t>3</a:t>
            </a:r>
            <a:endParaRPr kumimoji="1" lang="ja-JP" altLang="en-US" sz="3600" b="1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2478234" y="776905"/>
            <a:ext cx="6186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我们通过算法融合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两棵家族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树</a:t>
            </a:r>
            <a:endParaRPr lang="zh-CN" altLang="zh-CN" sz="3600" b="1" dirty="0">
              <a:solidFill>
                <a:schemeClr val="accent5">
                  <a:lumMod val="7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3396342" y="2470093"/>
            <a:ext cx="3628572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匹配算法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只要两位用户创建的两颗家族树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之间有任何一丝一缕的联系，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>
              <a:lnSpc>
                <a:spcPts val="2400"/>
              </a:lnSpc>
            </a:pPr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就</a:t>
            </a: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融合这两棵树（取得被融合方的同意），生成一棵</a:t>
            </a:r>
            <a:r>
              <a:rPr lang="zh-CN" altLang="zh-CN" b="1" dirty="0" smtClean="0">
                <a:solidFill>
                  <a:schemeClr val="accent6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更大的家族树</a:t>
            </a: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61" name="加算記号 60"/>
          <p:cNvSpPr/>
          <p:nvPr/>
        </p:nvSpPr>
        <p:spPr>
          <a:xfrm>
            <a:off x="9079681" y="2853056"/>
            <a:ext cx="725715" cy="609600"/>
          </a:xfrm>
          <a:prstGeom prst="mathPlus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165470" y="2980622"/>
            <a:ext cx="252548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 smtClean="0">
                <a:solidFill>
                  <a:srgbClr val="C00000"/>
                </a:solidFill>
                <a:latin typeface="Microsoft YaHei" pitchFamily="34" charset="-122"/>
                <a:ea typeface="Microsoft YaHei" pitchFamily="34" charset="-122"/>
              </a:rPr>
              <a:t>家族百科</a:t>
            </a:r>
            <a:endParaRPr lang="en-US" altLang="zh-CN" sz="4000" b="1" dirty="0" smtClean="0">
              <a:solidFill>
                <a:srgbClr val="C00000"/>
              </a:solidFill>
              <a:latin typeface="Microsoft YaHei" pitchFamily="34" charset="-122"/>
              <a:ea typeface="Microsoft YaHei" pitchFamily="34" charset="-122"/>
            </a:endParaRPr>
          </a:p>
          <a:p>
            <a:r>
              <a:rPr lang="ja-JP" altLang="en-US" dirty="0" smtClean="0">
                <a:solidFill>
                  <a:srgbClr val="C00000"/>
                </a:solidFill>
                <a:latin typeface="Microsoft YaHei" pitchFamily="34" charset="-122"/>
                <a:ea typeface="Microsoft YaHei" pitchFamily="34" charset="-122"/>
              </a:rPr>
              <a:t>●●●</a:t>
            </a:r>
            <a:r>
              <a:rPr lang="en-US" altLang="ja-JP" dirty="0" smtClean="0">
                <a:solidFill>
                  <a:srgbClr val="C00000"/>
                </a:solidFill>
                <a:latin typeface="Microsoft YaHei" pitchFamily="34" charset="-122"/>
                <a:ea typeface="Microsoft YaHei" pitchFamily="34" charset="-122"/>
              </a:rPr>
              <a:t>.com</a:t>
            </a:r>
            <a:endParaRPr lang="ja-JP" altLang="en-US" dirty="0">
              <a:solidFill>
                <a:srgbClr val="C00000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7091228" y="1702673"/>
            <a:ext cx="4702628" cy="4851526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二等辺三角形 36"/>
          <p:cNvSpPr/>
          <p:nvPr/>
        </p:nvSpPr>
        <p:spPr>
          <a:xfrm rot="5400000">
            <a:off x="6922810" y="3485927"/>
            <a:ext cx="654146" cy="288284"/>
          </a:xfrm>
          <a:prstGeom prst="triangle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1451428" y="682172"/>
            <a:ext cx="972458" cy="1015999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 smtClean="0">
                <a:latin typeface="Microsoft YaHei" pitchFamily="34" charset="-122"/>
                <a:ea typeface="Microsoft YaHei" pitchFamily="34" charset="-122"/>
              </a:rPr>
              <a:t>4</a:t>
            </a:r>
            <a:endParaRPr kumimoji="1" lang="ja-JP" altLang="en-US" sz="3600" b="1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920127" y="1508343"/>
            <a:ext cx="31854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通过算法融合成一棵大家族树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0" name="山形 39"/>
          <p:cNvSpPr/>
          <p:nvPr/>
        </p:nvSpPr>
        <p:spPr>
          <a:xfrm>
            <a:off x="7693571" y="1592319"/>
            <a:ext cx="253180" cy="186867"/>
          </a:xfrm>
          <a:prstGeom prst="chevron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山形 40"/>
          <p:cNvSpPr/>
          <p:nvPr/>
        </p:nvSpPr>
        <p:spPr>
          <a:xfrm rot="10800000">
            <a:off x="11113758" y="1593552"/>
            <a:ext cx="284707" cy="187953"/>
          </a:xfrm>
          <a:prstGeom prst="chevron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山形 6"/>
          <p:cNvSpPr/>
          <p:nvPr/>
        </p:nvSpPr>
        <p:spPr>
          <a:xfrm>
            <a:off x="766485" y="188258"/>
            <a:ext cx="1571765" cy="336177"/>
          </a:xfrm>
          <a:prstGeom prst="chevron">
            <a:avLst>
              <a:gd name="adj" fmla="val 2451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Microsoft YaHei" pitchFamily="34" charset="-122"/>
                <a:ea typeface="Microsoft YaHei" pitchFamily="34" charset="-122"/>
              </a:rPr>
              <a:t>项目概念</a:t>
            </a:r>
            <a:endParaRPr lang="zh-CN" altLang="en-US" sz="2000" b="1" dirty="0">
              <a:latin typeface="Microsoft YaHei" pitchFamily="34" charset="-122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311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圆角矩形 80"/>
          <p:cNvSpPr/>
          <p:nvPr/>
        </p:nvSpPr>
        <p:spPr>
          <a:xfrm>
            <a:off x="12298685" y="2518196"/>
            <a:ext cx="6487928" cy="4525818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19296615" y="2638164"/>
            <a:ext cx="1136073" cy="941158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15151563" y="5120675"/>
            <a:ext cx="1140918" cy="1123106"/>
          </a:xfrm>
          <a:prstGeom prst="ellipse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13246698" y="4035245"/>
            <a:ext cx="1136073" cy="941158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9470" y="2966114"/>
            <a:ext cx="640875" cy="83963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7655" y="3013047"/>
            <a:ext cx="654367" cy="7596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059" y="4095945"/>
            <a:ext cx="681351" cy="8156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8437" y="4095945"/>
            <a:ext cx="593653" cy="76766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8426" y="2983973"/>
            <a:ext cx="640875" cy="83963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7814" y="3030350"/>
            <a:ext cx="654367" cy="759668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322" y="4095945"/>
            <a:ext cx="681351" cy="815644"/>
          </a:xfrm>
          <a:prstGeom prst="rect">
            <a:avLst/>
          </a:prstGeom>
        </p:spPr>
      </p:pic>
      <p:cxnSp>
        <p:nvCxnSpPr>
          <p:cNvPr id="25" name="直接连接符 24"/>
          <p:cNvCxnSpPr>
            <a:stCxn id="2" idx="3"/>
            <a:endCxn id="3" idx="1"/>
          </p:cNvCxnSpPr>
          <p:nvPr/>
        </p:nvCxnSpPr>
        <p:spPr>
          <a:xfrm>
            <a:off x="13610345" y="3385931"/>
            <a:ext cx="1457310" cy="6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4339000" y="3385930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3828997" y="3772715"/>
            <a:ext cx="1045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3828997" y="3772715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4874734" y="3782168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7367527" y="3392881"/>
            <a:ext cx="5345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4" idx="3"/>
            <a:endCxn id="11" idx="1"/>
          </p:cNvCxnSpPr>
          <p:nvPr/>
        </p:nvCxnSpPr>
        <p:spPr>
          <a:xfrm flipV="1">
            <a:off x="15215410" y="4479778"/>
            <a:ext cx="2093026" cy="2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16232025" y="4484818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5722023" y="4871602"/>
            <a:ext cx="1045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15722023" y="4871602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16767760" y="4894664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4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5762" y="4119204"/>
            <a:ext cx="593653" cy="767665"/>
          </a:xfrm>
          <a:prstGeom prst="rect">
            <a:avLst/>
          </a:prstGeom>
        </p:spPr>
      </p:pic>
      <p:cxnSp>
        <p:nvCxnSpPr>
          <p:cNvPr id="49" name="直接连接符 48"/>
          <p:cNvCxnSpPr>
            <a:stCxn id="48" idx="3"/>
            <a:endCxn id="23" idx="1"/>
          </p:cNvCxnSpPr>
          <p:nvPr/>
        </p:nvCxnSpPr>
        <p:spPr>
          <a:xfrm>
            <a:off x="13249415" y="4503036"/>
            <a:ext cx="238907" cy="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3368868" y="4507880"/>
            <a:ext cx="0" cy="773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图片 6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839" y="5286262"/>
            <a:ext cx="654367" cy="815644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306" y="5258387"/>
            <a:ext cx="586907" cy="791654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684" y="5281449"/>
            <a:ext cx="654367" cy="815644"/>
          </a:xfrm>
          <a:prstGeom prst="rect">
            <a:avLst/>
          </a:prstGeom>
        </p:spPr>
      </p:pic>
      <p:sp>
        <p:nvSpPr>
          <p:cNvPr id="74" name="圆角矩形 73"/>
          <p:cNvSpPr/>
          <p:nvPr/>
        </p:nvSpPr>
        <p:spPr>
          <a:xfrm>
            <a:off x="14231338" y="6452868"/>
            <a:ext cx="3077098" cy="560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 smtClean="0"/>
              <a:t>必须</a:t>
            </a:r>
            <a:r>
              <a:rPr lang="zh-CN" altLang="zh-CN" sz="1400" dirty="0"/>
              <a:t>设置一</a:t>
            </a:r>
            <a:r>
              <a:rPr lang="zh-CN" altLang="zh-CN" sz="1400" dirty="0" smtClean="0"/>
              <a:t>个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位数字“</a:t>
            </a:r>
            <a:r>
              <a:rPr lang="zh-CN" altLang="zh-CN" sz="1400" b="1" dirty="0" smtClean="0"/>
              <a:t>家族密码</a:t>
            </a:r>
            <a:r>
              <a:rPr lang="zh-CN" altLang="zh-CN" sz="1400" dirty="0" smtClean="0"/>
              <a:t>”</a:t>
            </a:r>
            <a:endParaRPr lang="en-US" altLang="zh-CN" sz="1400" dirty="0" smtClean="0"/>
          </a:p>
        </p:txBody>
      </p:sp>
      <p:cxnSp>
        <p:nvCxnSpPr>
          <p:cNvPr id="76" name="直接箭头连接符 75"/>
          <p:cNvCxnSpPr>
            <a:stCxn id="73" idx="4"/>
            <a:endCxn id="74" idx="0"/>
          </p:cNvCxnSpPr>
          <p:nvPr/>
        </p:nvCxnSpPr>
        <p:spPr>
          <a:xfrm>
            <a:off x="15722022" y="6243781"/>
            <a:ext cx="47865" cy="20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H="1">
            <a:off x="17605262" y="3395234"/>
            <a:ext cx="4820" cy="700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图片 5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718" y="2687399"/>
            <a:ext cx="681351" cy="81564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171" y="2755942"/>
            <a:ext cx="804508" cy="726615"/>
          </a:xfrm>
          <a:prstGeom prst="rect">
            <a:avLst/>
          </a:prstGeom>
          <a:noFill/>
        </p:spPr>
      </p:pic>
      <p:sp>
        <p:nvSpPr>
          <p:cNvPr id="69" name="圆角矩形 68"/>
          <p:cNvSpPr/>
          <p:nvPr/>
        </p:nvSpPr>
        <p:spPr>
          <a:xfrm>
            <a:off x="19388289" y="3805747"/>
            <a:ext cx="3311548" cy="560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持有</a:t>
            </a:r>
            <a:r>
              <a:rPr lang="zh-CN" altLang="zh-CN" sz="1400" dirty="0" smtClean="0"/>
              <a:t>“</a:t>
            </a:r>
            <a:r>
              <a:rPr lang="zh-CN" altLang="zh-CN" sz="1400" b="1" dirty="0" smtClean="0"/>
              <a:t>家族密码</a:t>
            </a:r>
            <a:r>
              <a:rPr lang="zh-CN" altLang="zh-CN" sz="1400" dirty="0" smtClean="0"/>
              <a:t>”</a:t>
            </a:r>
            <a:r>
              <a:rPr lang="zh-CN" altLang="en-US" sz="1400" dirty="0" smtClean="0"/>
              <a:t>直接加入该家族。</a:t>
            </a:r>
            <a:endParaRPr lang="en-US" altLang="zh-CN" sz="1400" dirty="0" smtClean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6537" y="5540878"/>
            <a:ext cx="804508" cy="726615"/>
          </a:xfrm>
          <a:prstGeom prst="rect">
            <a:avLst/>
          </a:prstGeom>
          <a:noFill/>
        </p:spPr>
      </p:pic>
      <p:sp>
        <p:nvSpPr>
          <p:cNvPr id="50" name="文本框 49"/>
          <p:cNvSpPr txBox="1"/>
          <p:nvPr/>
        </p:nvSpPr>
        <p:spPr>
          <a:xfrm>
            <a:off x="15783550" y="619850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rgbClr val="FF0000"/>
                </a:solidFill>
              </a:rPr>
              <a:t>建立者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3515311" y="498987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rgbClr val="FF0000"/>
                </a:solidFill>
              </a:rPr>
              <a:t>新用户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9627416" y="355317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rgbClr val="FF0000"/>
                </a:solidFill>
              </a:rPr>
              <a:t>新用户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 rot="20892243">
            <a:off x="15551749" y="383706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直接加入该家族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14007512" y="3327977"/>
            <a:ext cx="5642219" cy="1212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山形 59"/>
          <p:cNvSpPr/>
          <p:nvPr/>
        </p:nvSpPr>
        <p:spPr>
          <a:xfrm>
            <a:off x="430304" y="192740"/>
            <a:ext cx="345137" cy="336177"/>
          </a:xfrm>
          <a:prstGeom prst="chevron">
            <a:avLst>
              <a:gd name="adj" fmla="val 2451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b="1" dirty="0"/>
          </a:p>
        </p:txBody>
      </p:sp>
      <p:sp>
        <p:nvSpPr>
          <p:cNvPr id="55" name="山形 60"/>
          <p:cNvSpPr/>
          <p:nvPr/>
        </p:nvSpPr>
        <p:spPr>
          <a:xfrm>
            <a:off x="94129" y="183776"/>
            <a:ext cx="345137" cy="336177"/>
          </a:xfrm>
          <a:prstGeom prst="chevron">
            <a:avLst>
              <a:gd name="adj" fmla="val 2451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b="1" dirty="0"/>
          </a:p>
        </p:txBody>
      </p:sp>
      <p:sp>
        <p:nvSpPr>
          <p:cNvPr id="57" name="円/楕円 57"/>
          <p:cNvSpPr/>
          <p:nvPr/>
        </p:nvSpPr>
        <p:spPr>
          <a:xfrm>
            <a:off x="-2892972" y="409903"/>
            <a:ext cx="5785944" cy="64480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62"/>
          <p:cNvSpPr/>
          <p:nvPr/>
        </p:nvSpPr>
        <p:spPr>
          <a:xfrm>
            <a:off x="2169884" y="1836057"/>
            <a:ext cx="885372" cy="928914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 smtClean="0">
                <a:latin typeface="Microsoft YaHei" pitchFamily="34" charset="-122"/>
                <a:ea typeface="Microsoft YaHei" pitchFamily="34" charset="-122"/>
              </a:rPr>
              <a:t>1</a:t>
            </a:r>
            <a:endParaRPr kumimoji="1" lang="ja-JP" altLang="en-US" sz="3600" b="1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61" name="円/楕円 63"/>
          <p:cNvSpPr/>
          <p:nvPr/>
        </p:nvSpPr>
        <p:spPr>
          <a:xfrm>
            <a:off x="2423884" y="3106058"/>
            <a:ext cx="885372" cy="928914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 smtClean="0">
                <a:latin typeface="Microsoft YaHei" pitchFamily="34" charset="-122"/>
                <a:ea typeface="Microsoft YaHei" pitchFamily="34" charset="-122"/>
              </a:rPr>
              <a:t>2</a:t>
            </a:r>
            <a:endParaRPr kumimoji="1" lang="ja-JP" altLang="en-US" sz="3600" b="1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62" name="円/楕円 64"/>
          <p:cNvSpPr/>
          <p:nvPr/>
        </p:nvSpPr>
        <p:spPr>
          <a:xfrm>
            <a:off x="2191657" y="4513942"/>
            <a:ext cx="885372" cy="928914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 smtClean="0">
                <a:latin typeface="Microsoft YaHei" pitchFamily="34" charset="-122"/>
                <a:ea typeface="Microsoft YaHei" pitchFamily="34" charset="-122"/>
              </a:rPr>
              <a:t>3</a:t>
            </a:r>
            <a:endParaRPr kumimoji="1" lang="ja-JP" altLang="en-US" sz="3600" b="1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63" name="円/楕円 74"/>
          <p:cNvSpPr/>
          <p:nvPr/>
        </p:nvSpPr>
        <p:spPr>
          <a:xfrm>
            <a:off x="1422400" y="5646057"/>
            <a:ext cx="885372" cy="928914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 smtClean="0">
                <a:latin typeface="Microsoft YaHei" pitchFamily="34" charset="-122"/>
                <a:ea typeface="Microsoft YaHei" pitchFamily="34" charset="-122"/>
              </a:rPr>
              <a:t>4</a:t>
            </a:r>
            <a:endParaRPr kumimoji="1" lang="ja-JP" altLang="en-US" sz="3600" b="1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64" name="正方形/長方形 76"/>
          <p:cNvSpPr/>
          <p:nvPr/>
        </p:nvSpPr>
        <p:spPr>
          <a:xfrm>
            <a:off x="165471" y="2980622"/>
            <a:ext cx="252548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 smtClean="0">
                <a:solidFill>
                  <a:srgbClr val="C00000"/>
                </a:solidFill>
                <a:latin typeface="Microsoft YaHei" pitchFamily="34" charset="-122"/>
                <a:ea typeface="Microsoft YaHei" pitchFamily="34" charset="-122"/>
              </a:rPr>
              <a:t>家族百科</a:t>
            </a:r>
            <a:endParaRPr lang="en-US" altLang="zh-CN" sz="4000" b="1" dirty="0" smtClean="0">
              <a:solidFill>
                <a:srgbClr val="C00000"/>
              </a:solidFill>
              <a:latin typeface="Microsoft YaHei" pitchFamily="34" charset="-122"/>
              <a:ea typeface="Microsoft YaHei" pitchFamily="34" charset="-122"/>
            </a:endParaRPr>
          </a:p>
          <a:p>
            <a:r>
              <a:rPr lang="ja-JP" altLang="en-US" dirty="0" smtClean="0">
                <a:solidFill>
                  <a:srgbClr val="C00000"/>
                </a:solidFill>
                <a:latin typeface="Microsoft YaHei" pitchFamily="34" charset="-122"/>
                <a:ea typeface="Microsoft YaHei" pitchFamily="34" charset="-122"/>
              </a:rPr>
              <a:t>●●●</a:t>
            </a:r>
            <a:r>
              <a:rPr lang="en-US" altLang="ja-JP" dirty="0" smtClean="0">
                <a:solidFill>
                  <a:srgbClr val="C00000"/>
                </a:solidFill>
                <a:latin typeface="Microsoft YaHei" pitchFamily="34" charset="-122"/>
                <a:ea typeface="Microsoft YaHei" pitchFamily="34" charset="-122"/>
              </a:rPr>
              <a:t>.com</a:t>
            </a:r>
            <a:endParaRPr lang="ja-JP" altLang="en-US" dirty="0">
              <a:solidFill>
                <a:srgbClr val="C00000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65" name="円/楕円 78"/>
          <p:cNvSpPr/>
          <p:nvPr/>
        </p:nvSpPr>
        <p:spPr>
          <a:xfrm>
            <a:off x="1451428" y="682172"/>
            <a:ext cx="972458" cy="1015999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 smtClean="0">
                <a:latin typeface="Microsoft YaHei" pitchFamily="34" charset="-122"/>
                <a:ea typeface="Microsoft YaHei" pitchFamily="34" charset="-122"/>
              </a:rPr>
              <a:t>5</a:t>
            </a:r>
            <a:endParaRPr kumimoji="1" lang="ja-JP" altLang="en-US" sz="3600" b="1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612570" y="867005"/>
            <a:ext cx="71465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快速加入制</a:t>
            </a:r>
            <a:r>
              <a:rPr lang="zh-CN" altLang="zh-CN" sz="3600" b="1" dirty="0" smtClean="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降低用户的使用门槛</a:t>
            </a:r>
            <a:endParaRPr lang="zh-CN" altLang="zh-CN" sz="3600" b="1" dirty="0">
              <a:solidFill>
                <a:schemeClr val="accent5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1" name="山形 6"/>
          <p:cNvSpPr/>
          <p:nvPr/>
        </p:nvSpPr>
        <p:spPr>
          <a:xfrm>
            <a:off x="766485" y="188258"/>
            <a:ext cx="1571765" cy="336177"/>
          </a:xfrm>
          <a:prstGeom prst="chevron">
            <a:avLst>
              <a:gd name="adj" fmla="val 2451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Microsoft YaHei" pitchFamily="34" charset="-122"/>
                <a:ea typeface="Microsoft YaHei" pitchFamily="34" charset="-122"/>
              </a:rPr>
              <a:t>项目概念</a:t>
            </a:r>
            <a:endParaRPr lang="zh-CN" altLang="en-US" sz="2000" b="1" dirty="0">
              <a:latin typeface="Microsoft YaHei" pitchFamily="34" charset="-122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965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山形 7"/>
          <p:cNvSpPr/>
          <p:nvPr/>
        </p:nvSpPr>
        <p:spPr>
          <a:xfrm>
            <a:off x="766485" y="188258"/>
            <a:ext cx="1667431" cy="336177"/>
          </a:xfrm>
          <a:prstGeom prst="chevron">
            <a:avLst>
              <a:gd name="adj" fmla="val 2451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b="1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网站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目标</a:t>
            </a:r>
            <a:endParaRPr lang="zh-CN" altLang="en-US" sz="2000" b="1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9" name="山形 8"/>
          <p:cNvSpPr/>
          <p:nvPr/>
        </p:nvSpPr>
        <p:spPr>
          <a:xfrm>
            <a:off x="430304" y="192740"/>
            <a:ext cx="345137" cy="336177"/>
          </a:xfrm>
          <a:prstGeom prst="chevron">
            <a:avLst>
              <a:gd name="adj" fmla="val 2451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b="1" dirty="0"/>
          </a:p>
        </p:txBody>
      </p:sp>
      <p:sp>
        <p:nvSpPr>
          <p:cNvPr id="10" name="山形 9"/>
          <p:cNvSpPr/>
          <p:nvPr/>
        </p:nvSpPr>
        <p:spPr>
          <a:xfrm>
            <a:off x="94129" y="183776"/>
            <a:ext cx="345137" cy="336177"/>
          </a:xfrm>
          <a:prstGeom prst="chevron">
            <a:avLst>
              <a:gd name="adj" fmla="val 2451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3967" y="833608"/>
            <a:ext cx="8148309" cy="2303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正方形/長方形 19"/>
          <p:cNvSpPr/>
          <p:nvPr/>
        </p:nvSpPr>
        <p:spPr>
          <a:xfrm>
            <a:off x="1735690" y="5869296"/>
            <a:ext cx="8909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重新定义“家谱”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，让“家谱” 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重新回归中国主流文化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1797275" y="3247700"/>
            <a:ext cx="2648603" cy="1765738"/>
          </a:xfrm>
          <a:prstGeom prst="roundRect">
            <a:avLst>
              <a:gd name="adj" fmla="val 714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 smtClean="0">
                <a:solidFill>
                  <a:schemeClr val="accent5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建立安全形象</a:t>
            </a:r>
            <a:endParaRPr lang="en-US" altLang="zh-CN" sz="2400" b="1" dirty="0" smtClean="0">
              <a:solidFill>
                <a:schemeClr val="accent5">
                  <a:lumMod val="7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 lvl="0" defTabSz="577850">
              <a:lnSpc>
                <a:spcPts val="1000"/>
              </a:lnSpc>
              <a:spcBef>
                <a:spcPct val="0"/>
              </a:spcBef>
              <a:spcAft>
                <a:spcPct val="35000"/>
              </a:spcAft>
            </a:pP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 lvl="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ja-JP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成为网民心中可信任的</a:t>
            </a:r>
            <a:r>
              <a:rPr lang="ja-JP" altLang="en-US" dirty="0" err="1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，</a:t>
            </a:r>
            <a:endParaRPr lang="en-US" altLang="ja-JP" dirty="0" smtClean="0">
              <a:solidFill>
                <a:schemeClr val="bg1">
                  <a:lumMod val="50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 lvl="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ja-JP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家族信息保险箱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4740166" y="3258210"/>
            <a:ext cx="2417379" cy="1765738"/>
          </a:xfrm>
          <a:prstGeom prst="roundRect">
            <a:avLst>
              <a:gd name="adj" fmla="val 714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 smtClean="0">
                <a:solidFill>
                  <a:schemeClr val="accent5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百科社区成型</a:t>
            </a:r>
            <a:endParaRPr lang="en-US" altLang="zh-CN" sz="2400" b="1" dirty="0" smtClean="0">
              <a:solidFill>
                <a:schemeClr val="accent5">
                  <a:lumMod val="7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 lvl="0" algn="ctr" defTabSz="666750">
              <a:lnSpc>
                <a:spcPts val="1000"/>
              </a:lnSpc>
              <a:spcBef>
                <a:spcPct val="0"/>
              </a:spcBef>
              <a:spcAft>
                <a:spcPct val="35000"/>
              </a:spcAft>
            </a:pPr>
            <a:endParaRPr lang="en-US" altLang="zh-CN" b="1" dirty="0" smtClean="0">
              <a:solidFill>
                <a:schemeClr val="accent5">
                  <a:lumMod val="7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  借鉴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维基百科经验，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  激发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用户的维护欲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7425557" y="3258212"/>
            <a:ext cx="2490951" cy="1765738"/>
          </a:xfrm>
          <a:prstGeom prst="roundRect">
            <a:avLst>
              <a:gd name="adj" fmla="val 714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 smtClean="0">
                <a:solidFill>
                  <a:schemeClr val="accent5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大数据形成规模</a:t>
            </a:r>
            <a:endParaRPr lang="en-US" altLang="zh-CN" sz="2400" b="1" dirty="0" smtClean="0">
              <a:solidFill>
                <a:schemeClr val="accent5">
                  <a:lumMod val="7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 lvl="0" defTabSz="1022350">
              <a:lnSpc>
                <a:spcPts val="1000"/>
              </a:lnSpc>
              <a:spcBef>
                <a:spcPct val="0"/>
              </a:spcBef>
              <a:spcAft>
                <a:spcPct val="35000"/>
              </a:spcAft>
            </a:pPr>
            <a:endParaRPr lang="en-US" altLang="zh-CN" dirty="0" smtClean="0">
              <a:solidFill>
                <a:schemeClr val="accent5">
                  <a:lumMod val="7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  </a:t>
            </a:r>
            <a:r>
              <a:rPr lang="zh-CN" altLang="ja-JP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利用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現存</a:t>
            </a:r>
            <a:r>
              <a:rPr lang="zh-CN" altLang="ja-JP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家谱数据，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  </a:t>
            </a:r>
            <a:r>
              <a:rPr lang="zh-CN" altLang="ja-JP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分析</a:t>
            </a:r>
            <a:r>
              <a:rPr lang="zh-CN" altLang="ja-JP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用户的祖先。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0" name="等号 39"/>
          <p:cNvSpPr/>
          <p:nvPr/>
        </p:nvSpPr>
        <p:spPr>
          <a:xfrm>
            <a:off x="1366296" y="5912071"/>
            <a:ext cx="472966" cy="441435"/>
          </a:xfrm>
          <a:prstGeom prst="mathEqual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等号 41"/>
          <p:cNvSpPr/>
          <p:nvPr/>
        </p:nvSpPr>
        <p:spPr>
          <a:xfrm>
            <a:off x="10516981" y="5906817"/>
            <a:ext cx="472966" cy="441435"/>
          </a:xfrm>
          <a:prstGeom prst="mathEqual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下矢印 42"/>
          <p:cNvSpPr/>
          <p:nvPr/>
        </p:nvSpPr>
        <p:spPr>
          <a:xfrm>
            <a:off x="5596759" y="5281448"/>
            <a:ext cx="867103" cy="53602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1150883" y="662152"/>
            <a:ext cx="9869214" cy="450893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00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山形 10"/>
          <p:cNvSpPr/>
          <p:nvPr/>
        </p:nvSpPr>
        <p:spPr>
          <a:xfrm>
            <a:off x="766485" y="188258"/>
            <a:ext cx="1667431" cy="336177"/>
          </a:xfrm>
          <a:prstGeom prst="chevron">
            <a:avLst>
              <a:gd name="adj" fmla="val 2451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盈利手段</a:t>
            </a:r>
            <a:endParaRPr lang="zh-CN" altLang="en-US" sz="2000" b="1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2" name="山形 11"/>
          <p:cNvSpPr/>
          <p:nvPr/>
        </p:nvSpPr>
        <p:spPr>
          <a:xfrm>
            <a:off x="430304" y="192740"/>
            <a:ext cx="345137" cy="336177"/>
          </a:xfrm>
          <a:prstGeom prst="chevron">
            <a:avLst>
              <a:gd name="adj" fmla="val 2451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b="1" dirty="0"/>
          </a:p>
        </p:txBody>
      </p:sp>
      <p:sp>
        <p:nvSpPr>
          <p:cNvPr id="16" name="山形 15"/>
          <p:cNvSpPr/>
          <p:nvPr/>
        </p:nvSpPr>
        <p:spPr>
          <a:xfrm>
            <a:off x="94129" y="183776"/>
            <a:ext cx="345137" cy="336177"/>
          </a:xfrm>
          <a:prstGeom prst="chevron">
            <a:avLst>
              <a:gd name="adj" fmla="val 2451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b="1" dirty="0"/>
          </a:p>
        </p:txBody>
      </p:sp>
      <p:cxnSp>
        <p:nvCxnSpPr>
          <p:cNvPr id="21" name="直線コネクタ 20"/>
          <p:cNvCxnSpPr/>
          <p:nvPr/>
        </p:nvCxnSpPr>
        <p:spPr>
          <a:xfrm>
            <a:off x="0" y="2333297"/>
            <a:ext cx="12192000" cy="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>
            <a:off x="1277007" y="2222939"/>
            <a:ext cx="4272456" cy="788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2522482" y="2617105"/>
            <a:ext cx="7598980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●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安全的形象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 lvl="0">
              <a:lnSpc>
                <a:spcPts val="1000"/>
              </a:lnSpc>
            </a:pPr>
            <a:r>
              <a:rPr lang="ja-JP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　</a:t>
            </a:r>
            <a:endParaRPr lang="en-US" altLang="ja-JP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 lvl="0"/>
            <a:r>
              <a:rPr lang="ja-JP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　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用户往往有“付费服务相对安全”的先入为主的观念</a:t>
            </a:r>
            <a:r>
              <a:rPr lang="ja-JP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。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 lvl="0"/>
            <a:endParaRPr lang="en-US" altLang="zh-CN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r>
              <a:rPr lang="ja-JP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●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长期的有效需求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 lvl="0">
              <a:lnSpc>
                <a:spcPts val="1000"/>
              </a:lnSpc>
            </a:pPr>
            <a:r>
              <a:rPr lang="ja-JP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　</a:t>
            </a:r>
            <a:endParaRPr lang="en-US" altLang="ja-JP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 lvl="0"/>
            <a:r>
              <a:rPr lang="ja-JP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　</a:t>
            </a:r>
            <a:r>
              <a:rPr lang="zh-CN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无论是新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baby</a:t>
            </a:r>
            <a:r>
              <a:rPr lang="zh-CN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的诞生，老人的去世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，用户对编辑和浏览家族百科的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　</a:t>
            </a: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 lvl="0"/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　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需求是长期存在的</a:t>
            </a:r>
            <a:r>
              <a:rPr lang="ja-JP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。</a:t>
            </a:r>
            <a:endParaRPr lang="en-US" altLang="ja-JP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 lvl="0"/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r>
              <a:rPr lang="ja-JP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●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无法取代性</a:t>
            </a:r>
            <a:endParaRPr lang="en-US" altLang="zh-CN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 lvl="0">
              <a:lnSpc>
                <a:spcPts val="1000"/>
              </a:lnSpc>
            </a:pP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 lvl="0"/>
            <a:r>
              <a:rPr lang="ja-JP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　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用户的家族成员和亲戚在网站中深深耦合，无法转而使用其他服务</a:t>
            </a:r>
            <a:r>
              <a:rPr lang="ja-JP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。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1299411" y="737937"/>
            <a:ext cx="4251157" cy="1347535"/>
          </a:xfrm>
          <a:prstGeom prst="roundRect">
            <a:avLst>
              <a:gd name="adj" fmla="val 9524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latin typeface="Microsoft YaHei" pitchFamily="34" charset="-122"/>
                <a:ea typeface="Microsoft YaHei" pitchFamily="34" charset="-122"/>
              </a:rPr>
              <a:t>实行会员制</a:t>
            </a:r>
            <a:endParaRPr lang="en-US" altLang="zh-CN" sz="4400" b="1" dirty="0" smtClean="0">
              <a:latin typeface="Microsoft YaHei" pitchFamily="34" charset="-122"/>
              <a:ea typeface="Microsoft YaHei" pitchFamily="34" charset="-122"/>
            </a:endParaRPr>
          </a:p>
          <a:p>
            <a:pPr algn="ctr"/>
            <a:r>
              <a:rPr lang="en-US" altLang="ja-JP" dirty="0" smtClean="0">
                <a:latin typeface="Microsoft YaHei" pitchFamily="34" charset="-122"/>
                <a:ea typeface="Microsoft YaHei" pitchFamily="34" charset="-122"/>
              </a:rPr>
              <a:t>※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约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2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到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</a:rPr>
              <a:t>3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年后</a:t>
            </a:r>
            <a:endParaRPr lang="zh-CN" altLang="zh-CN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6505074" y="764063"/>
            <a:ext cx="3986463" cy="1299409"/>
          </a:xfrm>
          <a:prstGeom prst="roundRect">
            <a:avLst>
              <a:gd name="adj" fmla="val 9524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latin typeface="Microsoft YaHei" pitchFamily="34" charset="-122"/>
                <a:ea typeface="Microsoft YaHei" pitchFamily="34" charset="-122"/>
              </a:rPr>
              <a:t>相关服务</a:t>
            </a:r>
            <a:endParaRPr lang="zh-CN" altLang="zh-CN" sz="4400" b="1" dirty="0">
              <a:latin typeface="Microsoft YaHei" pitchFamily="34" charset="-122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648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山形 10"/>
          <p:cNvSpPr/>
          <p:nvPr/>
        </p:nvSpPr>
        <p:spPr>
          <a:xfrm>
            <a:off x="766485" y="188258"/>
            <a:ext cx="1667431" cy="336177"/>
          </a:xfrm>
          <a:prstGeom prst="chevron">
            <a:avLst>
              <a:gd name="adj" fmla="val 2451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盈利手段</a:t>
            </a:r>
            <a:endParaRPr lang="zh-CN" altLang="en-US" sz="2000" b="1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2" name="山形 11"/>
          <p:cNvSpPr/>
          <p:nvPr/>
        </p:nvSpPr>
        <p:spPr>
          <a:xfrm>
            <a:off x="430304" y="192740"/>
            <a:ext cx="345137" cy="336177"/>
          </a:xfrm>
          <a:prstGeom prst="chevron">
            <a:avLst>
              <a:gd name="adj" fmla="val 2451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b="1" dirty="0"/>
          </a:p>
        </p:txBody>
      </p:sp>
      <p:sp>
        <p:nvSpPr>
          <p:cNvPr id="16" name="山形 15"/>
          <p:cNvSpPr/>
          <p:nvPr/>
        </p:nvSpPr>
        <p:spPr>
          <a:xfrm>
            <a:off x="94129" y="183776"/>
            <a:ext cx="345137" cy="336177"/>
          </a:xfrm>
          <a:prstGeom prst="chevron">
            <a:avLst>
              <a:gd name="adj" fmla="val 2451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b="1" dirty="0"/>
          </a:p>
        </p:txBody>
      </p:sp>
      <p:cxnSp>
        <p:nvCxnSpPr>
          <p:cNvPr id="21" name="直線コネクタ 20"/>
          <p:cNvCxnSpPr/>
          <p:nvPr/>
        </p:nvCxnSpPr>
        <p:spPr>
          <a:xfrm>
            <a:off x="0" y="2333297"/>
            <a:ext cx="12192000" cy="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>
            <a:off x="6211613" y="2207172"/>
            <a:ext cx="4272456" cy="788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1198179" y="2522511"/>
            <a:ext cx="95696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 lvl="0"/>
            <a:endParaRPr lang="zh-CN" altLang="en-US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 lvl="0"/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4" name="文本框 29"/>
          <p:cNvSpPr txBox="1"/>
          <p:nvPr/>
        </p:nvSpPr>
        <p:spPr>
          <a:xfrm>
            <a:off x="2486156" y="2614553"/>
            <a:ext cx="6169074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●</a:t>
            </a:r>
            <a:r>
              <a:rPr lang="zh-CN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收费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家谱</a:t>
            </a:r>
            <a:endParaRPr lang="zh-CN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　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纸质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家族</a:t>
            </a:r>
            <a:r>
              <a:rPr lang="zh-CN" altLang="zh-CN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百科全书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制作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r>
              <a:rPr lang="ja-JP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●</a:t>
            </a: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DNA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祖先分析服务</a:t>
            </a:r>
            <a:endParaRPr lang="en-US" altLang="zh-CN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　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与基因检测公司战略协作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（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远期规划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）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r>
              <a:rPr lang="ja-JP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●</a:t>
            </a:r>
            <a:r>
              <a:rPr lang="zh-CN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站</a:t>
            </a:r>
            <a:r>
              <a:rPr lang="ja-JP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内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广告</a:t>
            </a:r>
            <a:endParaRPr lang="en-US" altLang="zh-CN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>
              <a:lnSpc>
                <a:spcPts val="1000"/>
              </a:lnSpc>
            </a:pP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　</a:t>
            </a:r>
            <a:endParaRPr lang="en-US" altLang="ja-JP" dirty="0" smtClean="0">
              <a:solidFill>
                <a:schemeClr val="bg1">
                  <a:lumMod val="50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　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家族相关的商业推广</a:t>
            </a:r>
            <a:endParaRPr lang="zh-CN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6208295" y="721895"/>
            <a:ext cx="4251157" cy="1347535"/>
          </a:xfrm>
          <a:prstGeom prst="roundRect">
            <a:avLst>
              <a:gd name="adj" fmla="val 9524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latin typeface="Microsoft YaHei" pitchFamily="34" charset="-122"/>
                <a:ea typeface="Microsoft YaHei" pitchFamily="34" charset="-122"/>
              </a:rPr>
              <a:t>相关服务</a:t>
            </a:r>
            <a:endParaRPr lang="en-US" altLang="zh-CN" sz="4400" b="1" dirty="0" smtClean="0">
              <a:latin typeface="Microsoft YaHei" pitchFamily="34" charset="-122"/>
              <a:ea typeface="Microsoft YaHei" pitchFamily="34" charset="-122"/>
            </a:endParaRPr>
          </a:p>
          <a:p>
            <a:pPr algn="ctr"/>
            <a:r>
              <a:rPr lang="en-US" altLang="ja-JP" dirty="0" smtClean="0">
                <a:latin typeface="Microsoft YaHei" pitchFamily="34" charset="-122"/>
                <a:ea typeface="Microsoft YaHei" pitchFamily="34" charset="-122"/>
              </a:rPr>
              <a:t>※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关联</a:t>
            </a:r>
            <a:r>
              <a:rPr lang="ja-JP" altLang="en-US" dirty="0" smtClean="0">
                <a:latin typeface="Microsoft YaHei" pitchFamily="34" charset="-122"/>
                <a:ea typeface="Microsoft YaHei" pitchFamily="34" charset="-122"/>
              </a:rPr>
              <a:t>商品</a:t>
            </a:r>
            <a:r>
              <a:rPr lang="ja-JP" altLang="en-US" dirty="0" smtClean="0">
                <a:latin typeface="Microsoft YaHei" pitchFamily="34" charset="-122"/>
                <a:ea typeface="Microsoft YaHei" pitchFamily="34" charset="-122"/>
              </a:rPr>
              <a:t>、</a:t>
            </a:r>
            <a:r>
              <a:rPr lang="en-US" altLang="ja-JP" dirty="0" smtClean="0">
                <a:latin typeface="Microsoft YaHei" pitchFamily="34" charset="-122"/>
                <a:ea typeface="Microsoft YaHei" pitchFamily="34" charset="-122"/>
              </a:rPr>
              <a:t>CM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</a:rPr>
              <a:t>等</a:t>
            </a:r>
            <a:endParaRPr lang="zh-CN" altLang="zh-CN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355557" y="786063"/>
            <a:ext cx="3986463" cy="1299409"/>
          </a:xfrm>
          <a:prstGeom prst="roundRect">
            <a:avLst>
              <a:gd name="adj" fmla="val 9524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latin typeface="Microsoft YaHei" pitchFamily="34" charset="-122"/>
                <a:ea typeface="Microsoft YaHei" pitchFamily="34" charset="-122"/>
              </a:rPr>
              <a:t>实行会员制</a:t>
            </a:r>
            <a:endParaRPr lang="en-US" altLang="zh-CN" sz="4400" b="1" dirty="0" smtClean="0">
              <a:latin typeface="Microsoft YaHei" pitchFamily="34" charset="-122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648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823460"/>
              </p:ext>
            </p:extLst>
          </p:nvPr>
        </p:nvGraphicFramePr>
        <p:xfrm>
          <a:off x="910351" y="1372143"/>
          <a:ext cx="10466260" cy="20299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11611"/>
                <a:gridCol w="1558977"/>
                <a:gridCol w="1588958"/>
                <a:gridCol w="1469036"/>
                <a:gridCol w="1783829"/>
                <a:gridCol w="1753849"/>
              </a:tblGrid>
              <a:tr h="3031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2017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（天使轮）</a:t>
                      </a:r>
                      <a:endParaRPr lang="zh-CN" altLang="en-US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2018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（</a:t>
                      </a:r>
                      <a:r>
                        <a:rPr lang="en-US" altLang="zh-CN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轮）</a:t>
                      </a:r>
                      <a:endParaRPr lang="zh-CN" altLang="en-US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2019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2020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（</a:t>
                      </a:r>
                      <a:r>
                        <a:rPr lang="en-US" altLang="zh-CN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B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轮）</a:t>
                      </a:r>
                      <a:endParaRPr lang="zh-CN" altLang="en-US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2021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/>
                </a:tc>
              </a:tr>
              <a:tr h="416701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注册用户数</a:t>
                      </a:r>
                      <a:endParaRPr lang="zh-CN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50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万</a:t>
                      </a:r>
                      <a:endParaRPr lang="zh-CN" altLang="en-US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700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万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2,000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万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3,500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万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4,000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万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/>
                </a:tc>
              </a:tr>
              <a:tr h="424196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付费会员数</a:t>
                      </a:r>
                      <a:endParaRPr lang="zh-CN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700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万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X3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个月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1,200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万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X12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个月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2,000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万</a:t>
                      </a:r>
                      <a:r>
                        <a:rPr lang="en-US" altLang="zh-CN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X12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个月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/>
                </a:tc>
              </a:tr>
              <a:tr h="388587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家族百科全书订购数</a:t>
                      </a:r>
                      <a:endParaRPr lang="zh-CN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5,000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万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万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45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万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/>
                </a:tc>
              </a:tr>
              <a:tr h="43471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DNA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检测用户数</a:t>
                      </a:r>
                      <a:endParaRPr lang="zh-CN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5,000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万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万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285983"/>
              </p:ext>
            </p:extLst>
          </p:nvPr>
        </p:nvGraphicFramePr>
        <p:xfrm>
          <a:off x="910351" y="4278908"/>
          <a:ext cx="8397617" cy="188459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16935"/>
                <a:gridCol w="1444997"/>
                <a:gridCol w="1223252"/>
                <a:gridCol w="1169233"/>
                <a:gridCol w="1295107"/>
                <a:gridCol w="1448093"/>
              </a:tblGrid>
              <a:tr h="40123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2017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（天使轮）</a:t>
                      </a:r>
                      <a:endParaRPr lang="zh-CN" altLang="en-US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2018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（</a:t>
                      </a:r>
                      <a:r>
                        <a:rPr lang="en-US" altLang="zh-CN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轮）</a:t>
                      </a:r>
                      <a:endParaRPr lang="zh-CN" altLang="en-US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2019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2020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（</a:t>
                      </a:r>
                      <a:r>
                        <a:rPr lang="en-US" altLang="zh-CN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B</a:t>
                      </a:r>
                      <a:r>
                        <a:rPr lang="zh-CN" altLang="en-US" sz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轮）</a:t>
                      </a:r>
                      <a:endParaRPr lang="zh-CN" altLang="en-US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2021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Microsoft YaHei" pitchFamily="34" charset="-122"/>
                        <a:ea typeface="Microsoft YaHei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会员费</a:t>
                      </a:r>
                      <a:endParaRPr lang="zh-CN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zh-CN" altLang="en-US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21,000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万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144,000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万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240,000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万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广告费</a:t>
                      </a:r>
                      <a:endParaRPr lang="zh-CN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?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?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?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百科全书制作费</a:t>
                      </a:r>
                      <a:endParaRPr lang="zh-CN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100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万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2,000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万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5,000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万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9,000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万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DNA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检测费</a:t>
                      </a:r>
                      <a:endParaRPr lang="zh-CN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250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万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2,000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万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5,000</a:t>
                      </a:r>
                      <a:r>
                        <a:rPr lang="zh-CN" alt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万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1"/>
          <p:cNvSpPr txBox="1"/>
          <p:nvPr/>
        </p:nvSpPr>
        <p:spPr>
          <a:xfrm>
            <a:off x="9246091" y="5412790"/>
            <a:ext cx="26356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*会员费：约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*百科全书制作费：约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200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本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DNA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检测费：约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500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次</a:t>
            </a:r>
          </a:p>
        </p:txBody>
      </p:sp>
      <p:sp>
        <p:nvSpPr>
          <p:cNvPr id="11" name="山形 10"/>
          <p:cNvSpPr/>
          <p:nvPr/>
        </p:nvSpPr>
        <p:spPr>
          <a:xfrm>
            <a:off x="766485" y="188258"/>
            <a:ext cx="1667431" cy="336177"/>
          </a:xfrm>
          <a:prstGeom prst="chevron">
            <a:avLst>
              <a:gd name="adj" fmla="val 2451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财务分析</a:t>
            </a:r>
            <a:endParaRPr lang="zh-CN" altLang="en-US" sz="2000" b="1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2" name="山形 11"/>
          <p:cNvSpPr/>
          <p:nvPr/>
        </p:nvSpPr>
        <p:spPr>
          <a:xfrm>
            <a:off x="430304" y="192740"/>
            <a:ext cx="345137" cy="336177"/>
          </a:xfrm>
          <a:prstGeom prst="chevron">
            <a:avLst>
              <a:gd name="adj" fmla="val 2451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b="1" dirty="0"/>
          </a:p>
        </p:txBody>
      </p:sp>
      <p:sp>
        <p:nvSpPr>
          <p:cNvPr id="13" name="山形 15"/>
          <p:cNvSpPr/>
          <p:nvPr/>
        </p:nvSpPr>
        <p:spPr>
          <a:xfrm>
            <a:off x="94129" y="183776"/>
            <a:ext cx="345137" cy="336177"/>
          </a:xfrm>
          <a:prstGeom prst="chevron">
            <a:avLst>
              <a:gd name="adj" fmla="val 2451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826445" y="925468"/>
            <a:ext cx="3328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◆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未来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年的用户数预测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5401" y="3837569"/>
            <a:ext cx="4713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◆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未来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年的纯收入预测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（单位：人民币元）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32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円/楕円 42"/>
          <p:cNvSpPr/>
          <p:nvPr/>
        </p:nvSpPr>
        <p:spPr>
          <a:xfrm>
            <a:off x="3253965" y="810310"/>
            <a:ext cx="5559529" cy="5259984"/>
          </a:xfrm>
          <a:prstGeom prst="ellipse">
            <a:avLst/>
          </a:prstGeom>
          <a:solidFill>
            <a:srgbClr val="FF4F4F"/>
          </a:solidFill>
          <a:ln w="76200">
            <a:solidFill>
              <a:srgbClr val="FF4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3358068" y="898631"/>
            <a:ext cx="5344511" cy="509226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3463665" y="1008993"/>
            <a:ext cx="5139559" cy="4871545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圆角矩形 2"/>
          <p:cNvSpPr/>
          <p:nvPr/>
        </p:nvSpPr>
        <p:spPr>
          <a:xfrm>
            <a:off x="4160832" y="421637"/>
            <a:ext cx="3816520" cy="176977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b="1" dirty="0" smtClean="0">
                <a:solidFill>
                  <a:srgbClr val="FFFF00"/>
                </a:solidFill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sz="2400" b="1" dirty="0" smtClean="0">
                <a:solidFill>
                  <a:srgbClr val="FFFF00"/>
                </a:solidFill>
                <a:latin typeface="Microsoft YaHei" pitchFamily="34" charset="-122"/>
                <a:ea typeface="Microsoft YaHei" pitchFamily="34" charset="-122"/>
              </a:rPr>
              <a:t>王志强</a:t>
            </a:r>
            <a:endParaRPr lang="en-US" altLang="zh-CN" sz="2400" b="1" dirty="0" smtClean="0">
              <a:solidFill>
                <a:srgbClr val="FFFF00"/>
              </a:solidFill>
              <a:latin typeface="Microsoft YaHei" pitchFamily="34" charset="-122"/>
              <a:ea typeface="Microsoft YaHei" pitchFamily="34" charset="-122"/>
            </a:endParaRPr>
          </a:p>
          <a:p>
            <a:pPr>
              <a:lnSpc>
                <a:spcPts val="1000"/>
              </a:lnSpc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 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  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创始人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  在日本某世界知名企业供职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  长期从事互联网产品设计与开发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41448" y="2707085"/>
            <a:ext cx="3731492" cy="168101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rgbClr val="FFFF00"/>
                </a:solidFill>
                <a:latin typeface="Microsoft YaHei" pitchFamily="34" charset="-122"/>
                <a:ea typeface="Microsoft YaHei" pitchFamily="34" charset="-122"/>
              </a:rPr>
              <a:t> 时光</a:t>
            </a:r>
            <a:endParaRPr lang="en-US" altLang="zh-CN" sz="2400" b="1" dirty="0" smtClean="0">
              <a:solidFill>
                <a:srgbClr val="FFFF00"/>
              </a:solidFill>
              <a:latin typeface="Microsoft YaHei" pitchFamily="34" charset="-122"/>
              <a:ea typeface="Microsoft YaHei" pitchFamily="34" charset="-122"/>
            </a:endParaRPr>
          </a:p>
          <a:p>
            <a:pPr>
              <a:lnSpc>
                <a:spcPts val="1000"/>
              </a:lnSpc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 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  技术合伙人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  在日本某知名软件企业供职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  JAVA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资深工程师 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8031027" y="2681997"/>
            <a:ext cx="3698531" cy="162198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rgbClr val="FFFF00"/>
                </a:solidFill>
                <a:latin typeface="Microsoft YaHei" pitchFamily="34" charset="-122"/>
                <a:ea typeface="Microsoft YaHei" pitchFamily="34" charset="-122"/>
              </a:rPr>
              <a:t> 李岚</a:t>
            </a:r>
            <a:endParaRPr lang="en-US" altLang="zh-CN" sz="2400" b="1" dirty="0" smtClean="0">
              <a:solidFill>
                <a:srgbClr val="FFFF00"/>
              </a:solidFill>
              <a:latin typeface="Microsoft YaHei" pitchFamily="34" charset="-122"/>
              <a:ea typeface="Microsoft YaHei" pitchFamily="34" charset="-122"/>
            </a:endParaRPr>
          </a:p>
          <a:p>
            <a:pPr>
              <a:lnSpc>
                <a:spcPts val="1000"/>
              </a:lnSpc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  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  技术合伙人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 日本某企业资深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JAVA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工程师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235339" y="4856048"/>
            <a:ext cx="3742027" cy="163934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rgbClr val="FFFF00"/>
                </a:solidFill>
                <a:latin typeface="Microsoft YaHei" pitchFamily="34" charset="-122"/>
                <a:ea typeface="Microsoft YaHei" pitchFamily="34" charset="-122"/>
              </a:rPr>
              <a:t> 王文博</a:t>
            </a:r>
            <a:endParaRPr lang="en-US" altLang="zh-CN" sz="2400" b="1" dirty="0" smtClean="0">
              <a:solidFill>
                <a:srgbClr val="FFFF00"/>
              </a:solidFill>
              <a:latin typeface="Microsoft YaHei" pitchFamily="34" charset="-122"/>
              <a:ea typeface="Microsoft YaHei" pitchFamily="34" charset="-122"/>
            </a:endParaRPr>
          </a:p>
          <a:p>
            <a:pPr>
              <a:lnSpc>
                <a:spcPts val="1000"/>
              </a:lnSpc>
            </a:pPr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 </a:t>
            </a:r>
            <a:endParaRPr lang="en-US" altLang="zh-CN" sz="1400" dirty="0" smtClean="0">
              <a:solidFill>
                <a:schemeClr val="bg1">
                  <a:lumMod val="8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  技术合伙人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solidFill>
                <a:schemeClr val="bg1">
                  <a:lumMod val="8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  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阿里巴巴集团资深前端工程师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4352768" y="2676770"/>
            <a:ext cx="341632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旅日软件后端工程师</a:t>
            </a:r>
            <a:endParaRPr lang="en-US" altLang="zh-CN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 algn="ctr"/>
            <a:endParaRPr lang="en-US" altLang="zh-CN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 algn="ctr"/>
            <a:endParaRPr lang="en-US" altLang="zh-CN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 algn="ctr"/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阿里资深前端工程师</a:t>
            </a:r>
            <a:endParaRPr lang="en-US" altLang="zh-CN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8" name="山形 17"/>
          <p:cNvSpPr/>
          <p:nvPr/>
        </p:nvSpPr>
        <p:spPr>
          <a:xfrm>
            <a:off x="766485" y="188258"/>
            <a:ext cx="1667431" cy="336177"/>
          </a:xfrm>
          <a:prstGeom prst="chevron">
            <a:avLst>
              <a:gd name="adj" fmla="val 2451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专业团队</a:t>
            </a:r>
            <a:endParaRPr lang="zh-CN" altLang="en-US" sz="2000" b="1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9" name="山形 18"/>
          <p:cNvSpPr/>
          <p:nvPr/>
        </p:nvSpPr>
        <p:spPr>
          <a:xfrm>
            <a:off x="430304" y="192740"/>
            <a:ext cx="345137" cy="336177"/>
          </a:xfrm>
          <a:prstGeom prst="chevron">
            <a:avLst>
              <a:gd name="adj" fmla="val 2451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b="1" dirty="0"/>
          </a:p>
        </p:txBody>
      </p:sp>
      <p:sp>
        <p:nvSpPr>
          <p:cNvPr id="21" name="山形 20"/>
          <p:cNvSpPr/>
          <p:nvPr/>
        </p:nvSpPr>
        <p:spPr>
          <a:xfrm>
            <a:off x="94129" y="183776"/>
            <a:ext cx="345137" cy="336177"/>
          </a:xfrm>
          <a:prstGeom prst="chevron">
            <a:avLst>
              <a:gd name="adj" fmla="val 2451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b="1" dirty="0"/>
          </a:p>
        </p:txBody>
      </p:sp>
      <p:sp>
        <p:nvSpPr>
          <p:cNvPr id="22" name="加算記号 21"/>
          <p:cNvSpPr/>
          <p:nvPr/>
        </p:nvSpPr>
        <p:spPr>
          <a:xfrm>
            <a:off x="5581008" y="3263459"/>
            <a:ext cx="662151" cy="599090"/>
          </a:xfrm>
          <a:prstGeom prst="mathPlu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/>
          <p:cNvCxnSpPr/>
          <p:nvPr/>
        </p:nvCxnSpPr>
        <p:spPr>
          <a:xfrm>
            <a:off x="677917" y="3262908"/>
            <a:ext cx="614855" cy="1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4409090" y="1003738"/>
            <a:ext cx="903889" cy="5256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4498428" y="5508971"/>
            <a:ext cx="903889" cy="5256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8271641" y="3321267"/>
            <a:ext cx="614855" cy="1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06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4"/>
          <p:cNvSpPr/>
          <p:nvPr/>
        </p:nvSpPr>
        <p:spPr>
          <a:xfrm>
            <a:off x="545432" y="336884"/>
            <a:ext cx="11245515" cy="6063916"/>
          </a:xfrm>
          <a:prstGeom prst="roundRect">
            <a:avLst>
              <a:gd name="adj" fmla="val 661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87106" y="2707122"/>
            <a:ext cx="35686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谢 谢！</a:t>
            </a:r>
            <a:endParaRPr lang="zh-CN" altLang="en-US" sz="8000" b="1" dirty="0">
              <a:solidFill>
                <a:schemeClr val="bg1">
                  <a:lumMod val="9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027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波形 2"/>
          <p:cNvSpPr/>
          <p:nvPr/>
        </p:nvSpPr>
        <p:spPr>
          <a:xfrm>
            <a:off x="4778743" y="1196411"/>
            <a:ext cx="2297175" cy="1085316"/>
          </a:xfrm>
          <a:prstGeom prst="wav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山形 3"/>
          <p:cNvSpPr/>
          <p:nvPr/>
        </p:nvSpPr>
        <p:spPr>
          <a:xfrm>
            <a:off x="953970" y="2873829"/>
            <a:ext cx="1594992" cy="1000961"/>
          </a:xfrm>
          <a:prstGeom prst="chevron">
            <a:avLst>
              <a:gd name="adj" fmla="val 24510"/>
            </a:avLst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</a:p>
          <a:p>
            <a:pPr lvl="0" algn="ctr">
              <a:lnSpc>
                <a:spcPts val="2400"/>
              </a:lnSpc>
            </a:pP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市场</a:t>
            </a:r>
            <a:r>
              <a:rPr lang="ja-JP" altLang="en-US" b="1" dirty="0" smtClean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</a:t>
            </a:r>
            <a:endParaRPr lang="en-US" altLang="ja-JP" b="1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 algn="ctr">
              <a:lnSpc>
                <a:spcPts val="2400"/>
              </a:lnSpc>
            </a:pPr>
            <a:r>
              <a:rPr lang="en-US" altLang="ja-JP" sz="1200" dirty="0" smtClean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</a:t>
            </a:r>
            <a:endParaRPr lang="en-US" altLang="ja-JP" sz="1200" dirty="0" smtClean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山形 8"/>
          <p:cNvSpPr/>
          <p:nvPr/>
        </p:nvSpPr>
        <p:spPr>
          <a:xfrm>
            <a:off x="3845902" y="2873829"/>
            <a:ext cx="1605722" cy="1001380"/>
          </a:xfrm>
          <a:prstGeom prst="chevron">
            <a:avLst>
              <a:gd name="adj" fmla="val 24510"/>
            </a:avLst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00"/>
              </a:lnSpc>
            </a:pPr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</a:p>
          <a:p>
            <a:pPr algn="ctr">
              <a:lnSpc>
                <a:spcPts val="2400"/>
              </a:lnSpc>
            </a:pP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项目概念</a:t>
            </a:r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7-12</a:t>
            </a: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山形 10"/>
          <p:cNvSpPr/>
          <p:nvPr/>
        </p:nvSpPr>
        <p:spPr>
          <a:xfrm>
            <a:off x="5290034" y="2873829"/>
            <a:ext cx="1588679" cy="1000961"/>
          </a:xfrm>
          <a:prstGeom prst="chevron">
            <a:avLst>
              <a:gd name="adj" fmla="val 24510"/>
            </a:avLst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00"/>
              </a:lnSpc>
            </a:pPr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</a:p>
          <a:p>
            <a:pPr algn="ctr">
              <a:lnSpc>
                <a:spcPts val="2400"/>
              </a:lnSpc>
            </a:pP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网站目标</a:t>
            </a:r>
            <a:endParaRPr lang="en-US" altLang="ja-JP" b="1" dirty="0" smtClean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ts val="2400"/>
              </a:lnSpc>
            </a:pPr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13</a:t>
            </a: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山形 11"/>
          <p:cNvSpPr/>
          <p:nvPr/>
        </p:nvSpPr>
        <p:spPr>
          <a:xfrm>
            <a:off x="8172203" y="2873829"/>
            <a:ext cx="1598721" cy="1000961"/>
          </a:xfrm>
          <a:prstGeom prst="chevron">
            <a:avLst>
              <a:gd name="adj" fmla="val 24510"/>
            </a:avLst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00"/>
              </a:lnSpc>
            </a:pPr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</a:p>
          <a:p>
            <a:pPr algn="ctr">
              <a:lnSpc>
                <a:spcPts val="2400"/>
              </a:lnSpc>
            </a:pP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财务</a:t>
            </a:r>
            <a:r>
              <a:rPr lang="ja-JP" altLang="en-US" b="1" dirty="0" smtClean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分析</a:t>
            </a:r>
            <a:endParaRPr lang="en-US" altLang="ja-JP" b="1" dirty="0" smtClean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ts val="2400"/>
              </a:lnSpc>
            </a:pPr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山形 12"/>
          <p:cNvSpPr/>
          <p:nvPr/>
        </p:nvSpPr>
        <p:spPr>
          <a:xfrm>
            <a:off x="2405747" y="2873829"/>
            <a:ext cx="1590797" cy="1001380"/>
          </a:xfrm>
          <a:prstGeom prst="chevron">
            <a:avLst>
              <a:gd name="adj" fmla="val 24510"/>
            </a:avLst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00"/>
              </a:lnSpc>
            </a:pPr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</a:p>
          <a:p>
            <a:pPr algn="ctr">
              <a:lnSpc>
                <a:spcPts val="2400"/>
              </a:lnSpc>
            </a:pP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行业分析</a:t>
            </a:r>
            <a:endParaRPr lang="en-US" altLang="zh-CN" b="1" dirty="0" smtClean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ts val="2400"/>
              </a:lnSpc>
            </a:pPr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4-6</a:t>
            </a: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</a:t>
            </a:r>
            <a:endParaRPr lang="en-US" altLang="zh-CN" sz="1200" dirty="0" smtClean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山形 13"/>
          <p:cNvSpPr/>
          <p:nvPr/>
        </p:nvSpPr>
        <p:spPr>
          <a:xfrm>
            <a:off x="9629861" y="2873829"/>
            <a:ext cx="1621607" cy="1009926"/>
          </a:xfrm>
          <a:prstGeom prst="chevron">
            <a:avLst>
              <a:gd name="adj" fmla="val 24510"/>
            </a:avLst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00"/>
              </a:lnSpc>
            </a:pPr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</a:p>
          <a:p>
            <a:pPr algn="ctr">
              <a:lnSpc>
                <a:spcPts val="2400"/>
              </a:lnSpc>
            </a:pP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专业团队</a:t>
            </a:r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17</a:t>
            </a: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22036" y="138512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山形 11"/>
          <p:cNvSpPr/>
          <p:nvPr/>
        </p:nvSpPr>
        <p:spPr>
          <a:xfrm>
            <a:off x="6722310" y="2873829"/>
            <a:ext cx="1598721" cy="1000961"/>
          </a:xfrm>
          <a:prstGeom prst="chevron">
            <a:avLst>
              <a:gd name="adj" fmla="val 24510"/>
            </a:avLst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00"/>
              </a:lnSpc>
            </a:pPr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</a:p>
          <a:p>
            <a:pPr algn="ctr">
              <a:lnSpc>
                <a:spcPts val="2400"/>
              </a:lnSpc>
            </a:pP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盈利手段</a:t>
            </a:r>
            <a:endParaRPr lang="en-US" altLang="zh-CN" b="1" dirty="0" smtClean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ts val="2400"/>
              </a:lnSpc>
            </a:pPr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14-15</a:t>
            </a: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289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角丸四角形 65"/>
          <p:cNvSpPr/>
          <p:nvPr/>
        </p:nvSpPr>
        <p:spPr>
          <a:xfrm>
            <a:off x="1314994" y="5297214"/>
            <a:ext cx="9788435" cy="120808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角丸四角形 60"/>
          <p:cNvSpPr/>
          <p:nvPr/>
        </p:nvSpPr>
        <p:spPr>
          <a:xfrm>
            <a:off x="1384663" y="5376041"/>
            <a:ext cx="9653451" cy="106394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圆角矩形 15"/>
          <p:cNvSpPr/>
          <p:nvPr/>
        </p:nvSpPr>
        <p:spPr>
          <a:xfrm>
            <a:off x="8098970" y="3571912"/>
            <a:ext cx="3735978" cy="14311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圆角矩形 15"/>
          <p:cNvSpPr/>
          <p:nvPr/>
        </p:nvSpPr>
        <p:spPr>
          <a:xfrm>
            <a:off x="8116388" y="872255"/>
            <a:ext cx="3735978" cy="14311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圆角矩形 15"/>
          <p:cNvSpPr/>
          <p:nvPr/>
        </p:nvSpPr>
        <p:spPr>
          <a:xfrm>
            <a:off x="322217" y="3567558"/>
            <a:ext cx="3735978" cy="14311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円/楕円 25"/>
          <p:cNvSpPr/>
          <p:nvPr/>
        </p:nvSpPr>
        <p:spPr>
          <a:xfrm>
            <a:off x="4569694" y="1685110"/>
            <a:ext cx="2939143" cy="287382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28354" y="5526062"/>
            <a:ext cx="9457509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古人通过“家谱”解决 “我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从哪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来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”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的疑惑</a:t>
            </a:r>
            <a:endParaRPr lang="en-US" altLang="zh-CN" sz="1600" dirty="0" smtClean="0">
              <a:solidFill>
                <a:schemeClr val="bg1">
                  <a:lumMod val="9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>
              <a:lnSpc>
                <a:spcPts val="800"/>
              </a:lnSpc>
            </a:pPr>
            <a:endParaRPr lang="en-US" altLang="zh-CN" sz="1100" dirty="0">
              <a:solidFill>
                <a:schemeClr val="bg1">
                  <a:lumMod val="9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在现代，人们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并非没有欲望去了解这些，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只是缺少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可以去了解的渠道。</a:t>
            </a:r>
            <a:endParaRPr lang="en-US" altLang="zh-CN" sz="2400" b="1" dirty="0" smtClean="0">
              <a:solidFill>
                <a:schemeClr val="bg1">
                  <a:lumMod val="9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97188" y="1764958"/>
            <a:ext cx="3281083" cy="27025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13508" y="907090"/>
            <a:ext cx="3735978" cy="14311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13509" y="1094200"/>
            <a:ext cx="37359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“我”是谁？</a:t>
            </a: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>
              <a:lnSpc>
                <a:spcPts val="800"/>
              </a:lnSpc>
            </a:pPr>
            <a:endParaRPr lang="en-US" altLang="zh-CN" sz="1100" dirty="0" smtClean="0">
              <a:solidFill>
                <a:schemeClr val="bg1">
                  <a:lumMod val="50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 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我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从哪儿来？祖先是谁？祖先都是汉族吗</a:t>
            </a:r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？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 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我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姓曾，曾国藩难道是我的祖先</a:t>
            </a:r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？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109334" y="1032713"/>
            <a:ext cx="37648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“我”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有哪些亲戚？</a:t>
            </a: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 lvl="0">
              <a:lnSpc>
                <a:spcPts val="800"/>
              </a:lnSpc>
            </a:pPr>
            <a:endParaRPr lang="en-US" altLang="zh-CN" sz="1000" dirty="0" smtClean="0">
              <a:solidFill>
                <a:schemeClr val="bg1">
                  <a:lumMod val="50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>
              <a:lnSpc>
                <a:spcPts val="2000"/>
              </a:lnSpc>
            </a:pP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  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  </a:t>
            </a:r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舅舅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好像在广东，没有联系。他叫什么</a:t>
            </a:r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？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  </a:t>
            </a:r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我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是不是有一个表姐？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06454" y="3786712"/>
            <a:ext cx="37430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“我”</a:t>
            </a:r>
            <a:r>
              <a:rPr lang="zh-CN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了解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我的亲人</a:t>
            </a:r>
            <a:r>
              <a:rPr lang="zh-CN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吗</a:t>
            </a:r>
            <a:r>
              <a:rPr lang="zh-CN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？</a:t>
            </a:r>
          </a:p>
          <a:p>
            <a:pPr>
              <a:lnSpc>
                <a:spcPts val="800"/>
              </a:lnSpc>
            </a:pPr>
            <a:endParaRPr lang="en-US" altLang="zh-CN" sz="1100" dirty="0" smtClean="0">
              <a:solidFill>
                <a:schemeClr val="bg1">
                  <a:lumMod val="50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 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  </a:t>
            </a:r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最近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好像表姐过生日，是哪天来着</a:t>
            </a:r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？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 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  </a:t>
            </a:r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真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不好意思问。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8085713" y="3785129"/>
            <a:ext cx="37884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“我”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能否为后人所知？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>
              <a:lnSpc>
                <a:spcPts val="800"/>
              </a:lnSpc>
            </a:pPr>
            <a:endParaRPr lang="en-US" altLang="zh-CN" sz="1000" dirty="0" smtClean="0">
              <a:solidFill>
                <a:schemeClr val="bg1">
                  <a:lumMod val="50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>
              <a:lnSpc>
                <a:spcPts val="2000"/>
              </a:lnSpc>
            </a:pP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  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  </a:t>
            </a:r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一百年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以后我好像什么也留不下</a:t>
            </a:r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。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  </a:t>
            </a:r>
            <a:r>
              <a:rPr lang="zh-CN" altLang="zh-CN" sz="1400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后代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完全不知道我。</a:t>
            </a:r>
          </a:p>
        </p:txBody>
      </p:sp>
      <p:sp>
        <p:nvSpPr>
          <p:cNvPr id="62" name="右矢印 61"/>
          <p:cNvSpPr/>
          <p:nvPr/>
        </p:nvSpPr>
        <p:spPr>
          <a:xfrm rot="19347138">
            <a:off x="7390781" y="1703764"/>
            <a:ext cx="688708" cy="44413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右矢印 62"/>
          <p:cNvSpPr/>
          <p:nvPr/>
        </p:nvSpPr>
        <p:spPr>
          <a:xfrm rot="12909720">
            <a:off x="4159899" y="1660226"/>
            <a:ext cx="688708" cy="44413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右矢印 63"/>
          <p:cNvSpPr/>
          <p:nvPr/>
        </p:nvSpPr>
        <p:spPr>
          <a:xfrm rot="9089436">
            <a:off x="4116356" y="3981060"/>
            <a:ext cx="688708" cy="44413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右矢印 64"/>
          <p:cNvSpPr/>
          <p:nvPr/>
        </p:nvSpPr>
        <p:spPr>
          <a:xfrm rot="1862005">
            <a:off x="7364654" y="3989770"/>
            <a:ext cx="688708" cy="44413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4370293" y="2262264"/>
            <a:ext cx="32676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人们对</a:t>
            </a:r>
            <a:endParaRPr lang="en-US" altLang="zh-CN" sz="2800" b="1" dirty="0" smtClean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家族、先祖</a:t>
            </a:r>
            <a:endParaRPr lang="en-US" altLang="zh-CN" sz="4000" b="1" dirty="0" smtClean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缺乏了解</a:t>
            </a:r>
            <a:endParaRPr lang="ja-JP" altLang="en-US" sz="2800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72" name="山形 71"/>
          <p:cNvSpPr/>
          <p:nvPr/>
        </p:nvSpPr>
        <p:spPr>
          <a:xfrm>
            <a:off x="766485" y="188258"/>
            <a:ext cx="1667431" cy="336177"/>
          </a:xfrm>
          <a:prstGeom prst="chevron">
            <a:avLst>
              <a:gd name="adj" fmla="val 2451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sz="2000" b="1" dirty="0" smtClean="0">
                <a:latin typeface="Microsoft YaHei" pitchFamily="34" charset="-122"/>
                <a:ea typeface="Microsoft YaHei" pitchFamily="34" charset="-122"/>
              </a:rPr>
              <a:t>市場需求</a:t>
            </a:r>
            <a:endParaRPr lang="zh-CN" altLang="en-US" sz="2000" b="1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88" name="山形 87"/>
          <p:cNvSpPr/>
          <p:nvPr/>
        </p:nvSpPr>
        <p:spPr>
          <a:xfrm>
            <a:off x="430304" y="192740"/>
            <a:ext cx="345137" cy="336177"/>
          </a:xfrm>
          <a:prstGeom prst="chevron">
            <a:avLst>
              <a:gd name="adj" fmla="val 2451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b="1" dirty="0"/>
          </a:p>
        </p:txBody>
      </p:sp>
      <p:sp>
        <p:nvSpPr>
          <p:cNvPr id="89" name="山形 88"/>
          <p:cNvSpPr/>
          <p:nvPr/>
        </p:nvSpPr>
        <p:spPr>
          <a:xfrm>
            <a:off x="94129" y="183776"/>
            <a:ext cx="345137" cy="336177"/>
          </a:xfrm>
          <a:prstGeom prst="chevron">
            <a:avLst>
              <a:gd name="adj" fmla="val 2451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8695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7122007" y="3006890"/>
            <a:ext cx="4429017" cy="2224016"/>
          </a:xfrm>
          <a:prstGeom prst="roundRect">
            <a:avLst>
              <a:gd name="adj" fmla="val 5784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  <a:ea typeface="Microsoft YaHei" pitchFamily="34" charset="-122"/>
              </a:rPr>
              <a:t>ancestry.com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ea typeface="Microsoft YaHei" pitchFamily="34" charset="-122"/>
              </a:rPr>
              <a:t>的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不足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>
              <a:lnSpc>
                <a:spcPts val="1800"/>
              </a:lnSpc>
            </a:pP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342900" indent="-342900"/>
            <a:r>
              <a:rPr lang="ja-JP" altLang="en-US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・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寻找亲戚，</a:t>
            </a:r>
            <a:r>
              <a:rPr lang="zh-CN" altLang="en-US" b="1" dirty="0" smtClean="0">
                <a:solidFill>
                  <a:srgbClr val="FFFF00"/>
                </a:solidFill>
                <a:latin typeface="Microsoft YaHei" pitchFamily="34" charset="-122"/>
                <a:ea typeface="Microsoft YaHei" pitchFamily="34" charset="-122"/>
              </a:rPr>
              <a:t>需要手动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姓名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搜索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342900" indent="-342900"/>
            <a:r>
              <a:rPr lang="ja-JP" altLang="en-US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・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每一棵家族树倾向于</a:t>
            </a:r>
            <a:r>
              <a:rPr lang="zh-CN" altLang="en-US" b="1" dirty="0" smtClean="0">
                <a:solidFill>
                  <a:srgbClr val="FFFF00"/>
                </a:solidFill>
                <a:latin typeface="Microsoft YaHei" pitchFamily="34" charset="-122"/>
                <a:ea typeface="Microsoft YaHei" pitchFamily="34" charset="-122"/>
              </a:rPr>
              <a:t>单独地存在</a:t>
            </a:r>
            <a:endParaRPr lang="en-US" altLang="zh-CN" b="1" dirty="0" smtClean="0">
              <a:solidFill>
                <a:srgbClr val="FFFF00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342900" indent="-342900"/>
            <a:r>
              <a:rPr lang="ja-JP" altLang="en-US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・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没有百科概念，</a:t>
            </a:r>
            <a:r>
              <a:rPr lang="zh-CN" altLang="en-US" b="1" dirty="0" smtClean="0">
                <a:solidFill>
                  <a:srgbClr val="FFFF00"/>
                </a:solidFill>
                <a:latin typeface="Microsoft YaHei" pitchFamily="34" charset="-122"/>
                <a:ea typeface="Microsoft YaHei" pitchFamily="34" charset="-122"/>
              </a:rPr>
              <a:t>无法激起用户维护</a:t>
            </a:r>
            <a:r>
              <a:rPr lang="zh-CN" altLang="en-US" b="1" dirty="0" smtClean="0">
                <a:solidFill>
                  <a:srgbClr val="FFFF00"/>
                </a:solidFill>
                <a:latin typeface="Microsoft YaHei" pitchFamily="34" charset="-122"/>
                <a:ea typeface="Microsoft YaHei" pitchFamily="34" charset="-122"/>
              </a:rPr>
              <a:t>信息</a:t>
            </a:r>
            <a:endParaRPr lang="en-US" altLang="zh-CN" b="1" dirty="0" smtClean="0">
              <a:solidFill>
                <a:srgbClr val="FFFF00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342900" indent="-342900"/>
            <a:r>
              <a:rPr lang="en-US" altLang="zh-CN" b="1" dirty="0">
                <a:solidFill>
                  <a:srgbClr val="FFFF00"/>
                </a:solidFill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en-US" altLang="zh-CN" b="1" dirty="0" smtClean="0">
                <a:solidFill>
                  <a:srgbClr val="FFFF00"/>
                </a:solidFill>
                <a:latin typeface="Microsoft YaHei" pitchFamily="34" charset="-122"/>
                <a:ea typeface="Microsoft YaHei" pitchFamily="34" charset="-122"/>
              </a:rPr>
              <a:t>  </a:t>
            </a:r>
            <a:r>
              <a:rPr lang="zh-CN" altLang="en-US" b="1" dirty="0" smtClean="0">
                <a:solidFill>
                  <a:srgbClr val="FFFF00"/>
                </a:solidFill>
                <a:latin typeface="Microsoft YaHei" pitchFamily="34" charset="-122"/>
                <a:ea typeface="Microsoft YaHei" pitchFamily="34" charset="-122"/>
              </a:rPr>
              <a:t>的</a:t>
            </a:r>
            <a:r>
              <a:rPr lang="zh-CN" altLang="en-US" b="1" dirty="0" smtClean="0">
                <a:solidFill>
                  <a:srgbClr val="FFFF00"/>
                </a:solidFill>
                <a:latin typeface="Microsoft YaHei" pitchFamily="34" charset="-122"/>
                <a:ea typeface="Microsoft YaHei" pitchFamily="34" charset="-122"/>
              </a:rPr>
              <a:t>欲望</a:t>
            </a:r>
            <a:endParaRPr lang="en-US" altLang="zh-CN" dirty="0" smtClean="0">
              <a:solidFill>
                <a:srgbClr val="FFFF00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74522" y="1179460"/>
            <a:ext cx="4477891" cy="145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Ancestry.com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（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美国</a:t>
            </a:r>
            <a:r>
              <a:rPr lang="zh-CN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）</a:t>
            </a:r>
            <a:endParaRPr lang="en-US" altLang="zh-CN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会员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制族谱制作网站始祖</a:t>
            </a: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该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网站提供建立家族树的功能</a:t>
            </a: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可</a:t>
            </a: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通过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姓名搜寻自己的失去联系的亲人。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3" y="1194349"/>
            <a:ext cx="5989393" cy="1745808"/>
          </a:xfrm>
          <a:prstGeom prst="rect">
            <a:avLst/>
          </a:prstGeom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44" y="2950452"/>
            <a:ext cx="4375745" cy="2614061"/>
          </a:xfrm>
          <a:prstGeom prst="rect">
            <a:avLst/>
          </a:prstGeom>
        </p:spPr>
      </p:pic>
      <p:sp>
        <p:nvSpPr>
          <p:cNvPr id="12" name="角丸四角形吹き出し 11"/>
          <p:cNvSpPr/>
          <p:nvPr/>
        </p:nvSpPr>
        <p:spPr>
          <a:xfrm>
            <a:off x="9937377" y="1264024"/>
            <a:ext cx="1788460" cy="564774"/>
          </a:xfrm>
          <a:prstGeom prst="wedgeRoundRectCallout">
            <a:avLst>
              <a:gd name="adj1" fmla="val -64519"/>
              <a:gd name="adj2" fmla="val -35814"/>
              <a:gd name="adj3" fmla="val 16667"/>
            </a:avLst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9883589" y="1357714"/>
            <a:ext cx="19094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Ancestry.com2015</a:t>
            </a:r>
            <a:r>
              <a:rPr lang="zh-CN" altLang="zh-CN" sz="1000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年营业额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 algn="ctr"/>
            <a:r>
              <a:rPr lang="zh-CN" altLang="zh-CN" sz="1000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近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7</a:t>
            </a:r>
            <a:r>
              <a:rPr lang="zh-CN" altLang="zh-CN" sz="1000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亿美元。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7" name="山形 16"/>
          <p:cNvSpPr/>
          <p:nvPr/>
        </p:nvSpPr>
        <p:spPr>
          <a:xfrm>
            <a:off x="766485" y="188258"/>
            <a:ext cx="1667431" cy="336177"/>
          </a:xfrm>
          <a:prstGeom prst="chevron">
            <a:avLst>
              <a:gd name="adj" fmla="val 2451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Microsoft YaHei" pitchFamily="34" charset="-122"/>
                <a:ea typeface="Microsoft YaHei" pitchFamily="34" charset="-122"/>
              </a:rPr>
              <a:t>行业分析</a:t>
            </a:r>
            <a:endParaRPr lang="zh-CN" altLang="en-US" sz="2000" b="1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8" name="山形 17"/>
          <p:cNvSpPr/>
          <p:nvPr/>
        </p:nvSpPr>
        <p:spPr>
          <a:xfrm>
            <a:off x="430304" y="192740"/>
            <a:ext cx="345137" cy="336177"/>
          </a:xfrm>
          <a:prstGeom prst="chevron">
            <a:avLst>
              <a:gd name="adj" fmla="val 2451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b="1" dirty="0"/>
          </a:p>
        </p:txBody>
      </p:sp>
      <p:sp>
        <p:nvSpPr>
          <p:cNvPr id="19" name="山形 18"/>
          <p:cNvSpPr/>
          <p:nvPr/>
        </p:nvSpPr>
        <p:spPr>
          <a:xfrm>
            <a:off x="94129" y="183776"/>
            <a:ext cx="345137" cy="336177"/>
          </a:xfrm>
          <a:prstGeom prst="chevron">
            <a:avLst>
              <a:gd name="adj" fmla="val 2451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b="1" dirty="0"/>
          </a:p>
        </p:txBody>
      </p:sp>
      <p:sp>
        <p:nvSpPr>
          <p:cNvPr id="20" name="正方形/長方形 19"/>
          <p:cNvSpPr/>
          <p:nvPr/>
        </p:nvSpPr>
        <p:spPr>
          <a:xfrm>
            <a:off x="336176" y="753037"/>
            <a:ext cx="11551025" cy="488128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7073153" y="2971800"/>
            <a:ext cx="4531659" cy="2312894"/>
          </a:xfrm>
          <a:prstGeom prst="roundRect">
            <a:avLst>
              <a:gd name="adj" fmla="val 743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21"/>
          <p:cNvSpPr/>
          <p:nvPr/>
        </p:nvSpPr>
        <p:spPr>
          <a:xfrm rot="10800000">
            <a:off x="3805518" y="5768787"/>
            <a:ext cx="4329953" cy="336176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圆角矩形 7"/>
          <p:cNvSpPr/>
          <p:nvPr/>
        </p:nvSpPr>
        <p:spPr>
          <a:xfrm>
            <a:off x="236597" y="697067"/>
            <a:ext cx="3716838" cy="499722"/>
          </a:xfrm>
          <a:prstGeom prst="roundRect">
            <a:avLst>
              <a:gd name="adj" fmla="val 17754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zh-CN" b="1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家谱网（</a:t>
            </a:r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  <a:ea typeface="Microsoft YaHei" pitchFamily="34" charset="-122"/>
              </a:rPr>
              <a:t>ancestry.com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，美国</a:t>
            </a:r>
            <a:r>
              <a:rPr lang="zh-CN" altLang="zh-CN" b="1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）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23" name="正方形/長方形 24"/>
          <p:cNvSpPr/>
          <p:nvPr/>
        </p:nvSpPr>
        <p:spPr>
          <a:xfrm>
            <a:off x="752262" y="6153023"/>
            <a:ext cx="106078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“</a:t>
            </a:r>
            <a:r>
              <a:rPr lang="zh-CN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家谱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”能够由一人拓展成一张巨网，但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需要家族的成员共同维护</a:t>
            </a:r>
            <a:endParaRPr lang="zh-CN" altLang="zh-CN" sz="2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24" name="等号 17"/>
          <p:cNvSpPr/>
          <p:nvPr/>
        </p:nvSpPr>
        <p:spPr>
          <a:xfrm>
            <a:off x="515779" y="6186197"/>
            <a:ext cx="472966" cy="441435"/>
          </a:xfrm>
          <a:prstGeom prst="mathEqual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等号 25"/>
          <p:cNvSpPr/>
          <p:nvPr/>
        </p:nvSpPr>
        <p:spPr>
          <a:xfrm>
            <a:off x="11185260" y="6186197"/>
            <a:ext cx="472966" cy="441435"/>
          </a:xfrm>
          <a:prstGeom prst="mathEqual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76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737992" y="2131147"/>
            <a:ext cx="645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39" y="1304406"/>
            <a:ext cx="6408459" cy="403299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989208" y="1225685"/>
            <a:ext cx="3480364" cy="1518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Wikipedia.org</a:t>
            </a:r>
          </a:p>
          <a:p>
            <a:pPr>
              <a:lnSpc>
                <a:spcPts val="1000"/>
              </a:lnSpc>
            </a:pPr>
            <a:endParaRPr lang="en-US" altLang="zh-CN" b="1" dirty="0"/>
          </a:p>
          <a:p>
            <a:pPr>
              <a:lnSpc>
                <a:spcPts val="2400"/>
              </a:lnSpc>
            </a:pP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维基</a:t>
            </a: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百科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可搜索</a:t>
            </a: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人物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的词条</a:t>
            </a: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但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仅局限于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知名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人物。</a:t>
            </a:r>
          </a:p>
          <a:p>
            <a:endParaRPr lang="en-US" altLang="zh-CN" b="1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371780" y="820271"/>
            <a:ext cx="11551024" cy="461234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圆角矩形 7"/>
          <p:cNvSpPr/>
          <p:nvPr/>
        </p:nvSpPr>
        <p:spPr>
          <a:xfrm>
            <a:off x="299093" y="653143"/>
            <a:ext cx="3005810" cy="530197"/>
          </a:xfrm>
          <a:prstGeom prst="roundRect">
            <a:avLst>
              <a:gd name="adj" fmla="val 24004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zh-CN" b="1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维基百科（</a:t>
            </a:r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  <a:ea typeface="Microsoft YaHei" pitchFamily="34" charset="-122"/>
              </a:rPr>
              <a:t>wikipedia.org</a:t>
            </a:r>
            <a:r>
              <a:rPr lang="zh-CN" altLang="zh-CN" b="1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）</a:t>
            </a:r>
            <a:endParaRPr lang="zh-CN" altLang="zh-CN" b="1" dirty="0">
              <a:solidFill>
                <a:schemeClr val="bg1">
                  <a:lumMod val="9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4" name="山形 13"/>
          <p:cNvSpPr/>
          <p:nvPr/>
        </p:nvSpPr>
        <p:spPr>
          <a:xfrm>
            <a:off x="775194" y="188258"/>
            <a:ext cx="1667431" cy="336177"/>
          </a:xfrm>
          <a:prstGeom prst="chevron">
            <a:avLst>
              <a:gd name="adj" fmla="val 2451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Microsoft YaHei" pitchFamily="34" charset="-122"/>
                <a:ea typeface="Microsoft YaHei" pitchFamily="34" charset="-122"/>
              </a:rPr>
              <a:t>行业分析</a:t>
            </a:r>
            <a:endParaRPr lang="zh-CN" altLang="en-US" sz="2000" b="1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9" name="山形 18"/>
          <p:cNvSpPr/>
          <p:nvPr/>
        </p:nvSpPr>
        <p:spPr>
          <a:xfrm>
            <a:off x="439013" y="192740"/>
            <a:ext cx="345137" cy="336177"/>
          </a:xfrm>
          <a:prstGeom prst="chevron">
            <a:avLst>
              <a:gd name="adj" fmla="val 2451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b="1" dirty="0"/>
          </a:p>
        </p:txBody>
      </p:sp>
      <p:sp>
        <p:nvSpPr>
          <p:cNvPr id="20" name="山形 19"/>
          <p:cNvSpPr/>
          <p:nvPr/>
        </p:nvSpPr>
        <p:spPr>
          <a:xfrm>
            <a:off x="102838" y="183776"/>
            <a:ext cx="345137" cy="336177"/>
          </a:xfrm>
          <a:prstGeom prst="chevron">
            <a:avLst>
              <a:gd name="adj" fmla="val 2451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b="1" dirty="0"/>
          </a:p>
        </p:txBody>
      </p:sp>
      <p:sp>
        <p:nvSpPr>
          <p:cNvPr id="21" name="角丸四角形吹き出し 20"/>
          <p:cNvSpPr/>
          <p:nvPr/>
        </p:nvSpPr>
        <p:spPr>
          <a:xfrm>
            <a:off x="9139262" y="1116105"/>
            <a:ext cx="2312895" cy="457200"/>
          </a:xfrm>
          <a:prstGeom prst="wedgeRoundRectCallout">
            <a:avLst>
              <a:gd name="adj1" fmla="val -59430"/>
              <a:gd name="adj2" fmla="val -469"/>
              <a:gd name="adj3" fmla="val 16667"/>
            </a:avLst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9208385" y="1227274"/>
            <a:ext cx="21836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维基百科独立访问用户数：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4.696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亿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23" name="圆角矩形 14"/>
          <p:cNvSpPr/>
          <p:nvPr/>
        </p:nvSpPr>
        <p:spPr>
          <a:xfrm>
            <a:off x="7117270" y="2751394"/>
            <a:ext cx="4267200" cy="2224016"/>
          </a:xfrm>
          <a:prstGeom prst="roundRect">
            <a:avLst>
              <a:gd name="adj" fmla="val 5784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r>
              <a:rPr lang="zh-CN" altLang="zh-CN" b="1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维基百科</a:t>
            </a:r>
            <a:r>
              <a:rPr lang="ja-JP" altLang="en-US" b="1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≠家族百科</a:t>
            </a:r>
            <a:endParaRPr lang="en-US" altLang="ja-JP" b="1" dirty="0" smtClean="0">
              <a:solidFill>
                <a:schemeClr val="bg1">
                  <a:lumMod val="9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>
              <a:lnSpc>
                <a:spcPts val="1800"/>
              </a:lnSpc>
            </a:pPr>
            <a:endParaRPr lang="en-US" altLang="zh-CN" dirty="0" smtClean="0">
              <a:latin typeface="Microsoft YaHei" pitchFamily="34" charset="-122"/>
              <a:ea typeface="Microsoft YaHei" pitchFamily="34" charset="-122"/>
            </a:endParaRPr>
          </a:p>
          <a:p>
            <a:r>
              <a:rPr lang="zh-CN" altLang="zh-CN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信息时代，最终，我们每个人，包括我们的爷爷和奶奶，</a:t>
            </a:r>
            <a:r>
              <a:rPr lang="zh-CN" altLang="zh-CN" b="1" dirty="0" smtClean="0">
                <a:solidFill>
                  <a:srgbClr val="FFFF00"/>
                </a:solidFill>
                <a:latin typeface="Microsoft YaHei" pitchFamily="34" charset="-122"/>
                <a:ea typeface="Microsoft YaHei" pitchFamily="34" charset="-122"/>
              </a:rPr>
              <a:t>都</a:t>
            </a:r>
            <a:r>
              <a:rPr lang="zh-CN" altLang="en-US" b="1" dirty="0" smtClean="0">
                <a:solidFill>
                  <a:srgbClr val="FFFF00"/>
                </a:solidFill>
                <a:latin typeface="Microsoft YaHei" pitchFamily="34" charset="-122"/>
                <a:ea typeface="Microsoft YaHei" pitchFamily="34" charset="-122"/>
              </a:rPr>
              <a:t>度过</a:t>
            </a:r>
            <a:r>
              <a:rPr lang="zh-CN" altLang="zh-CN" b="1" dirty="0" smtClean="0">
                <a:solidFill>
                  <a:srgbClr val="FFFF00"/>
                </a:solidFill>
                <a:latin typeface="Microsoft YaHei" pitchFamily="34" charset="-122"/>
                <a:ea typeface="Microsoft YaHei" pitchFamily="34" charset="-122"/>
              </a:rPr>
              <a:t>了独一无二的一生，都值得拥有一个百科词条</a:t>
            </a:r>
            <a:r>
              <a:rPr lang="zh-CN" altLang="zh-CN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。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7068415" y="2716304"/>
            <a:ext cx="4356847" cy="2312894"/>
          </a:xfrm>
          <a:prstGeom prst="roundRect">
            <a:avLst>
              <a:gd name="adj" fmla="val 743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039217" y="6023846"/>
            <a:ext cx="7758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“</a:t>
            </a:r>
            <a:r>
              <a:rPr lang="zh-CN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家谱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”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本质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上</a:t>
            </a:r>
            <a:r>
              <a:rPr lang="zh-CN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是一个家族所有人物百科的合</a:t>
            </a:r>
            <a:r>
              <a:rPr lang="zh-CN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集</a:t>
            </a:r>
            <a:endParaRPr lang="zh-CN" altLang="zh-CN" sz="2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1" name="二等辺三角形 30"/>
          <p:cNvSpPr/>
          <p:nvPr/>
        </p:nvSpPr>
        <p:spPr>
          <a:xfrm rot="10800000">
            <a:off x="3881461" y="5567082"/>
            <a:ext cx="4329953" cy="336176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等号 17"/>
          <p:cNvSpPr/>
          <p:nvPr/>
        </p:nvSpPr>
        <p:spPr>
          <a:xfrm>
            <a:off x="1758679" y="6085488"/>
            <a:ext cx="472966" cy="441435"/>
          </a:xfrm>
          <a:prstGeom prst="mathEqual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等号 25"/>
          <p:cNvSpPr/>
          <p:nvPr/>
        </p:nvSpPr>
        <p:spPr>
          <a:xfrm>
            <a:off x="9645638" y="6085489"/>
            <a:ext cx="472966" cy="441435"/>
          </a:xfrm>
          <a:prstGeom prst="mathEqual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34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684569" y="1532487"/>
            <a:ext cx="3021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传统家谱制作类手机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APP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806639" y="1532487"/>
            <a:ext cx="2509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家庭社交类手机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APP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43882" y="3327956"/>
            <a:ext cx="4026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1. </a:t>
            </a:r>
            <a:r>
              <a:rPr lang="zh-CN" altLang="en-US" sz="1400" b="1" dirty="0" smtClean="0"/>
              <a:t>家族内社交是否是真实需求可能有待商榷。</a:t>
            </a:r>
            <a:endParaRPr lang="zh-CN" altLang="en-US" sz="1400" b="1" dirty="0"/>
          </a:p>
        </p:txBody>
      </p:sp>
      <p:sp>
        <p:nvSpPr>
          <p:cNvPr id="26" name="山形 25"/>
          <p:cNvSpPr/>
          <p:nvPr/>
        </p:nvSpPr>
        <p:spPr>
          <a:xfrm>
            <a:off x="766485" y="188258"/>
            <a:ext cx="1667431" cy="336177"/>
          </a:xfrm>
          <a:prstGeom prst="chevron">
            <a:avLst>
              <a:gd name="adj" fmla="val 2451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Microsoft YaHei" pitchFamily="34" charset="-122"/>
                <a:ea typeface="Microsoft YaHei" pitchFamily="34" charset="-122"/>
              </a:rPr>
              <a:t>行业分析</a:t>
            </a:r>
            <a:endParaRPr lang="zh-CN" altLang="en-US" sz="2000" b="1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27" name="山形 26"/>
          <p:cNvSpPr/>
          <p:nvPr/>
        </p:nvSpPr>
        <p:spPr>
          <a:xfrm>
            <a:off x="430304" y="192740"/>
            <a:ext cx="345137" cy="336177"/>
          </a:xfrm>
          <a:prstGeom prst="chevron">
            <a:avLst>
              <a:gd name="adj" fmla="val 2451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b="1" dirty="0"/>
          </a:p>
        </p:txBody>
      </p:sp>
      <p:sp>
        <p:nvSpPr>
          <p:cNvPr id="28" name="山形 27"/>
          <p:cNvSpPr/>
          <p:nvPr/>
        </p:nvSpPr>
        <p:spPr>
          <a:xfrm>
            <a:off x="94129" y="183776"/>
            <a:ext cx="345137" cy="336177"/>
          </a:xfrm>
          <a:prstGeom prst="chevron">
            <a:avLst>
              <a:gd name="adj" fmla="val 2451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b="1" dirty="0"/>
          </a:p>
        </p:txBody>
      </p:sp>
      <p:sp>
        <p:nvSpPr>
          <p:cNvPr id="29" name="正方形/長方形 28"/>
          <p:cNvSpPr/>
          <p:nvPr/>
        </p:nvSpPr>
        <p:spPr>
          <a:xfrm>
            <a:off x="336176" y="847166"/>
            <a:ext cx="11551024" cy="447787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圆角矩形 7"/>
          <p:cNvSpPr/>
          <p:nvPr/>
        </p:nvSpPr>
        <p:spPr>
          <a:xfrm>
            <a:off x="223148" y="750854"/>
            <a:ext cx="5209464" cy="513170"/>
          </a:xfrm>
          <a:prstGeom prst="roundRect">
            <a:avLst>
              <a:gd name="adj" fmla="val 20574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b="1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中国市場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上</a:t>
            </a:r>
            <a:r>
              <a:rPr lang="zh-CN" altLang="zh-CN" b="1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存</a:t>
            </a:r>
            <a:r>
              <a:rPr lang="ja-JP" altLang="en-US" b="1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在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的</a:t>
            </a:r>
            <a:r>
              <a:rPr lang="zh-CN" altLang="zh-CN" b="1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家谱概念产品，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分为以下两类</a:t>
            </a:r>
          </a:p>
        </p:txBody>
      </p:sp>
      <p:sp>
        <p:nvSpPr>
          <p:cNvPr id="32" name="圆角矩形 14"/>
          <p:cNvSpPr/>
          <p:nvPr/>
        </p:nvSpPr>
        <p:spPr>
          <a:xfrm>
            <a:off x="801890" y="2591573"/>
            <a:ext cx="4818980" cy="2533298"/>
          </a:xfrm>
          <a:prstGeom prst="roundRect">
            <a:avLst>
              <a:gd name="adj" fmla="val 5784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 smtClean="0">
              <a:solidFill>
                <a:srgbClr val="FFFF00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53036" y="1485962"/>
            <a:ext cx="4921623" cy="3699992"/>
          </a:xfrm>
          <a:prstGeom prst="roundRect">
            <a:avLst>
              <a:gd name="adj" fmla="val 743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文本框 13"/>
          <p:cNvSpPr txBox="1"/>
          <p:nvPr/>
        </p:nvSpPr>
        <p:spPr>
          <a:xfrm>
            <a:off x="859643" y="2715924"/>
            <a:ext cx="4283545" cy="2359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存在的问题</a:t>
            </a:r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342900" indent="-342900">
              <a:lnSpc>
                <a:spcPts val="2000"/>
              </a:lnSpc>
            </a:pP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342900" indent="-342900">
              <a:lnSpc>
                <a:spcPts val="2000"/>
              </a:lnSpc>
            </a:pP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1.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没有家族树融合功能，对于没有家谱的用户来说，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342900" indent="-342900">
              <a:lnSpc>
                <a:spcPts val="2000"/>
              </a:lnSpc>
            </a:pP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  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缺少吸引力。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342900" indent="-342900">
              <a:lnSpc>
                <a:spcPts val="800"/>
              </a:lnSpc>
            </a:pP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342900" indent="-342900">
              <a:lnSpc>
                <a:spcPts val="2000"/>
              </a:lnSpc>
            </a:pP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2.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移动端画面过小，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不便于用戸輸入大量信息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。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342900" indent="-342900">
              <a:lnSpc>
                <a:spcPts val="800"/>
              </a:lnSpc>
            </a:pP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342900" indent="-342900">
              <a:lnSpc>
                <a:spcPts val="2000"/>
              </a:lnSpc>
            </a:pP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3.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移动端占有的大多是用户的碎片时间。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342900" indent="-342900">
              <a:lnSpc>
                <a:spcPts val="2000"/>
              </a:lnSpc>
            </a:pP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  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用户难以使用碎片时间去完成稍微复杂的事。</a:t>
            </a:r>
          </a:p>
          <a:p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5" name="文本框 22"/>
          <p:cNvSpPr txBox="1"/>
          <p:nvPr/>
        </p:nvSpPr>
        <p:spPr>
          <a:xfrm>
            <a:off x="1108174" y="3034278"/>
            <a:ext cx="402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zh-CN" altLang="en-US" sz="14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zh-CN" alt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文本框 30"/>
          <p:cNvSpPr txBox="1"/>
          <p:nvPr/>
        </p:nvSpPr>
        <p:spPr>
          <a:xfrm>
            <a:off x="6657494" y="3319372"/>
            <a:ext cx="4026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1. </a:t>
            </a:r>
            <a:r>
              <a:rPr lang="zh-CN" altLang="en-US" sz="1400" b="1" dirty="0" smtClean="0"/>
              <a:t>家族内社交是否是真实需求可能有待商榷。</a:t>
            </a:r>
            <a:endParaRPr lang="zh-CN" altLang="en-US" sz="1400" b="1" dirty="0"/>
          </a:p>
        </p:txBody>
      </p:sp>
      <p:sp>
        <p:nvSpPr>
          <p:cNvPr id="41" name="圆角矩形 14"/>
          <p:cNvSpPr/>
          <p:nvPr/>
        </p:nvSpPr>
        <p:spPr>
          <a:xfrm>
            <a:off x="6615502" y="2582989"/>
            <a:ext cx="4818980" cy="2533298"/>
          </a:xfrm>
          <a:prstGeom prst="roundRect">
            <a:avLst>
              <a:gd name="adj" fmla="val 5784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 smtClean="0">
              <a:solidFill>
                <a:srgbClr val="FFFF00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6566648" y="1485963"/>
            <a:ext cx="4921623" cy="3699990"/>
          </a:xfrm>
          <a:prstGeom prst="roundRect">
            <a:avLst>
              <a:gd name="adj" fmla="val 743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文本框 13"/>
          <p:cNvSpPr txBox="1"/>
          <p:nvPr/>
        </p:nvSpPr>
        <p:spPr>
          <a:xfrm>
            <a:off x="6683396" y="2714774"/>
            <a:ext cx="1467068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存在的问题</a:t>
            </a:r>
            <a:endParaRPr lang="en-US" altLang="zh-CN" sz="2000" b="1" dirty="0" smtClean="0">
              <a:solidFill>
                <a:schemeClr val="bg1">
                  <a:lumMod val="9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342900" indent="-342900">
              <a:lnSpc>
                <a:spcPts val="2000"/>
              </a:lnSpc>
            </a:pP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4" name="文本框 22"/>
          <p:cNvSpPr txBox="1"/>
          <p:nvPr/>
        </p:nvSpPr>
        <p:spPr>
          <a:xfrm>
            <a:off x="6760421" y="4892529"/>
            <a:ext cx="402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zh-CN" altLang="en-US" sz="14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zh-CN" alt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0" name="山形 49"/>
          <p:cNvSpPr/>
          <p:nvPr/>
        </p:nvSpPr>
        <p:spPr>
          <a:xfrm rot="1626730">
            <a:off x="685775" y="1445255"/>
            <a:ext cx="396624" cy="242262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山形 51"/>
          <p:cNvSpPr/>
          <p:nvPr/>
        </p:nvSpPr>
        <p:spPr>
          <a:xfrm rot="1626730">
            <a:off x="6485084" y="1467499"/>
            <a:ext cx="396624" cy="242262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二等辺三角形 52"/>
          <p:cNvSpPr/>
          <p:nvPr/>
        </p:nvSpPr>
        <p:spPr>
          <a:xfrm rot="10800000">
            <a:off x="3792071" y="5540187"/>
            <a:ext cx="4329953" cy="336176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11309" y="218496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例如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760421" y="219284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例如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52024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 descr="60016028054.jp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06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7" name="山形 6"/>
          <p:cNvSpPr/>
          <p:nvPr/>
        </p:nvSpPr>
        <p:spPr>
          <a:xfrm>
            <a:off x="766485" y="188258"/>
            <a:ext cx="1571765" cy="336177"/>
          </a:xfrm>
          <a:prstGeom prst="chevron">
            <a:avLst>
              <a:gd name="adj" fmla="val 2451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Microsoft YaHei" pitchFamily="34" charset="-122"/>
                <a:ea typeface="Microsoft YaHei" pitchFamily="34" charset="-122"/>
              </a:rPr>
              <a:t>项目概念</a:t>
            </a:r>
            <a:endParaRPr lang="zh-CN" altLang="en-US" sz="2000" b="1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9" name="山形 8"/>
          <p:cNvSpPr/>
          <p:nvPr/>
        </p:nvSpPr>
        <p:spPr>
          <a:xfrm>
            <a:off x="430304" y="192740"/>
            <a:ext cx="345137" cy="336177"/>
          </a:xfrm>
          <a:prstGeom prst="chevron">
            <a:avLst>
              <a:gd name="adj" fmla="val 2451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b="1" dirty="0"/>
          </a:p>
        </p:txBody>
      </p:sp>
      <p:sp>
        <p:nvSpPr>
          <p:cNvPr id="10" name="山形 9"/>
          <p:cNvSpPr/>
          <p:nvPr/>
        </p:nvSpPr>
        <p:spPr>
          <a:xfrm>
            <a:off x="94129" y="183776"/>
            <a:ext cx="345137" cy="336177"/>
          </a:xfrm>
          <a:prstGeom prst="chevron">
            <a:avLst>
              <a:gd name="adj" fmla="val 2451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b="1" dirty="0"/>
          </a:p>
        </p:txBody>
      </p:sp>
      <p:sp>
        <p:nvSpPr>
          <p:cNvPr id="19" name="角丸四角形 18"/>
          <p:cNvSpPr/>
          <p:nvPr/>
        </p:nvSpPr>
        <p:spPr>
          <a:xfrm>
            <a:off x="1103586" y="1335315"/>
            <a:ext cx="10074166" cy="4843294"/>
          </a:xfrm>
          <a:prstGeom prst="roundRect">
            <a:avLst>
              <a:gd name="adj" fmla="val 5519"/>
            </a:avLst>
          </a:prstGeom>
          <a:solidFill>
            <a:schemeClr val="bg1">
              <a:alpha val="38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254279" y="3634174"/>
            <a:ext cx="58080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- 21</a:t>
            </a:r>
            <a:r>
              <a:rPr lang="zh-CN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世纪新型全民互助型家谱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 -</a:t>
            </a:r>
            <a:endParaRPr lang="ja-JP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980832" y="700334"/>
            <a:ext cx="6340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做一个网站，</a:t>
            </a:r>
            <a:r>
              <a:rPr lang="ja-JP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一</a:t>
            </a:r>
            <a:r>
              <a:rPr lang="zh-CN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个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连接</a:t>
            </a:r>
            <a:r>
              <a:rPr lang="ja-JP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“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我</a:t>
            </a:r>
            <a:r>
              <a:rPr lang="ja-JP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”与</a:t>
            </a:r>
            <a:r>
              <a:rPr lang="ja-JP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身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边</a:t>
            </a:r>
            <a:r>
              <a:rPr lang="ja-JP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人</a:t>
            </a:r>
            <a:r>
              <a:rPr lang="ja-JP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的</a:t>
            </a:r>
            <a:r>
              <a:rPr lang="zh-CN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网站</a:t>
            </a:r>
            <a:endParaRPr lang="zh-CN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926502" y="1968131"/>
            <a:ext cx="4288353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0" b="1" dirty="0" smtClean="0">
                <a:solidFill>
                  <a:srgbClr val="C00000"/>
                </a:solidFill>
                <a:latin typeface="Microsoft YaHei" pitchFamily="34" charset="-122"/>
                <a:ea typeface="Microsoft YaHei" pitchFamily="34" charset="-122"/>
              </a:rPr>
              <a:t>家族百科</a:t>
            </a:r>
            <a:endParaRPr lang="en-US" altLang="zh-CN" sz="8000" b="1" dirty="0" smtClean="0">
              <a:solidFill>
                <a:srgbClr val="C00000"/>
              </a:solidFill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ja-JP" sz="2000" dirty="0">
                <a:solidFill>
                  <a:srgbClr val="C00000"/>
                </a:solidFill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ja-JP" altLang="en-US" sz="2000" dirty="0" smtClean="0">
                <a:solidFill>
                  <a:srgbClr val="C00000"/>
                </a:solidFill>
                <a:latin typeface="Microsoft YaHei" pitchFamily="34" charset="-122"/>
                <a:ea typeface="Microsoft YaHei" pitchFamily="34" charset="-122"/>
              </a:rPr>
              <a:t>●●●</a:t>
            </a:r>
            <a:r>
              <a:rPr lang="en-US" altLang="ja-JP" sz="2000" dirty="0" smtClean="0">
                <a:solidFill>
                  <a:srgbClr val="C00000"/>
                </a:solidFill>
                <a:latin typeface="Microsoft YaHei" pitchFamily="34" charset="-122"/>
                <a:ea typeface="Microsoft YaHei" pitchFamily="34" charset="-122"/>
              </a:rPr>
              <a:t>.com</a:t>
            </a:r>
            <a:endParaRPr lang="ja-JP" altLang="en-US" sz="2000" dirty="0">
              <a:solidFill>
                <a:srgbClr val="C00000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347284" y="5215829"/>
            <a:ext cx="5724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在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这</a:t>
            </a:r>
            <a:r>
              <a:rPr lang="ja-JP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里</a:t>
            </a:r>
            <a:r>
              <a:rPr lang="zh-CN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您</a:t>
            </a:r>
            <a:r>
              <a:rPr lang="ja-JP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可以</a:t>
            </a:r>
            <a:r>
              <a:rPr lang="zh-CN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自动匹配家人，不熟络的亲人，甚至先祖</a:t>
            </a:r>
            <a:endParaRPr lang="ja-JP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>
            <a:off x="3120571" y="709708"/>
            <a:ext cx="602342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上下矢印 26"/>
          <p:cNvSpPr/>
          <p:nvPr/>
        </p:nvSpPr>
        <p:spPr>
          <a:xfrm>
            <a:off x="5896304" y="4303399"/>
            <a:ext cx="394138" cy="867103"/>
          </a:xfrm>
          <a:prstGeom prst="upDown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/>
          <p:nvPr/>
        </p:nvCxnSpPr>
        <p:spPr>
          <a:xfrm>
            <a:off x="3127828" y="1137880"/>
            <a:ext cx="602342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64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円/楕円 38"/>
          <p:cNvSpPr/>
          <p:nvPr/>
        </p:nvSpPr>
        <p:spPr>
          <a:xfrm>
            <a:off x="-2892972" y="409903"/>
            <a:ext cx="5785944" cy="64480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椭圆 6"/>
          <p:cNvSpPr/>
          <p:nvPr/>
        </p:nvSpPr>
        <p:spPr>
          <a:xfrm>
            <a:off x="7024851" y="4423772"/>
            <a:ext cx="1140918" cy="1123106"/>
          </a:xfrm>
          <a:prstGeom prst="ellips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758" y="2269211"/>
            <a:ext cx="640875" cy="83963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943" y="2316144"/>
            <a:ext cx="654367" cy="75966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347" y="3399042"/>
            <a:ext cx="681351" cy="81564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725" y="3399042"/>
            <a:ext cx="593653" cy="7676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714" y="2287070"/>
            <a:ext cx="640875" cy="83963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102" y="2333447"/>
            <a:ext cx="654367" cy="75966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10" y="3399042"/>
            <a:ext cx="681351" cy="815644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>
          <a:xfrm>
            <a:off x="5442855" y="2656116"/>
            <a:ext cx="1422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212288" y="2689027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702285" y="3075812"/>
            <a:ext cx="1045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702285" y="3075812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748022" y="3075812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9143997" y="2699660"/>
            <a:ext cx="63862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7111997" y="3773715"/>
            <a:ext cx="19449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105313" y="3787915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7595311" y="4174699"/>
            <a:ext cx="1045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595311" y="4174699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8641048" y="4197761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050" y="3422301"/>
            <a:ext cx="593653" cy="767665"/>
          </a:xfrm>
          <a:prstGeom prst="rect">
            <a:avLst/>
          </a:prstGeom>
        </p:spPr>
      </p:pic>
      <p:cxnSp>
        <p:nvCxnSpPr>
          <p:cNvPr id="30" name="直接连接符 29"/>
          <p:cNvCxnSpPr>
            <a:stCxn id="29" idx="3"/>
            <a:endCxn id="17" idx="1"/>
          </p:cNvCxnSpPr>
          <p:nvPr/>
        </p:nvCxnSpPr>
        <p:spPr>
          <a:xfrm>
            <a:off x="5122703" y="3806133"/>
            <a:ext cx="238907" cy="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242156" y="3810977"/>
            <a:ext cx="0" cy="773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127" y="4589359"/>
            <a:ext cx="654367" cy="815644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594" y="4561484"/>
            <a:ext cx="586907" cy="791654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72" y="4584546"/>
            <a:ext cx="654367" cy="815644"/>
          </a:xfrm>
          <a:prstGeom prst="rect">
            <a:avLst/>
          </a:prstGeom>
        </p:spPr>
      </p:pic>
      <p:cxnSp>
        <p:nvCxnSpPr>
          <p:cNvPr id="35" name="直接连接符 34"/>
          <p:cNvCxnSpPr/>
          <p:nvPr/>
        </p:nvCxnSpPr>
        <p:spPr>
          <a:xfrm flipH="1">
            <a:off x="9478550" y="2698331"/>
            <a:ext cx="4820" cy="700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7134354" y="5570590"/>
            <a:ext cx="873211" cy="51074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C00000"/>
                </a:solidFill>
                <a:latin typeface="Microsoft YaHei" pitchFamily="34" charset="-122"/>
                <a:ea typeface="Microsoft YaHei" pitchFamily="34" charset="-122"/>
              </a:rPr>
              <a:t>用户</a:t>
            </a:r>
            <a:endParaRPr lang="zh-CN" altLang="en-US" sz="2400" b="1" dirty="0">
              <a:solidFill>
                <a:srgbClr val="C00000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37" name="山形 36"/>
          <p:cNvSpPr/>
          <p:nvPr/>
        </p:nvSpPr>
        <p:spPr>
          <a:xfrm>
            <a:off x="430304" y="192740"/>
            <a:ext cx="345137" cy="336177"/>
          </a:xfrm>
          <a:prstGeom prst="chevron">
            <a:avLst>
              <a:gd name="adj" fmla="val 2451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b="1" dirty="0"/>
          </a:p>
        </p:txBody>
      </p:sp>
      <p:sp>
        <p:nvSpPr>
          <p:cNvPr id="38" name="山形 37"/>
          <p:cNvSpPr/>
          <p:nvPr/>
        </p:nvSpPr>
        <p:spPr>
          <a:xfrm>
            <a:off x="94129" y="183776"/>
            <a:ext cx="345137" cy="336177"/>
          </a:xfrm>
          <a:prstGeom prst="chevron">
            <a:avLst>
              <a:gd name="adj" fmla="val 2451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b="1" dirty="0"/>
          </a:p>
        </p:txBody>
      </p:sp>
      <p:sp>
        <p:nvSpPr>
          <p:cNvPr id="40" name="円/楕円 39"/>
          <p:cNvSpPr/>
          <p:nvPr/>
        </p:nvSpPr>
        <p:spPr>
          <a:xfrm>
            <a:off x="1451428" y="682172"/>
            <a:ext cx="972458" cy="1015999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latin typeface="Microsoft YaHei" pitchFamily="34" charset="-122"/>
                <a:ea typeface="Microsoft YaHei" pitchFamily="34" charset="-122"/>
              </a:rPr>
              <a:t>１</a:t>
            </a:r>
            <a:endParaRPr kumimoji="1" lang="ja-JP" altLang="en-US" sz="3600" b="1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2169884" y="1836057"/>
            <a:ext cx="885372" cy="928914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 smtClean="0">
                <a:latin typeface="Microsoft YaHei" pitchFamily="34" charset="-122"/>
                <a:ea typeface="Microsoft YaHei" pitchFamily="34" charset="-122"/>
              </a:rPr>
              <a:t>2</a:t>
            </a:r>
            <a:endParaRPr kumimoji="1" lang="ja-JP" altLang="en-US" sz="3600" b="1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2" name="円/楕円 41"/>
          <p:cNvSpPr/>
          <p:nvPr/>
        </p:nvSpPr>
        <p:spPr>
          <a:xfrm>
            <a:off x="2423884" y="3106058"/>
            <a:ext cx="885372" cy="928914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 smtClean="0">
                <a:latin typeface="Microsoft YaHei" pitchFamily="34" charset="-122"/>
                <a:ea typeface="Microsoft YaHei" pitchFamily="34" charset="-122"/>
              </a:rPr>
              <a:t>3</a:t>
            </a:r>
            <a:endParaRPr kumimoji="1" lang="ja-JP" altLang="en-US" sz="3600" b="1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3" name="円/楕円 42"/>
          <p:cNvSpPr/>
          <p:nvPr/>
        </p:nvSpPr>
        <p:spPr>
          <a:xfrm>
            <a:off x="2191657" y="4513942"/>
            <a:ext cx="885372" cy="928914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 smtClean="0">
                <a:latin typeface="Microsoft YaHei" pitchFamily="34" charset="-122"/>
                <a:ea typeface="Microsoft YaHei" pitchFamily="34" charset="-122"/>
              </a:rPr>
              <a:t>4</a:t>
            </a:r>
            <a:endParaRPr kumimoji="1" lang="ja-JP" altLang="en-US" sz="3600" b="1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4" name="円/楕円 43"/>
          <p:cNvSpPr/>
          <p:nvPr/>
        </p:nvSpPr>
        <p:spPr>
          <a:xfrm>
            <a:off x="1422400" y="5646057"/>
            <a:ext cx="885372" cy="928914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 smtClean="0">
                <a:latin typeface="Microsoft YaHei" pitchFamily="34" charset="-122"/>
                <a:ea typeface="Microsoft YaHei" pitchFamily="34" charset="-122"/>
              </a:rPr>
              <a:t>5</a:t>
            </a:r>
            <a:endParaRPr kumimoji="1" lang="ja-JP" altLang="en-US" sz="3600" b="1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2485072" y="776905"/>
            <a:ext cx="5724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用户可以创建自己的家族树</a:t>
            </a:r>
            <a:endParaRPr lang="zh-CN" altLang="zh-CN" sz="3600" b="1" dirty="0">
              <a:solidFill>
                <a:schemeClr val="accent5">
                  <a:lumMod val="75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3918856" y="1799773"/>
            <a:ext cx="6966856" cy="464457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139744" y="1621339"/>
            <a:ext cx="48269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极为简单的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UI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，让用户无负担地添加家族成员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165463" y="2980622"/>
            <a:ext cx="252548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 smtClean="0">
                <a:solidFill>
                  <a:srgbClr val="C00000"/>
                </a:solidFill>
                <a:latin typeface="Microsoft YaHei" pitchFamily="34" charset="-122"/>
                <a:ea typeface="Microsoft YaHei" pitchFamily="34" charset="-122"/>
              </a:rPr>
              <a:t>家族百科</a:t>
            </a:r>
            <a:endParaRPr lang="en-US" altLang="zh-CN" sz="4000" b="1" dirty="0" smtClean="0">
              <a:solidFill>
                <a:srgbClr val="C00000"/>
              </a:solidFill>
              <a:latin typeface="Microsoft YaHei" pitchFamily="34" charset="-122"/>
              <a:ea typeface="Microsoft YaHei" pitchFamily="34" charset="-122"/>
            </a:endParaRPr>
          </a:p>
          <a:p>
            <a:r>
              <a:rPr lang="ja-JP" altLang="en-US" dirty="0" smtClean="0">
                <a:solidFill>
                  <a:srgbClr val="C00000"/>
                </a:solidFill>
                <a:latin typeface="Microsoft YaHei" pitchFamily="34" charset="-122"/>
                <a:ea typeface="Microsoft YaHei" pitchFamily="34" charset="-122"/>
              </a:rPr>
              <a:t>●●●</a:t>
            </a:r>
            <a:r>
              <a:rPr lang="en-US" altLang="ja-JP" dirty="0" smtClean="0">
                <a:solidFill>
                  <a:srgbClr val="C00000"/>
                </a:solidFill>
                <a:latin typeface="Microsoft YaHei" pitchFamily="34" charset="-122"/>
                <a:ea typeface="Microsoft YaHei" pitchFamily="34" charset="-122"/>
              </a:rPr>
              <a:t>.com</a:t>
            </a:r>
            <a:endParaRPr lang="ja-JP" altLang="en-US" dirty="0">
              <a:solidFill>
                <a:srgbClr val="C00000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49" name="山形 48"/>
          <p:cNvSpPr/>
          <p:nvPr/>
        </p:nvSpPr>
        <p:spPr>
          <a:xfrm>
            <a:off x="4918842" y="1702676"/>
            <a:ext cx="253180" cy="186867"/>
          </a:xfrm>
          <a:prstGeom prst="chevron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0" name="山形 49"/>
          <p:cNvSpPr/>
          <p:nvPr/>
        </p:nvSpPr>
        <p:spPr>
          <a:xfrm rot="10800000">
            <a:off x="9947113" y="1703909"/>
            <a:ext cx="284707" cy="187953"/>
          </a:xfrm>
          <a:prstGeom prst="chevron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山形 6"/>
          <p:cNvSpPr/>
          <p:nvPr/>
        </p:nvSpPr>
        <p:spPr>
          <a:xfrm>
            <a:off x="766485" y="188258"/>
            <a:ext cx="1571765" cy="336177"/>
          </a:xfrm>
          <a:prstGeom prst="chevron">
            <a:avLst>
              <a:gd name="adj" fmla="val 2451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Microsoft YaHei" pitchFamily="34" charset="-122"/>
                <a:ea typeface="Microsoft YaHei" pitchFamily="34" charset="-122"/>
              </a:rPr>
              <a:t>项目概念</a:t>
            </a:r>
            <a:endParaRPr lang="zh-CN" altLang="en-US" sz="2000" b="1" dirty="0">
              <a:latin typeface="Microsoft YaHei" pitchFamily="34" charset="-122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71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円/楕円 57"/>
          <p:cNvSpPr/>
          <p:nvPr/>
        </p:nvSpPr>
        <p:spPr>
          <a:xfrm>
            <a:off x="-2892972" y="409903"/>
            <a:ext cx="5785944" cy="64480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椭圆 109"/>
          <p:cNvSpPr/>
          <p:nvPr/>
        </p:nvSpPr>
        <p:spPr>
          <a:xfrm>
            <a:off x="4754269" y="3513530"/>
            <a:ext cx="1002285" cy="941158"/>
          </a:xfrm>
          <a:prstGeom prst="ellips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8584226" y="3500517"/>
            <a:ext cx="900266" cy="924827"/>
          </a:xfrm>
          <a:prstGeom prst="ellips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6303702" y="2380494"/>
            <a:ext cx="1001434" cy="941158"/>
          </a:xfrm>
          <a:prstGeom prst="ellips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6387417" y="4585008"/>
            <a:ext cx="1140918" cy="1123106"/>
          </a:xfrm>
          <a:prstGeom prst="ellips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217" y="2430447"/>
            <a:ext cx="640875" cy="83963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402" y="2477380"/>
            <a:ext cx="654367" cy="7596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806" y="3560278"/>
            <a:ext cx="681351" cy="8156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772" y="3560278"/>
            <a:ext cx="593653" cy="76766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622" y="2448306"/>
            <a:ext cx="640875" cy="83963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707" y="2477380"/>
            <a:ext cx="654367" cy="759668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069" y="3560278"/>
            <a:ext cx="681351" cy="815644"/>
          </a:xfrm>
          <a:prstGeom prst="rect">
            <a:avLst/>
          </a:prstGeom>
        </p:spPr>
      </p:pic>
      <p:cxnSp>
        <p:nvCxnSpPr>
          <p:cNvPr id="25" name="直接连接符 24"/>
          <p:cNvCxnSpPr>
            <a:stCxn id="2" idx="3"/>
            <a:endCxn id="3" idx="1"/>
          </p:cNvCxnSpPr>
          <p:nvPr/>
        </p:nvCxnSpPr>
        <p:spPr>
          <a:xfrm>
            <a:off x="5011092" y="2850264"/>
            <a:ext cx="1457310" cy="6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739747" y="2850263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229744" y="3237048"/>
            <a:ext cx="1045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229744" y="3237048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275481" y="3260110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1" idx="3"/>
            <a:endCxn id="22" idx="1"/>
          </p:cNvCxnSpPr>
          <p:nvPr/>
        </p:nvCxnSpPr>
        <p:spPr>
          <a:xfrm flipV="1">
            <a:off x="8070497" y="2857214"/>
            <a:ext cx="1542210" cy="10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486007" y="3802863"/>
            <a:ext cx="1264052" cy="3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7241986" y="3826629"/>
            <a:ext cx="7159" cy="455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6937749" y="4325488"/>
            <a:ext cx="824884" cy="1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6911672" y="4330392"/>
            <a:ext cx="5181" cy="20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4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509" y="3583537"/>
            <a:ext cx="593653" cy="767665"/>
          </a:xfrm>
          <a:prstGeom prst="rect">
            <a:avLst/>
          </a:prstGeom>
        </p:spPr>
      </p:pic>
      <p:cxnSp>
        <p:nvCxnSpPr>
          <p:cNvPr id="49" name="直接连接符 48"/>
          <p:cNvCxnSpPr>
            <a:stCxn id="48" idx="3"/>
            <a:endCxn id="23" idx="1"/>
          </p:cNvCxnSpPr>
          <p:nvPr/>
        </p:nvCxnSpPr>
        <p:spPr>
          <a:xfrm>
            <a:off x="4650162" y="3967370"/>
            <a:ext cx="238907" cy="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4769615" y="3972213"/>
            <a:ext cx="0" cy="773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图片 6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693" y="4750595"/>
            <a:ext cx="654367" cy="815644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431" y="4745782"/>
            <a:ext cx="654367" cy="815644"/>
          </a:xfrm>
          <a:prstGeom prst="rect">
            <a:avLst/>
          </a:prstGeom>
        </p:spPr>
      </p:pic>
      <p:sp>
        <p:nvSpPr>
          <p:cNvPr id="82" name="圆角矩形 81"/>
          <p:cNvSpPr/>
          <p:nvPr/>
        </p:nvSpPr>
        <p:spPr>
          <a:xfrm>
            <a:off x="7906829" y="4957983"/>
            <a:ext cx="3709786" cy="1024927"/>
          </a:xfrm>
          <a:prstGeom prst="roundRect">
            <a:avLst>
              <a:gd name="adj" fmla="val 888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000"/>
              </a:lnSpc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被邀请人可完善和壮大已有的家族树，并建立新的家族树。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8" name="图片 8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190" y="3527289"/>
            <a:ext cx="681351" cy="815644"/>
          </a:xfrm>
          <a:prstGeom prst="rect">
            <a:avLst/>
          </a:prstGeom>
        </p:spPr>
      </p:pic>
      <p:cxnSp>
        <p:nvCxnSpPr>
          <p:cNvPr id="90" name="直接连接符 89"/>
          <p:cNvCxnSpPr/>
          <p:nvPr/>
        </p:nvCxnSpPr>
        <p:spPr>
          <a:xfrm>
            <a:off x="8618663" y="2883295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8106598" y="3276039"/>
            <a:ext cx="928833" cy="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8146879" y="3285753"/>
            <a:ext cx="0" cy="300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9035431" y="3293296"/>
            <a:ext cx="1" cy="247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图片 9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960" y="3551278"/>
            <a:ext cx="593653" cy="767665"/>
          </a:xfrm>
          <a:prstGeom prst="rect">
            <a:avLst/>
          </a:prstGeom>
        </p:spPr>
      </p:pic>
      <p:cxnSp>
        <p:nvCxnSpPr>
          <p:cNvPr id="101" name="直接连接符 100"/>
          <p:cNvCxnSpPr/>
          <p:nvPr/>
        </p:nvCxnSpPr>
        <p:spPr>
          <a:xfrm>
            <a:off x="9319601" y="3935111"/>
            <a:ext cx="6283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 flipH="1" flipV="1">
            <a:off x="6682749" y="3321653"/>
            <a:ext cx="4283" cy="134435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endCxn id="110" idx="5"/>
          </p:cNvCxnSpPr>
          <p:nvPr/>
        </p:nvCxnSpPr>
        <p:spPr>
          <a:xfrm flipH="1" flipV="1">
            <a:off x="5609773" y="4316859"/>
            <a:ext cx="854148" cy="52401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endCxn id="109" idx="3"/>
          </p:cNvCxnSpPr>
          <p:nvPr/>
        </p:nvCxnSpPr>
        <p:spPr>
          <a:xfrm flipV="1">
            <a:off x="7465860" y="4289906"/>
            <a:ext cx="1250207" cy="5938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文本框 127"/>
          <p:cNvSpPr txBox="1"/>
          <p:nvPr/>
        </p:nvSpPr>
        <p:spPr>
          <a:xfrm rot="1864775">
            <a:off x="5178863" y="4540177"/>
            <a:ext cx="1298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您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的侄女邀请您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一起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完善共同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家族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树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邀请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码为</a:t>
            </a:r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123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639559" y="4326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被邀请人</a:t>
            </a:r>
            <a:endParaRPr lang="zh-CN" altLang="en-US" sz="14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490189" y="429762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被邀请人</a:t>
            </a:r>
            <a:endParaRPr lang="zh-CN" altLang="en-US" sz="14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6670827" y="33160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被邀请人</a:t>
            </a:r>
            <a:endParaRPr lang="zh-CN" altLang="en-US" sz="14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564006" y="5756584"/>
            <a:ext cx="736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建立者</a:t>
            </a:r>
            <a:endParaRPr lang="zh-CN" altLang="en-US" sz="14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0" name="山形 59"/>
          <p:cNvSpPr/>
          <p:nvPr/>
        </p:nvSpPr>
        <p:spPr>
          <a:xfrm>
            <a:off x="430304" y="192740"/>
            <a:ext cx="345137" cy="336177"/>
          </a:xfrm>
          <a:prstGeom prst="chevron">
            <a:avLst>
              <a:gd name="adj" fmla="val 2451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b="1" dirty="0"/>
          </a:p>
        </p:txBody>
      </p:sp>
      <p:sp>
        <p:nvSpPr>
          <p:cNvPr id="61" name="山形 60"/>
          <p:cNvSpPr/>
          <p:nvPr/>
        </p:nvSpPr>
        <p:spPr>
          <a:xfrm>
            <a:off x="94129" y="183776"/>
            <a:ext cx="345137" cy="336177"/>
          </a:xfrm>
          <a:prstGeom prst="chevron">
            <a:avLst>
              <a:gd name="adj" fmla="val 2451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en-US" b="1" dirty="0"/>
          </a:p>
        </p:txBody>
      </p:sp>
      <p:sp>
        <p:nvSpPr>
          <p:cNvPr id="64" name="円/楕円 62"/>
          <p:cNvSpPr/>
          <p:nvPr/>
        </p:nvSpPr>
        <p:spPr>
          <a:xfrm>
            <a:off x="2169884" y="1836057"/>
            <a:ext cx="885372" cy="928914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 smtClean="0">
                <a:latin typeface="Microsoft YaHei" pitchFamily="34" charset="-122"/>
                <a:ea typeface="Microsoft YaHei" pitchFamily="34" charset="-122"/>
              </a:rPr>
              <a:t>3</a:t>
            </a:r>
            <a:endParaRPr kumimoji="1" lang="ja-JP" altLang="en-US" sz="3600" b="1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72" name="円/楕円 63"/>
          <p:cNvSpPr/>
          <p:nvPr/>
        </p:nvSpPr>
        <p:spPr>
          <a:xfrm>
            <a:off x="2423884" y="3106058"/>
            <a:ext cx="885372" cy="928914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 smtClean="0">
                <a:latin typeface="Microsoft YaHei" pitchFamily="34" charset="-122"/>
                <a:ea typeface="Microsoft YaHei" pitchFamily="34" charset="-122"/>
              </a:rPr>
              <a:t>4</a:t>
            </a:r>
            <a:endParaRPr kumimoji="1" lang="ja-JP" altLang="en-US" sz="3600" b="1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75" name="円/楕円 64"/>
          <p:cNvSpPr/>
          <p:nvPr/>
        </p:nvSpPr>
        <p:spPr>
          <a:xfrm>
            <a:off x="2191657" y="4513942"/>
            <a:ext cx="885372" cy="928914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 smtClean="0">
                <a:latin typeface="Microsoft YaHei" pitchFamily="34" charset="-122"/>
                <a:ea typeface="Microsoft YaHei" pitchFamily="34" charset="-122"/>
              </a:rPr>
              <a:t>5</a:t>
            </a:r>
            <a:endParaRPr kumimoji="1" lang="ja-JP" altLang="en-US" sz="3600" b="1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77" name="円/楕円 74"/>
          <p:cNvSpPr/>
          <p:nvPr/>
        </p:nvSpPr>
        <p:spPr>
          <a:xfrm>
            <a:off x="1422400" y="5646057"/>
            <a:ext cx="885372" cy="928914"/>
          </a:xfrm>
          <a:prstGeom prst="ellipse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 smtClean="0">
                <a:latin typeface="Microsoft YaHei" pitchFamily="34" charset="-122"/>
                <a:ea typeface="Microsoft YaHei" pitchFamily="34" charset="-122"/>
              </a:rPr>
              <a:t>1</a:t>
            </a:r>
            <a:endParaRPr kumimoji="1" lang="ja-JP" altLang="en-US" sz="3600" b="1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78" name="正方形/長方形 76"/>
          <p:cNvSpPr/>
          <p:nvPr/>
        </p:nvSpPr>
        <p:spPr>
          <a:xfrm>
            <a:off x="165471" y="2980622"/>
            <a:ext cx="252548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 smtClean="0">
                <a:solidFill>
                  <a:srgbClr val="C00000"/>
                </a:solidFill>
                <a:latin typeface="Microsoft YaHei" pitchFamily="34" charset="-122"/>
                <a:ea typeface="Microsoft YaHei" pitchFamily="34" charset="-122"/>
              </a:rPr>
              <a:t>家族百科</a:t>
            </a:r>
            <a:endParaRPr lang="en-US" altLang="zh-CN" sz="4000" b="1" dirty="0" smtClean="0">
              <a:solidFill>
                <a:srgbClr val="C00000"/>
              </a:solidFill>
              <a:latin typeface="Microsoft YaHei" pitchFamily="34" charset="-122"/>
              <a:ea typeface="Microsoft YaHei" pitchFamily="34" charset="-122"/>
            </a:endParaRPr>
          </a:p>
          <a:p>
            <a:r>
              <a:rPr lang="ja-JP" altLang="en-US" dirty="0" smtClean="0">
                <a:solidFill>
                  <a:srgbClr val="C00000"/>
                </a:solidFill>
                <a:latin typeface="Microsoft YaHei" pitchFamily="34" charset="-122"/>
                <a:ea typeface="Microsoft YaHei" pitchFamily="34" charset="-122"/>
              </a:rPr>
              <a:t>●●●</a:t>
            </a:r>
            <a:r>
              <a:rPr lang="en-US" altLang="ja-JP" dirty="0" smtClean="0">
                <a:solidFill>
                  <a:srgbClr val="C00000"/>
                </a:solidFill>
                <a:latin typeface="Microsoft YaHei" pitchFamily="34" charset="-122"/>
                <a:ea typeface="Microsoft YaHei" pitchFamily="34" charset="-122"/>
              </a:rPr>
              <a:t>.com</a:t>
            </a:r>
            <a:endParaRPr lang="ja-JP" altLang="en-US" dirty="0">
              <a:solidFill>
                <a:srgbClr val="C00000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79" name="円/楕円 78"/>
          <p:cNvSpPr/>
          <p:nvPr/>
        </p:nvSpPr>
        <p:spPr>
          <a:xfrm>
            <a:off x="1451428" y="682172"/>
            <a:ext cx="972458" cy="1015999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 smtClean="0">
                <a:latin typeface="Microsoft YaHei" pitchFamily="34" charset="-122"/>
                <a:ea typeface="Microsoft YaHei" pitchFamily="34" charset="-122"/>
              </a:rPr>
              <a:t>2</a:t>
            </a:r>
            <a:endParaRPr kumimoji="1" lang="ja-JP" altLang="en-US" sz="3600" b="1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92650" y="777065"/>
            <a:ext cx="7571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用户可邀请他人加入共同完善家族树</a:t>
            </a:r>
            <a:endParaRPr lang="zh-CN" altLang="zh-CN" sz="3600" b="1" dirty="0">
              <a:solidFill>
                <a:schemeClr val="accent5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7757258" y="4345658"/>
            <a:ext cx="5877" cy="402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53"/>
          <p:cNvSpPr/>
          <p:nvPr/>
        </p:nvSpPr>
        <p:spPr>
          <a:xfrm>
            <a:off x="3565274" y="1822026"/>
            <a:ext cx="8304550" cy="458531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矩形 102"/>
          <p:cNvSpPr/>
          <p:nvPr/>
        </p:nvSpPr>
        <p:spPr>
          <a:xfrm>
            <a:off x="5257937" y="1632347"/>
            <a:ext cx="478900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诱导建立者通过网站功能对家族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成员发出邀请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7" name="山形 39"/>
          <p:cNvSpPr/>
          <p:nvPr/>
        </p:nvSpPr>
        <p:spPr>
          <a:xfrm>
            <a:off x="5008934" y="1729135"/>
            <a:ext cx="253180" cy="186867"/>
          </a:xfrm>
          <a:prstGeom prst="chevron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8" name="山形 40"/>
          <p:cNvSpPr/>
          <p:nvPr/>
        </p:nvSpPr>
        <p:spPr>
          <a:xfrm rot="10800000">
            <a:off x="10046938" y="1728049"/>
            <a:ext cx="284707" cy="187953"/>
          </a:xfrm>
          <a:prstGeom prst="chevron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9" name="山形 6"/>
          <p:cNvSpPr/>
          <p:nvPr/>
        </p:nvSpPr>
        <p:spPr>
          <a:xfrm>
            <a:off x="766485" y="188258"/>
            <a:ext cx="1571765" cy="336177"/>
          </a:xfrm>
          <a:prstGeom prst="chevron">
            <a:avLst>
              <a:gd name="adj" fmla="val 2451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Microsoft YaHei" pitchFamily="34" charset="-122"/>
                <a:ea typeface="Microsoft YaHei" pitchFamily="34" charset="-122"/>
              </a:rPr>
              <a:t>项目概念</a:t>
            </a:r>
            <a:endParaRPr lang="zh-CN" altLang="en-US" sz="2000" b="1" dirty="0">
              <a:latin typeface="Microsoft YaHei" pitchFamily="34" charset="-122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13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1476</TotalTime>
  <Words>1228</Words>
  <Application>Microsoft Office PowerPoint</Application>
  <PresentationFormat>宽屏</PresentationFormat>
  <Paragraphs>324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Microsoft YaHei</vt:lpstr>
      <vt:lpstr>ＭＳ Ｐゴシック</vt:lpstr>
      <vt:lpstr>宋体</vt:lpstr>
      <vt:lpstr>Arial</vt:lpstr>
      <vt:lpstr>Calibri</vt:lpstr>
      <vt:lpstr>Office テーマ</vt:lpstr>
      <vt:lpstr>商业计划书     家族百科—21世纪新型全民互助型家谱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商业计划书</dc:title>
  <dc:creator>alpena</dc:creator>
  <cp:lastModifiedBy>alpena</cp:lastModifiedBy>
  <cp:revision>152</cp:revision>
  <dcterms:created xsi:type="dcterms:W3CDTF">2017-04-18T10:46:52Z</dcterms:created>
  <dcterms:modified xsi:type="dcterms:W3CDTF">2017-04-21T14:38:12Z</dcterms:modified>
</cp:coreProperties>
</file>