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1" r:id="rId5"/>
    <p:sldId id="262" r:id="rId6"/>
    <p:sldId id="263" r:id="rId7"/>
    <p:sldId id="265" r:id="rId8"/>
    <p:sldId id="264"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4" d="100"/>
          <a:sy n="104" d="100"/>
        </p:scale>
        <p:origin x="14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0EBB0C4-6273-4C6E-B9BD-2EDC30F1CD52}" type="datetimeFigureOut">
              <a:rPr lang="en-US" dirty="0"/>
              <a:t>4/18/2017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4/18/2017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4/18/2017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4/18/2017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4/18/2017</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C9CAD897-D46E-4AD2-BD9B-49DD3E640873}" type="datetimeFigureOut">
              <a:rPr lang="en-US" dirty="0"/>
              <a:t>4/18/2017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4/18/2017</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商业计划书</a:t>
            </a:r>
            <a:endParaRPr lang="zh-CN" altLang="en-US" dirty="0"/>
          </a:p>
        </p:txBody>
      </p:sp>
      <p:sp>
        <p:nvSpPr>
          <p:cNvPr id="3" name="副标题 2"/>
          <p:cNvSpPr>
            <a:spLocks noGrp="1"/>
          </p:cNvSpPr>
          <p:nvPr>
            <p:ph type="subTitle" idx="1"/>
          </p:nvPr>
        </p:nvSpPr>
        <p:spPr/>
        <p:txBody>
          <a:bodyPr/>
          <a:lstStyle/>
          <a:p>
            <a:r>
              <a:rPr lang="zh-CN" altLang="en-US" dirty="0" smtClean="0"/>
              <a:t>家族百科</a:t>
            </a:r>
            <a:r>
              <a:rPr lang="en-US" altLang="zh-CN" dirty="0" smtClean="0"/>
              <a:t>——21</a:t>
            </a:r>
            <a:r>
              <a:rPr lang="zh-CN" altLang="en-US" dirty="0" smtClean="0"/>
              <a:t>世纪新型全民互助型家谱</a:t>
            </a:r>
            <a:endParaRPr lang="zh-CN" altLang="en-US" dirty="0"/>
          </a:p>
        </p:txBody>
      </p:sp>
    </p:spTree>
    <p:extLst>
      <p:ext uri="{BB962C8B-B14F-4D97-AF65-F5344CB8AC3E}">
        <p14:creationId xmlns:p14="http://schemas.microsoft.com/office/powerpoint/2010/main" val="2088646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圆角矩形 80"/>
          <p:cNvSpPr/>
          <p:nvPr/>
        </p:nvSpPr>
        <p:spPr>
          <a:xfrm>
            <a:off x="291563" y="1708727"/>
            <a:ext cx="6487928" cy="4525818"/>
          </a:xfrm>
          <a:prstGeom prst="roundRect">
            <a:avLst/>
          </a:prstGeom>
          <a:ln>
            <a:prstDash val="sys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0" name="椭圆 59"/>
          <p:cNvSpPr/>
          <p:nvPr/>
        </p:nvSpPr>
        <p:spPr>
          <a:xfrm>
            <a:off x="7289493" y="1828695"/>
            <a:ext cx="1136073" cy="941158"/>
          </a:xfrm>
          <a:prstGeom prst="ellipse">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3" name="椭圆 72"/>
          <p:cNvSpPr/>
          <p:nvPr/>
        </p:nvSpPr>
        <p:spPr>
          <a:xfrm>
            <a:off x="3144441" y="4311206"/>
            <a:ext cx="1140918" cy="1123106"/>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0" name="椭圆 109"/>
          <p:cNvSpPr/>
          <p:nvPr/>
        </p:nvSpPr>
        <p:spPr>
          <a:xfrm>
            <a:off x="1239576" y="3225776"/>
            <a:ext cx="1136073" cy="941158"/>
          </a:xfrm>
          <a:prstGeom prst="ellipse">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文本框 5"/>
          <p:cNvSpPr txBox="1"/>
          <p:nvPr/>
        </p:nvSpPr>
        <p:spPr>
          <a:xfrm>
            <a:off x="453082" y="197708"/>
            <a:ext cx="4339650" cy="369332"/>
          </a:xfrm>
          <a:prstGeom prst="rect">
            <a:avLst/>
          </a:prstGeom>
          <a:noFill/>
        </p:spPr>
        <p:txBody>
          <a:bodyPr wrap="none" rtlCol="0">
            <a:spAutoFit/>
          </a:bodyPr>
          <a:lstStyle/>
          <a:p>
            <a:r>
              <a:rPr lang="zh-CN" altLang="zh-CN" b="1" dirty="0">
                <a:solidFill>
                  <a:srgbClr val="C00000"/>
                </a:solidFill>
              </a:rPr>
              <a:t>几年之后，网站的理想状态是什么样的？</a:t>
            </a:r>
          </a:p>
        </p:txBody>
      </p:sp>
      <p:sp>
        <p:nvSpPr>
          <p:cNvPr id="8" name="圆角矩形 7"/>
          <p:cNvSpPr/>
          <p:nvPr/>
        </p:nvSpPr>
        <p:spPr>
          <a:xfrm>
            <a:off x="518983" y="939113"/>
            <a:ext cx="6343135" cy="5766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zh-CN" dirty="0"/>
              <a:t>快速加入</a:t>
            </a:r>
            <a:r>
              <a:rPr lang="zh-CN" altLang="zh-CN" dirty="0" smtClean="0"/>
              <a:t>制——极力</a:t>
            </a:r>
            <a:r>
              <a:rPr lang="zh-CN" altLang="zh-CN" dirty="0"/>
              <a:t>降低用户的使用</a:t>
            </a:r>
            <a:r>
              <a:rPr lang="zh-CN" altLang="zh-CN" dirty="0" smtClean="0"/>
              <a:t>门槛</a:t>
            </a:r>
            <a:endParaRPr lang="zh-CN" altLang="zh-CN"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6" y="988539"/>
            <a:ext cx="454837" cy="477795"/>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48" y="2156645"/>
            <a:ext cx="640875" cy="83963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533" y="2203578"/>
            <a:ext cx="654367" cy="759668"/>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6937" y="3286476"/>
            <a:ext cx="681351" cy="815644"/>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1315" y="3286476"/>
            <a:ext cx="593653" cy="767665"/>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304" y="2174504"/>
            <a:ext cx="640875" cy="839633"/>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0692" y="2220881"/>
            <a:ext cx="654367" cy="759668"/>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200" y="3286476"/>
            <a:ext cx="681351" cy="815644"/>
          </a:xfrm>
          <a:prstGeom prst="rect">
            <a:avLst/>
          </a:prstGeom>
        </p:spPr>
      </p:pic>
      <p:cxnSp>
        <p:nvCxnSpPr>
          <p:cNvPr id="25" name="直接连接符 24"/>
          <p:cNvCxnSpPr>
            <a:stCxn id="2" idx="3"/>
            <a:endCxn id="3" idx="1"/>
          </p:cNvCxnSpPr>
          <p:nvPr/>
        </p:nvCxnSpPr>
        <p:spPr>
          <a:xfrm>
            <a:off x="1603223" y="2576462"/>
            <a:ext cx="1457310" cy="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31878" y="2576461"/>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821875" y="2963246"/>
            <a:ext cx="1045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821875" y="2963246"/>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867612" y="2986308"/>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0405" y="2583412"/>
            <a:ext cx="53456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4" idx="3"/>
            <a:endCxn id="11" idx="1"/>
          </p:cNvCxnSpPr>
          <p:nvPr/>
        </p:nvCxnSpPr>
        <p:spPr>
          <a:xfrm flipV="1">
            <a:off x="3208288" y="3670309"/>
            <a:ext cx="2093026" cy="23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224903" y="3675349"/>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714901" y="4062133"/>
            <a:ext cx="1045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714901" y="4062133"/>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760638" y="4085195"/>
            <a:ext cx="0" cy="386785"/>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640" y="3309735"/>
            <a:ext cx="593653" cy="767665"/>
          </a:xfrm>
          <a:prstGeom prst="rect">
            <a:avLst/>
          </a:prstGeom>
        </p:spPr>
      </p:pic>
      <p:cxnSp>
        <p:nvCxnSpPr>
          <p:cNvPr id="49" name="直接连接符 48"/>
          <p:cNvCxnSpPr>
            <a:stCxn id="48" idx="3"/>
            <a:endCxn id="23" idx="1"/>
          </p:cNvCxnSpPr>
          <p:nvPr/>
        </p:nvCxnSpPr>
        <p:spPr>
          <a:xfrm>
            <a:off x="1242293" y="3693567"/>
            <a:ext cx="238907"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361746" y="3698411"/>
            <a:ext cx="0" cy="773569"/>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7717" y="4476793"/>
            <a:ext cx="654367" cy="815644"/>
          </a:xfrm>
          <a:prstGeom prst="rect">
            <a:avLst/>
          </a:prstGeom>
        </p:spPr>
      </p:pic>
      <p:pic>
        <p:nvPicPr>
          <p:cNvPr id="67" name="图片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7184" y="4448918"/>
            <a:ext cx="586907" cy="791654"/>
          </a:xfrm>
          <a:prstGeom prst="rect">
            <a:avLst/>
          </a:prstGeom>
        </p:spPr>
      </p:pic>
      <p:pic>
        <p:nvPicPr>
          <p:cNvPr id="68" name="图片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62" y="4471980"/>
            <a:ext cx="654367" cy="815644"/>
          </a:xfrm>
          <a:prstGeom prst="rect">
            <a:avLst/>
          </a:prstGeom>
        </p:spPr>
      </p:pic>
      <p:sp>
        <p:nvSpPr>
          <p:cNvPr id="74" name="圆角矩形 73"/>
          <p:cNvSpPr/>
          <p:nvPr/>
        </p:nvSpPr>
        <p:spPr>
          <a:xfrm>
            <a:off x="1745201" y="5643399"/>
            <a:ext cx="3852939" cy="56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用户都必须设置一</a:t>
            </a:r>
            <a:r>
              <a:rPr lang="zh-CN" altLang="zh-CN" sz="1400" dirty="0" smtClean="0"/>
              <a:t>个</a:t>
            </a:r>
            <a:r>
              <a:rPr lang="en-US" altLang="zh-CN" sz="1400" dirty="0" smtClean="0"/>
              <a:t>4</a:t>
            </a:r>
            <a:r>
              <a:rPr lang="zh-CN" altLang="en-US" sz="1400" dirty="0" smtClean="0"/>
              <a:t>位数字“</a:t>
            </a:r>
            <a:r>
              <a:rPr lang="zh-CN" altLang="zh-CN" sz="1400" dirty="0" smtClean="0"/>
              <a:t>家族密码”</a:t>
            </a:r>
            <a:endParaRPr lang="en-US" altLang="zh-CN" sz="1400" dirty="0" smtClean="0"/>
          </a:p>
        </p:txBody>
      </p:sp>
      <p:cxnSp>
        <p:nvCxnSpPr>
          <p:cNvPr id="76" name="直接箭头连接符 75"/>
          <p:cNvCxnSpPr>
            <a:stCxn id="73" idx="4"/>
            <a:endCxn id="74" idx="0"/>
          </p:cNvCxnSpPr>
          <p:nvPr/>
        </p:nvCxnSpPr>
        <p:spPr>
          <a:xfrm flipH="1">
            <a:off x="3671671" y="5434312"/>
            <a:ext cx="43229" cy="20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5598140" y="2585765"/>
            <a:ext cx="4820" cy="700711"/>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图片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1596" y="1877930"/>
            <a:ext cx="681351" cy="815644"/>
          </a:xfrm>
          <a:prstGeom prst="rect">
            <a:avLst/>
          </a:prstGeom>
        </p:spPr>
      </p:pic>
      <p:cxnSp>
        <p:nvCxnSpPr>
          <p:cNvPr id="14" name="直接连接符 13"/>
          <p:cNvCxnSpPr>
            <a:endCxn id="60" idx="3"/>
          </p:cNvCxnSpPr>
          <p:nvPr/>
        </p:nvCxnSpPr>
        <p:spPr>
          <a:xfrm flipV="1">
            <a:off x="2139259" y="2632024"/>
            <a:ext cx="5316608" cy="70249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6098" y="2252307"/>
            <a:ext cx="804508" cy="726615"/>
          </a:xfrm>
          <a:prstGeom prst="rect">
            <a:avLst/>
          </a:prstGeom>
        </p:spPr>
      </p:pic>
      <p:pic>
        <p:nvPicPr>
          <p:cNvPr id="65" name="图片 6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3208" y="4485463"/>
            <a:ext cx="804508" cy="726615"/>
          </a:xfrm>
          <a:prstGeom prst="rect">
            <a:avLst/>
          </a:prstGeom>
        </p:spPr>
      </p:pic>
      <p:sp>
        <p:nvSpPr>
          <p:cNvPr id="69" name="圆角矩形 68"/>
          <p:cNvSpPr/>
          <p:nvPr/>
        </p:nvSpPr>
        <p:spPr>
          <a:xfrm>
            <a:off x="7381166" y="2996278"/>
            <a:ext cx="3852939" cy="56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新用户持有</a:t>
            </a:r>
            <a:r>
              <a:rPr lang="zh-CN" altLang="zh-CN" sz="1400" dirty="0" smtClean="0"/>
              <a:t>“家族密码”</a:t>
            </a:r>
            <a:r>
              <a:rPr lang="zh-CN" altLang="en-US" sz="1400" dirty="0" smtClean="0"/>
              <a:t>直接加入该家族。</a:t>
            </a:r>
            <a:endParaRPr lang="en-US" altLang="zh-CN" sz="1400" dirty="0" smtClean="0"/>
          </a:p>
        </p:txBody>
      </p:sp>
    </p:spTree>
    <p:extLst>
      <p:ext uri="{BB962C8B-B14F-4D97-AF65-F5344CB8AC3E}">
        <p14:creationId xmlns:p14="http://schemas.microsoft.com/office/powerpoint/2010/main" val="9650090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五边形 52"/>
          <p:cNvSpPr/>
          <p:nvPr/>
        </p:nvSpPr>
        <p:spPr>
          <a:xfrm rot="10800000">
            <a:off x="1644784" y="5432370"/>
            <a:ext cx="6687127" cy="709519"/>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五边形 51"/>
          <p:cNvSpPr/>
          <p:nvPr/>
        </p:nvSpPr>
        <p:spPr>
          <a:xfrm>
            <a:off x="4396509" y="5432369"/>
            <a:ext cx="6687127" cy="709813"/>
          </a:xfrm>
          <a:prstGeom prst="homePlat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509" y="197708"/>
            <a:ext cx="2973891" cy="369332"/>
          </a:xfrm>
          <a:prstGeom prst="rect">
            <a:avLst/>
          </a:prstGeom>
          <a:noFill/>
        </p:spPr>
        <p:txBody>
          <a:bodyPr wrap="none" rtlCol="0">
            <a:spAutoFit/>
          </a:bodyPr>
          <a:lstStyle/>
          <a:p>
            <a:r>
              <a:rPr lang="ja-JP" altLang="en-US" b="1" dirty="0" smtClean="0">
                <a:solidFill>
                  <a:srgbClr val="C00000"/>
                </a:solidFill>
              </a:rPr>
              <a:t>◆</a:t>
            </a:r>
            <a:r>
              <a:rPr lang="zh-CN" altLang="en-US" b="1" dirty="0" smtClean="0">
                <a:solidFill>
                  <a:srgbClr val="C00000"/>
                </a:solidFill>
              </a:rPr>
              <a:t>我们解决用户什么需求？</a:t>
            </a:r>
            <a:endParaRPr lang="en-US" altLang="zh-CN" b="1" dirty="0" smtClean="0">
              <a:solidFill>
                <a:srgbClr val="C00000"/>
              </a:solidFill>
            </a:endParaRPr>
          </a:p>
        </p:txBody>
      </p:sp>
      <p:sp>
        <p:nvSpPr>
          <p:cNvPr id="11" name="文本框 10"/>
          <p:cNvSpPr txBox="1"/>
          <p:nvPr/>
        </p:nvSpPr>
        <p:spPr>
          <a:xfrm>
            <a:off x="2105891" y="5432371"/>
            <a:ext cx="8604344" cy="641201"/>
          </a:xfrm>
          <a:prstGeom prst="rect">
            <a:avLst/>
          </a:prstGeom>
          <a:noFill/>
        </p:spPr>
        <p:txBody>
          <a:bodyPr wrap="square" rtlCol="0">
            <a:spAutoFit/>
          </a:bodyPr>
          <a:lstStyle/>
          <a:p>
            <a:r>
              <a:rPr lang="zh-CN" altLang="en-US" sz="1100" dirty="0">
                <a:solidFill>
                  <a:schemeClr val="bg1"/>
                </a:solidFill>
                <a:latin typeface="メイリオ" panose="020B0604030504040204" pitchFamily="50" charset="-128"/>
                <a:ea typeface="メイリオ" panose="020B0604030504040204" pitchFamily="50" charset="-128"/>
              </a:rPr>
              <a:t>中国</a:t>
            </a:r>
            <a:r>
              <a:rPr lang="zh-CN" altLang="en-US" sz="1100" dirty="0" smtClean="0">
                <a:solidFill>
                  <a:schemeClr val="bg1"/>
                </a:solidFill>
                <a:latin typeface="メイリオ" panose="020B0604030504040204" pitchFamily="50" charset="-128"/>
                <a:ea typeface="メイリオ" panose="020B0604030504040204" pitchFamily="50" charset="-128"/>
              </a:rPr>
              <a:t>古人通过“家谱”解决人们“我</a:t>
            </a:r>
            <a:r>
              <a:rPr lang="zh-CN" altLang="en-US" sz="1100" dirty="0">
                <a:solidFill>
                  <a:schemeClr val="bg1"/>
                </a:solidFill>
                <a:latin typeface="メイリオ" panose="020B0604030504040204" pitchFamily="50" charset="-128"/>
                <a:ea typeface="メイリオ" panose="020B0604030504040204" pitchFamily="50" charset="-128"/>
              </a:rPr>
              <a:t>从哪</a:t>
            </a:r>
            <a:r>
              <a:rPr lang="zh-CN" altLang="en-US" sz="1100" dirty="0" smtClean="0">
                <a:solidFill>
                  <a:schemeClr val="bg1"/>
                </a:solidFill>
                <a:latin typeface="メイリオ" panose="020B0604030504040204" pitchFamily="50" charset="-128"/>
                <a:ea typeface="メイリオ" panose="020B0604030504040204" pitchFamily="50" charset="-128"/>
              </a:rPr>
              <a:t>来</a:t>
            </a:r>
            <a:r>
              <a:rPr lang="zh-CN" altLang="en-US" sz="1100" dirty="0">
                <a:solidFill>
                  <a:schemeClr val="bg1"/>
                </a:solidFill>
                <a:latin typeface="メイリオ" panose="020B0604030504040204" pitchFamily="50" charset="-128"/>
                <a:ea typeface="メイリオ" panose="020B0604030504040204" pitchFamily="50" charset="-128"/>
              </a:rPr>
              <a:t>”</a:t>
            </a:r>
            <a:r>
              <a:rPr lang="zh-CN" altLang="en-US" sz="1100" dirty="0" smtClean="0">
                <a:solidFill>
                  <a:schemeClr val="bg1"/>
                </a:solidFill>
                <a:latin typeface="メイリオ" panose="020B0604030504040204" pitchFamily="50" charset="-128"/>
                <a:ea typeface="メイリオ" panose="020B0604030504040204" pitchFamily="50" charset="-128"/>
              </a:rPr>
              <a:t>的疑惑</a:t>
            </a:r>
            <a:r>
              <a:rPr lang="en-US" altLang="zh-CN" sz="1100" dirty="0" smtClean="0">
                <a:solidFill>
                  <a:schemeClr val="bg1"/>
                </a:solidFill>
                <a:latin typeface="メイリオ" panose="020B0604030504040204" pitchFamily="50" charset="-128"/>
                <a:ea typeface="メイリオ" panose="020B0604030504040204" pitchFamily="50" charset="-128"/>
              </a:rPr>
              <a:t>……</a:t>
            </a:r>
          </a:p>
          <a:p>
            <a:pPr>
              <a:lnSpc>
                <a:spcPts val="800"/>
              </a:lnSpc>
            </a:pPr>
            <a:endParaRPr lang="en-US" altLang="zh-CN" sz="1100" dirty="0">
              <a:solidFill>
                <a:schemeClr val="bg1"/>
              </a:solidFill>
              <a:latin typeface="メイリオ" panose="020B0604030504040204" pitchFamily="50" charset="-128"/>
              <a:ea typeface="メイリオ" panose="020B0604030504040204" pitchFamily="50" charset="-128"/>
            </a:endParaRPr>
          </a:p>
          <a:p>
            <a:r>
              <a:rPr lang="zh-CN" altLang="en-US" b="1" dirty="0">
                <a:solidFill>
                  <a:schemeClr val="bg1"/>
                </a:solidFill>
                <a:latin typeface="+mn-ea"/>
              </a:rPr>
              <a:t>人们并非没有欲望去了解这些，</a:t>
            </a:r>
            <a:r>
              <a:rPr lang="zh-CN" altLang="en-US" b="1" dirty="0" smtClean="0">
                <a:solidFill>
                  <a:schemeClr val="bg1"/>
                </a:solidFill>
                <a:latin typeface="+mn-ea"/>
              </a:rPr>
              <a:t>只是现代人缺少</a:t>
            </a:r>
            <a:r>
              <a:rPr lang="zh-CN" altLang="en-US" b="1" dirty="0">
                <a:solidFill>
                  <a:schemeClr val="bg1"/>
                </a:solidFill>
                <a:latin typeface="+mn-ea"/>
              </a:rPr>
              <a:t>可以去了解的渠道。</a:t>
            </a:r>
            <a:endParaRPr lang="en-US" altLang="zh-CN" b="1" dirty="0" smtClean="0">
              <a:solidFill>
                <a:schemeClr val="bg1"/>
              </a:solidFill>
              <a:latin typeface="+mn-ea"/>
            </a:endParaRPr>
          </a:p>
        </p:txBody>
      </p:sp>
      <p:sp>
        <p:nvSpPr>
          <p:cNvPr id="12" name="椭圆 11"/>
          <p:cNvSpPr/>
          <p:nvPr/>
        </p:nvSpPr>
        <p:spPr>
          <a:xfrm>
            <a:off x="4832059" y="1647391"/>
            <a:ext cx="2709644" cy="25671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人们对自己的家族、先祖缺乏了解</a:t>
            </a:r>
            <a:endParaRPr lang="zh-CN" altLang="en-US" dirty="0"/>
          </a:p>
        </p:txBody>
      </p:sp>
      <p:sp>
        <p:nvSpPr>
          <p:cNvPr id="16" name="圆角矩形 15"/>
          <p:cNvSpPr/>
          <p:nvPr/>
        </p:nvSpPr>
        <p:spPr>
          <a:xfrm>
            <a:off x="1635853" y="763398"/>
            <a:ext cx="2969703" cy="100036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p>
        </p:txBody>
      </p:sp>
      <p:sp>
        <p:nvSpPr>
          <p:cNvPr id="17" name="文本框 16"/>
          <p:cNvSpPr txBox="1"/>
          <p:nvPr/>
        </p:nvSpPr>
        <p:spPr>
          <a:xfrm>
            <a:off x="1802101" y="859067"/>
            <a:ext cx="2707793" cy="856645"/>
          </a:xfrm>
          <a:prstGeom prst="rect">
            <a:avLst/>
          </a:prstGeom>
          <a:noFill/>
        </p:spPr>
        <p:txBody>
          <a:bodyPr wrap="none" rtlCol="0">
            <a:spAutoFit/>
          </a:bodyPr>
          <a:lstStyle/>
          <a:p>
            <a:r>
              <a:rPr lang="zh-CN" altLang="en-US" b="1" dirty="0" smtClean="0"/>
              <a:t>“我”是谁？</a:t>
            </a:r>
            <a:endParaRPr lang="en-US" altLang="zh-CN" b="1" dirty="0" smtClean="0"/>
          </a:p>
          <a:p>
            <a:pPr>
              <a:lnSpc>
                <a:spcPts val="800"/>
              </a:lnSpc>
            </a:pPr>
            <a:endParaRPr lang="en-US" altLang="zh-CN" sz="1100" dirty="0" smtClean="0">
              <a:solidFill>
                <a:schemeClr val="bg1">
                  <a:lumMod val="50000"/>
                </a:schemeClr>
              </a:solidFill>
              <a:latin typeface="メイリオ" panose="020B0604030504040204" pitchFamily="50" charset="-128"/>
              <a:ea typeface="メイリオ" panose="020B0604030504040204" pitchFamily="50" charset="-128"/>
            </a:endParaRPr>
          </a:p>
          <a:p>
            <a:pPr>
              <a:lnSpc>
                <a:spcPts val="1500"/>
              </a:lnSpc>
            </a:pPr>
            <a:r>
              <a:rPr lang="en-US" altLang="zh-CN" sz="1000" dirty="0" smtClean="0">
                <a:solidFill>
                  <a:schemeClr val="bg1">
                    <a:lumMod val="50000"/>
                  </a:schemeClr>
                </a:solidFill>
                <a:latin typeface="メイリオ" panose="020B0604030504040204" pitchFamily="50" charset="-128"/>
                <a:ea typeface="メイリオ" panose="020B0604030504040204" pitchFamily="50" charset="-128"/>
              </a:rPr>
              <a:t>  </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我</a:t>
            </a:r>
            <a:r>
              <a:rPr lang="zh-CN" altLang="zh-CN" sz="1000" dirty="0">
                <a:solidFill>
                  <a:schemeClr val="bg1">
                    <a:lumMod val="50000"/>
                  </a:schemeClr>
                </a:solidFill>
                <a:latin typeface="メイリオ" panose="020B0604030504040204" pitchFamily="50" charset="-128"/>
                <a:ea typeface="メイリオ" panose="020B0604030504040204" pitchFamily="50" charset="-128"/>
              </a:rPr>
              <a:t>从哪儿来？祖先是谁？祖先都是汉族吗</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a:t>
            </a:r>
            <a:endParaRPr lang="en-US" altLang="zh-CN" sz="1000" dirty="0" smtClean="0">
              <a:solidFill>
                <a:schemeClr val="bg1">
                  <a:lumMod val="50000"/>
                </a:schemeClr>
              </a:solidFill>
              <a:latin typeface="メイリオ" panose="020B0604030504040204" pitchFamily="50" charset="-128"/>
              <a:ea typeface="メイリオ" panose="020B0604030504040204" pitchFamily="50" charset="-128"/>
            </a:endParaRPr>
          </a:p>
          <a:p>
            <a:pPr>
              <a:lnSpc>
                <a:spcPts val="1500"/>
              </a:lnSpc>
            </a:pPr>
            <a:r>
              <a:rPr lang="en-US" altLang="zh-CN" sz="1000" dirty="0" smtClean="0">
                <a:solidFill>
                  <a:schemeClr val="bg1">
                    <a:lumMod val="50000"/>
                  </a:schemeClr>
                </a:solidFill>
                <a:latin typeface="メイリオ" panose="020B0604030504040204" pitchFamily="50" charset="-128"/>
                <a:ea typeface="メイリオ" panose="020B0604030504040204" pitchFamily="50" charset="-128"/>
              </a:rPr>
              <a:t>  </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我</a:t>
            </a:r>
            <a:r>
              <a:rPr lang="zh-CN" altLang="zh-CN" sz="1000" dirty="0">
                <a:solidFill>
                  <a:schemeClr val="bg1">
                    <a:lumMod val="50000"/>
                  </a:schemeClr>
                </a:solidFill>
                <a:latin typeface="メイリオ" panose="020B0604030504040204" pitchFamily="50" charset="-128"/>
                <a:ea typeface="メイリオ" panose="020B0604030504040204" pitchFamily="50" charset="-128"/>
              </a:rPr>
              <a:t>姓曾，曾国藩难道是我的祖先</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a:t>
            </a:r>
            <a:endParaRPr lang="zh-CN" altLang="en-US" sz="100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18" name="圆角矩形 17"/>
          <p:cNvSpPr/>
          <p:nvPr/>
        </p:nvSpPr>
        <p:spPr>
          <a:xfrm>
            <a:off x="7774856" y="772633"/>
            <a:ext cx="2969703" cy="100036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p>
        </p:txBody>
      </p:sp>
      <p:sp>
        <p:nvSpPr>
          <p:cNvPr id="20" name="文本框 19"/>
          <p:cNvSpPr txBox="1"/>
          <p:nvPr/>
        </p:nvSpPr>
        <p:spPr>
          <a:xfrm>
            <a:off x="7874202" y="849831"/>
            <a:ext cx="2836033" cy="856645"/>
          </a:xfrm>
          <a:prstGeom prst="rect">
            <a:avLst/>
          </a:prstGeom>
          <a:noFill/>
        </p:spPr>
        <p:txBody>
          <a:bodyPr wrap="none" rtlCol="0">
            <a:spAutoFit/>
          </a:bodyPr>
          <a:lstStyle/>
          <a:p>
            <a:pPr lvl="0"/>
            <a:r>
              <a:rPr lang="zh-CN" altLang="en-US" b="1" dirty="0"/>
              <a:t>“我”</a:t>
            </a:r>
            <a:r>
              <a:rPr lang="zh-CN" altLang="en-US" b="1" dirty="0" smtClean="0"/>
              <a:t>有哪些亲戚？</a:t>
            </a:r>
            <a:endParaRPr lang="en-US" altLang="zh-CN" b="1" dirty="0" smtClean="0"/>
          </a:p>
          <a:p>
            <a:pPr lvl="0">
              <a:lnSpc>
                <a:spcPts val="800"/>
              </a:lnSpc>
            </a:pPr>
            <a:endParaRPr lang="en-US" altLang="zh-CN" sz="1000" dirty="0" smtClean="0">
              <a:solidFill>
                <a:schemeClr val="bg1">
                  <a:lumMod val="50000"/>
                </a:schemeClr>
              </a:solidFill>
              <a:latin typeface="メイリオ" panose="020B0604030504040204" pitchFamily="50" charset="-128"/>
              <a:ea typeface="メイリオ" panose="020B0604030504040204" pitchFamily="50" charset="-128"/>
            </a:endParaRPr>
          </a:p>
          <a:p>
            <a:pPr>
              <a:lnSpc>
                <a:spcPts val="1500"/>
              </a:lnSpc>
            </a:pPr>
            <a:r>
              <a:rPr lang="en-US" altLang="zh-CN" sz="1000" dirty="0" smtClean="0">
                <a:solidFill>
                  <a:schemeClr val="bg1">
                    <a:lumMod val="50000"/>
                  </a:schemeClr>
                </a:solidFill>
                <a:latin typeface="メイリオ" panose="020B0604030504040204" pitchFamily="50" charset="-128"/>
                <a:ea typeface="メイリオ" panose="020B0604030504040204" pitchFamily="50" charset="-128"/>
              </a:rPr>
              <a:t>  </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我</a:t>
            </a:r>
            <a:r>
              <a:rPr lang="zh-CN" altLang="zh-CN" sz="1000" dirty="0">
                <a:solidFill>
                  <a:schemeClr val="bg1">
                    <a:lumMod val="50000"/>
                  </a:schemeClr>
                </a:solidFill>
                <a:latin typeface="メイリオ" panose="020B0604030504040204" pitchFamily="50" charset="-128"/>
                <a:ea typeface="メイリオ" panose="020B0604030504040204" pitchFamily="50" charset="-128"/>
              </a:rPr>
              <a:t>的舅舅好像在广东，没有联系。他叫什么</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a:t>
            </a:r>
            <a:endParaRPr lang="en-US" altLang="zh-CN" sz="1000" dirty="0" smtClean="0">
              <a:solidFill>
                <a:schemeClr val="bg1">
                  <a:lumMod val="50000"/>
                </a:schemeClr>
              </a:solidFill>
              <a:latin typeface="メイリオ" panose="020B0604030504040204" pitchFamily="50" charset="-128"/>
              <a:ea typeface="メイリオ" panose="020B0604030504040204" pitchFamily="50" charset="-128"/>
            </a:endParaRPr>
          </a:p>
          <a:p>
            <a:pPr>
              <a:lnSpc>
                <a:spcPts val="1500"/>
              </a:lnSpc>
            </a:pPr>
            <a:r>
              <a:rPr lang="en-US" altLang="zh-CN" sz="1000" dirty="0" smtClean="0">
                <a:solidFill>
                  <a:schemeClr val="bg1">
                    <a:lumMod val="50000"/>
                  </a:schemeClr>
                </a:solidFill>
                <a:latin typeface="メイリオ" panose="020B0604030504040204" pitchFamily="50" charset="-128"/>
                <a:ea typeface="メイリオ" panose="020B0604030504040204" pitchFamily="50" charset="-128"/>
              </a:rPr>
              <a:t>  </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我</a:t>
            </a:r>
            <a:r>
              <a:rPr lang="zh-CN" altLang="zh-CN" sz="1000" dirty="0">
                <a:solidFill>
                  <a:schemeClr val="bg1">
                    <a:lumMod val="50000"/>
                  </a:schemeClr>
                </a:solidFill>
                <a:latin typeface="メイリオ" panose="020B0604030504040204" pitchFamily="50" charset="-128"/>
                <a:ea typeface="メイリオ" panose="020B0604030504040204" pitchFamily="50" charset="-128"/>
              </a:rPr>
              <a:t>是不是有一个表姐？</a:t>
            </a:r>
            <a:endParaRPr lang="zh-CN" altLang="en-US" sz="1000" dirty="0">
              <a:solidFill>
                <a:schemeClr val="bg1">
                  <a:lumMod val="50000"/>
                </a:schemeClr>
              </a:solidFill>
              <a:latin typeface="メイリオ" panose="020B0604030504040204" pitchFamily="50" charset="-128"/>
              <a:ea typeface="メイリオ" panose="020B0604030504040204" pitchFamily="50" charset="-128"/>
            </a:endParaRPr>
          </a:p>
        </p:txBody>
      </p:sp>
      <p:sp>
        <p:nvSpPr>
          <p:cNvPr id="21" name="圆角矩形 20"/>
          <p:cNvSpPr/>
          <p:nvPr/>
        </p:nvSpPr>
        <p:spPr>
          <a:xfrm>
            <a:off x="1635549" y="3714338"/>
            <a:ext cx="2969703" cy="100036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p>
        </p:txBody>
      </p:sp>
      <p:sp>
        <p:nvSpPr>
          <p:cNvPr id="22" name="文本框 21"/>
          <p:cNvSpPr txBox="1"/>
          <p:nvPr/>
        </p:nvSpPr>
        <p:spPr>
          <a:xfrm>
            <a:off x="1743369" y="3786711"/>
            <a:ext cx="2741456" cy="856645"/>
          </a:xfrm>
          <a:prstGeom prst="rect">
            <a:avLst/>
          </a:prstGeom>
          <a:noFill/>
        </p:spPr>
        <p:txBody>
          <a:bodyPr wrap="none" rtlCol="0">
            <a:spAutoFit/>
          </a:bodyPr>
          <a:lstStyle/>
          <a:p>
            <a:pPr lvl="0"/>
            <a:r>
              <a:rPr lang="zh-CN" altLang="en-US" b="1" dirty="0"/>
              <a:t>“我”</a:t>
            </a:r>
            <a:r>
              <a:rPr lang="zh-CN" altLang="zh-CN" b="1" dirty="0" smtClean="0"/>
              <a:t>了解</a:t>
            </a:r>
            <a:r>
              <a:rPr lang="zh-CN" altLang="en-US" b="1" dirty="0" smtClean="0"/>
              <a:t>我的亲人</a:t>
            </a:r>
            <a:r>
              <a:rPr lang="zh-CN" altLang="zh-CN" b="1" dirty="0" smtClean="0"/>
              <a:t>吗</a:t>
            </a:r>
            <a:r>
              <a:rPr lang="zh-CN" altLang="zh-CN" b="1" dirty="0"/>
              <a:t>？</a:t>
            </a:r>
          </a:p>
          <a:p>
            <a:pPr>
              <a:lnSpc>
                <a:spcPts val="800"/>
              </a:lnSpc>
            </a:pPr>
            <a:endParaRPr lang="en-US" altLang="zh-CN" sz="1100" dirty="0" smtClean="0">
              <a:solidFill>
                <a:schemeClr val="bg1">
                  <a:lumMod val="50000"/>
                </a:schemeClr>
              </a:solidFill>
              <a:latin typeface="メイリオ" panose="020B0604030504040204" pitchFamily="50" charset="-128"/>
              <a:ea typeface="メイリオ" panose="020B0604030504040204" pitchFamily="50" charset="-128"/>
            </a:endParaRPr>
          </a:p>
          <a:p>
            <a:pPr>
              <a:lnSpc>
                <a:spcPts val="1500"/>
              </a:lnSpc>
            </a:pPr>
            <a:r>
              <a:rPr lang="en-US" altLang="zh-CN" sz="1000" dirty="0" smtClean="0">
                <a:solidFill>
                  <a:schemeClr val="bg1">
                    <a:lumMod val="50000"/>
                  </a:schemeClr>
                </a:solidFill>
                <a:latin typeface="メイリオ" panose="020B0604030504040204" pitchFamily="50" charset="-128"/>
                <a:ea typeface="メイリオ" panose="020B0604030504040204" pitchFamily="50" charset="-128"/>
              </a:rPr>
              <a:t>  </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最近</a:t>
            </a:r>
            <a:r>
              <a:rPr lang="zh-CN" altLang="zh-CN" sz="1000" dirty="0">
                <a:solidFill>
                  <a:schemeClr val="bg1">
                    <a:lumMod val="50000"/>
                  </a:schemeClr>
                </a:solidFill>
                <a:latin typeface="メイリオ" panose="020B0604030504040204" pitchFamily="50" charset="-128"/>
                <a:ea typeface="メイリオ" panose="020B0604030504040204" pitchFamily="50" charset="-128"/>
              </a:rPr>
              <a:t>好像表姐过生日，是哪天来着</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a:t>
            </a:r>
            <a:endParaRPr lang="en-US" altLang="zh-CN" sz="1000" dirty="0" smtClean="0">
              <a:solidFill>
                <a:schemeClr val="bg1">
                  <a:lumMod val="50000"/>
                </a:schemeClr>
              </a:solidFill>
              <a:latin typeface="メイリオ" panose="020B0604030504040204" pitchFamily="50" charset="-128"/>
              <a:ea typeface="メイリオ" panose="020B0604030504040204" pitchFamily="50" charset="-128"/>
            </a:endParaRPr>
          </a:p>
          <a:p>
            <a:pPr>
              <a:lnSpc>
                <a:spcPts val="1500"/>
              </a:lnSpc>
            </a:pPr>
            <a:r>
              <a:rPr lang="en-US" altLang="zh-CN" sz="1000" dirty="0" smtClean="0">
                <a:solidFill>
                  <a:schemeClr val="bg1">
                    <a:lumMod val="50000"/>
                  </a:schemeClr>
                </a:solidFill>
                <a:latin typeface="メイリオ" panose="020B0604030504040204" pitchFamily="50" charset="-128"/>
                <a:ea typeface="メイリオ" panose="020B0604030504040204" pitchFamily="50" charset="-128"/>
              </a:rPr>
              <a:t>  </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真</a:t>
            </a:r>
            <a:r>
              <a:rPr lang="zh-CN" altLang="zh-CN" sz="1000" dirty="0">
                <a:solidFill>
                  <a:schemeClr val="bg1">
                    <a:lumMod val="50000"/>
                  </a:schemeClr>
                </a:solidFill>
                <a:latin typeface="メイリオ" panose="020B0604030504040204" pitchFamily="50" charset="-128"/>
                <a:ea typeface="メイリオ" panose="020B0604030504040204" pitchFamily="50" charset="-128"/>
              </a:rPr>
              <a:t>不好意思问。</a:t>
            </a:r>
          </a:p>
        </p:txBody>
      </p:sp>
      <p:sp>
        <p:nvSpPr>
          <p:cNvPr id="23" name="圆角矩形 22"/>
          <p:cNvSpPr/>
          <p:nvPr/>
        </p:nvSpPr>
        <p:spPr>
          <a:xfrm>
            <a:off x="7837261" y="3686629"/>
            <a:ext cx="2969703" cy="1000367"/>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p>
        </p:txBody>
      </p:sp>
      <p:sp>
        <p:nvSpPr>
          <p:cNvPr id="25" name="文本框 24"/>
          <p:cNvSpPr txBox="1"/>
          <p:nvPr/>
        </p:nvSpPr>
        <p:spPr>
          <a:xfrm>
            <a:off x="7994274" y="3759003"/>
            <a:ext cx="2741456" cy="856645"/>
          </a:xfrm>
          <a:prstGeom prst="rect">
            <a:avLst/>
          </a:prstGeom>
          <a:noFill/>
        </p:spPr>
        <p:txBody>
          <a:bodyPr wrap="none" rtlCol="0">
            <a:spAutoFit/>
          </a:bodyPr>
          <a:lstStyle/>
          <a:p>
            <a:pPr lvl="0"/>
            <a:r>
              <a:rPr lang="zh-CN" altLang="en-US" b="1" dirty="0"/>
              <a:t>“我”</a:t>
            </a:r>
            <a:r>
              <a:rPr lang="zh-CN" altLang="en-US" b="1" dirty="0" smtClean="0"/>
              <a:t>能否为后人所知？</a:t>
            </a:r>
            <a:endParaRPr lang="en-US" altLang="zh-CN" sz="1000" dirty="0" smtClean="0">
              <a:latin typeface="メイリオ" panose="020B0604030504040204" pitchFamily="50" charset="-128"/>
              <a:ea typeface="メイリオ" panose="020B0604030504040204" pitchFamily="50" charset="-128"/>
            </a:endParaRPr>
          </a:p>
          <a:p>
            <a:pPr>
              <a:lnSpc>
                <a:spcPts val="800"/>
              </a:lnSpc>
            </a:pPr>
            <a:endParaRPr lang="en-US" altLang="zh-CN" sz="1000" dirty="0" smtClean="0">
              <a:solidFill>
                <a:schemeClr val="bg1">
                  <a:lumMod val="50000"/>
                </a:schemeClr>
              </a:solidFill>
              <a:latin typeface="メイリオ" panose="020B0604030504040204" pitchFamily="50" charset="-128"/>
              <a:ea typeface="メイリオ" panose="020B0604030504040204" pitchFamily="50" charset="-128"/>
            </a:endParaRPr>
          </a:p>
          <a:p>
            <a:pPr>
              <a:lnSpc>
                <a:spcPts val="1500"/>
              </a:lnSpc>
            </a:pPr>
            <a:r>
              <a:rPr lang="en-US" altLang="zh-CN" sz="1000" dirty="0" smtClean="0">
                <a:solidFill>
                  <a:schemeClr val="bg1">
                    <a:lumMod val="50000"/>
                  </a:schemeClr>
                </a:solidFill>
                <a:latin typeface="メイリオ" panose="020B0604030504040204" pitchFamily="50" charset="-128"/>
                <a:ea typeface="メイリオ" panose="020B0604030504040204" pitchFamily="50" charset="-128"/>
              </a:rPr>
              <a:t>  </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一百年</a:t>
            </a:r>
            <a:r>
              <a:rPr lang="zh-CN" altLang="zh-CN" sz="1000" dirty="0">
                <a:solidFill>
                  <a:schemeClr val="bg1">
                    <a:lumMod val="50000"/>
                  </a:schemeClr>
                </a:solidFill>
                <a:latin typeface="メイリオ" panose="020B0604030504040204" pitchFamily="50" charset="-128"/>
                <a:ea typeface="メイリオ" panose="020B0604030504040204" pitchFamily="50" charset="-128"/>
              </a:rPr>
              <a:t>以后我好像什么也留不下</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a:t>
            </a:r>
            <a:endParaRPr lang="en-US" altLang="zh-CN" sz="1000" dirty="0" smtClean="0">
              <a:solidFill>
                <a:schemeClr val="bg1">
                  <a:lumMod val="50000"/>
                </a:schemeClr>
              </a:solidFill>
              <a:latin typeface="メイリオ" panose="020B0604030504040204" pitchFamily="50" charset="-128"/>
              <a:ea typeface="メイリオ" panose="020B0604030504040204" pitchFamily="50" charset="-128"/>
            </a:endParaRPr>
          </a:p>
          <a:p>
            <a:pPr>
              <a:lnSpc>
                <a:spcPts val="1500"/>
              </a:lnSpc>
            </a:pPr>
            <a:r>
              <a:rPr lang="en-US" altLang="zh-CN" sz="1000" dirty="0" smtClean="0">
                <a:solidFill>
                  <a:schemeClr val="bg1">
                    <a:lumMod val="50000"/>
                  </a:schemeClr>
                </a:solidFill>
                <a:latin typeface="メイリオ" panose="020B0604030504040204" pitchFamily="50" charset="-128"/>
                <a:ea typeface="メイリオ" panose="020B0604030504040204" pitchFamily="50" charset="-128"/>
              </a:rPr>
              <a:t>  </a:t>
            </a:r>
            <a:r>
              <a:rPr lang="zh-CN" altLang="zh-CN" sz="1000" dirty="0" smtClean="0">
                <a:solidFill>
                  <a:schemeClr val="bg1">
                    <a:lumMod val="50000"/>
                  </a:schemeClr>
                </a:solidFill>
                <a:latin typeface="メイリオ" panose="020B0604030504040204" pitchFamily="50" charset="-128"/>
                <a:ea typeface="メイリオ" panose="020B0604030504040204" pitchFamily="50" charset="-128"/>
              </a:rPr>
              <a:t>后代</a:t>
            </a:r>
            <a:r>
              <a:rPr lang="zh-CN" altLang="zh-CN" sz="1000" dirty="0">
                <a:solidFill>
                  <a:schemeClr val="bg1">
                    <a:lumMod val="50000"/>
                  </a:schemeClr>
                </a:solidFill>
                <a:latin typeface="メイリオ" panose="020B0604030504040204" pitchFamily="50" charset="-128"/>
                <a:ea typeface="メイリオ" panose="020B0604030504040204" pitchFamily="50" charset="-128"/>
              </a:rPr>
              <a:t>完全不知道我。</a:t>
            </a:r>
          </a:p>
        </p:txBody>
      </p:sp>
      <p:cxnSp>
        <p:nvCxnSpPr>
          <p:cNvPr id="27" name="直接箭头连接符 26"/>
          <p:cNvCxnSpPr>
            <a:stCxn id="12" idx="1"/>
          </p:cNvCxnSpPr>
          <p:nvPr/>
        </p:nvCxnSpPr>
        <p:spPr>
          <a:xfrm flipH="1" flipV="1">
            <a:off x="4605253" y="1696997"/>
            <a:ext cx="623624" cy="32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7117177" y="1615116"/>
            <a:ext cx="657679" cy="490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2" idx="3"/>
          </p:cNvCxnSpPr>
          <p:nvPr/>
        </p:nvCxnSpPr>
        <p:spPr>
          <a:xfrm flipH="1">
            <a:off x="4605253" y="3838574"/>
            <a:ext cx="623624" cy="328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3" idx="1"/>
          </p:cNvCxnSpPr>
          <p:nvPr/>
        </p:nvCxnSpPr>
        <p:spPr>
          <a:xfrm>
            <a:off x="7230664" y="3741085"/>
            <a:ext cx="606597" cy="445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32509" y="567040"/>
            <a:ext cx="11499273" cy="0"/>
          </a:xfrm>
          <a:prstGeom prst="line">
            <a:avLst/>
          </a:prstGeom>
          <a:ln w="19050">
            <a:solidFill>
              <a:srgbClr val="C00000"/>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6958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p:cNvSpPr/>
          <p:nvPr/>
        </p:nvSpPr>
        <p:spPr>
          <a:xfrm>
            <a:off x="7740572" y="4230573"/>
            <a:ext cx="4267200" cy="18654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t>ancestry.com</a:t>
            </a:r>
            <a:r>
              <a:rPr lang="zh-CN" altLang="en-US" dirty="0" smtClean="0"/>
              <a:t>的不足：</a:t>
            </a:r>
            <a:endParaRPr lang="en-US" altLang="zh-CN" dirty="0" smtClean="0"/>
          </a:p>
          <a:p>
            <a:pPr marL="342900" indent="-342900">
              <a:buAutoNum type="arabicPeriod"/>
            </a:pPr>
            <a:r>
              <a:rPr lang="zh-CN" altLang="en-US" dirty="0" smtClean="0"/>
              <a:t>寻找亲戚，需要通过手动通过姓名搜索</a:t>
            </a:r>
            <a:endParaRPr lang="en-US" altLang="zh-CN" dirty="0" smtClean="0"/>
          </a:p>
          <a:p>
            <a:pPr marL="342900" indent="-342900">
              <a:buAutoNum type="arabicPeriod"/>
            </a:pPr>
            <a:r>
              <a:rPr lang="zh-CN" altLang="en-US" dirty="0" smtClean="0"/>
              <a:t>每一棵家族树倾向于单独地存在</a:t>
            </a:r>
            <a:endParaRPr lang="en-US" altLang="zh-CN" dirty="0" smtClean="0"/>
          </a:p>
          <a:p>
            <a:pPr marL="342900" indent="-342900">
              <a:buAutoNum type="arabicPeriod"/>
            </a:pPr>
            <a:r>
              <a:rPr lang="zh-CN" altLang="en-US" dirty="0" smtClean="0"/>
              <a:t>没有百科概念，无法激起用户维护信息的欲望。</a:t>
            </a:r>
            <a:endParaRPr lang="en-US" altLang="zh-CN" dirty="0" smtClean="0"/>
          </a:p>
        </p:txBody>
      </p:sp>
      <p:sp>
        <p:nvSpPr>
          <p:cNvPr id="8" name="圆角矩形 7"/>
          <p:cNvSpPr/>
          <p:nvPr/>
        </p:nvSpPr>
        <p:spPr>
          <a:xfrm>
            <a:off x="518983" y="939113"/>
            <a:ext cx="6343135" cy="5766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zh-CN" dirty="0" smtClean="0"/>
              <a:t>家谱</a:t>
            </a:r>
            <a:r>
              <a:rPr lang="zh-CN" altLang="zh-CN" dirty="0"/>
              <a:t>网（</a:t>
            </a:r>
            <a:r>
              <a:rPr lang="en-US" altLang="zh-CN" dirty="0" smtClean="0"/>
              <a:t>ancestry.com</a:t>
            </a:r>
            <a:r>
              <a:rPr lang="zh-CN" altLang="en-US" dirty="0" smtClean="0"/>
              <a:t>，美国</a:t>
            </a:r>
            <a:r>
              <a:rPr lang="zh-CN" altLang="zh-CN" dirty="0" smtClean="0"/>
              <a:t>）</a:t>
            </a:r>
            <a:r>
              <a:rPr lang="zh-CN" altLang="zh-CN" dirty="0"/>
              <a:t>带来的启示</a:t>
            </a:r>
            <a:endParaRPr lang="zh-CN" altLang="en-US" b="1" dirty="0"/>
          </a:p>
        </p:txBody>
      </p:sp>
      <p:sp>
        <p:nvSpPr>
          <p:cNvPr id="11" name="文本框 10"/>
          <p:cNvSpPr txBox="1"/>
          <p:nvPr/>
        </p:nvSpPr>
        <p:spPr>
          <a:xfrm>
            <a:off x="7612509" y="1529084"/>
            <a:ext cx="4477891" cy="1328569"/>
          </a:xfrm>
          <a:prstGeom prst="rect">
            <a:avLst/>
          </a:prstGeom>
          <a:noFill/>
        </p:spPr>
        <p:txBody>
          <a:bodyPr wrap="square" rtlCol="0">
            <a:spAutoFit/>
          </a:bodyPr>
          <a:lstStyle/>
          <a:p>
            <a:r>
              <a:rPr lang="en-US" altLang="zh-CN" b="1" dirty="0"/>
              <a:t>Ancestry.com</a:t>
            </a:r>
            <a:r>
              <a:rPr lang="zh-CN" altLang="zh-CN" b="1" dirty="0"/>
              <a:t>（美国</a:t>
            </a:r>
            <a:r>
              <a:rPr lang="zh-CN" altLang="zh-CN" b="1" dirty="0" smtClean="0"/>
              <a:t>）</a:t>
            </a:r>
            <a:endParaRPr lang="en-US" altLang="zh-CN" b="1" dirty="0" smtClean="0"/>
          </a:p>
          <a:p>
            <a:pPr>
              <a:lnSpc>
                <a:spcPts val="1000"/>
              </a:lnSpc>
            </a:pPr>
            <a:endParaRPr lang="en-US" altLang="zh-CN" dirty="0" smtClean="0"/>
          </a:p>
          <a:p>
            <a:r>
              <a:rPr lang="zh-CN" altLang="zh-CN" dirty="0" smtClean="0">
                <a:latin typeface="+mn-ea"/>
              </a:rPr>
              <a:t>会员</a:t>
            </a:r>
            <a:r>
              <a:rPr lang="zh-CN" altLang="zh-CN" dirty="0">
                <a:latin typeface="+mn-ea"/>
              </a:rPr>
              <a:t>制族谱制作网站始祖</a:t>
            </a:r>
            <a:r>
              <a:rPr lang="zh-CN" altLang="zh-CN" dirty="0" smtClean="0">
                <a:latin typeface="+mn-ea"/>
              </a:rPr>
              <a:t>。</a:t>
            </a:r>
            <a:endParaRPr lang="en-US" altLang="zh-CN" dirty="0" smtClean="0">
              <a:latin typeface="+mn-ea"/>
            </a:endParaRPr>
          </a:p>
          <a:p>
            <a:r>
              <a:rPr lang="zh-CN" altLang="zh-CN" dirty="0" smtClean="0">
                <a:latin typeface="+mn-ea"/>
              </a:rPr>
              <a:t>该</a:t>
            </a:r>
            <a:r>
              <a:rPr lang="zh-CN" altLang="zh-CN" dirty="0">
                <a:latin typeface="+mn-ea"/>
              </a:rPr>
              <a:t>网站提供建立家族树的功能</a:t>
            </a:r>
            <a:r>
              <a:rPr lang="zh-CN" altLang="zh-CN" dirty="0" smtClean="0">
                <a:latin typeface="+mn-ea"/>
              </a:rPr>
              <a:t>。</a:t>
            </a:r>
            <a:endParaRPr lang="en-US" altLang="zh-CN" dirty="0" smtClean="0">
              <a:latin typeface="+mn-ea"/>
            </a:endParaRPr>
          </a:p>
          <a:p>
            <a:r>
              <a:rPr lang="zh-CN" altLang="en-US" dirty="0" smtClean="0">
                <a:latin typeface="+mn-ea"/>
              </a:rPr>
              <a:t>可</a:t>
            </a:r>
            <a:r>
              <a:rPr lang="zh-CN" altLang="zh-CN" dirty="0" smtClean="0">
                <a:latin typeface="+mn-ea"/>
              </a:rPr>
              <a:t>通过</a:t>
            </a:r>
            <a:r>
              <a:rPr lang="zh-CN" altLang="zh-CN" dirty="0">
                <a:latin typeface="+mn-ea"/>
              </a:rPr>
              <a:t>姓名搜寻自己的失去联系的亲人。</a:t>
            </a:r>
            <a:endParaRPr lang="zh-CN" altLang="en-US" dirty="0">
              <a:latin typeface="+mn-ea"/>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83" y="1638100"/>
            <a:ext cx="6343135" cy="1848918"/>
          </a:xfrm>
          <a:prstGeom prst="rect">
            <a:avLst/>
          </a:prstGeom>
          <a:ln>
            <a:noFill/>
          </a:ln>
        </p:spPr>
      </p:pic>
      <p:sp>
        <p:nvSpPr>
          <p:cNvPr id="3" name="圆角矩形 2"/>
          <p:cNvSpPr/>
          <p:nvPr/>
        </p:nvSpPr>
        <p:spPr>
          <a:xfrm>
            <a:off x="7740572" y="3035871"/>
            <a:ext cx="2853537" cy="783825"/>
          </a:xfrm>
          <a:prstGeom prst="roundRect">
            <a:avLst/>
          </a:prstGeom>
          <a:noFill/>
          <a:ln w="95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bg1">
                    <a:lumMod val="50000"/>
                  </a:schemeClr>
                </a:solidFill>
              </a:rPr>
              <a:t>Ancestry.com</a:t>
            </a:r>
            <a:r>
              <a:rPr lang="zh-CN" altLang="en-US" sz="1400" dirty="0" smtClean="0">
                <a:solidFill>
                  <a:schemeClr val="bg1">
                    <a:lumMod val="50000"/>
                  </a:schemeClr>
                </a:solidFill>
              </a:rPr>
              <a:t>取得了巨大的成功，</a:t>
            </a:r>
            <a:endParaRPr lang="en-US" altLang="zh-CN" sz="1400" dirty="0" smtClean="0">
              <a:solidFill>
                <a:schemeClr val="bg1">
                  <a:lumMod val="50000"/>
                </a:schemeClr>
              </a:solidFill>
            </a:endParaRPr>
          </a:p>
          <a:p>
            <a:pPr algn="ctr"/>
            <a:r>
              <a:rPr lang="zh-CN" altLang="zh-CN" sz="1400" dirty="0">
                <a:solidFill>
                  <a:schemeClr val="bg1">
                    <a:lumMod val="50000"/>
                  </a:schemeClr>
                </a:solidFill>
              </a:rPr>
              <a:t>该公司</a:t>
            </a:r>
            <a:r>
              <a:rPr lang="en-US" altLang="zh-CN" sz="1400" dirty="0">
                <a:solidFill>
                  <a:schemeClr val="bg1">
                    <a:lumMod val="50000"/>
                  </a:schemeClr>
                </a:solidFill>
              </a:rPr>
              <a:t>2015</a:t>
            </a:r>
            <a:r>
              <a:rPr lang="zh-CN" altLang="zh-CN" sz="1400" dirty="0">
                <a:solidFill>
                  <a:schemeClr val="bg1">
                    <a:lumMod val="50000"/>
                  </a:schemeClr>
                </a:solidFill>
              </a:rPr>
              <a:t>年营业额近</a:t>
            </a:r>
            <a:r>
              <a:rPr lang="en-US" altLang="zh-CN" sz="1400" dirty="0">
                <a:solidFill>
                  <a:schemeClr val="bg1">
                    <a:lumMod val="50000"/>
                  </a:schemeClr>
                </a:solidFill>
              </a:rPr>
              <a:t>7</a:t>
            </a:r>
            <a:r>
              <a:rPr lang="zh-CN" altLang="zh-CN" sz="1400" dirty="0">
                <a:solidFill>
                  <a:schemeClr val="bg1">
                    <a:lumMod val="50000"/>
                  </a:schemeClr>
                </a:solidFill>
              </a:rPr>
              <a:t>亿美元。</a:t>
            </a:r>
            <a:endParaRPr lang="zh-CN" altLang="en-US" sz="1400" dirty="0">
              <a:solidFill>
                <a:schemeClr val="bg1">
                  <a:lumMod val="50000"/>
                </a:schemeClr>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83" y="3609357"/>
            <a:ext cx="4777947" cy="2369023"/>
          </a:xfrm>
          <a:prstGeom prst="rect">
            <a:avLst/>
          </a:prstGeom>
        </p:spPr>
      </p:pic>
      <p:cxnSp>
        <p:nvCxnSpPr>
          <p:cNvPr id="13" name="直接连接符 12"/>
          <p:cNvCxnSpPr/>
          <p:nvPr/>
        </p:nvCxnSpPr>
        <p:spPr>
          <a:xfrm>
            <a:off x="332509" y="567040"/>
            <a:ext cx="11499273" cy="0"/>
          </a:xfrm>
          <a:prstGeom prst="line">
            <a:avLst/>
          </a:prstGeom>
          <a:ln w="19050">
            <a:solidFill>
              <a:srgbClr val="C00000"/>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4" name="文本框 13"/>
          <p:cNvSpPr txBox="1"/>
          <p:nvPr/>
        </p:nvSpPr>
        <p:spPr>
          <a:xfrm>
            <a:off x="332509" y="197708"/>
            <a:ext cx="2626040" cy="369332"/>
          </a:xfrm>
          <a:prstGeom prst="rect">
            <a:avLst/>
          </a:prstGeom>
          <a:noFill/>
        </p:spPr>
        <p:txBody>
          <a:bodyPr wrap="none" rtlCol="0">
            <a:spAutoFit/>
          </a:bodyPr>
          <a:lstStyle/>
          <a:p>
            <a:r>
              <a:rPr lang="ja-JP" altLang="en-US" b="1" dirty="0" smtClean="0">
                <a:solidFill>
                  <a:srgbClr val="C00000"/>
                </a:solidFill>
              </a:rPr>
              <a:t>◆</a:t>
            </a:r>
            <a:r>
              <a:rPr lang="zh-CN" altLang="zh-CN" b="1" dirty="0" smtClean="0">
                <a:solidFill>
                  <a:srgbClr val="C00000"/>
                </a:solidFill>
              </a:rPr>
              <a:t>我们</a:t>
            </a:r>
            <a:r>
              <a:rPr lang="zh-CN" altLang="zh-CN" b="1" dirty="0">
                <a:solidFill>
                  <a:srgbClr val="C00000"/>
                </a:solidFill>
              </a:rPr>
              <a:t>的灵感</a:t>
            </a:r>
            <a:r>
              <a:rPr lang="zh-CN" altLang="zh-CN" b="1" dirty="0" smtClean="0">
                <a:solidFill>
                  <a:srgbClr val="C00000"/>
                </a:solidFill>
              </a:rPr>
              <a:t>来源</a:t>
            </a:r>
            <a:r>
              <a:rPr lang="zh-CN" altLang="en-US" b="1" dirty="0" smtClean="0">
                <a:solidFill>
                  <a:srgbClr val="C00000"/>
                </a:solidFill>
              </a:rPr>
              <a:t>（</a:t>
            </a:r>
            <a:r>
              <a:rPr lang="en-US" altLang="ja-JP" b="1" dirty="0" smtClean="0">
                <a:solidFill>
                  <a:srgbClr val="C00000"/>
                </a:solidFill>
              </a:rPr>
              <a:t>1</a:t>
            </a:r>
            <a:r>
              <a:rPr lang="zh-CN" altLang="en-US" b="1" dirty="0" smtClean="0">
                <a:solidFill>
                  <a:srgbClr val="C00000"/>
                </a:solidFill>
              </a:rPr>
              <a:t>）</a:t>
            </a:r>
            <a:endParaRPr lang="zh-CN" altLang="zh-CN" b="1" dirty="0">
              <a:solidFill>
                <a:srgbClr val="C00000"/>
              </a:solidFill>
            </a:endParaRPr>
          </a:p>
        </p:txBody>
      </p:sp>
      <p:sp>
        <p:nvSpPr>
          <p:cNvPr id="5" name="五边形 4"/>
          <p:cNvSpPr/>
          <p:nvPr/>
        </p:nvSpPr>
        <p:spPr>
          <a:xfrm>
            <a:off x="7139709" y="1050884"/>
            <a:ext cx="387927" cy="5116946"/>
          </a:xfrm>
          <a:prstGeom prst="homePlat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5762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32509" y="197708"/>
            <a:ext cx="2626040" cy="369332"/>
          </a:xfrm>
          <a:prstGeom prst="rect">
            <a:avLst/>
          </a:prstGeom>
          <a:noFill/>
        </p:spPr>
        <p:txBody>
          <a:bodyPr wrap="none" rtlCol="0">
            <a:spAutoFit/>
          </a:bodyPr>
          <a:lstStyle/>
          <a:p>
            <a:r>
              <a:rPr lang="ja-JP" altLang="en-US" b="1" dirty="0" smtClean="0">
                <a:solidFill>
                  <a:srgbClr val="C00000"/>
                </a:solidFill>
              </a:rPr>
              <a:t>◆</a:t>
            </a:r>
            <a:r>
              <a:rPr lang="zh-CN" altLang="zh-CN" b="1" dirty="0" smtClean="0">
                <a:solidFill>
                  <a:srgbClr val="C00000"/>
                </a:solidFill>
              </a:rPr>
              <a:t>我们</a:t>
            </a:r>
            <a:r>
              <a:rPr lang="zh-CN" altLang="zh-CN" b="1" dirty="0">
                <a:solidFill>
                  <a:srgbClr val="C00000"/>
                </a:solidFill>
              </a:rPr>
              <a:t>的灵感</a:t>
            </a:r>
            <a:r>
              <a:rPr lang="zh-CN" altLang="zh-CN" b="1" dirty="0" smtClean="0">
                <a:solidFill>
                  <a:srgbClr val="C00000"/>
                </a:solidFill>
              </a:rPr>
              <a:t>来源</a:t>
            </a:r>
            <a:r>
              <a:rPr lang="zh-CN" altLang="en-US" b="1" dirty="0" smtClean="0">
                <a:solidFill>
                  <a:srgbClr val="C00000"/>
                </a:solidFill>
              </a:rPr>
              <a:t>（</a:t>
            </a:r>
            <a:r>
              <a:rPr lang="en-US" altLang="zh-CN" b="1" dirty="0" smtClean="0">
                <a:solidFill>
                  <a:srgbClr val="C00000"/>
                </a:solidFill>
              </a:rPr>
              <a:t>2</a:t>
            </a:r>
            <a:r>
              <a:rPr lang="zh-CN" altLang="en-US" b="1" dirty="0" smtClean="0">
                <a:solidFill>
                  <a:srgbClr val="C00000"/>
                </a:solidFill>
              </a:rPr>
              <a:t>）</a:t>
            </a:r>
            <a:endParaRPr lang="zh-CN" altLang="zh-CN" b="1" dirty="0">
              <a:solidFill>
                <a:srgbClr val="C00000"/>
              </a:solidFill>
            </a:endParaRPr>
          </a:p>
        </p:txBody>
      </p:sp>
      <p:sp>
        <p:nvSpPr>
          <p:cNvPr id="8" name="圆角矩形 7"/>
          <p:cNvSpPr/>
          <p:nvPr/>
        </p:nvSpPr>
        <p:spPr>
          <a:xfrm>
            <a:off x="518983" y="939113"/>
            <a:ext cx="6343135" cy="5766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zh-CN" dirty="0"/>
              <a:t>维基百科（</a:t>
            </a:r>
            <a:r>
              <a:rPr lang="en-US" altLang="zh-CN" dirty="0"/>
              <a:t>wikipedia.org</a:t>
            </a:r>
            <a:r>
              <a:rPr lang="zh-CN" altLang="zh-CN" dirty="0"/>
              <a:t>）带来的思考</a:t>
            </a:r>
          </a:p>
        </p:txBody>
      </p:sp>
      <p:sp>
        <p:nvSpPr>
          <p:cNvPr id="11" name="文本框 10"/>
          <p:cNvSpPr txBox="1"/>
          <p:nvPr/>
        </p:nvSpPr>
        <p:spPr>
          <a:xfrm>
            <a:off x="7805227" y="2171489"/>
            <a:ext cx="6450228" cy="369332"/>
          </a:xfrm>
          <a:prstGeom prst="rect">
            <a:avLst/>
          </a:prstGeom>
          <a:noFill/>
        </p:spPr>
        <p:txBody>
          <a:bodyPr wrap="square" rtlCol="0">
            <a:spAutoFit/>
          </a:bodyPr>
          <a:lstStyle/>
          <a:p>
            <a:r>
              <a:rPr lang="zh-CN" altLang="zh-CN" dirty="0"/>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83" y="1721265"/>
            <a:ext cx="6408459" cy="4032990"/>
          </a:xfrm>
          <a:prstGeom prst="rect">
            <a:avLst/>
          </a:prstGeom>
        </p:spPr>
      </p:pic>
      <p:sp>
        <p:nvSpPr>
          <p:cNvPr id="7" name="圆角矩形 6"/>
          <p:cNvSpPr/>
          <p:nvPr/>
        </p:nvSpPr>
        <p:spPr>
          <a:xfrm>
            <a:off x="7841673" y="3688611"/>
            <a:ext cx="4267200" cy="10544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信息时代，最终，我们每个人，包括我们的爷爷和奶奶，</a:t>
            </a:r>
            <a:r>
              <a:rPr lang="zh-CN" altLang="zh-CN" dirty="0" smtClean="0"/>
              <a:t>都</a:t>
            </a:r>
            <a:r>
              <a:rPr lang="zh-CN" altLang="en-US" dirty="0" smtClean="0"/>
              <a:t>度过</a:t>
            </a:r>
            <a:r>
              <a:rPr lang="zh-CN" altLang="zh-CN" dirty="0" smtClean="0"/>
              <a:t>了</a:t>
            </a:r>
            <a:r>
              <a:rPr lang="zh-CN" altLang="zh-CN" dirty="0"/>
              <a:t>独一无二的一生，都值得拥有一个百科词条。</a:t>
            </a:r>
            <a:endParaRPr lang="zh-CN" altLang="en-US" dirty="0"/>
          </a:p>
        </p:txBody>
      </p:sp>
      <p:sp>
        <p:nvSpPr>
          <p:cNvPr id="14" name="文本框 13"/>
          <p:cNvSpPr txBox="1"/>
          <p:nvPr/>
        </p:nvSpPr>
        <p:spPr>
          <a:xfrm>
            <a:off x="7739903" y="4849141"/>
            <a:ext cx="4391826" cy="1477328"/>
          </a:xfrm>
          <a:prstGeom prst="rect">
            <a:avLst/>
          </a:prstGeom>
          <a:noFill/>
        </p:spPr>
        <p:txBody>
          <a:bodyPr wrap="square" rtlCol="0">
            <a:spAutoFit/>
          </a:bodyPr>
          <a:lstStyle/>
          <a:p>
            <a:r>
              <a:rPr lang="zh-CN" altLang="zh-CN" dirty="0" smtClean="0"/>
              <a:t>我们</a:t>
            </a:r>
            <a:r>
              <a:rPr lang="zh-CN" altLang="zh-CN" dirty="0"/>
              <a:t>重新思考</a:t>
            </a:r>
            <a:r>
              <a:rPr lang="zh-CN" altLang="zh-CN" dirty="0" smtClean="0"/>
              <a:t>被</a:t>
            </a:r>
            <a:r>
              <a:rPr lang="zh-CN" altLang="en-US" dirty="0"/>
              <a:t>现代</a:t>
            </a:r>
            <a:r>
              <a:rPr lang="zh-CN" altLang="zh-CN" dirty="0" smtClean="0"/>
              <a:t>中国人</a:t>
            </a:r>
            <a:r>
              <a:rPr lang="zh-CN" altLang="zh-CN" dirty="0"/>
              <a:t>遗忘的传统</a:t>
            </a:r>
            <a:r>
              <a:rPr lang="zh-CN" altLang="zh-CN" dirty="0" smtClean="0"/>
              <a:t>文化</a:t>
            </a:r>
            <a:r>
              <a:rPr lang="en-US" altLang="zh-CN" dirty="0" smtClean="0"/>
              <a:t>——</a:t>
            </a:r>
            <a:r>
              <a:rPr lang="zh-CN" altLang="zh-CN" b="1" dirty="0" smtClean="0"/>
              <a:t>家谱</a:t>
            </a:r>
            <a:endParaRPr lang="en-US" altLang="zh-CN" dirty="0" smtClean="0"/>
          </a:p>
          <a:p>
            <a:r>
              <a:rPr lang="zh-CN" altLang="zh-CN" dirty="0" smtClean="0"/>
              <a:t>在</a:t>
            </a:r>
            <a:r>
              <a:rPr lang="zh-CN" altLang="zh-CN" dirty="0"/>
              <a:t>古代，家谱就是一个手抄的厚</a:t>
            </a:r>
            <a:r>
              <a:rPr lang="zh-CN" altLang="zh-CN" dirty="0" smtClean="0"/>
              <a:t>本</a:t>
            </a:r>
            <a:endParaRPr lang="en-US" altLang="zh-CN" dirty="0" smtClean="0"/>
          </a:p>
          <a:p>
            <a:r>
              <a:rPr lang="zh-CN" altLang="zh-CN" dirty="0" smtClean="0"/>
              <a:t>在</a:t>
            </a:r>
            <a:r>
              <a:rPr lang="zh-CN" altLang="zh-CN" dirty="0"/>
              <a:t>现代，就应该是一个家族所有人物百科的合集。</a:t>
            </a:r>
          </a:p>
        </p:txBody>
      </p:sp>
      <p:cxnSp>
        <p:nvCxnSpPr>
          <p:cNvPr id="15" name="直接连接符 14"/>
          <p:cNvCxnSpPr/>
          <p:nvPr/>
        </p:nvCxnSpPr>
        <p:spPr>
          <a:xfrm>
            <a:off x="332509" y="567040"/>
            <a:ext cx="11499273" cy="0"/>
          </a:xfrm>
          <a:prstGeom prst="line">
            <a:avLst/>
          </a:prstGeom>
          <a:ln w="19050">
            <a:solidFill>
              <a:srgbClr val="C00000"/>
            </a:solidFill>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6" name="五边形 15"/>
          <p:cNvSpPr/>
          <p:nvPr/>
        </p:nvSpPr>
        <p:spPr>
          <a:xfrm>
            <a:off x="7139709" y="1050884"/>
            <a:ext cx="387927" cy="5116946"/>
          </a:xfrm>
          <a:prstGeom prst="homePlate">
            <a:avLst/>
          </a:prstGeom>
          <a:solidFill>
            <a:srgbClr val="C00000"/>
          </a:solidFill>
          <a:ln>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7" name="文本框 16"/>
          <p:cNvSpPr txBox="1"/>
          <p:nvPr/>
        </p:nvSpPr>
        <p:spPr>
          <a:xfrm>
            <a:off x="7612510" y="1387051"/>
            <a:ext cx="3480364" cy="1456809"/>
          </a:xfrm>
          <a:prstGeom prst="rect">
            <a:avLst/>
          </a:prstGeom>
          <a:noFill/>
        </p:spPr>
        <p:txBody>
          <a:bodyPr wrap="square" rtlCol="0">
            <a:spAutoFit/>
          </a:bodyPr>
          <a:lstStyle/>
          <a:p>
            <a:r>
              <a:rPr lang="en-US" altLang="zh-CN" b="1" dirty="0" smtClean="0"/>
              <a:t>Wikipedia.org</a:t>
            </a:r>
          </a:p>
          <a:p>
            <a:pPr>
              <a:lnSpc>
                <a:spcPts val="1000"/>
              </a:lnSpc>
            </a:pPr>
            <a:endParaRPr lang="en-US" altLang="zh-CN" b="1" dirty="0"/>
          </a:p>
          <a:p>
            <a:r>
              <a:rPr lang="zh-CN" altLang="zh-CN" dirty="0"/>
              <a:t>维基</a:t>
            </a:r>
            <a:r>
              <a:rPr lang="zh-CN" altLang="zh-CN" dirty="0" smtClean="0"/>
              <a:t>百科</a:t>
            </a:r>
            <a:r>
              <a:rPr lang="zh-CN" altLang="en-US" dirty="0" smtClean="0"/>
              <a:t>可搜索</a:t>
            </a:r>
            <a:r>
              <a:rPr lang="zh-CN" altLang="zh-CN" dirty="0" smtClean="0"/>
              <a:t>人物</a:t>
            </a:r>
            <a:r>
              <a:rPr lang="zh-CN" altLang="zh-CN" dirty="0"/>
              <a:t>的词条</a:t>
            </a:r>
            <a:r>
              <a:rPr lang="zh-CN" altLang="zh-CN" dirty="0" smtClean="0"/>
              <a:t>。</a:t>
            </a:r>
            <a:endParaRPr lang="en-US" altLang="zh-CN" dirty="0" smtClean="0"/>
          </a:p>
          <a:p>
            <a:r>
              <a:rPr lang="zh-CN" altLang="zh-CN" dirty="0" smtClean="0"/>
              <a:t>但</a:t>
            </a:r>
            <a:r>
              <a:rPr lang="zh-CN" altLang="zh-CN" dirty="0"/>
              <a:t>仅局限于</a:t>
            </a:r>
            <a:r>
              <a:rPr lang="zh-CN" altLang="en-US" dirty="0"/>
              <a:t>知名</a:t>
            </a:r>
            <a:r>
              <a:rPr lang="zh-CN" altLang="zh-CN" dirty="0"/>
              <a:t>人物。</a:t>
            </a:r>
          </a:p>
          <a:p>
            <a:endParaRPr lang="en-US" altLang="zh-CN" b="1" dirty="0" smtClean="0"/>
          </a:p>
          <a:p>
            <a:pPr>
              <a:lnSpc>
                <a:spcPts val="1000"/>
              </a:lnSpc>
            </a:pPr>
            <a:endParaRPr lang="en-US" altLang="zh-CN" dirty="0" smtClean="0"/>
          </a:p>
        </p:txBody>
      </p:sp>
      <p:sp>
        <p:nvSpPr>
          <p:cNvPr id="18" name="圆角矩形 17"/>
          <p:cNvSpPr/>
          <p:nvPr/>
        </p:nvSpPr>
        <p:spPr>
          <a:xfrm>
            <a:off x="7841673" y="2633929"/>
            <a:ext cx="3251201" cy="783825"/>
          </a:xfrm>
          <a:prstGeom prst="roundRect">
            <a:avLst/>
          </a:prstGeom>
          <a:noFill/>
          <a:ln w="9525">
            <a:solidFill>
              <a:schemeClr val="bg1">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bg1">
                    <a:lumMod val="50000"/>
                  </a:schemeClr>
                </a:solidFill>
              </a:rPr>
              <a:t>维</a:t>
            </a:r>
            <a:r>
              <a:rPr lang="zh-CN" altLang="en-US" sz="1400" dirty="0">
                <a:solidFill>
                  <a:schemeClr val="bg1">
                    <a:lumMod val="50000"/>
                  </a:schemeClr>
                </a:solidFill>
              </a:rPr>
              <a:t>基百科独立访问用户数：</a:t>
            </a:r>
            <a:r>
              <a:rPr lang="en-US" altLang="zh-CN" sz="1400" dirty="0">
                <a:solidFill>
                  <a:schemeClr val="bg1">
                    <a:lumMod val="50000"/>
                  </a:schemeClr>
                </a:solidFill>
              </a:rPr>
              <a:t>4.696</a:t>
            </a:r>
            <a:r>
              <a:rPr lang="zh-CN" altLang="en-US" sz="1400" dirty="0">
                <a:solidFill>
                  <a:schemeClr val="bg1">
                    <a:lumMod val="50000"/>
                  </a:schemeClr>
                </a:solidFill>
              </a:rPr>
              <a:t>亿</a:t>
            </a:r>
          </a:p>
        </p:txBody>
      </p:sp>
    </p:spTree>
    <p:extLst>
      <p:ext uri="{BB962C8B-B14F-4D97-AF65-F5344CB8AC3E}">
        <p14:creationId xmlns:p14="http://schemas.microsoft.com/office/powerpoint/2010/main" val="18283480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3082" y="197708"/>
            <a:ext cx="4020652" cy="369332"/>
          </a:xfrm>
          <a:prstGeom prst="rect">
            <a:avLst/>
          </a:prstGeom>
          <a:noFill/>
        </p:spPr>
        <p:txBody>
          <a:bodyPr wrap="none" rtlCol="0">
            <a:spAutoFit/>
          </a:bodyPr>
          <a:lstStyle/>
          <a:p>
            <a:r>
              <a:rPr lang="zh-CN" altLang="zh-CN" dirty="0">
                <a:solidFill>
                  <a:srgbClr val="C00000"/>
                </a:solidFill>
              </a:rPr>
              <a:t>因此，我们要做一个什么东西</a:t>
            </a:r>
            <a:r>
              <a:rPr lang="zh-CN" altLang="zh-CN" dirty="0" smtClean="0">
                <a:solidFill>
                  <a:srgbClr val="C00000"/>
                </a:solidFill>
              </a:rPr>
              <a:t>？</a:t>
            </a:r>
            <a:r>
              <a:rPr lang="zh-CN" altLang="en-US" dirty="0" smtClean="0">
                <a:solidFill>
                  <a:srgbClr val="C00000"/>
                </a:solidFill>
              </a:rPr>
              <a:t>（</a:t>
            </a:r>
            <a:r>
              <a:rPr lang="en-US" altLang="zh-CN" dirty="0" smtClean="0">
                <a:solidFill>
                  <a:srgbClr val="C00000"/>
                </a:solidFill>
              </a:rPr>
              <a:t>1</a:t>
            </a:r>
            <a:r>
              <a:rPr lang="zh-CN" altLang="en-US" dirty="0" smtClean="0">
                <a:solidFill>
                  <a:srgbClr val="C00000"/>
                </a:solidFill>
              </a:rPr>
              <a:t>）</a:t>
            </a:r>
            <a:endParaRPr lang="zh-CN" altLang="zh-CN" dirty="0">
              <a:solidFill>
                <a:srgbClr val="C00000"/>
              </a:solidFill>
            </a:endParaRPr>
          </a:p>
        </p:txBody>
      </p:sp>
      <p:sp>
        <p:nvSpPr>
          <p:cNvPr id="8" name="圆角矩形 7"/>
          <p:cNvSpPr/>
          <p:nvPr/>
        </p:nvSpPr>
        <p:spPr>
          <a:xfrm>
            <a:off x="518983" y="939113"/>
            <a:ext cx="6343135" cy="5766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zh-CN" dirty="0"/>
              <a:t>做一个网站，但未来将扩展到</a:t>
            </a:r>
            <a:r>
              <a:rPr lang="zh-CN" altLang="zh-CN" dirty="0" smtClean="0"/>
              <a:t>网站</a:t>
            </a:r>
            <a:r>
              <a:rPr lang="zh-CN" altLang="en-US" dirty="0"/>
              <a:t>以外</a:t>
            </a:r>
            <a:r>
              <a:rPr lang="zh-CN" altLang="zh-CN" dirty="0" smtClean="0"/>
              <a:t>的</a:t>
            </a:r>
            <a:r>
              <a:rPr lang="zh-CN" altLang="zh-CN" dirty="0"/>
              <a:t>形式。</a:t>
            </a:r>
          </a:p>
        </p:txBody>
      </p:sp>
      <p:sp>
        <p:nvSpPr>
          <p:cNvPr id="11" name="文本框 10"/>
          <p:cNvSpPr txBox="1"/>
          <p:nvPr/>
        </p:nvSpPr>
        <p:spPr>
          <a:xfrm>
            <a:off x="518983" y="1802034"/>
            <a:ext cx="6450228" cy="2585323"/>
          </a:xfrm>
          <a:prstGeom prst="rect">
            <a:avLst/>
          </a:prstGeom>
          <a:noFill/>
        </p:spPr>
        <p:txBody>
          <a:bodyPr wrap="square" rtlCol="0">
            <a:spAutoFit/>
          </a:bodyPr>
          <a:lstStyle/>
          <a:p>
            <a:r>
              <a:rPr lang="zh-CN" altLang="en-US" b="1" dirty="0" smtClean="0"/>
              <a:t>网站名</a:t>
            </a:r>
            <a:r>
              <a:rPr lang="zh-CN" altLang="en-US" dirty="0" smtClean="0"/>
              <a:t>：</a:t>
            </a:r>
            <a:endParaRPr lang="en-US" altLang="zh-CN" dirty="0" smtClean="0"/>
          </a:p>
          <a:p>
            <a:r>
              <a:rPr lang="en-US" altLang="zh-CN" dirty="0" smtClean="0"/>
              <a:t>        </a:t>
            </a:r>
            <a:r>
              <a:rPr lang="zh-CN" altLang="en-US" dirty="0" smtClean="0"/>
              <a:t>家族百科</a:t>
            </a:r>
            <a:endParaRPr lang="en-US" altLang="zh-CN" dirty="0" smtClean="0"/>
          </a:p>
          <a:p>
            <a:endParaRPr lang="en-US" altLang="zh-CN" dirty="0" smtClean="0"/>
          </a:p>
          <a:p>
            <a:r>
              <a:rPr lang="zh-CN" altLang="en-US" b="1" dirty="0" smtClean="0"/>
              <a:t>网站副标题</a:t>
            </a:r>
            <a:r>
              <a:rPr lang="zh-CN" altLang="en-US" dirty="0" smtClean="0"/>
              <a:t>：</a:t>
            </a:r>
            <a:endParaRPr lang="en-US" altLang="zh-CN" dirty="0" smtClean="0"/>
          </a:p>
          <a:p>
            <a:r>
              <a:rPr lang="en-US" altLang="zh-CN" dirty="0"/>
              <a:t> </a:t>
            </a:r>
            <a:r>
              <a:rPr lang="en-US" altLang="zh-CN" dirty="0" smtClean="0"/>
              <a:t>       21</a:t>
            </a:r>
            <a:r>
              <a:rPr lang="zh-CN" altLang="zh-CN" dirty="0"/>
              <a:t>世纪新型全民互助型</a:t>
            </a:r>
            <a:r>
              <a:rPr lang="zh-CN" altLang="zh-CN" dirty="0" smtClean="0"/>
              <a:t>家谱</a:t>
            </a:r>
            <a:endParaRPr lang="en-US" altLang="zh-CN" dirty="0" smtClean="0"/>
          </a:p>
          <a:p>
            <a:endParaRPr lang="en-US" altLang="zh-CN" dirty="0" smtClean="0"/>
          </a:p>
          <a:p>
            <a:r>
              <a:rPr lang="zh-CN" altLang="zh-CN" b="1" dirty="0" smtClean="0"/>
              <a:t>一句话</a:t>
            </a:r>
            <a:r>
              <a:rPr lang="zh-CN" altLang="en-US" b="1" dirty="0"/>
              <a:t>网</a:t>
            </a:r>
            <a:r>
              <a:rPr lang="zh-CN" altLang="zh-CN" b="1" dirty="0" smtClean="0"/>
              <a:t>站特色</a:t>
            </a:r>
            <a:r>
              <a:rPr lang="zh-CN" altLang="en-US" dirty="0" smtClean="0"/>
              <a:t>：</a:t>
            </a:r>
            <a:endParaRPr lang="en-US" altLang="zh-CN" dirty="0" smtClean="0"/>
          </a:p>
          <a:p>
            <a:r>
              <a:rPr lang="en-US" altLang="zh-CN" dirty="0"/>
              <a:t> </a:t>
            </a:r>
            <a:r>
              <a:rPr lang="en-US" altLang="zh-CN" dirty="0" smtClean="0"/>
              <a:t>       </a:t>
            </a:r>
            <a:r>
              <a:rPr lang="zh-CN" altLang="zh-CN" dirty="0" smtClean="0"/>
              <a:t>我们</a:t>
            </a:r>
            <a:r>
              <a:rPr lang="zh-CN" altLang="zh-CN" dirty="0"/>
              <a:t>为您自动匹配你的家人，不熟络的亲人，甚至先祖</a:t>
            </a:r>
          </a:p>
          <a:p>
            <a:endParaRPr lang="zh-CN" altLang="zh-CN" dirty="0"/>
          </a:p>
        </p:txBody>
      </p:sp>
    </p:spTree>
    <p:extLst>
      <p:ext uri="{BB962C8B-B14F-4D97-AF65-F5344CB8AC3E}">
        <p14:creationId xmlns:p14="http://schemas.microsoft.com/office/powerpoint/2010/main" val="2474643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53082" y="197708"/>
            <a:ext cx="4020652" cy="369332"/>
          </a:xfrm>
          <a:prstGeom prst="rect">
            <a:avLst/>
          </a:prstGeom>
          <a:noFill/>
        </p:spPr>
        <p:txBody>
          <a:bodyPr wrap="none" rtlCol="0">
            <a:spAutoFit/>
          </a:bodyPr>
          <a:lstStyle/>
          <a:p>
            <a:r>
              <a:rPr lang="zh-CN" altLang="zh-CN" b="1" dirty="0">
                <a:solidFill>
                  <a:srgbClr val="C00000"/>
                </a:solidFill>
              </a:rPr>
              <a:t>因此，我们要做一个什么东西？</a:t>
            </a:r>
            <a:r>
              <a:rPr lang="zh-CN" altLang="en-US" b="1" dirty="0" smtClean="0">
                <a:solidFill>
                  <a:srgbClr val="C00000"/>
                </a:solidFill>
              </a:rPr>
              <a:t>（</a:t>
            </a:r>
            <a:r>
              <a:rPr lang="en-US" altLang="zh-CN" b="1" dirty="0" smtClean="0">
                <a:solidFill>
                  <a:srgbClr val="C00000"/>
                </a:solidFill>
              </a:rPr>
              <a:t>2</a:t>
            </a:r>
            <a:r>
              <a:rPr lang="zh-CN" altLang="en-US" b="1" dirty="0" smtClean="0">
                <a:solidFill>
                  <a:srgbClr val="C00000"/>
                </a:solidFill>
              </a:rPr>
              <a:t>）</a:t>
            </a:r>
            <a:endParaRPr lang="zh-CN" altLang="zh-CN" b="1" dirty="0">
              <a:solidFill>
                <a:srgbClr val="C00000"/>
              </a:solidFill>
            </a:endParaRPr>
          </a:p>
        </p:txBody>
      </p:sp>
      <p:sp>
        <p:nvSpPr>
          <p:cNvPr id="8" name="圆角矩形 7"/>
          <p:cNvSpPr/>
          <p:nvPr/>
        </p:nvSpPr>
        <p:spPr>
          <a:xfrm>
            <a:off x="518983" y="939113"/>
            <a:ext cx="6343135" cy="5766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en-US" dirty="0" smtClean="0"/>
              <a:t>最大的亮点：通过算法实现融合两棵家族树的功能。</a:t>
            </a:r>
            <a:endParaRPr lang="zh-CN" altLang="zh-CN"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6" y="988539"/>
            <a:ext cx="454837" cy="47779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83" y="1565187"/>
            <a:ext cx="6029599" cy="4549286"/>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6506" y="2459749"/>
            <a:ext cx="1316580" cy="1364106"/>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550" y="2459749"/>
            <a:ext cx="1316580" cy="1364106"/>
          </a:xfrm>
          <a:prstGeom prst="rect">
            <a:avLst/>
          </a:prstGeom>
        </p:spPr>
      </p:pic>
      <p:sp>
        <p:nvSpPr>
          <p:cNvPr id="10" name="左右箭头 9"/>
          <p:cNvSpPr/>
          <p:nvPr/>
        </p:nvSpPr>
        <p:spPr>
          <a:xfrm>
            <a:off x="2854036" y="2943220"/>
            <a:ext cx="836514" cy="3971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p:nvSpPr>
        <p:spPr>
          <a:xfrm>
            <a:off x="6124207" y="1970608"/>
            <a:ext cx="5190338" cy="1252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我们使用匹配算法，只要两位用户创建的两颗家族树之间有任何一丝一缕的联系，我们都将融合这两棵树（取得被融合方的同意），生成一棵更大的家族树。</a:t>
            </a:r>
            <a:endParaRPr lang="zh-CN" altLang="en-US" dirty="0"/>
          </a:p>
        </p:txBody>
      </p:sp>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78" y="2814351"/>
            <a:ext cx="248758" cy="257738"/>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976" y="2814351"/>
            <a:ext cx="248758" cy="257738"/>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786" y="2814351"/>
            <a:ext cx="248758" cy="257738"/>
          </a:xfrm>
          <a:prstGeom prst="rect">
            <a:avLst/>
          </a:prstGeom>
        </p:spPr>
      </p:pic>
      <p:pic>
        <p:nvPicPr>
          <p:cNvPr id="18"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616" y="2814351"/>
            <a:ext cx="248758" cy="257738"/>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446" y="2814351"/>
            <a:ext cx="248758" cy="257738"/>
          </a:xfrm>
          <a:prstGeom prst="rect">
            <a:avLst/>
          </a:prstGeom>
        </p:spPr>
      </p:pic>
    </p:spTree>
    <p:extLst>
      <p:ext uri="{BB962C8B-B14F-4D97-AF65-F5344CB8AC3E}">
        <p14:creationId xmlns:p14="http://schemas.microsoft.com/office/powerpoint/2010/main" val="2583116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圆角矩形 80"/>
          <p:cNvSpPr/>
          <p:nvPr/>
        </p:nvSpPr>
        <p:spPr>
          <a:xfrm>
            <a:off x="291564" y="1708727"/>
            <a:ext cx="6321672" cy="4525818"/>
          </a:xfrm>
          <a:prstGeom prst="roundRect">
            <a:avLst/>
          </a:prstGeom>
          <a:ln>
            <a:prstDash val="sys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3" name="椭圆 72"/>
          <p:cNvSpPr/>
          <p:nvPr/>
        </p:nvSpPr>
        <p:spPr>
          <a:xfrm>
            <a:off x="742358" y="4318249"/>
            <a:ext cx="1140918" cy="1123106"/>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2" name="椭圆 71"/>
          <p:cNvSpPr/>
          <p:nvPr/>
        </p:nvSpPr>
        <p:spPr>
          <a:xfrm>
            <a:off x="2304361" y="3132014"/>
            <a:ext cx="1140918" cy="1123106"/>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1" name="椭圆 70"/>
          <p:cNvSpPr/>
          <p:nvPr/>
        </p:nvSpPr>
        <p:spPr>
          <a:xfrm>
            <a:off x="4211261" y="4261695"/>
            <a:ext cx="1140918" cy="1123106"/>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453082" y="197708"/>
            <a:ext cx="4020652" cy="369332"/>
          </a:xfrm>
          <a:prstGeom prst="rect">
            <a:avLst/>
          </a:prstGeom>
          <a:noFill/>
        </p:spPr>
        <p:txBody>
          <a:bodyPr wrap="none" rtlCol="0">
            <a:spAutoFit/>
          </a:bodyPr>
          <a:lstStyle/>
          <a:p>
            <a:r>
              <a:rPr lang="zh-CN" altLang="zh-CN" b="1" dirty="0">
                <a:solidFill>
                  <a:srgbClr val="C00000"/>
                </a:solidFill>
              </a:rPr>
              <a:t>因此，我们要做一个什么东西？</a:t>
            </a:r>
            <a:r>
              <a:rPr lang="zh-CN" altLang="en-US" b="1" dirty="0" smtClean="0">
                <a:solidFill>
                  <a:srgbClr val="C00000"/>
                </a:solidFill>
              </a:rPr>
              <a:t>（</a:t>
            </a:r>
            <a:r>
              <a:rPr lang="en-US" altLang="zh-CN" b="1" dirty="0" smtClean="0">
                <a:solidFill>
                  <a:srgbClr val="C00000"/>
                </a:solidFill>
              </a:rPr>
              <a:t>3</a:t>
            </a:r>
            <a:r>
              <a:rPr lang="zh-CN" altLang="en-US" b="1" dirty="0" smtClean="0">
                <a:solidFill>
                  <a:srgbClr val="C00000"/>
                </a:solidFill>
              </a:rPr>
              <a:t>）</a:t>
            </a:r>
            <a:endParaRPr lang="zh-CN" altLang="zh-CN" b="1" dirty="0">
              <a:solidFill>
                <a:srgbClr val="C00000"/>
              </a:solidFill>
            </a:endParaRPr>
          </a:p>
        </p:txBody>
      </p:sp>
      <p:sp>
        <p:nvSpPr>
          <p:cNvPr id="8" name="圆角矩形 7"/>
          <p:cNvSpPr/>
          <p:nvPr/>
        </p:nvSpPr>
        <p:spPr>
          <a:xfrm>
            <a:off x="518983" y="939113"/>
            <a:ext cx="6343135" cy="5766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zh-CN" dirty="0"/>
              <a:t>百科一般有</a:t>
            </a:r>
            <a:r>
              <a:rPr lang="zh-CN" altLang="en-US" dirty="0"/>
              <a:t>多于</a:t>
            </a:r>
            <a:r>
              <a:rPr lang="zh-CN" altLang="zh-CN" dirty="0"/>
              <a:t>一个贡献者。</a:t>
            </a:r>
            <a:endParaRPr lang="zh-CN" altLang="zh-CN"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6" y="988539"/>
            <a:ext cx="454837" cy="477795"/>
          </a:xfrm>
          <a:prstGeom prst="rect">
            <a:avLst/>
          </a:prstGeom>
        </p:spPr>
      </p:pic>
      <p:grpSp>
        <p:nvGrpSpPr>
          <p:cNvPr id="69" name="组合 68"/>
          <p:cNvGrpSpPr/>
          <p:nvPr/>
        </p:nvGrpSpPr>
        <p:grpSpPr>
          <a:xfrm>
            <a:off x="648640" y="2156645"/>
            <a:ext cx="5835288" cy="3135792"/>
            <a:chOff x="75985" y="1879553"/>
            <a:chExt cx="8240205" cy="3735705"/>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983" y="1879553"/>
              <a:ext cx="905001" cy="100026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1900" y="1935465"/>
              <a:ext cx="924054" cy="90500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8391" y="3225534"/>
              <a:ext cx="962159" cy="971686"/>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46182" y="3225534"/>
              <a:ext cx="838317" cy="914528"/>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009" y="1900829"/>
              <a:ext cx="905001" cy="1000265"/>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136" y="1944701"/>
              <a:ext cx="924054" cy="905001"/>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1671" y="3225534"/>
              <a:ext cx="962159" cy="971686"/>
            </a:xfrm>
            <a:prstGeom prst="rect">
              <a:avLst/>
            </a:prstGeom>
          </p:spPr>
        </p:pic>
        <p:cxnSp>
          <p:nvCxnSpPr>
            <p:cNvPr id="25" name="直接连接符 24"/>
            <p:cNvCxnSpPr>
              <a:stCxn id="2" idx="3"/>
              <a:endCxn id="3" idx="1"/>
            </p:cNvCxnSpPr>
            <p:nvPr/>
          </p:nvCxnSpPr>
          <p:spPr>
            <a:xfrm>
              <a:off x="1423984" y="2379686"/>
              <a:ext cx="2057916" cy="8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452942" y="2379685"/>
              <a:ext cx="0" cy="460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32750" y="2840466"/>
              <a:ext cx="147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732750" y="2840466"/>
              <a:ext cx="0" cy="460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09470" y="2867940"/>
              <a:ext cx="0" cy="460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1" idx="3"/>
              <a:endCxn id="22" idx="1"/>
            </p:cNvCxnSpPr>
            <p:nvPr/>
          </p:nvCxnSpPr>
          <p:spPr>
            <a:xfrm flipV="1">
              <a:off x="6718010" y="2397202"/>
              <a:ext cx="674126" cy="37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endCxn id="11" idx="0"/>
            </p:cNvCxnSpPr>
            <p:nvPr/>
          </p:nvCxnSpPr>
          <p:spPr>
            <a:xfrm>
              <a:off x="7065340" y="2397201"/>
              <a:ext cx="1" cy="828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4" idx="3"/>
              <a:endCxn id="11" idx="1"/>
            </p:cNvCxnSpPr>
            <p:nvPr/>
          </p:nvCxnSpPr>
          <p:spPr>
            <a:xfrm flipV="1">
              <a:off x="3690550" y="3682798"/>
              <a:ext cx="2955632" cy="28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126146" y="3688802"/>
              <a:ext cx="0" cy="460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405954" y="4149583"/>
              <a:ext cx="147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4405954" y="4149583"/>
              <a:ext cx="0" cy="460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882674" y="4177057"/>
              <a:ext cx="0" cy="460781"/>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85" y="3253242"/>
              <a:ext cx="838317" cy="914528"/>
            </a:xfrm>
            <a:prstGeom prst="rect">
              <a:avLst/>
            </a:prstGeom>
          </p:spPr>
        </p:pic>
        <p:cxnSp>
          <p:nvCxnSpPr>
            <p:cNvPr id="49" name="直接连接符 48"/>
            <p:cNvCxnSpPr>
              <a:stCxn id="48" idx="3"/>
              <a:endCxn id="23" idx="1"/>
            </p:cNvCxnSpPr>
            <p:nvPr/>
          </p:nvCxnSpPr>
          <p:spPr>
            <a:xfrm>
              <a:off x="914302" y="3710506"/>
              <a:ext cx="337369" cy="87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82986" y="3716276"/>
              <a:ext cx="0" cy="921562"/>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43927" y="4643572"/>
              <a:ext cx="924054" cy="971686"/>
            </a:xfrm>
            <a:prstGeom prst="rect">
              <a:avLst/>
            </a:prstGeom>
          </p:spPr>
        </p:pic>
        <p:pic>
          <p:nvPicPr>
            <p:cNvPr id="67" name="图片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68278" y="4610364"/>
              <a:ext cx="828791" cy="943107"/>
            </a:xfrm>
            <a:prstGeom prst="rect">
              <a:avLst/>
            </a:prstGeom>
          </p:spPr>
        </p:pic>
        <p:pic>
          <p:nvPicPr>
            <p:cNvPr id="68" name="图片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959" y="4637838"/>
              <a:ext cx="924054" cy="971686"/>
            </a:xfrm>
            <a:prstGeom prst="rect">
              <a:avLst/>
            </a:prstGeom>
          </p:spPr>
        </p:pic>
      </p:grpSp>
      <p:sp>
        <p:nvSpPr>
          <p:cNvPr id="70" name="圆角矩形 69"/>
          <p:cNvSpPr/>
          <p:nvPr/>
        </p:nvSpPr>
        <p:spPr>
          <a:xfrm>
            <a:off x="6862118" y="3987689"/>
            <a:ext cx="5190338" cy="1252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dirty="0"/>
              <a:t>多个贡献者共同维护家族百科的机制，彻底解决了现在家族信息由于家族分枝散叶带来的</a:t>
            </a:r>
            <a:r>
              <a:rPr lang="zh-CN" altLang="zh-CN" b="1" dirty="0"/>
              <a:t>碎片化</a:t>
            </a:r>
            <a:r>
              <a:rPr lang="zh-CN" altLang="zh-CN" dirty="0"/>
              <a:t>。</a:t>
            </a:r>
            <a:endParaRPr lang="zh-CN" altLang="en-US" dirty="0"/>
          </a:p>
        </p:txBody>
      </p:sp>
      <p:sp>
        <p:nvSpPr>
          <p:cNvPr id="74" name="圆角矩形 73"/>
          <p:cNvSpPr/>
          <p:nvPr/>
        </p:nvSpPr>
        <p:spPr>
          <a:xfrm>
            <a:off x="1745202" y="5643399"/>
            <a:ext cx="3036518" cy="517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例：家族百科贡献者</a:t>
            </a:r>
            <a:endParaRPr lang="en-US" altLang="zh-CN" dirty="0" smtClean="0"/>
          </a:p>
        </p:txBody>
      </p:sp>
      <p:cxnSp>
        <p:nvCxnSpPr>
          <p:cNvPr id="76" name="直接箭头连接符 75"/>
          <p:cNvCxnSpPr>
            <a:stCxn id="73" idx="5"/>
            <a:endCxn id="74" idx="0"/>
          </p:cNvCxnSpPr>
          <p:nvPr/>
        </p:nvCxnSpPr>
        <p:spPr>
          <a:xfrm>
            <a:off x="1716192" y="5276880"/>
            <a:ext cx="1547269" cy="366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72" idx="4"/>
            <a:endCxn id="74" idx="0"/>
          </p:cNvCxnSpPr>
          <p:nvPr/>
        </p:nvCxnSpPr>
        <p:spPr>
          <a:xfrm>
            <a:off x="2874820" y="4255120"/>
            <a:ext cx="388641" cy="1388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1" idx="4"/>
            <a:endCxn id="74" idx="0"/>
          </p:cNvCxnSpPr>
          <p:nvPr/>
        </p:nvCxnSpPr>
        <p:spPr>
          <a:xfrm flipH="1">
            <a:off x="3263461" y="5384801"/>
            <a:ext cx="1518259" cy="258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7341890" y="1714305"/>
            <a:ext cx="3036518" cy="517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每个人都是一个词条</a:t>
            </a:r>
            <a:endParaRPr lang="en-US" altLang="zh-CN" dirty="0" smtClean="0"/>
          </a:p>
        </p:txBody>
      </p:sp>
      <p:cxnSp>
        <p:nvCxnSpPr>
          <p:cNvPr id="84" name="直接箭头连接符 83"/>
          <p:cNvCxnSpPr>
            <a:endCxn id="82" idx="1"/>
          </p:cNvCxnSpPr>
          <p:nvPr/>
        </p:nvCxnSpPr>
        <p:spPr>
          <a:xfrm>
            <a:off x="6483928" y="1972923"/>
            <a:ext cx="857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350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圆角矩形 80"/>
          <p:cNvSpPr/>
          <p:nvPr/>
        </p:nvSpPr>
        <p:spPr>
          <a:xfrm>
            <a:off x="291563" y="1708727"/>
            <a:ext cx="8279782" cy="4525818"/>
          </a:xfrm>
          <a:prstGeom prst="roundRect">
            <a:avLst/>
          </a:prstGeom>
          <a:ln>
            <a:prstDash val="sys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10" name="椭圆 109"/>
          <p:cNvSpPr/>
          <p:nvPr/>
        </p:nvSpPr>
        <p:spPr>
          <a:xfrm>
            <a:off x="1239576" y="3225776"/>
            <a:ext cx="1136073" cy="941158"/>
          </a:xfrm>
          <a:prstGeom prst="ellipse">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09" name="椭圆 108"/>
          <p:cNvSpPr/>
          <p:nvPr/>
        </p:nvSpPr>
        <p:spPr>
          <a:xfrm>
            <a:off x="6285627" y="3211725"/>
            <a:ext cx="1136073" cy="941158"/>
          </a:xfrm>
          <a:prstGeom prst="ellipse">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07" name="椭圆 106"/>
          <p:cNvSpPr/>
          <p:nvPr/>
        </p:nvSpPr>
        <p:spPr>
          <a:xfrm>
            <a:off x="794327" y="4415933"/>
            <a:ext cx="1136073" cy="941158"/>
          </a:xfrm>
          <a:prstGeom prst="ellipse">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3" name="椭圆 72"/>
          <p:cNvSpPr/>
          <p:nvPr/>
        </p:nvSpPr>
        <p:spPr>
          <a:xfrm>
            <a:off x="3144441" y="4311206"/>
            <a:ext cx="1140918" cy="1123106"/>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453082" y="197708"/>
            <a:ext cx="3323346" cy="369332"/>
          </a:xfrm>
          <a:prstGeom prst="rect">
            <a:avLst/>
          </a:prstGeom>
          <a:noFill/>
        </p:spPr>
        <p:txBody>
          <a:bodyPr wrap="none" rtlCol="0">
            <a:spAutoFit/>
          </a:bodyPr>
          <a:lstStyle/>
          <a:p>
            <a:r>
              <a:rPr lang="zh-CN" altLang="en-US" b="1" dirty="0" smtClean="0">
                <a:solidFill>
                  <a:srgbClr val="C00000"/>
                </a:solidFill>
              </a:rPr>
              <a:t>我们</a:t>
            </a:r>
            <a:r>
              <a:rPr lang="zh-CN" altLang="zh-CN" b="1" dirty="0" smtClean="0">
                <a:solidFill>
                  <a:srgbClr val="C00000"/>
                </a:solidFill>
              </a:rPr>
              <a:t>吸引</a:t>
            </a:r>
            <a:r>
              <a:rPr lang="zh-CN" altLang="zh-CN" b="1" dirty="0">
                <a:solidFill>
                  <a:srgbClr val="C00000"/>
                </a:solidFill>
              </a:rPr>
              <a:t>用户的独特</a:t>
            </a:r>
            <a:r>
              <a:rPr lang="zh-CN" altLang="zh-CN" b="1" dirty="0" smtClean="0">
                <a:solidFill>
                  <a:srgbClr val="C00000"/>
                </a:solidFill>
              </a:rPr>
              <a:t>手段</a:t>
            </a:r>
            <a:r>
              <a:rPr lang="zh-CN" altLang="en-US" b="1" dirty="0" smtClean="0">
                <a:solidFill>
                  <a:srgbClr val="C00000"/>
                </a:solidFill>
              </a:rPr>
              <a:t>（</a:t>
            </a:r>
            <a:r>
              <a:rPr lang="en-US" altLang="zh-CN" b="1" dirty="0" smtClean="0">
                <a:solidFill>
                  <a:srgbClr val="C00000"/>
                </a:solidFill>
              </a:rPr>
              <a:t>1</a:t>
            </a:r>
            <a:r>
              <a:rPr lang="zh-CN" altLang="en-US" b="1" dirty="0" smtClean="0">
                <a:solidFill>
                  <a:srgbClr val="C00000"/>
                </a:solidFill>
              </a:rPr>
              <a:t>）</a:t>
            </a:r>
            <a:endParaRPr lang="zh-CN" altLang="zh-CN" b="1" dirty="0">
              <a:solidFill>
                <a:srgbClr val="C00000"/>
              </a:solidFill>
            </a:endParaRPr>
          </a:p>
        </p:txBody>
      </p:sp>
      <p:sp>
        <p:nvSpPr>
          <p:cNvPr id="8" name="圆角矩形 7"/>
          <p:cNvSpPr/>
          <p:nvPr/>
        </p:nvSpPr>
        <p:spPr>
          <a:xfrm>
            <a:off x="518983" y="939113"/>
            <a:ext cx="6343135" cy="5766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r>
              <a:rPr lang="zh-CN" altLang="zh-CN" dirty="0"/>
              <a:t>邀请制——连锁指数型传播</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6" y="988539"/>
            <a:ext cx="454837" cy="477795"/>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48" y="2156645"/>
            <a:ext cx="640875" cy="83963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533" y="2203578"/>
            <a:ext cx="654367" cy="759668"/>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6937" y="3286476"/>
            <a:ext cx="681351" cy="815644"/>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1315" y="3286476"/>
            <a:ext cx="593653" cy="767665"/>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304" y="2174504"/>
            <a:ext cx="640875" cy="839633"/>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4049" y="2203578"/>
            <a:ext cx="654367" cy="759668"/>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200" y="3286476"/>
            <a:ext cx="681351" cy="815644"/>
          </a:xfrm>
          <a:prstGeom prst="rect">
            <a:avLst/>
          </a:prstGeom>
        </p:spPr>
      </p:pic>
      <p:cxnSp>
        <p:nvCxnSpPr>
          <p:cNvPr id="25" name="直接连接符 24"/>
          <p:cNvCxnSpPr>
            <a:stCxn id="2" idx="3"/>
            <a:endCxn id="3" idx="1"/>
          </p:cNvCxnSpPr>
          <p:nvPr/>
        </p:nvCxnSpPr>
        <p:spPr>
          <a:xfrm>
            <a:off x="1603223" y="2576462"/>
            <a:ext cx="1457310" cy="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31878" y="2576461"/>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821875" y="2963246"/>
            <a:ext cx="1045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821875" y="2963246"/>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867612" y="2986308"/>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1" idx="3"/>
            <a:endCxn id="22" idx="1"/>
          </p:cNvCxnSpPr>
          <p:nvPr/>
        </p:nvCxnSpPr>
        <p:spPr>
          <a:xfrm flipV="1">
            <a:off x="5352179" y="2583412"/>
            <a:ext cx="2051870" cy="10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4" idx="3"/>
            <a:endCxn id="11" idx="1"/>
          </p:cNvCxnSpPr>
          <p:nvPr/>
        </p:nvCxnSpPr>
        <p:spPr>
          <a:xfrm flipV="1">
            <a:off x="3208288" y="3670309"/>
            <a:ext cx="2093026" cy="23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224903" y="3675349"/>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714901" y="4062133"/>
            <a:ext cx="1045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714901" y="4062133"/>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760638" y="4085195"/>
            <a:ext cx="0" cy="386785"/>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640" y="3309735"/>
            <a:ext cx="593653" cy="767665"/>
          </a:xfrm>
          <a:prstGeom prst="rect">
            <a:avLst/>
          </a:prstGeom>
        </p:spPr>
      </p:pic>
      <p:cxnSp>
        <p:nvCxnSpPr>
          <p:cNvPr id="49" name="直接连接符 48"/>
          <p:cNvCxnSpPr>
            <a:stCxn id="48" idx="3"/>
            <a:endCxn id="23" idx="1"/>
          </p:cNvCxnSpPr>
          <p:nvPr/>
        </p:nvCxnSpPr>
        <p:spPr>
          <a:xfrm>
            <a:off x="1242293" y="3693567"/>
            <a:ext cx="238907"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361746" y="3698411"/>
            <a:ext cx="0" cy="773569"/>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7717" y="4476793"/>
            <a:ext cx="654367" cy="815644"/>
          </a:xfrm>
          <a:prstGeom prst="rect">
            <a:avLst/>
          </a:prstGeom>
        </p:spPr>
      </p:pic>
      <p:pic>
        <p:nvPicPr>
          <p:cNvPr id="67" name="图片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7184" y="4448918"/>
            <a:ext cx="586907" cy="791654"/>
          </a:xfrm>
          <a:prstGeom prst="rect">
            <a:avLst/>
          </a:prstGeom>
        </p:spPr>
      </p:pic>
      <p:pic>
        <p:nvPicPr>
          <p:cNvPr id="68" name="图片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62" y="4471980"/>
            <a:ext cx="654367" cy="815644"/>
          </a:xfrm>
          <a:prstGeom prst="rect">
            <a:avLst/>
          </a:prstGeom>
        </p:spPr>
      </p:pic>
      <p:sp>
        <p:nvSpPr>
          <p:cNvPr id="74" name="圆角矩形 73"/>
          <p:cNvSpPr/>
          <p:nvPr/>
        </p:nvSpPr>
        <p:spPr>
          <a:xfrm>
            <a:off x="1745201" y="5643399"/>
            <a:ext cx="3852939" cy="56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诱导家族树建立者通过系统提供的功能对家族成员发出邀请。</a:t>
            </a:r>
            <a:endParaRPr lang="en-US" altLang="zh-CN" sz="1400" dirty="0" smtClean="0"/>
          </a:p>
        </p:txBody>
      </p:sp>
      <p:cxnSp>
        <p:nvCxnSpPr>
          <p:cNvPr id="76" name="直接箭头连接符 75"/>
          <p:cNvCxnSpPr>
            <a:stCxn id="73" idx="4"/>
            <a:endCxn id="74" idx="0"/>
          </p:cNvCxnSpPr>
          <p:nvPr/>
        </p:nvCxnSpPr>
        <p:spPr>
          <a:xfrm flipH="1">
            <a:off x="3671671" y="5434312"/>
            <a:ext cx="43229" cy="20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9130587" y="4937213"/>
            <a:ext cx="2820866" cy="10282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用户出于完善和壮大自己家族树的愿望极有可能配合发出这种善意的邀请</a:t>
            </a:r>
            <a:endParaRPr lang="en-US" altLang="zh-CN" dirty="0" smtClean="0"/>
          </a:p>
        </p:txBody>
      </p:sp>
      <p:pic>
        <p:nvPicPr>
          <p:cNvPr id="88" name="图片 8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4542" y="3238497"/>
            <a:ext cx="681351" cy="815644"/>
          </a:xfrm>
          <a:prstGeom prst="rect">
            <a:avLst/>
          </a:prstGeom>
        </p:spPr>
      </p:pic>
      <p:cxnSp>
        <p:nvCxnSpPr>
          <p:cNvPr id="90" name="直接连接符 89"/>
          <p:cNvCxnSpPr/>
          <p:nvPr/>
        </p:nvCxnSpPr>
        <p:spPr>
          <a:xfrm>
            <a:off x="6230129" y="2616940"/>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V="1">
            <a:off x="5598141" y="2986308"/>
            <a:ext cx="1263977" cy="9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5598141" y="2996278"/>
            <a:ext cx="0" cy="300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接连接符 92"/>
          <p:cNvCxnSpPr>
            <a:endCxn id="88" idx="0"/>
          </p:cNvCxnSpPr>
          <p:nvPr/>
        </p:nvCxnSpPr>
        <p:spPr>
          <a:xfrm>
            <a:off x="6845217" y="2991293"/>
            <a:ext cx="1" cy="247204"/>
          </a:xfrm>
          <a:prstGeom prst="line">
            <a:avLst/>
          </a:prstGeom>
        </p:spPr>
        <p:style>
          <a:lnRef idx="1">
            <a:schemeClr val="accent1"/>
          </a:lnRef>
          <a:fillRef idx="0">
            <a:schemeClr val="accent1"/>
          </a:fillRef>
          <a:effectRef idx="0">
            <a:schemeClr val="accent1"/>
          </a:effectRef>
          <a:fontRef idx="minor">
            <a:schemeClr val="tx1"/>
          </a:fontRef>
        </p:style>
      </p:cxnSp>
      <p:pic>
        <p:nvPicPr>
          <p:cNvPr id="100" name="图片 9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34172" y="3262486"/>
            <a:ext cx="593653" cy="767665"/>
          </a:xfrm>
          <a:prstGeom prst="rect">
            <a:avLst/>
          </a:prstGeom>
        </p:spPr>
      </p:pic>
      <p:cxnSp>
        <p:nvCxnSpPr>
          <p:cNvPr id="101" name="直接连接符 100"/>
          <p:cNvCxnSpPr>
            <a:stCxn id="88" idx="3"/>
            <a:endCxn id="100" idx="1"/>
          </p:cNvCxnSpPr>
          <p:nvPr/>
        </p:nvCxnSpPr>
        <p:spPr>
          <a:xfrm>
            <a:off x="7185893" y="3646319"/>
            <a:ext cx="74827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flipH="1">
            <a:off x="7560032" y="3643366"/>
            <a:ext cx="202" cy="805552"/>
          </a:xfrm>
          <a:prstGeom prst="line">
            <a:avLst/>
          </a:prstGeom>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7030827" y="4383105"/>
            <a:ext cx="1136073" cy="941158"/>
          </a:xfrm>
          <a:prstGeom prst="ellipse">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pic>
        <p:nvPicPr>
          <p:cNvPr id="106" name="图片 10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66578" y="4415933"/>
            <a:ext cx="586907" cy="791654"/>
          </a:xfrm>
          <a:prstGeom prst="rect">
            <a:avLst/>
          </a:prstGeom>
        </p:spPr>
      </p:pic>
      <p:cxnSp>
        <p:nvCxnSpPr>
          <p:cNvPr id="112" name="直接箭头连接符 111"/>
          <p:cNvCxnSpPr>
            <a:stCxn id="73" idx="2"/>
            <a:endCxn id="107" idx="6"/>
          </p:cNvCxnSpPr>
          <p:nvPr/>
        </p:nvCxnSpPr>
        <p:spPr>
          <a:xfrm flipH="1">
            <a:off x="1930400" y="4872759"/>
            <a:ext cx="1214041" cy="13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直接箭头连接符 112"/>
          <p:cNvCxnSpPr>
            <a:stCxn id="73" idx="1"/>
          </p:cNvCxnSpPr>
          <p:nvPr/>
        </p:nvCxnSpPr>
        <p:spPr>
          <a:xfrm flipH="1" flipV="1">
            <a:off x="2304406" y="3884089"/>
            <a:ext cx="1007119" cy="5915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直接箭头连接符 115"/>
          <p:cNvCxnSpPr>
            <a:stCxn id="73" idx="7"/>
            <a:endCxn id="109" idx="3"/>
          </p:cNvCxnSpPr>
          <p:nvPr/>
        </p:nvCxnSpPr>
        <p:spPr>
          <a:xfrm flipV="1">
            <a:off x="4118275" y="4015054"/>
            <a:ext cx="2333726" cy="460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直接箭头连接符 118"/>
          <p:cNvCxnSpPr>
            <a:stCxn id="73" idx="6"/>
          </p:cNvCxnSpPr>
          <p:nvPr/>
        </p:nvCxnSpPr>
        <p:spPr>
          <a:xfrm flipV="1">
            <a:off x="4285359" y="4843515"/>
            <a:ext cx="2745468" cy="29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直接箭头连接符 125"/>
          <p:cNvCxnSpPr>
            <a:stCxn id="108" idx="6"/>
            <a:endCxn id="127" idx="1"/>
          </p:cNvCxnSpPr>
          <p:nvPr/>
        </p:nvCxnSpPr>
        <p:spPr>
          <a:xfrm flipV="1">
            <a:off x="8166900" y="3833188"/>
            <a:ext cx="881849" cy="1020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7" name="图片 1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48749" y="2822861"/>
            <a:ext cx="3085797" cy="2020654"/>
          </a:xfrm>
          <a:prstGeom prst="rect">
            <a:avLst/>
          </a:prstGeom>
        </p:spPr>
      </p:pic>
      <p:sp>
        <p:nvSpPr>
          <p:cNvPr id="128" name="文本框 127"/>
          <p:cNvSpPr txBox="1"/>
          <p:nvPr/>
        </p:nvSpPr>
        <p:spPr>
          <a:xfrm>
            <a:off x="9549167" y="3423916"/>
            <a:ext cx="2133204" cy="830997"/>
          </a:xfrm>
          <a:prstGeom prst="rect">
            <a:avLst/>
          </a:prstGeom>
          <a:noFill/>
        </p:spPr>
        <p:txBody>
          <a:bodyPr wrap="square" rtlCol="0">
            <a:spAutoFit/>
          </a:bodyPr>
          <a:lstStyle/>
          <a:p>
            <a:r>
              <a:rPr lang="zh-CN" altLang="en-US" sz="1600" dirty="0" smtClean="0"/>
              <a:t>您的表哥邀请您一起完善共同的家族树。邀请码为</a:t>
            </a:r>
            <a:r>
              <a:rPr lang="en-US" altLang="zh-CN" sz="1600" dirty="0" smtClean="0"/>
              <a:t>123</a:t>
            </a:r>
            <a:endParaRPr lang="zh-CN" altLang="en-US" sz="2000" dirty="0"/>
          </a:p>
        </p:txBody>
      </p:sp>
    </p:spTree>
    <p:extLst>
      <p:ext uri="{BB962C8B-B14F-4D97-AF65-F5344CB8AC3E}">
        <p14:creationId xmlns:p14="http://schemas.microsoft.com/office/powerpoint/2010/main" val="169133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圆角矩形 80"/>
          <p:cNvSpPr/>
          <p:nvPr/>
        </p:nvSpPr>
        <p:spPr>
          <a:xfrm>
            <a:off x="291563" y="1708727"/>
            <a:ext cx="6487928" cy="4525818"/>
          </a:xfrm>
          <a:prstGeom prst="roundRect">
            <a:avLst/>
          </a:prstGeom>
          <a:ln>
            <a:prstDash val="sysDot"/>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0" name="椭圆 59"/>
          <p:cNvSpPr/>
          <p:nvPr/>
        </p:nvSpPr>
        <p:spPr>
          <a:xfrm>
            <a:off x="7289493" y="1828695"/>
            <a:ext cx="1136073" cy="941158"/>
          </a:xfrm>
          <a:prstGeom prst="ellipse">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73" name="椭圆 72"/>
          <p:cNvSpPr/>
          <p:nvPr/>
        </p:nvSpPr>
        <p:spPr>
          <a:xfrm>
            <a:off x="3144441" y="4311206"/>
            <a:ext cx="1140918" cy="1123106"/>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0" name="椭圆 109"/>
          <p:cNvSpPr/>
          <p:nvPr/>
        </p:nvSpPr>
        <p:spPr>
          <a:xfrm>
            <a:off x="1239576" y="3225776"/>
            <a:ext cx="1136073" cy="941158"/>
          </a:xfrm>
          <a:prstGeom prst="ellipse">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6" name="文本框 5"/>
          <p:cNvSpPr txBox="1"/>
          <p:nvPr/>
        </p:nvSpPr>
        <p:spPr>
          <a:xfrm>
            <a:off x="453082" y="197708"/>
            <a:ext cx="3323346" cy="369332"/>
          </a:xfrm>
          <a:prstGeom prst="rect">
            <a:avLst/>
          </a:prstGeom>
          <a:noFill/>
        </p:spPr>
        <p:txBody>
          <a:bodyPr wrap="none" rtlCol="0">
            <a:spAutoFit/>
          </a:bodyPr>
          <a:lstStyle/>
          <a:p>
            <a:r>
              <a:rPr lang="zh-CN" altLang="en-US" b="1" dirty="0" smtClean="0">
                <a:solidFill>
                  <a:srgbClr val="C00000"/>
                </a:solidFill>
              </a:rPr>
              <a:t>我们</a:t>
            </a:r>
            <a:r>
              <a:rPr lang="zh-CN" altLang="zh-CN" b="1" dirty="0" smtClean="0">
                <a:solidFill>
                  <a:srgbClr val="C00000"/>
                </a:solidFill>
              </a:rPr>
              <a:t>吸引</a:t>
            </a:r>
            <a:r>
              <a:rPr lang="zh-CN" altLang="zh-CN" b="1" dirty="0">
                <a:solidFill>
                  <a:srgbClr val="C00000"/>
                </a:solidFill>
              </a:rPr>
              <a:t>用户的独特</a:t>
            </a:r>
            <a:r>
              <a:rPr lang="zh-CN" altLang="zh-CN" b="1" dirty="0" smtClean="0">
                <a:solidFill>
                  <a:srgbClr val="C00000"/>
                </a:solidFill>
              </a:rPr>
              <a:t>手段</a:t>
            </a:r>
            <a:r>
              <a:rPr lang="zh-CN" altLang="en-US" b="1" dirty="0" smtClean="0">
                <a:solidFill>
                  <a:srgbClr val="C00000"/>
                </a:solidFill>
              </a:rPr>
              <a:t>（</a:t>
            </a:r>
            <a:r>
              <a:rPr lang="en-US" altLang="zh-CN" b="1" dirty="0">
                <a:solidFill>
                  <a:srgbClr val="C00000"/>
                </a:solidFill>
              </a:rPr>
              <a:t>2</a:t>
            </a:r>
            <a:r>
              <a:rPr lang="zh-CN" altLang="en-US" b="1" dirty="0" smtClean="0">
                <a:solidFill>
                  <a:srgbClr val="C00000"/>
                </a:solidFill>
              </a:rPr>
              <a:t>）</a:t>
            </a:r>
            <a:endParaRPr lang="zh-CN" altLang="zh-CN" b="1" dirty="0">
              <a:solidFill>
                <a:srgbClr val="C00000"/>
              </a:solidFill>
            </a:endParaRPr>
          </a:p>
        </p:txBody>
      </p:sp>
      <p:sp>
        <p:nvSpPr>
          <p:cNvPr id="8" name="圆角矩形 7"/>
          <p:cNvSpPr/>
          <p:nvPr/>
        </p:nvSpPr>
        <p:spPr>
          <a:xfrm>
            <a:off x="518983" y="939113"/>
            <a:ext cx="6343135" cy="5766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zh-CN" altLang="zh-CN" dirty="0"/>
              <a:t>快速加入</a:t>
            </a:r>
            <a:r>
              <a:rPr lang="zh-CN" altLang="zh-CN" dirty="0" smtClean="0"/>
              <a:t>制——极力</a:t>
            </a:r>
            <a:r>
              <a:rPr lang="zh-CN" altLang="zh-CN" dirty="0"/>
              <a:t>降低用户的使用</a:t>
            </a:r>
            <a:r>
              <a:rPr lang="zh-CN" altLang="zh-CN" dirty="0" smtClean="0"/>
              <a:t>门槛</a:t>
            </a:r>
            <a:endParaRPr lang="zh-CN" altLang="zh-CN"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6" y="988539"/>
            <a:ext cx="454837" cy="477795"/>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348" y="2156645"/>
            <a:ext cx="640875" cy="839633"/>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533" y="2203578"/>
            <a:ext cx="654367" cy="759668"/>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6937" y="3286476"/>
            <a:ext cx="681351" cy="815644"/>
          </a:xfrm>
          <a:prstGeom prst="rect">
            <a:avLst/>
          </a:prstGeom>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1315" y="3286476"/>
            <a:ext cx="593653" cy="767665"/>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304" y="2174504"/>
            <a:ext cx="640875" cy="839633"/>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0692" y="2220881"/>
            <a:ext cx="654367" cy="759668"/>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1200" y="3286476"/>
            <a:ext cx="681351" cy="815644"/>
          </a:xfrm>
          <a:prstGeom prst="rect">
            <a:avLst/>
          </a:prstGeom>
        </p:spPr>
      </p:pic>
      <p:cxnSp>
        <p:nvCxnSpPr>
          <p:cNvPr id="25" name="直接连接符 24"/>
          <p:cNvCxnSpPr>
            <a:stCxn id="2" idx="3"/>
            <a:endCxn id="3" idx="1"/>
          </p:cNvCxnSpPr>
          <p:nvPr/>
        </p:nvCxnSpPr>
        <p:spPr>
          <a:xfrm>
            <a:off x="1603223" y="2576462"/>
            <a:ext cx="1457310" cy="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331878" y="2576461"/>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821875" y="2963246"/>
            <a:ext cx="1045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821875" y="2963246"/>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2867612" y="2986308"/>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360405" y="2583412"/>
            <a:ext cx="53456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4" idx="3"/>
            <a:endCxn id="11" idx="1"/>
          </p:cNvCxnSpPr>
          <p:nvPr/>
        </p:nvCxnSpPr>
        <p:spPr>
          <a:xfrm flipV="1">
            <a:off x="3208288" y="3670309"/>
            <a:ext cx="2093026" cy="23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224903" y="3675349"/>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714901" y="4062133"/>
            <a:ext cx="1045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714901" y="4062133"/>
            <a:ext cx="0" cy="38678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760638" y="4085195"/>
            <a:ext cx="0" cy="386785"/>
          </a:xfrm>
          <a:prstGeom prst="line">
            <a:avLst/>
          </a:prstGeom>
        </p:spPr>
        <p:style>
          <a:lnRef idx="1">
            <a:schemeClr val="accent1"/>
          </a:lnRef>
          <a:fillRef idx="0">
            <a:schemeClr val="accent1"/>
          </a:fillRef>
          <a:effectRef idx="0">
            <a:schemeClr val="accent1"/>
          </a:effectRef>
          <a:fontRef idx="minor">
            <a:schemeClr val="tx1"/>
          </a:fontRef>
        </p:style>
      </p:cxnSp>
      <p:pic>
        <p:nvPicPr>
          <p:cNvPr id="48" name="图片 4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640" y="3309735"/>
            <a:ext cx="593653" cy="767665"/>
          </a:xfrm>
          <a:prstGeom prst="rect">
            <a:avLst/>
          </a:prstGeom>
        </p:spPr>
      </p:pic>
      <p:cxnSp>
        <p:nvCxnSpPr>
          <p:cNvPr id="49" name="直接连接符 48"/>
          <p:cNvCxnSpPr>
            <a:stCxn id="48" idx="3"/>
            <a:endCxn id="23" idx="1"/>
          </p:cNvCxnSpPr>
          <p:nvPr/>
        </p:nvCxnSpPr>
        <p:spPr>
          <a:xfrm>
            <a:off x="1242293" y="3693567"/>
            <a:ext cx="238907"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361746" y="3698411"/>
            <a:ext cx="0" cy="773569"/>
          </a:xfrm>
          <a:prstGeom prst="line">
            <a:avLst/>
          </a:prstGeom>
        </p:spPr>
        <p:style>
          <a:lnRef idx="1">
            <a:schemeClr val="accent1"/>
          </a:lnRef>
          <a:fillRef idx="0">
            <a:schemeClr val="accent1"/>
          </a:fillRef>
          <a:effectRef idx="0">
            <a:schemeClr val="accent1"/>
          </a:effectRef>
          <a:fontRef idx="minor">
            <a:schemeClr val="tx1"/>
          </a:fontRef>
        </p:style>
      </p:cxnSp>
      <p:pic>
        <p:nvPicPr>
          <p:cNvPr id="66" name="图片 6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7717" y="4476793"/>
            <a:ext cx="654367" cy="815644"/>
          </a:xfrm>
          <a:prstGeom prst="rect">
            <a:avLst/>
          </a:prstGeom>
        </p:spPr>
      </p:pic>
      <p:pic>
        <p:nvPicPr>
          <p:cNvPr id="67" name="图片 6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7184" y="4448918"/>
            <a:ext cx="586907" cy="791654"/>
          </a:xfrm>
          <a:prstGeom prst="rect">
            <a:avLst/>
          </a:prstGeom>
        </p:spPr>
      </p:pic>
      <p:pic>
        <p:nvPicPr>
          <p:cNvPr id="68" name="图片 6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4562" y="4471980"/>
            <a:ext cx="654367" cy="815644"/>
          </a:xfrm>
          <a:prstGeom prst="rect">
            <a:avLst/>
          </a:prstGeom>
        </p:spPr>
      </p:pic>
      <p:sp>
        <p:nvSpPr>
          <p:cNvPr id="74" name="圆角矩形 73"/>
          <p:cNvSpPr/>
          <p:nvPr/>
        </p:nvSpPr>
        <p:spPr>
          <a:xfrm>
            <a:off x="1745201" y="5643399"/>
            <a:ext cx="3852939" cy="56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400" dirty="0"/>
              <a:t>用户都必须设置一</a:t>
            </a:r>
            <a:r>
              <a:rPr lang="zh-CN" altLang="zh-CN" sz="1400" dirty="0" smtClean="0"/>
              <a:t>个</a:t>
            </a:r>
            <a:r>
              <a:rPr lang="en-US" altLang="zh-CN" sz="1400" dirty="0" smtClean="0"/>
              <a:t>4</a:t>
            </a:r>
            <a:r>
              <a:rPr lang="zh-CN" altLang="en-US" sz="1400" dirty="0" smtClean="0"/>
              <a:t>位数字“</a:t>
            </a:r>
            <a:r>
              <a:rPr lang="zh-CN" altLang="zh-CN" sz="1400" dirty="0" smtClean="0"/>
              <a:t>家族密码”</a:t>
            </a:r>
            <a:endParaRPr lang="en-US" altLang="zh-CN" sz="1400" dirty="0" smtClean="0"/>
          </a:p>
        </p:txBody>
      </p:sp>
      <p:cxnSp>
        <p:nvCxnSpPr>
          <p:cNvPr id="76" name="直接箭头连接符 75"/>
          <p:cNvCxnSpPr>
            <a:stCxn id="73" idx="4"/>
            <a:endCxn id="74" idx="0"/>
          </p:cNvCxnSpPr>
          <p:nvPr/>
        </p:nvCxnSpPr>
        <p:spPr>
          <a:xfrm flipH="1">
            <a:off x="3671671" y="5434312"/>
            <a:ext cx="43229" cy="209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5598140" y="2585765"/>
            <a:ext cx="4820" cy="700711"/>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图片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1596" y="1877930"/>
            <a:ext cx="681351" cy="815644"/>
          </a:xfrm>
          <a:prstGeom prst="rect">
            <a:avLst/>
          </a:prstGeom>
        </p:spPr>
      </p:pic>
      <p:cxnSp>
        <p:nvCxnSpPr>
          <p:cNvPr id="14" name="直接连接符 13"/>
          <p:cNvCxnSpPr>
            <a:endCxn id="60" idx="3"/>
          </p:cNvCxnSpPr>
          <p:nvPr/>
        </p:nvCxnSpPr>
        <p:spPr>
          <a:xfrm flipV="1">
            <a:off x="2139259" y="2632024"/>
            <a:ext cx="5316608" cy="702496"/>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6098" y="2252307"/>
            <a:ext cx="804508" cy="726615"/>
          </a:xfrm>
          <a:prstGeom prst="rect">
            <a:avLst/>
          </a:prstGeom>
        </p:spPr>
      </p:pic>
      <p:pic>
        <p:nvPicPr>
          <p:cNvPr id="65" name="图片 6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83208" y="4485463"/>
            <a:ext cx="804508" cy="726615"/>
          </a:xfrm>
          <a:prstGeom prst="rect">
            <a:avLst/>
          </a:prstGeom>
        </p:spPr>
      </p:pic>
      <p:sp>
        <p:nvSpPr>
          <p:cNvPr id="69" name="圆角矩形 68"/>
          <p:cNvSpPr/>
          <p:nvPr/>
        </p:nvSpPr>
        <p:spPr>
          <a:xfrm>
            <a:off x="7381166" y="2996278"/>
            <a:ext cx="3852939" cy="5605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t>新用户持有</a:t>
            </a:r>
            <a:r>
              <a:rPr lang="zh-CN" altLang="zh-CN" sz="1400" dirty="0" smtClean="0"/>
              <a:t>“家族密码”</a:t>
            </a:r>
            <a:r>
              <a:rPr lang="zh-CN" altLang="en-US" sz="1400" dirty="0" smtClean="0"/>
              <a:t>直接加入该家族。</a:t>
            </a:r>
            <a:endParaRPr lang="en-US" altLang="zh-CN" sz="1400" dirty="0" smtClean="0"/>
          </a:p>
        </p:txBody>
      </p:sp>
    </p:spTree>
    <p:extLst>
      <p:ext uri="{BB962C8B-B14F-4D97-AF65-F5344CB8AC3E}">
        <p14:creationId xmlns:p14="http://schemas.microsoft.com/office/powerpoint/2010/main" val="2919658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顾">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190</TotalTime>
  <Words>732</Words>
  <Application>Microsoft Office PowerPoint</Application>
  <PresentationFormat>宽屏</PresentationFormat>
  <Paragraphs>79</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ＭＳ Ｐゴシック</vt:lpstr>
      <vt:lpstr>宋体</vt:lpstr>
      <vt:lpstr>メイリオ</vt:lpstr>
      <vt:lpstr>Arial</vt:lpstr>
      <vt:lpstr>Calibri</vt:lpstr>
      <vt:lpstr>Calibri Light</vt:lpstr>
      <vt:lpstr>回顾</vt:lpstr>
      <vt:lpstr>商业计划书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dc:title>
  <dc:creator>alpena</dc:creator>
  <cp:lastModifiedBy>alpena</cp:lastModifiedBy>
  <cp:revision>23</cp:revision>
  <dcterms:created xsi:type="dcterms:W3CDTF">2017-04-18T10:46:52Z</dcterms:created>
  <dcterms:modified xsi:type="dcterms:W3CDTF">2017-04-18T13:56:56Z</dcterms:modified>
</cp:coreProperties>
</file>