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85B"/>
    <a:srgbClr val="ECD274"/>
    <a:srgbClr val="EBC9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mailto:info@twex.exchange" TargetMode="External"/><Relationship Id="rId2" Type="http://schemas.openxmlformats.org/officeDocument/2006/relationships/hyperlink" Target="http://www.twex.exchange/" TargetMode="Externa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429491"/>
            <a:ext cx="2221865" cy="1163320"/>
          </a:xfrm>
          <a:prstGeom prst="rect">
            <a:avLst/>
          </a:prstGeom>
          <a:noFill/>
          <a:ln>
            <a:noFill/>
          </a:ln>
        </p:spPr>
      </p:pic>
      <p:sp>
        <p:nvSpPr>
          <p:cNvPr id="3" name="TextBox 2"/>
          <p:cNvSpPr txBox="1"/>
          <p:nvPr/>
        </p:nvSpPr>
        <p:spPr>
          <a:xfrm>
            <a:off x="716077" y="1748089"/>
            <a:ext cx="7620000" cy="646331"/>
          </a:xfrm>
          <a:prstGeom prst="rect">
            <a:avLst/>
          </a:prstGeom>
          <a:noFill/>
        </p:spPr>
        <p:txBody>
          <a:bodyPr wrap="square" rtlCol="0">
            <a:spAutoFit/>
          </a:bodyPr>
          <a:lstStyle/>
          <a:p>
            <a:pPr algn="ctr"/>
            <a:r>
              <a:rPr lang="en-US" sz="3600" dirty="0">
                <a:solidFill>
                  <a:schemeClr val="accent1">
                    <a:lumMod val="50000"/>
                  </a:schemeClr>
                </a:solidFill>
                <a:effectLst>
                  <a:outerShdw blurRad="50800" dist="38100" dir="18900000" algn="bl">
                    <a:srgbClr val="000000">
                      <a:alpha val="40000"/>
                    </a:srgbClr>
                  </a:outerShdw>
                </a:effectLst>
              </a:rPr>
              <a:t>TAG WORLD </a:t>
            </a:r>
            <a:r>
              <a:rPr lang="en-US" sz="3600" dirty="0" smtClean="0">
                <a:solidFill>
                  <a:schemeClr val="accent1">
                    <a:lumMod val="50000"/>
                  </a:schemeClr>
                </a:solidFill>
                <a:effectLst>
                  <a:outerShdw blurRad="50800" dist="38100" dir="18900000" algn="bl">
                    <a:srgbClr val="000000">
                      <a:alpha val="40000"/>
                    </a:srgbClr>
                  </a:outerShdw>
                </a:effectLst>
              </a:rPr>
              <a:t>EXCHANGE</a:t>
            </a:r>
            <a:endParaRPr lang="en-GB" sz="3600" dirty="0">
              <a:solidFill>
                <a:schemeClr val="accent1">
                  <a:lumMod val="50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971800"/>
            <a:ext cx="7162800" cy="2209800"/>
          </a:xfrm>
          <a:prstGeom prst="rect">
            <a:avLst/>
          </a:prstGeom>
          <a:noFill/>
          <a:ln>
            <a:noFill/>
          </a:ln>
          <a:effectLst>
            <a:softEdge rad="635000"/>
          </a:effectLst>
        </p:spPr>
      </p:pic>
      <p:sp>
        <p:nvSpPr>
          <p:cNvPr id="6" name="TextBox 5"/>
          <p:cNvSpPr txBox="1"/>
          <p:nvPr/>
        </p:nvSpPr>
        <p:spPr>
          <a:xfrm>
            <a:off x="1339532" y="3235036"/>
            <a:ext cx="6890068" cy="2092881"/>
          </a:xfrm>
          <a:prstGeom prst="rect">
            <a:avLst/>
          </a:prstGeom>
          <a:solidFill>
            <a:schemeClr val="bg1"/>
          </a:solidFill>
        </p:spPr>
        <p:txBody>
          <a:bodyPr wrap="square" rtlCol="0">
            <a:spAutoFit/>
          </a:bodyPr>
          <a:lstStyle/>
          <a:p>
            <a:pPr algn="ctr"/>
            <a:r>
              <a:rPr lang="en-US" sz="2800" b="1" dirty="0" smtClean="0">
                <a:solidFill>
                  <a:schemeClr val="accent1">
                    <a:lumMod val="50000"/>
                  </a:schemeClr>
                </a:solidFill>
              </a:rPr>
              <a:t>Innovative Cryptocurrency Crowd-lending Platform which Offers Liquidity and Transparency for Investors and Funded Companies</a:t>
            </a:r>
            <a:endParaRPr lang="en-GB" sz="2800" b="1" dirty="0" smtClean="0">
              <a:solidFill>
                <a:schemeClr val="accent1">
                  <a:lumMod val="50000"/>
                </a:schemeClr>
              </a:solidFill>
            </a:endParaRPr>
          </a:p>
          <a:p>
            <a:pPr algn="ctr"/>
            <a:endParaRPr lang="en-GB" dirty="0">
              <a:solidFill>
                <a:srgbClr val="002060"/>
              </a:solidFill>
            </a:endParaRPr>
          </a:p>
        </p:txBody>
      </p:sp>
      <p:cxnSp>
        <p:nvCxnSpPr>
          <p:cNvPr id="8" name="Straight Connector 7"/>
          <p:cNvCxnSpPr/>
          <p:nvPr/>
        </p:nvCxnSpPr>
        <p:spPr>
          <a:xfrm>
            <a:off x="2057400" y="2394420"/>
            <a:ext cx="4953000" cy="0"/>
          </a:xfrm>
          <a:prstGeom prst="line">
            <a:avLst/>
          </a:prstGeom>
          <a:ln w="28575">
            <a:solidFill>
              <a:srgbClr val="FFD85B"/>
            </a:solidFill>
          </a:ln>
        </p:spPr>
        <p:style>
          <a:lnRef idx="1">
            <a:schemeClr val="accent1"/>
          </a:lnRef>
          <a:fillRef idx="0">
            <a:schemeClr val="accent1"/>
          </a:fillRef>
          <a:effectRef idx="0">
            <a:schemeClr val="accent1"/>
          </a:effectRef>
          <a:fontRef idx="minor">
            <a:schemeClr val="tx1"/>
          </a:fontRef>
        </p:style>
      </p:cxnSp>
      <p:pic>
        <p:nvPicPr>
          <p:cNvPr id="11" name="Picture 10"/>
          <p:cNvPicPr/>
          <p:nvPr/>
        </p:nvPicPr>
        <p:blipFill>
          <a:blip r:embed="rId4" cstate="print">
            <a:extLst>
              <a:ext uri="{28A0092B-C50C-407E-A947-70E740481C1C}">
                <a14:useLocalDpi xmlns:a14="http://schemas.microsoft.com/office/drawing/2010/main" val="0"/>
              </a:ext>
            </a:extLst>
          </a:blip>
          <a:stretch>
            <a:fillRect/>
          </a:stretch>
        </p:blipFill>
        <p:spPr>
          <a:xfrm>
            <a:off x="381000" y="110835"/>
            <a:ext cx="838200" cy="1054387"/>
          </a:xfrm>
          <a:prstGeom prst="rect">
            <a:avLst/>
          </a:prstGeom>
        </p:spPr>
      </p:pic>
    </p:spTree>
    <p:extLst>
      <p:ext uri="{BB962C8B-B14F-4D97-AF65-F5344CB8AC3E}">
        <p14:creationId xmlns:p14="http://schemas.microsoft.com/office/powerpoint/2010/main" val="17584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3" y="2431473"/>
            <a:ext cx="8534400" cy="2062103"/>
          </a:xfrm>
          <a:prstGeom prst="rect">
            <a:avLst/>
          </a:prstGeom>
        </p:spPr>
        <p:txBody>
          <a:bodyPr wrap="square">
            <a:spAutoFit/>
          </a:bodyPr>
          <a:lstStyle/>
          <a:p>
            <a:r>
              <a:rPr lang="en-GB" sz="2000" b="1" dirty="0" smtClean="0">
                <a:solidFill>
                  <a:srgbClr val="002060"/>
                </a:solidFill>
              </a:rPr>
              <a:t>TWEX LTD.</a:t>
            </a:r>
            <a:r>
              <a:rPr lang="en-US" sz="2000" b="1" dirty="0" smtClean="0">
                <a:solidFill>
                  <a:srgbClr val="002060"/>
                </a:solidFill>
              </a:rPr>
              <a:t> </a:t>
            </a:r>
            <a:endParaRPr lang="en-GB" sz="2000" b="1" dirty="0" smtClean="0">
              <a:solidFill>
                <a:srgbClr val="002060"/>
              </a:solidFill>
            </a:endParaRPr>
          </a:p>
          <a:p>
            <a:r>
              <a:rPr lang="en-US" b="1" dirty="0" smtClean="0">
                <a:solidFill>
                  <a:srgbClr val="002060"/>
                </a:solidFill>
              </a:rPr>
              <a:t>A Tag Banker Company</a:t>
            </a:r>
            <a:endParaRPr lang="en-GB" b="1" dirty="0" smtClean="0">
              <a:solidFill>
                <a:srgbClr val="002060"/>
              </a:solidFill>
            </a:endParaRPr>
          </a:p>
          <a:p>
            <a:r>
              <a:rPr lang="en-GB" dirty="0" smtClean="0">
                <a:solidFill>
                  <a:srgbClr val="002060"/>
                </a:solidFill>
              </a:rPr>
              <a:t>Address: 71-75 Shelton Street, Covent Garden, London, WC2H 9JQ, United Kingdom</a:t>
            </a:r>
          </a:p>
          <a:p>
            <a:r>
              <a:rPr lang="en-US" dirty="0" smtClean="0">
                <a:solidFill>
                  <a:srgbClr val="002060"/>
                </a:solidFill>
              </a:rPr>
              <a:t>Contact: +44 203 3185473, +44 745 2284216, +33 76 144 2277</a:t>
            </a:r>
          </a:p>
          <a:p>
            <a:r>
              <a:rPr lang="en-US" dirty="0" smtClean="0">
                <a:solidFill>
                  <a:srgbClr val="002060"/>
                </a:solidFill>
              </a:rPr>
              <a:t>Website: </a:t>
            </a:r>
            <a:r>
              <a:rPr lang="en-US" dirty="0" smtClean="0">
                <a:solidFill>
                  <a:srgbClr val="002060"/>
                </a:solidFill>
                <a:hlinkClick r:id="rId2"/>
              </a:rPr>
              <a:t>www.twex.exchange</a:t>
            </a:r>
            <a:r>
              <a:rPr lang="en-US" dirty="0" smtClean="0">
                <a:solidFill>
                  <a:srgbClr val="002060"/>
                </a:solidFill>
              </a:rPr>
              <a:t> </a:t>
            </a:r>
          </a:p>
          <a:p>
            <a:r>
              <a:rPr lang="en-US" dirty="0" smtClean="0">
                <a:solidFill>
                  <a:srgbClr val="002060"/>
                </a:solidFill>
              </a:rPr>
              <a:t>EMAIL: </a:t>
            </a:r>
            <a:r>
              <a:rPr lang="en-US" dirty="0" err="1" smtClean="0">
                <a:solidFill>
                  <a:srgbClr val="002060"/>
                </a:solidFill>
                <a:hlinkClick r:id="rId3"/>
              </a:rPr>
              <a:t>info@twex.exchange</a:t>
            </a:r>
            <a:r>
              <a:rPr lang="en-US" dirty="0" smtClean="0">
                <a:solidFill>
                  <a:srgbClr val="002060"/>
                </a:solidFill>
              </a:rPr>
              <a:t> </a:t>
            </a:r>
            <a:endParaRPr lang="en-GB" dirty="0" smtClean="0">
              <a:solidFill>
                <a:srgbClr val="002060"/>
              </a:solidFill>
            </a:endParaRPr>
          </a:p>
          <a:p>
            <a:r>
              <a:rPr lang="en-US" dirty="0" smtClean="0"/>
              <a:t> </a:t>
            </a:r>
            <a:endParaRPr lang="en-GB" dirty="0"/>
          </a:p>
        </p:txBody>
      </p:sp>
      <p:sp>
        <p:nvSpPr>
          <p:cNvPr id="3" name="TextBox 2"/>
          <p:cNvSpPr txBox="1"/>
          <p:nvPr/>
        </p:nvSpPr>
        <p:spPr>
          <a:xfrm>
            <a:off x="2133600" y="990600"/>
            <a:ext cx="4572000" cy="584775"/>
          </a:xfrm>
          <a:prstGeom prst="rect">
            <a:avLst/>
          </a:prstGeom>
          <a:noFill/>
        </p:spPr>
        <p:txBody>
          <a:bodyPr wrap="square" rtlCol="0">
            <a:spAutoFit/>
          </a:bodyPr>
          <a:lstStyle/>
          <a:p>
            <a:pPr algn="ctr"/>
            <a:r>
              <a:rPr lang="en-US" sz="3200" b="1" dirty="0" smtClean="0">
                <a:solidFill>
                  <a:schemeClr val="accent1">
                    <a:lumMod val="75000"/>
                  </a:schemeClr>
                </a:solidFill>
              </a:rPr>
              <a:t>Contact Us</a:t>
            </a:r>
            <a:endParaRPr lang="en-GB" sz="3200" b="1" dirty="0">
              <a:solidFill>
                <a:schemeClr val="accent1">
                  <a:lumMod val="75000"/>
                </a:schemeClr>
              </a:solidFill>
            </a:endParaRPr>
          </a:p>
        </p:txBody>
      </p:sp>
      <p:cxnSp>
        <p:nvCxnSpPr>
          <p:cNvPr id="4" name="Straight Connector 3"/>
          <p:cNvCxnSpPr/>
          <p:nvPr/>
        </p:nvCxnSpPr>
        <p:spPr>
          <a:xfrm>
            <a:off x="2667000" y="1459053"/>
            <a:ext cx="36576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381000" y="110835"/>
            <a:ext cx="838200" cy="105438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67600" y="4267200"/>
            <a:ext cx="685800" cy="685800"/>
          </a:xfrm>
          <a:prstGeom prst="rect">
            <a:avLst/>
          </a:prstGeom>
        </p:spPr>
      </p:pic>
    </p:spTree>
    <p:extLst>
      <p:ext uri="{BB962C8B-B14F-4D97-AF65-F5344CB8AC3E}">
        <p14:creationId xmlns:p14="http://schemas.microsoft.com/office/powerpoint/2010/main" val="221483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981200"/>
            <a:ext cx="7924800" cy="2246769"/>
          </a:xfrm>
          <a:prstGeom prst="rect">
            <a:avLst/>
          </a:prstGeom>
        </p:spPr>
        <p:txBody>
          <a:bodyPr wrap="square">
            <a:spAutoFit/>
          </a:bodyPr>
          <a:lstStyle/>
          <a:p>
            <a:pPr marL="285750" indent="-285750" algn="just">
              <a:buFont typeface="Wingdings" pitchFamily="2" charset="2"/>
              <a:buChar char="Ø"/>
            </a:pPr>
            <a:r>
              <a:rPr lang="en-GB" sz="2000" dirty="0">
                <a:solidFill>
                  <a:schemeClr val="accent1">
                    <a:lumMod val="50000"/>
                  </a:schemeClr>
                </a:solidFill>
              </a:rPr>
              <a:t>TWEX was born from the frustration of private equity investments and all the pitfalls.</a:t>
            </a:r>
          </a:p>
          <a:p>
            <a:pPr algn="just"/>
            <a:endParaRPr lang="en-GB" sz="2000" dirty="0">
              <a:solidFill>
                <a:schemeClr val="accent1">
                  <a:lumMod val="50000"/>
                </a:schemeClr>
              </a:solidFill>
            </a:endParaRPr>
          </a:p>
          <a:p>
            <a:pPr marL="285750" indent="-285750" algn="just">
              <a:buFont typeface="Wingdings" pitchFamily="2" charset="2"/>
              <a:buChar char="Ø"/>
            </a:pPr>
            <a:r>
              <a:rPr lang="en-GB" sz="2000" dirty="0">
                <a:solidFill>
                  <a:schemeClr val="accent1">
                    <a:lumMod val="50000"/>
                  </a:schemeClr>
                </a:solidFill>
              </a:rPr>
              <a:t>The Tag World Exchange or TWEX, is a worldwide platform that is non-inflationary and based on real-world economies. Specifically, TWEX is a crowd-lending platform that creates liquidity and transparency for investors and funded companies alike.</a:t>
            </a:r>
            <a:endParaRPr lang="en-GB" sz="2000" dirty="0">
              <a:solidFill>
                <a:schemeClr val="accent1">
                  <a:lumMod val="50000"/>
                </a:schemeClr>
              </a:solidFill>
            </a:endParaRPr>
          </a:p>
        </p:txBody>
      </p:sp>
      <p:sp>
        <p:nvSpPr>
          <p:cNvPr id="3" name="TextBox 2"/>
          <p:cNvSpPr txBox="1"/>
          <p:nvPr/>
        </p:nvSpPr>
        <p:spPr>
          <a:xfrm>
            <a:off x="2362200" y="872836"/>
            <a:ext cx="4419600" cy="584775"/>
          </a:xfrm>
          <a:prstGeom prst="rect">
            <a:avLst/>
          </a:prstGeom>
          <a:noFill/>
        </p:spPr>
        <p:txBody>
          <a:bodyPr wrap="square" rtlCol="0">
            <a:spAutoFit/>
          </a:bodyPr>
          <a:lstStyle/>
          <a:p>
            <a:pPr algn="ctr"/>
            <a:r>
              <a:rPr lang="en-US" sz="3200" b="1" dirty="0" smtClean="0">
                <a:solidFill>
                  <a:schemeClr val="accent1">
                    <a:lumMod val="75000"/>
                  </a:schemeClr>
                </a:solidFill>
              </a:rPr>
              <a:t>INTRODUCTION</a:t>
            </a:r>
            <a:endParaRPr lang="en-GB" sz="3200" b="1" dirty="0">
              <a:solidFill>
                <a:schemeClr val="accent1">
                  <a:lumMod val="75000"/>
                </a:schemeClr>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81000" y="110835"/>
            <a:ext cx="838200" cy="10543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4944049"/>
            <a:ext cx="2380493" cy="1563627"/>
          </a:xfrm>
          <a:prstGeom prst="rect">
            <a:avLst/>
          </a:prstGeom>
        </p:spPr>
      </p:pic>
      <p:cxnSp>
        <p:nvCxnSpPr>
          <p:cNvPr id="7" name="Straight Connector 6"/>
          <p:cNvCxnSpPr/>
          <p:nvPr/>
        </p:nvCxnSpPr>
        <p:spPr>
          <a:xfrm>
            <a:off x="2057400" y="1295400"/>
            <a:ext cx="51054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83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77" t="25840" b="9561"/>
          <a:stretch/>
        </p:blipFill>
        <p:spPr bwMode="auto">
          <a:xfrm>
            <a:off x="1" y="1447800"/>
            <a:ext cx="9143999"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743200" y="595745"/>
            <a:ext cx="3429000" cy="584775"/>
          </a:xfrm>
          <a:prstGeom prst="rect">
            <a:avLst/>
          </a:prstGeom>
          <a:noFill/>
        </p:spPr>
        <p:txBody>
          <a:bodyPr wrap="square" rtlCol="0">
            <a:spAutoFit/>
          </a:bodyPr>
          <a:lstStyle/>
          <a:p>
            <a:pPr algn="ctr"/>
            <a:r>
              <a:rPr lang="en-US" sz="3200" b="1" dirty="0" smtClean="0">
                <a:solidFill>
                  <a:schemeClr val="accent1">
                    <a:lumMod val="75000"/>
                  </a:schemeClr>
                </a:solidFill>
              </a:rPr>
              <a:t>TWEX PLATFORM</a:t>
            </a:r>
            <a:endParaRPr lang="en-GB" sz="3200" b="1" dirty="0">
              <a:solidFill>
                <a:schemeClr val="accent1">
                  <a:lumMod val="75000"/>
                </a:schemeClr>
              </a:solidFill>
            </a:endParaRP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381000" y="110835"/>
            <a:ext cx="838200" cy="1054387"/>
          </a:xfrm>
          <a:prstGeom prst="rect">
            <a:avLst/>
          </a:prstGeom>
        </p:spPr>
      </p:pic>
      <p:cxnSp>
        <p:nvCxnSpPr>
          <p:cNvPr id="5" name="Straight Connector 4"/>
          <p:cNvCxnSpPr/>
          <p:nvPr/>
        </p:nvCxnSpPr>
        <p:spPr>
          <a:xfrm>
            <a:off x="2019300" y="990600"/>
            <a:ext cx="51054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376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105891"/>
            <a:ext cx="6096000" cy="1323439"/>
          </a:xfrm>
          <a:prstGeom prst="rect">
            <a:avLst/>
          </a:prstGeom>
        </p:spPr>
        <p:txBody>
          <a:bodyPr wrap="square">
            <a:spAutoFit/>
          </a:bodyPr>
          <a:lstStyle/>
          <a:p>
            <a:pPr marL="285750" indent="-285750">
              <a:buFont typeface="Arial" pitchFamily="34" charset="0"/>
              <a:buChar char="•"/>
            </a:pPr>
            <a:r>
              <a:rPr lang="en-GB" sz="2000" dirty="0">
                <a:solidFill>
                  <a:schemeClr val="accent1">
                    <a:lumMod val="50000"/>
                  </a:schemeClr>
                </a:solidFill>
              </a:rPr>
              <a:t>Total TWEX </a:t>
            </a:r>
            <a:r>
              <a:rPr lang="en-GB" sz="2000" dirty="0">
                <a:solidFill>
                  <a:schemeClr val="accent1">
                    <a:lumMod val="50000"/>
                  </a:schemeClr>
                </a:solidFill>
              </a:rPr>
              <a:t>Tokens + TPS</a:t>
            </a:r>
            <a:r>
              <a:rPr lang="en-GB" sz="2000" dirty="0">
                <a:solidFill>
                  <a:schemeClr val="accent1">
                    <a:lumMod val="50000"/>
                  </a:schemeClr>
                </a:solidFill>
              </a:rPr>
              <a:t>: 500 million</a:t>
            </a:r>
          </a:p>
          <a:p>
            <a:pPr marL="285750" indent="-285750">
              <a:buFont typeface="Arial" pitchFamily="34" charset="0"/>
              <a:buChar char="•"/>
            </a:pPr>
            <a:r>
              <a:rPr lang="en-GB" sz="2000" dirty="0">
                <a:solidFill>
                  <a:schemeClr val="accent1">
                    <a:lumMod val="50000"/>
                  </a:schemeClr>
                </a:solidFill>
              </a:rPr>
              <a:t>Price per token: 0.40 €</a:t>
            </a:r>
          </a:p>
          <a:p>
            <a:pPr marL="285750" indent="-285750">
              <a:buFont typeface="Arial" pitchFamily="34" charset="0"/>
              <a:buChar char="•"/>
            </a:pPr>
            <a:r>
              <a:rPr lang="en-GB" sz="2000" dirty="0">
                <a:solidFill>
                  <a:schemeClr val="accent1">
                    <a:lumMod val="50000"/>
                  </a:schemeClr>
                </a:solidFill>
              </a:rPr>
              <a:t>Accepted FIAT Currencies: USD, EUR, NZD, etc. </a:t>
            </a:r>
          </a:p>
          <a:p>
            <a:pPr marL="285750" indent="-285750">
              <a:buFont typeface="Arial" pitchFamily="34" charset="0"/>
              <a:buChar char="•"/>
            </a:pPr>
            <a:r>
              <a:rPr lang="en-GB" sz="2000" dirty="0">
                <a:solidFill>
                  <a:schemeClr val="accent1">
                    <a:lumMod val="50000"/>
                  </a:schemeClr>
                </a:solidFill>
              </a:rPr>
              <a:t>Accepted Crypto-Currencies: BTC, ETH, etc.</a:t>
            </a:r>
          </a:p>
        </p:txBody>
      </p:sp>
      <p:sp>
        <p:nvSpPr>
          <p:cNvPr id="3" name="TextBox 2"/>
          <p:cNvSpPr txBox="1"/>
          <p:nvPr/>
        </p:nvSpPr>
        <p:spPr>
          <a:xfrm>
            <a:off x="2085110" y="658808"/>
            <a:ext cx="5569527" cy="584775"/>
          </a:xfrm>
          <a:prstGeom prst="rect">
            <a:avLst/>
          </a:prstGeom>
          <a:noFill/>
        </p:spPr>
        <p:txBody>
          <a:bodyPr wrap="square" rtlCol="0">
            <a:spAutoFit/>
          </a:bodyPr>
          <a:lstStyle/>
          <a:p>
            <a:r>
              <a:rPr lang="en-US" sz="3200" b="1" dirty="0" smtClean="0">
                <a:solidFill>
                  <a:schemeClr val="accent1">
                    <a:lumMod val="75000"/>
                  </a:schemeClr>
                </a:solidFill>
              </a:rPr>
              <a:t>PLATFORM CHARACTERISTICS</a:t>
            </a:r>
            <a:endParaRPr lang="en-GB" sz="3200" b="1" dirty="0">
              <a:solidFill>
                <a:schemeClr val="accent1">
                  <a:lumMod val="75000"/>
                </a:schemeClr>
              </a:solidFill>
            </a:endParaRPr>
          </a:p>
        </p:txBody>
      </p:sp>
      <p:cxnSp>
        <p:nvCxnSpPr>
          <p:cNvPr id="4" name="Straight Connector 3"/>
          <p:cNvCxnSpPr/>
          <p:nvPr/>
        </p:nvCxnSpPr>
        <p:spPr>
          <a:xfrm>
            <a:off x="1863437" y="1143277"/>
            <a:ext cx="57912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2207" t="38258" r="13318" b="28373"/>
          <a:stretch/>
        </p:blipFill>
        <p:spPr bwMode="auto">
          <a:xfrm>
            <a:off x="5714999" y="3962400"/>
            <a:ext cx="3228109" cy="175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381000" y="110835"/>
            <a:ext cx="838200" cy="1054387"/>
          </a:xfrm>
          <a:prstGeom prst="rect">
            <a:avLst/>
          </a:prstGeom>
        </p:spPr>
      </p:pic>
    </p:spTree>
    <p:extLst>
      <p:ext uri="{BB962C8B-B14F-4D97-AF65-F5344CB8AC3E}">
        <p14:creationId xmlns:p14="http://schemas.microsoft.com/office/powerpoint/2010/main" val="187480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895" t="28889" r="12543" b="17778"/>
          <a:stretch/>
        </p:blipFill>
        <p:spPr bwMode="auto">
          <a:xfrm>
            <a:off x="193963" y="1676400"/>
            <a:ext cx="8742218"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732809" y="718066"/>
            <a:ext cx="3581400" cy="584775"/>
          </a:xfrm>
          <a:prstGeom prst="rect">
            <a:avLst/>
          </a:prstGeom>
          <a:noFill/>
        </p:spPr>
        <p:txBody>
          <a:bodyPr wrap="square" rtlCol="0">
            <a:spAutoFit/>
          </a:bodyPr>
          <a:lstStyle/>
          <a:p>
            <a:pPr algn="ctr"/>
            <a:r>
              <a:rPr lang="en-US" sz="3200" b="1" dirty="0" smtClean="0">
                <a:solidFill>
                  <a:schemeClr val="accent1">
                    <a:lumMod val="75000"/>
                  </a:schemeClr>
                </a:solidFill>
              </a:rPr>
              <a:t>TWEX TOKENS</a:t>
            </a:r>
            <a:endParaRPr lang="en-GB" sz="3200" b="1" dirty="0">
              <a:solidFill>
                <a:schemeClr val="accent1">
                  <a:lumMod val="75000"/>
                </a:schemeClr>
              </a:solidFill>
            </a:endParaRPr>
          </a:p>
        </p:txBody>
      </p:sp>
      <p:cxnSp>
        <p:nvCxnSpPr>
          <p:cNvPr id="4" name="Straight Connector 3"/>
          <p:cNvCxnSpPr/>
          <p:nvPr/>
        </p:nvCxnSpPr>
        <p:spPr>
          <a:xfrm>
            <a:off x="1863437" y="1143277"/>
            <a:ext cx="57912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381000" y="110835"/>
            <a:ext cx="838200" cy="1054387"/>
          </a:xfrm>
          <a:prstGeom prst="rect">
            <a:avLst/>
          </a:prstGeom>
        </p:spPr>
      </p:pic>
    </p:spTree>
    <p:extLst>
      <p:ext uri="{BB962C8B-B14F-4D97-AF65-F5344CB8AC3E}">
        <p14:creationId xmlns:p14="http://schemas.microsoft.com/office/powerpoint/2010/main" val="52019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7922" y="1600200"/>
            <a:ext cx="8052955" cy="3477875"/>
          </a:xfrm>
          <a:prstGeom prst="rect">
            <a:avLst/>
          </a:prstGeom>
        </p:spPr>
        <p:txBody>
          <a:bodyPr wrap="square">
            <a:spAutoFit/>
          </a:bodyPr>
          <a:lstStyle/>
          <a:p>
            <a:pPr marL="285750" indent="-285750">
              <a:buFont typeface="Arial" pitchFamily="34" charset="0"/>
              <a:buChar char="•"/>
            </a:pPr>
            <a:r>
              <a:rPr lang="en-IN" sz="2000" dirty="0">
                <a:solidFill>
                  <a:schemeClr val="accent1">
                    <a:lumMod val="50000"/>
                  </a:schemeClr>
                </a:solidFill>
              </a:rPr>
              <a:t>Preference Shares issued by TWEX are registered on the Blockchain, holding no equity rights or voting rights. But hold profit participation rights.</a:t>
            </a:r>
          </a:p>
          <a:p>
            <a:pPr marL="285750" indent="-285750">
              <a:buFont typeface="Arial" pitchFamily="34" charset="0"/>
              <a:buChar char="•"/>
            </a:pPr>
            <a:r>
              <a:rPr lang="en-GB" sz="2000" dirty="0">
                <a:solidFill>
                  <a:schemeClr val="accent1">
                    <a:lumMod val="50000"/>
                  </a:schemeClr>
                </a:solidFill>
              </a:rPr>
              <a:t>Similar to usual Preferred Shares, TWEX TPS holders too are entitled to receive their claims prior to the equity shareholders of the organisation during the winding up of the company.</a:t>
            </a:r>
          </a:p>
          <a:p>
            <a:pPr marL="285750" indent="-285750">
              <a:buFont typeface="Arial" pitchFamily="34" charset="0"/>
              <a:buChar char="•"/>
            </a:pPr>
            <a:r>
              <a:rPr lang="en-GB" sz="2000" dirty="0">
                <a:solidFill>
                  <a:schemeClr val="accent1">
                    <a:lumMod val="50000"/>
                  </a:schemeClr>
                </a:solidFill>
              </a:rPr>
              <a:t>They act as a proof of membership of their holders in the TWEX Ecosystem and entitle them to benefit from the profit generated by the payment of all Funded Companies. </a:t>
            </a:r>
          </a:p>
          <a:p>
            <a:pPr marL="285750" indent="-285750">
              <a:buFont typeface="Arial" pitchFamily="34" charset="0"/>
              <a:buChar char="•"/>
            </a:pPr>
            <a:r>
              <a:rPr lang="en-GB" sz="2000" dirty="0">
                <a:solidFill>
                  <a:schemeClr val="accent1">
                    <a:lumMod val="50000"/>
                  </a:schemeClr>
                </a:solidFill>
              </a:rPr>
              <a:t>Each TWEX holder can obtain total access to TWEX's signals, services, information, and analytical products.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132" y="4614922"/>
            <a:ext cx="1853968" cy="1396825"/>
          </a:xfrm>
          <a:prstGeom prst="rect">
            <a:avLst/>
          </a:prstGeom>
        </p:spPr>
      </p:pic>
      <p:sp>
        <p:nvSpPr>
          <p:cNvPr id="4" name="TextBox 3"/>
          <p:cNvSpPr txBox="1"/>
          <p:nvPr/>
        </p:nvSpPr>
        <p:spPr>
          <a:xfrm>
            <a:off x="1028700" y="762000"/>
            <a:ext cx="7391400" cy="584775"/>
          </a:xfrm>
          <a:prstGeom prst="rect">
            <a:avLst/>
          </a:prstGeom>
          <a:noFill/>
        </p:spPr>
        <p:txBody>
          <a:bodyPr wrap="square" rtlCol="0">
            <a:spAutoFit/>
          </a:bodyPr>
          <a:lstStyle/>
          <a:p>
            <a:pPr algn="ctr"/>
            <a:r>
              <a:rPr lang="en-US" sz="3200" b="1" dirty="0" smtClean="0">
                <a:solidFill>
                  <a:schemeClr val="accent1">
                    <a:lumMod val="75000"/>
                  </a:schemeClr>
                </a:solidFill>
              </a:rPr>
              <a:t>TWEX TOKENIZED PREFERRED SHARES</a:t>
            </a:r>
            <a:endParaRPr lang="en-GB" sz="3200" b="1" dirty="0">
              <a:solidFill>
                <a:schemeClr val="accent1">
                  <a:lumMod val="75000"/>
                </a:schemeClr>
              </a:solidFill>
            </a:endParaRPr>
          </a:p>
        </p:txBody>
      </p:sp>
      <p:cxnSp>
        <p:nvCxnSpPr>
          <p:cNvPr id="5" name="Straight Connector 4"/>
          <p:cNvCxnSpPr/>
          <p:nvPr/>
        </p:nvCxnSpPr>
        <p:spPr>
          <a:xfrm>
            <a:off x="1219200" y="1219200"/>
            <a:ext cx="67818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381000" y="110835"/>
            <a:ext cx="838200" cy="1054387"/>
          </a:xfrm>
          <a:prstGeom prst="rect">
            <a:avLst/>
          </a:prstGeom>
        </p:spPr>
      </p:pic>
    </p:spTree>
    <p:extLst>
      <p:ext uri="{BB962C8B-B14F-4D97-AF65-F5344CB8AC3E}">
        <p14:creationId xmlns:p14="http://schemas.microsoft.com/office/powerpoint/2010/main" val="211348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299" t="27589" r="12653" b="13009"/>
          <a:stretch/>
        </p:blipFill>
        <p:spPr bwMode="auto">
          <a:xfrm>
            <a:off x="0" y="1898072"/>
            <a:ext cx="9144000" cy="442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09900" y="609600"/>
            <a:ext cx="3124200" cy="584775"/>
          </a:xfrm>
          <a:prstGeom prst="rect">
            <a:avLst/>
          </a:prstGeom>
          <a:noFill/>
        </p:spPr>
        <p:txBody>
          <a:bodyPr wrap="square" rtlCol="0">
            <a:spAutoFit/>
          </a:bodyPr>
          <a:lstStyle/>
          <a:p>
            <a:pPr algn="ctr"/>
            <a:r>
              <a:rPr lang="en-US" sz="3200" b="1" dirty="0" smtClean="0">
                <a:solidFill>
                  <a:schemeClr val="accent1">
                    <a:lumMod val="75000"/>
                  </a:schemeClr>
                </a:solidFill>
              </a:rPr>
              <a:t>OFFERINGS</a:t>
            </a:r>
            <a:endParaRPr lang="en-GB" sz="3200" b="1" dirty="0">
              <a:solidFill>
                <a:schemeClr val="accent1">
                  <a:lumMod val="75000"/>
                </a:schemeClr>
              </a:solidFill>
            </a:endParaRPr>
          </a:p>
        </p:txBody>
      </p:sp>
      <p:cxnSp>
        <p:nvCxnSpPr>
          <p:cNvPr id="4" name="Straight Connector 3"/>
          <p:cNvCxnSpPr/>
          <p:nvPr/>
        </p:nvCxnSpPr>
        <p:spPr>
          <a:xfrm>
            <a:off x="2705100" y="1108364"/>
            <a:ext cx="37338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381000" y="110835"/>
            <a:ext cx="838200" cy="1054387"/>
          </a:xfrm>
          <a:prstGeom prst="rect">
            <a:avLst/>
          </a:prstGeom>
        </p:spPr>
      </p:pic>
    </p:spTree>
    <p:extLst>
      <p:ext uri="{BB962C8B-B14F-4D97-AF65-F5344CB8AC3E}">
        <p14:creationId xmlns:p14="http://schemas.microsoft.com/office/powerpoint/2010/main" val="422404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71600"/>
            <a:ext cx="8915400" cy="4401205"/>
          </a:xfrm>
          <a:prstGeom prst="rect">
            <a:avLst/>
          </a:prstGeom>
        </p:spPr>
        <p:txBody>
          <a:bodyPr wrap="square">
            <a:spAutoFit/>
          </a:bodyPr>
          <a:lstStyle/>
          <a:p>
            <a:pPr algn="just"/>
            <a:r>
              <a:rPr lang="en-IN" sz="2000" dirty="0">
                <a:solidFill>
                  <a:schemeClr val="accent1">
                    <a:lumMod val="50000"/>
                  </a:schemeClr>
                </a:solidFill>
              </a:rPr>
              <a:t>Each TWEX Token is delivered with one TWEX TPS bearing rights to 30 % of all profits generated by the Exchange and 1 % of total sales of all companies listed and benefitting from this funding. Buyers are also remitted ownership on a pro-rated basis to various Smart Contracts for Capital Repayments (SCC) and Profit Participation (SCP) issued by all companies listed on the Exchange and benefitting from this funding. The smart contracts are the proof of their holders’ role as lender to the issuer of the contracts and to their inherent rights to payback of capital and profit following specifics of each smart contract issuer. The TWEX tokens are the proof of their holders’ membership in the TWEX ecosystem. The TWEX TPS – Tokenised Preferred Shares provide their holders a right to receive 1/50000000 per TWEX token held, of all amounts paid by companies that received the initial funding raised for their projects. Each of these companies is obligated to pay to TWEX ltd 1.5 % of their gross sales. 1 % of said gross sales will be deposited in escrow account and distributed accordingly.</a:t>
            </a:r>
            <a:endParaRPr lang="en-GB" sz="2000" dirty="0">
              <a:solidFill>
                <a:schemeClr val="accent1">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645406" y="5486400"/>
            <a:ext cx="1334642" cy="1185111"/>
          </a:xfrm>
          <a:prstGeom prst="rect">
            <a:avLst/>
          </a:prstGeom>
        </p:spPr>
      </p:pic>
      <p:sp>
        <p:nvSpPr>
          <p:cNvPr id="4" name="TextBox 3"/>
          <p:cNvSpPr txBox="1"/>
          <p:nvPr/>
        </p:nvSpPr>
        <p:spPr>
          <a:xfrm>
            <a:off x="2895600" y="685799"/>
            <a:ext cx="3124200" cy="584775"/>
          </a:xfrm>
          <a:prstGeom prst="rect">
            <a:avLst/>
          </a:prstGeom>
          <a:noFill/>
        </p:spPr>
        <p:txBody>
          <a:bodyPr wrap="square" rtlCol="0">
            <a:spAutoFit/>
          </a:bodyPr>
          <a:lstStyle/>
          <a:p>
            <a:pPr algn="ctr"/>
            <a:r>
              <a:rPr lang="en-US" sz="3200" b="1" dirty="0" smtClean="0">
                <a:solidFill>
                  <a:schemeClr val="accent1">
                    <a:lumMod val="75000"/>
                  </a:schemeClr>
                </a:solidFill>
              </a:rPr>
              <a:t>BENEFITS</a:t>
            </a:r>
            <a:endParaRPr lang="en-GB" sz="3200" b="1" dirty="0">
              <a:solidFill>
                <a:schemeClr val="accent1">
                  <a:lumMod val="75000"/>
                </a:schemeClr>
              </a:solidFill>
            </a:endParaRPr>
          </a:p>
        </p:txBody>
      </p:sp>
      <p:cxnSp>
        <p:nvCxnSpPr>
          <p:cNvPr id="5" name="Straight Connector 4"/>
          <p:cNvCxnSpPr/>
          <p:nvPr/>
        </p:nvCxnSpPr>
        <p:spPr>
          <a:xfrm>
            <a:off x="2514600" y="1143000"/>
            <a:ext cx="37338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11"/>
          <p:cNvPicPr/>
          <p:nvPr/>
        </p:nvPicPr>
        <p:blipFill>
          <a:blip r:embed="rId3" cstate="print">
            <a:extLst>
              <a:ext uri="{28A0092B-C50C-407E-A947-70E740481C1C}">
                <a14:useLocalDpi xmlns:a14="http://schemas.microsoft.com/office/drawing/2010/main" val="0"/>
              </a:ext>
            </a:extLst>
          </a:blip>
          <a:stretch>
            <a:fillRect/>
          </a:stretch>
        </p:blipFill>
        <p:spPr>
          <a:xfrm>
            <a:off x="381000" y="110835"/>
            <a:ext cx="838200" cy="1054387"/>
          </a:xfrm>
          <a:prstGeom prst="rect">
            <a:avLst/>
          </a:prstGeom>
        </p:spPr>
      </p:pic>
    </p:spTree>
    <p:extLst>
      <p:ext uri="{BB962C8B-B14F-4D97-AF65-F5344CB8AC3E}">
        <p14:creationId xmlns:p14="http://schemas.microsoft.com/office/powerpoint/2010/main" val="198961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570" t="31313" r="12563" b="11515"/>
          <a:stretch/>
        </p:blipFill>
        <p:spPr bwMode="auto">
          <a:xfrm>
            <a:off x="13854" y="1925782"/>
            <a:ext cx="9130145" cy="4163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92826" y="901987"/>
            <a:ext cx="6172200" cy="584775"/>
          </a:xfrm>
          <a:prstGeom prst="rect">
            <a:avLst/>
          </a:prstGeom>
          <a:noFill/>
        </p:spPr>
        <p:txBody>
          <a:bodyPr wrap="square" rtlCol="0">
            <a:spAutoFit/>
          </a:bodyPr>
          <a:lstStyle/>
          <a:p>
            <a:pPr algn="ctr"/>
            <a:r>
              <a:rPr lang="en-US" sz="3200" b="1" dirty="0" smtClean="0">
                <a:solidFill>
                  <a:schemeClr val="accent1">
                    <a:lumMod val="75000"/>
                  </a:schemeClr>
                </a:solidFill>
              </a:rPr>
              <a:t>TWEX HARDWARE WALLET (TWAL)</a:t>
            </a:r>
            <a:endParaRPr lang="en-GB" sz="3200" b="1" dirty="0">
              <a:solidFill>
                <a:schemeClr val="accent1">
                  <a:lumMod val="75000"/>
                </a:schemeClr>
              </a:solidFill>
            </a:endParaRPr>
          </a:p>
        </p:txBody>
      </p:sp>
      <p:cxnSp>
        <p:nvCxnSpPr>
          <p:cNvPr id="4" name="Straight Connector 3"/>
          <p:cNvCxnSpPr/>
          <p:nvPr/>
        </p:nvCxnSpPr>
        <p:spPr>
          <a:xfrm>
            <a:off x="1492826" y="1459053"/>
            <a:ext cx="64008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381000" y="110835"/>
            <a:ext cx="838200" cy="1054387"/>
          </a:xfrm>
          <a:prstGeom prst="rect">
            <a:avLst/>
          </a:prstGeom>
        </p:spPr>
      </p:pic>
    </p:spTree>
    <p:extLst>
      <p:ext uri="{BB962C8B-B14F-4D97-AF65-F5344CB8AC3E}">
        <p14:creationId xmlns:p14="http://schemas.microsoft.com/office/powerpoint/2010/main" val="10450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TotalTime>
  <Words>480</Words>
  <Application>Microsoft Office PowerPoint</Application>
  <PresentationFormat>On-screen Show (4:3)</PresentationFormat>
  <Paragraphs>30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ASUS3</dc:creator>
  <cp:lastModifiedBy>ASUS3</cp:lastModifiedBy>
  <cp:revision>6</cp:revision>
  <dcterms:created xsi:type="dcterms:W3CDTF">2006-08-16T00:00:00Z</dcterms:created>
  <dcterms:modified xsi:type="dcterms:W3CDTF">2018-06-19T11:26:45Z</dcterms:modified>
</cp:coreProperties>
</file>