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5"/>
    <p:restoredTop sz="93673"/>
  </p:normalViewPr>
  <p:slideViewPr>
    <p:cSldViewPr snapToGrid="0" snapToObjects="1">
      <p:cViewPr varScale="1">
        <p:scale>
          <a:sx n="65" d="100"/>
          <a:sy n="65" d="100"/>
        </p:scale>
        <p:origin x="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847250" y="3885425"/>
            <a:ext cx="6616400" cy="6294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0000FF"/>
                </a:solidFill>
                <a:latin typeface="Syncopate"/>
                <a:ea typeface="Syncopate"/>
                <a:cs typeface="Syncopate"/>
                <a:sym typeface="Syncopate"/>
              </a:rPr>
              <a:t>Python</a:t>
            </a:r>
            <a:endParaRPr sz="9600">
              <a:solidFill>
                <a:srgbClr val="0000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100575" y="7117075"/>
            <a:ext cx="9889525" cy="3059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904775" y="3055525"/>
            <a:ext cx="8407775" cy="7841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Introductory Programming</a:t>
            </a:r>
            <a:endParaRPr sz="4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" y="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Programming is a complex process, and because it is done by human beings, it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often leads to errors. For whimsical reasons, programming errors are called bugs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 and the process of tracking them down and correcting them is called debugging 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 Three kinds of errors can occur in a program: </a:t>
            </a:r>
            <a:r>
              <a:rPr lang="en-US" sz="3600" b="1">
                <a:solidFill>
                  <a:srgbClr val="434343"/>
                </a:solidFill>
              </a:rPr>
              <a:t>syntax errors</a:t>
            </a:r>
            <a:r>
              <a:rPr lang="en-US" sz="3600">
                <a:solidFill>
                  <a:srgbClr val="434343"/>
                </a:solidFill>
              </a:rPr>
              <a:t>, </a:t>
            </a:r>
            <a:r>
              <a:rPr lang="en-US" sz="3600" b="1">
                <a:solidFill>
                  <a:srgbClr val="434343"/>
                </a:solidFill>
              </a:rPr>
              <a:t>runtime errors</a:t>
            </a:r>
            <a:r>
              <a:rPr lang="en-US" sz="3600">
                <a:solidFill>
                  <a:srgbClr val="434343"/>
                </a:solidFill>
              </a:rPr>
              <a:t>, and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34343"/>
                </a:solidFill>
              </a:rPr>
              <a:t>semantic errors</a:t>
            </a:r>
            <a:r>
              <a:rPr lang="en-US" sz="3600">
                <a:solidFill>
                  <a:srgbClr val="434343"/>
                </a:solidFill>
              </a:rPr>
              <a:t>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syntax errors - not follow the syntax of the program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runtime errors - occurs once your program runs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semantic errors -  the program you wrote is not the program you wanted to write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274E13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Experimental debugging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debugging is like detective work. You are confronted with clues, and you have to infer the processes and events that led to the results you see.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162075" cy="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</a:rPr>
              <a:t>The first program</a:t>
            </a: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dirty="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print (“Hello</a:t>
            </a:r>
            <a:r>
              <a:rPr lang="en-US" sz="3600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 World</a:t>
            </a:r>
            <a:r>
              <a:rPr lang="en-US" sz="3600" dirty="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!”)</a:t>
            </a:r>
            <a:endParaRPr sz="3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" y="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Glossary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 </a:t>
            </a:r>
            <a:r>
              <a:rPr lang="en-US" sz="2400" b="1">
                <a:solidFill>
                  <a:srgbClr val="434343"/>
                </a:solidFill>
              </a:rPr>
              <a:t>problem solving:</a:t>
            </a:r>
            <a:r>
              <a:rPr lang="en-US" sz="2400">
                <a:solidFill>
                  <a:srgbClr val="434343"/>
                </a:solidFill>
              </a:rPr>
              <a:t> The process of formulating a problem, finding a solution, and expressing the solution.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34343"/>
                </a:solidFill>
              </a:rPr>
              <a:t> </a:t>
            </a:r>
            <a:r>
              <a:rPr lang="en-US" sz="2400" b="1">
                <a:solidFill>
                  <a:srgbClr val="434343"/>
                </a:solidFill>
              </a:rPr>
              <a:t>high-level language</a:t>
            </a:r>
            <a:r>
              <a:rPr lang="en-US" sz="2400">
                <a:solidFill>
                  <a:srgbClr val="434343"/>
                </a:solidFill>
              </a:rPr>
              <a:t>: A programming language like Python that is designed to be easy for humans to read and write.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34343"/>
                </a:solidFill>
              </a:rPr>
              <a:t> </a:t>
            </a:r>
            <a:r>
              <a:rPr lang="en-US" sz="2400" b="1">
                <a:solidFill>
                  <a:srgbClr val="434343"/>
                </a:solidFill>
              </a:rPr>
              <a:t>low-level language</a:t>
            </a:r>
            <a:r>
              <a:rPr lang="en-US" sz="2400">
                <a:solidFill>
                  <a:srgbClr val="434343"/>
                </a:solidFill>
              </a:rPr>
              <a:t>: A programming language that is designed to be easy for a computer to execute; also called “machine language” or “assembly language.”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434343"/>
                </a:solidFill>
              </a:rPr>
              <a:t> portability</a:t>
            </a:r>
            <a:r>
              <a:rPr lang="en-US" sz="2400">
                <a:solidFill>
                  <a:srgbClr val="434343"/>
                </a:solidFill>
              </a:rPr>
              <a:t>: A property of a program that can run on more than one kind of computer.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interpret</a:t>
            </a:r>
            <a:r>
              <a:rPr lang="en-US" sz="2400">
                <a:solidFill>
                  <a:srgbClr val="434343"/>
                </a:solidFill>
              </a:rPr>
              <a:t>: To execute a program in a high-level language by translating it one line at a time.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434343"/>
                </a:solidFill>
              </a:rPr>
              <a:t>compile</a:t>
            </a:r>
            <a:r>
              <a:rPr lang="en-US" sz="2400">
                <a:solidFill>
                  <a:srgbClr val="434343"/>
                </a:solidFill>
              </a:rPr>
              <a:t>: To translate a program written in a high-level language into a low-level language all at once, in preparation for later execution.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07325" y="904575"/>
            <a:ext cx="9633000" cy="6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Glossary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 </a:t>
            </a:r>
            <a:r>
              <a:rPr lang="en-US" sz="2400" b="1">
                <a:solidFill>
                  <a:srgbClr val="434343"/>
                </a:solidFill>
              </a:rPr>
              <a:t>source code: </a:t>
            </a:r>
            <a:r>
              <a:rPr lang="en-US" sz="2400">
                <a:solidFill>
                  <a:srgbClr val="434343"/>
                </a:solidFill>
              </a:rPr>
              <a:t>A program in a high-level language before being compiled.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object code: </a:t>
            </a:r>
            <a:r>
              <a:rPr lang="en-US" sz="2400">
                <a:solidFill>
                  <a:srgbClr val="434343"/>
                </a:solidFill>
              </a:rPr>
              <a:t>The output of the compiler after it translates the program.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executable: </a:t>
            </a:r>
            <a:r>
              <a:rPr lang="en-US" sz="2400">
                <a:solidFill>
                  <a:srgbClr val="434343"/>
                </a:solidFill>
              </a:rPr>
              <a:t>Another name for object code that is ready to be executed.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script: </a:t>
            </a:r>
            <a:r>
              <a:rPr lang="en-US" sz="2400">
                <a:solidFill>
                  <a:srgbClr val="434343"/>
                </a:solidFill>
              </a:rPr>
              <a:t>A program stored in a file (usually one that will be interpreted).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program: </a:t>
            </a:r>
            <a:r>
              <a:rPr lang="en-US" sz="2400">
                <a:solidFill>
                  <a:srgbClr val="434343"/>
                </a:solidFill>
              </a:rPr>
              <a:t>A set of instructions that specifies a computation.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algorithm: </a:t>
            </a:r>
            <a:r>
              <a:rPr lang="en-US" sz="2400">
                <a:solidFill>
                  <a:srgbClr val="434343"/>
                </a:solidFill>
              </a:rPr>
              <a:t>A general process for solving a category of problems.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bug: </a:t>
            </a:r>
            <a:r>
              <a:rPr lang="en-US" sz="2400">
                <a:solidFill>
                  <a:srgbClr val="434343"/>
                </a:solidFill>
              </a:rPr>
              <a:t>An error in a program.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debugging: </a:t>
            </a:r>
            <a:r>
              <a:rPr lang="en-US" sz="2400">
                <a:solidFill>
                  <a:srgbClr val="434343"/>
                </a:solidFill>
              </a:rPr>
              <a:t>The process of finding and removing any of the three kinds of programming errors.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syntax: </a:t>
            </a:r>
            <a:r>
              <a:rPr lang="en-US" sz="2400">
                <a:solidFill>
                  <a:srgbClr val="434343"/>
                </a:solidFill>
              </a:rPr>
              <a:t>The structure of a program.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syntax error: </a:t>
            </a:r>
            <a:r>
              <a:rPr lang="en-US" sz="2400">
                <a:solidFill>
                  <a:srgbClr val="434343"/>
                </a:solidFill>
              </a:rPr>
              <a:t>An error in a program that makes it impossible to parse (and therefore impossible to interpret).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274E13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Glossary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 </a:t>
            </a:r>
            <a:r>
              <a:rPr lang="en-US" sz="2400" b="1">
                <a:solidFill>
                  <a:srgbClr val="434343"/>
                </a:solidFill>
              </a:rPr>
              <a:t>runtime error: </a:t>
            </a:r>
            <a:r>
              <a:rPr lang="en-US" sz="2400">
                <a:solidFill>
                  <a:srgbClr val="434343"/>
                </a:solidFill>
              </a:rPr>
              <a:t>An error that does not occur until the program has started to execute but that prevents the program from continuing.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exception: </a:t>
            </a:r>
            <a:r>
              <a:rPr lang="en-US" sz="2400">
                <a:solidFill>
                  <a:srgbClr val="434343"/>
                </a:solidFill>
              </a:rPr>
              <a:t>Another name for a runtime error.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semantic error: </a:t>
            </a:r>
            <a:r>
              <a:rPr lang="en-US" sz="2400">
                <a:solidFill>
                  <a:srgbClr val="434343"/>
                </a:solidFill>
              </a:rPr>
              <a:t>An error in a program that makes it do something other than what the programmer intended.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</a:rPr>
              <a:t> </a:t>
            </a:r>
            <a:r>
              <a:rPr lang="en-US" sz="2400" b="1">
                <a:solidFill>
                  <a:srgbClr val="434343"/>
                </a:solidFill>
              </a:rPr>
              <a:t>semantics</a:t>
            </a:r>
            <a:r>
              <a:rPr lang="en-US" sz="2400">
                <a:solidFill>
                  <a:srgbClr val="434343"/>
                </a:solidFill>
              </a:rPr>
              <a:t>: The meaning of a program.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natural language</a:t>
            </a:r>
            <a:r>
              <a:rPr lang="en-US" sz="2400">
                <a:solidFill>
                  <a:srgbClr val="434343"/>
                </a:solidFill>
              </a:rPr>
              <a:t>: Any one of the languages that people speak that evolved naturally.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formal language: </a:t>
            </a:r>
            <a:r>
              <a:rPr lang="en-US" sz="2400">
                <a:solidFill>
                  <a:srgbClr val="434343"/>
                </a:solidFill>
              </a:rPr>
              <a:t>Any one of the languages that people have designed for specific purposes, such as representing mathematical ideas or computer programs; all programming languages are formal languages.</a:t>
            </a: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162075" cy="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Glossary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token: </a:t>
            </a:r>
            <a:r>
              <a:rPr lang="en-US" sz="2400">
                <a:solidFill>
                  <a:srgbClr val="434343"/>
                </a:solidFill>
              </a:rPr>
              <a:t>One of the basic elements of the syntactic structure of a program, analogous to a word in a natural language.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parse: </a:t>
            </a:r>
            <a:r>
              <a:rPr lang="en-US" sz="2400">
                <a:solidFill>
                  <a:srgbClr val="434343"/>
                </a:solidFill>
              </a:rPr>
              <a:t>To examine a program and analyze the syntactic structure.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434343"/>
                </a:solidFill>
              </a:rPr>
              <a:t> print statement: </a:t>
            </a:r>
            <a:r>
              <a:rPr lang="en-US" sz="2400">
                <a:solidFill>
                  <a:srgbClr val="434343"/>
                </a:solidFill>
              </a:rPr>
              <a:t>An instruction that causes the Python interpreter to display a value on the screen.</a:t>
            </a:r>
            <a:endParaRPr sz="24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904775" y="3055525"/>
            <a:ext cx="8407800" cy="7842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Variables, expressions and statements</a:t>
            </a:r>
            <a:endParaRPr sz="4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" y="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Types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integer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float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String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tuple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list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-"/>
            </a:pPr>
            <a:r>
              <a:rPr lang="en-US" sz="3600">
                <a:solidFill>
                  <a:srgbClr val="434343"/>
                </a:solidFill>
              </a:rPr>
              <a:t>dictionary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" y="0"/>
            <a:ext cx="10124375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100575" y="7117075"/>
            <a:ext cx="9889525" cy="3059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 Python is an example of a high-level language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Low-level languages(assembly languages or machine languages) are the ones computer only understands.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Thus, a high-level language has to be processed; taking some time.</a:t>
            </a: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 One of the most powerful features of a programming language is the ability to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manipulate </a:t>
            </a:r>
            <a:r>
              <a:rPr lang="en-US" sz="3600" b="1">
                <a:solidFill>
                  <a:srgbClr val="434343"/>
                </a:solidFill>
              </a:rPr>
              <a:t>variables</a:t>
            </a:r>
            <a:r>
              <a:rPr lang="en-US" sz="3600">
                <a:solidFill>
                  <a:srgbClr val="434343"/>
                </a:solidFill>
              </a:rPr>
              <a:t>. A variable is a name that refers to a value.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The assignment statement  creates new variables and gives them values: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message = "What’s up, Doc?"</a:t>
            </a:r>
            <a:endParaRPr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 = 17</a:t>
            </a:r>
            <a:endParaRPr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pi = 3.14159</a:t>
            </a:r>
            <a:endParaRPr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274E13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 Variable names can be arbitrarily long. They can contain both letters and numbers,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but they have to begin with a letter. Although it is legal to use uppercase letters, by convention we don’t. If you do, remember that case matters. </a:t>
            </a: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Bruce</a:t>
            </a:r>
            <a:r>
              <a:rPr lang="en-US" sz="3600">
                <a:solidFill>
                  <a:srgbClr val="434343"/>
                </a:solidFill>
              </a:rPr>
              <a:t> and </a:t>
            </a: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bruce</a:t>
            </a:r>
            <a:r>
              <a:rPr lang="en-US" sz="3600">
                <a:solidFill>
                  <a:srgbClr val="434343"/>
                </a:solidFill>
              </a:rPr>
              <a:t>  are different variables.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You include underscore character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162075" cy="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</a:rPr>
              <a:t> A statement is an instruction that the Python interpreter can execute.</a:t>
            </a: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600" dirty="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rint(1)</a:t>
            </a:r>
            <a:endParaRPr sz="3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x = 2</a:t>
            </a:r>
            <a:endParaRPr sz="3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60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rint(x</a:t>
            </a:r>
            <a:r>
              <a:rPr lang="en-US" sz="3600" dirty="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Operators and operands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Operators are special symbols that represent computations like addition and multiplication. The values the operator uses are called  operands.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 	</a:t>
            </a:r>
            <a:r>
              <a:rPr lang="en-US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20+32 			hour-1 			hour*60+minute </a:t>
            </a:r>
            <a:endParaRPr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minute/60 		5**2 				(5+9)*(15-7)</a:t>
            </a:r>
            <a:endParaRPr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</a:rPr>
              <a:t>How to install Python in Windows</a:t>
            </a: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</a:rPr>
              <a:t>http://</a:t>
            </a:r>
            <a:r>
              <a:rPr lang="en-US" sz="3600" dirty="0" err="1">
                <a:solidFill>
                  <a:srgbClr val="434343"/>
                </a:solidFill>
              </a:rPr>
              <a:t>www.howtogeek.com</a:t>
            </a:r>
            <a:r>
              <a:rPr lang="en-US" sz="3600" dirty="0">
                <a:solidFill>
                  <a:srgbClr val="434343"/>
                </a:solidFill>
              </a:rPr>
              <a:t>/197947/how-to-install-python-on-windows/</a:t>
            </a:r>
            <a:endParaRPr sz="36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1004075" y="1165400"/>
            <a:ext cx="8331300" cy="61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333333"/>
                </a:solidFill>
              </a:rPr>
              <a:t>Write a program that takes three inputs a, b, and c, representing the side lengths of a triangle, and prints </a:t>
            </a:r>
            <a:endParaRPr sz="3600">
              <a:solidFill>
                <a:srgbClr val="33333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333333"/>
                </a:solidFill>
              </a:rPr>
              <a:t>out the area of the triangle using Heron's formula: </a:t>
            </a:r>
            <a:endParaRPr sz="3600">
              <a:solidFill>
                <a:srgbClr val="33333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33"/>
                </a:solidFill>
              </a:rPr>
              <a:t>area = sqrt(s(s-a)(s-b)(s-c)), where s = (a + b + c) / 2.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Shape 201" descr="Screen Shot 2015-04-25 at 2.33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1" y="1812757"/>
            <a:ext cx="10097250" cy="357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Shape 208" descr="Screen Shot 2015-04-25 at 2.57.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261937"/>
            <a:ext cx="10159999" cy="281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100575" y="7117075"/>
            <a:ext cx="9889525" cy="3059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Advantages of a high-level language: easier to code, portability</a:t>
            </a:r>
            <a:endParaRPr sz="3600">
              <a:solidFill>
                <a:srgbClr val="434343"/>
              </a:solidFill>
            </a:endParaRP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Low-level languages are only used for a few specialized applications.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100575" y="7117075"/>
            <a:ext cx="9889525" cy="305900"/>
          </a:xfrm>
          <a:prstGeom prst="rect">
            <a:avLst/>
          </a:prstGeom>
          <a:solidFill>
            <a:srgbClr val="274E13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Kinds of program process high-level languages into low-level languages: interpreter and compiler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66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/>
          </a:p>
        </p:txBody>
      </p:sp>
      <p:pic>
        <p:nvPicPr>
          <p:cNvPr id="48" name="Shape 48" descr="Screen Shot 2015-04-25 at 6.15.5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624" y="3697375"/>
            <a:ext cx="6766775" cy="17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162075" cy="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/>
        </p:nvSpPr>
        <p:spPr>
          <a:xfrm>
            <a:off x="100575" y="7117075"/>
            <a:ext cx="9889525" cy="3059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Kinds of program process high-level languages into low-level languages: interpreter and compiler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66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66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6"/>
          </a:p>
        </p:txBody>
      </p:sp>
      <p:pic>
        <p:nvPicPr>
          <p:cNvPr id="56" name="Shape 56" descr="Screen Shot 2015-04-25 at 6.17.14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50" y="3276334"/>
            <a:ext cx="8667276" cy="156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5" y="0"/>
            <a:ext cx="10124376" cy="8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Python is considered as interpreted language because Python programs are executed by an interpreter. Two ways to use interpreter: command line and script mode</a:t>
            </a: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print(1 </a:t>
            </a: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smtClean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sz="3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600" dirty="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6" cy="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Char char="●"/>
            </a:pPr>
            <a:r>
              <a:rPr lang="en-US" sz="3600">
                <a:solidFill>
                  <a:srgbClr val="434343"/>
                </a:solidFill>
              </a:rPr>
              <a:t>Python is considered as interpreted language because Python programs are executed by an interpreter. Two ways to use interpreter: command line and script mode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rgbClr val="43434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34343"/>
                </a:solidFill>
              </a:rPr>
              <a:t>create a file:</a:t>
            </a: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&lt;name&gt;.py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to run it:</a:t>
            </a:r>
            <a:r>
              <a:rPr lang="en-US" sz="3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python &lt;name&gt;.py</a:t>
            </a:r>
            <a:endParaRPr sz="36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0"/>
            <a:ext cx="10124375" cy="8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274E13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 A program  is a </a:t>
            </a:r>
            <a:r>
              <a:rPr lang="en-US" sz="3600" b="1">
                <a:solidFill>
                  <a:srgbClr val="434343"/>
                </a:solidFill>
              </a:rPr>
              <a:t>sequence of instructions</a:t>
            </a:r>
            <a:r>
              <a:rPr lang="en-US" sz="3600">
                <a:solidFill>
                  <a:srgbClr val="434343"/>
                </a:solidFill>
              </a:rPr>
              <a:t> that specifies how to perform a computation.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The computation might be something mathematical, such as solving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34343"/>
                </a:solidFill>
              </a:rPr>
              <a:t>a system of equations or finding the roots of a polynomial, but it can also be a symbolic computation, such as searching and replacing text in a document or (strangely enough) compiling a program.</a:t>
            </a:r>
            <a:endParaRPr sz="36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162075" cy="8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100575" y="7117075"/>
            <a:ext cx="9889500" cy="3060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07325" y="980775"/>
            <a:ext cx="9633000" cy="5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</a:rPr>
              <a:t> input</a:t>
            </a:r>
            <a:r>
              <a:rPr lang="en-US" sz="3000">
                <a:solidFill>
                  <a:srgbClr val="434343"/>
                </a:solidFill>
              </a:rPr>
              <a:t>: Get data from the keyboard, a file, or some other device.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 </a:t>
            </a:r>
            <a:r>
              <a:rPr lang="en-US" sz="3000" b="1">
                <a:solidFill>
                  <a:srgbClr val="FF0000"/>
                </a:solidFill>
              </a:rPr>
              <a:t>output</a:t>
            </a:r>
            <a:r>
              <a:rPr lang="en-US" sz="3000">
                <a:solidFill>
                  <a:srgbClr val="434343"/>
                </a:solidFill>
              </a:rPr>
              <a:t>: Display data on the screen or send data to a file or other device.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 </a:t>
            </a:r>
            <a:r>
              <a:rPr lang="en-US" sz="3000" b="1">
                <a:solidFill>
                  <a:srgbClr val="FF0000"/>
                </a:solidFill>
              </a:rPr>
              <a:t>math</a:t>
            </a:r>
            <a:r>
              <a:rPr lang="en-US" sz="3000">
                <a:solidFill>
                  <a:srgbClr val="434343"/>
                </a:solidFill>
              </a:rPr>
              <a:t>: Perform basic mathematical operations like addition and multiplication.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 </a:t>
            </a:r>
            <a:r>
              <a:rPr lang="en-US" sz="3000" b="1">
                <a:solidFill>
                  <a:srgbClr val="FF0000"/>
                </a:solidFill>
              </a:rPr>
              <a:t>conditional execution</a:t>
            </a:r>
            <a:r>
              <a:rPr lang="en-US" sz="3000">
                <a:solidFill>
                  <a:srgbClr val="434343"/>
                </a:solidFill>
              </a:rPr>
              <a:t>: Check for certain conditions and execute the appropriate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sequence of statements.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 </a:t>
            </a:r>
            <a:r>
              <a:rPr lang="en-US" sz="3000" b="1">
                <a:solidFill>
                  <a:srgbClr val="FF0000"/>
                </a:solidFill>
              </a:rPr>
              <a:t>repetition</a:t>
            </a:r>
            <a:r>
              <a:rPr lang="en-US" sz="3000">
                <a:solidFill>
                  <a:srgbClr val="434343"/>
                </a:solidFill>
              </a:rPr>
              <a:t>: Perform some action repeatedly, usually with some variation.</a:t>
            </a: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43434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1136</Words>
  <Application>Microsoft Macintosh PowerPoint</Application>
  <PresentationFormat>Custom</PresentationFormat>
  <Paragraphs>107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Syncopate</vt:lpstr>
      <vt:lpstr>Custom</vt:lpstr>
      <vt:lpstr>Introductory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Variables, expressions and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program that takes three inputs a, b, and c, representing the side lengths of a triangle, and prints  out the area of the triangle using Heron's formula:  area = sqrt(s(s-a)(s-b)(s-c)), where s = (a + b + c) / 2.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Programming</dc:title>
  <cp:lastModifiedBy>Vic Angelo Mamaril</cp:lastModifiedBy>
  <cp:revision>5</cp:revision>
  <dcterms:modified xsi:type="dcterms:W3CDTF">2019-10-25T22:18:05Z</dcterms:modified>
</cp:coreProperties>
</file>