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  <p:sldMasterId id="2147483664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7"/>
    <p:restoredTop sz="93790"/>
  </p:normalViewPr>
  <p:slideViewPr>
    <p:cSldViewPr snapToGrid="0">
      <p:cViewPr varScale="1">
        <p:scale>
          <a:sx n="129" d="100"/>
          <a:sy n="129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Shape 14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Shape 1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Shape 1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Shape 14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Shape 15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Shape 1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Shape 1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Shape 1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Shape 1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Shape 1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Shape 15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Shape 15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Shape 1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Shape 1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Shape 15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Shape 1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Shape 1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Shape 15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Shape 1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Shape 1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Shape 1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Shape 15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7" name="Shape 15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Shape 15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Shape 15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Shape 15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Shape 15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Shape 15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Shape 15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Shape 15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Shape 1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Shape 1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Shape 1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009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Shape 1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Shape 1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709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Shape 14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Shape 1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979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Shape 1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Shape 1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819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Shape 1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Shape 1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Shape 1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Shape 1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Shape 14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Shape 1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Shape 14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Shape 1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Shape 14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Shape 1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Shape 1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Shape 1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Shape 14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Shape 14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542" name="Shape 542"/>
          <p:cNvGrpSpPr/>
          <p:nvPr/>
        </p:nvGrpSpPr>
        <p:grpSpPr>
          <a:xfrm rot="10800000" flipH="1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543" name="Shape 543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Shape 590"/>
          <p:cNvGrpSpPr/>
          <p:nvPr/>
        </p:nvGrpSpPr>
        <p:grpSpPr>
          <a:xfrm rot="10800000" flipH="1">
            <a:off x="7663686" y="3682712"/>
            <a:ext cx="1034724" cy="895486"/>
            <a:chOff x="238125" y="1431100"/>
            <a:chExt cx="3296350" cy="2852775"/>
          </a:xfrm>
        </p:grpSpPr>
        <p:sp>
          <p:nvSpPr>
            <p:cNvPr id="591" name="Shape 59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Shape 673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Shape 674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Shape 67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Shape 67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Shape 677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Shape 67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Shape 67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Shape 680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1" name="Shape 681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682" name="Shape 68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4" name="Shape 684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6" name="Shape 68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687" name="Shape 68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Shape 693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4" name="Shape 694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695" name="Shape 69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Shape 703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704" name="Shape 70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1" name="Shape 711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12" name="Shape 712"/>
          <p:cNvGrpSpPr/>
          <p:nvPr/>
        </p:nvGrpSpPr>
        <p:grpSpPr>
          <a:xfrm rot="10800000" flipH="1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713" name="Shape 713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0" name="Shape 760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Shape 761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Shape 762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Shape 763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4" name="Shape 764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765" name="Shape 76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7" name="Shape 76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8" name="Shape 76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769" name="Shape 76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Shape 77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778" name="Shape 77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Shape 782"/>
          <p:cNvGrpSpPr/>
          <p:nvPr/>
        </p:nvGrpSpPr>
        <p:grpSpPr>
          <a:xfrm rot="10800000" flipH="1">
            <a:off x="7663686" y="3682712"/>
            <a:ext cx="1034724" cy="895486"/>
            <a:chOff x="238125" y="1431100"/>
            <a:chExt cx="3296350" cy="2852775"/>
          </a:xfrm>
        </p:grpSpPr>
        <p:sp>
          <p:nvSpPr>
            <p:cNvPr id="783" name="Shape 783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5" name="Shape 86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Shape 86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Shape 867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Shape 86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Shape 86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0" name="Shape 87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871" name="Shape 87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Shape 877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880" name="Shape 880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1" name="Shape 881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2" name="Shape 882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83" name="Shape 883"/>
          <p:cNvGrpSpPr/>
          <p:nvPr/>
        </p:nvGrpSpPr>
        <p:grpSpPr>
          <a:xfrm rot="10800000" flipH="1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884" name="Shape 884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1" name="Shape 931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Shape 932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Shape 933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Shape 934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Shape 93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936" name="Shape 93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8" name="Shape 93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9" name="Shape 93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940" name="Shape 9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Shape 94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949" name="Shape 94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955" name="Shape 955"/>
          <p:cNvGrpSpPr/>
          <p:nvPr/>
        </p:nvGrpSpPr>
        <p:grpSpPr>
          <a:xfrm rot="10800000" flipH="1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956" name="Shape 95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Shape 1003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Shape 1004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Shape 100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Shape 100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7" name="Shape 100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008" name="Shape 100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0" name="Shape 1010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1" name="Shape 1011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012" name="Shape 10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Shape 102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021" name="Shape 102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Shape 1025"/>
          <p:cNvGrpSpPr/>
          <p:nvPr/>
        </p:nvGrpSpPr>
        <p:grpSpPr>
          <a:xfrm rot="10800000" flipH="1">
            <a:off x="7663686" y="3682712"/>
            <a:ext cx="1034724" cy="895486"/>
            <a:chOff x="238125" y="1431100"/>
            <a:chExt cx="3296350" cy="2852775"/>
          </a:xfrm>
        </p:grpSpPr>
        <p:sp>
          <p:nvSpPr>
            <p:cNvPr id="1026" name="Shape 1026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8" name="Shape 110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Shape 110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Shape 1110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Shape 1111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Shape 1112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3" name="Shape 1113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114" name="Shape 111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0" name="Shape 1120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Shape 112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grpSp>
        <p:nvGrpSpPr>
          <p:cNvPr id="1123" name="Shape 1123"/>
          <p:cNvGrpSpPr/>
          <p:nvPr/>
        </p:nvGrpSpPr>
        <p:grpSpPr>
          <a:xfrm rot="10800000" flipH="1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1124" name="Shape 1124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1" name="Shape 1171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Shape 1172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Shape 1173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Shape 1174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5" name="Shape 117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176" name="Shape 117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8" name="Shape 117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9" name="Shape 117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180" name="Shape 118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Shape 118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189" name="Shape 118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3" name="Shape 1193"/>
          <p:cNvGrpSpPr/>
          <p:nvPr/>
        </p:nvGrpSpPr>
        <p:grpSpPr>
          <a:xfrm rot="10800000" flipH="1">
            <a:off x="7663686" y="3682712"/>
            <a:ext cx="1034724" cy="895486"/>
            <a:chOff x="238125" y="1431100"/>
            <a:chExt cx="3296350" cy="2852775"/>
          </a:xfrm>
        </p:grpSpPr>
        <p:sp>
          <p:nvSpPr>
            <p:cNvPr id="1194" name="Shape 1194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Shape 127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Shape 127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Shape 127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Shape 127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Shape 1280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1" name="Shape 1281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282" name="Shape 128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8" name="Shape 128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" name="Shape 1290"/>
          <p:cNvGrpSpPr/>
          <p:nvPr/>
        </p:nvGrpSpPr>
        <p:grpSpPr>
          <a:xfrm rot="10800000" flipH="1">
            <a:off x="316371" y="178888"/>
            <a:ext cx="1088337" cy="942842"/>
            <a:chOff x="4088875" y="1431100"/>
            <a:chExt cx="3293000" cy="2852775"/>
          </a:xfrm>
        </p:grpSpPr>
        <p:sp>
          <p:nvSpPr>
            <p:cNvPr id="1291" name="Shape 129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8" name="Shape 1338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Shape 1339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Shape 134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Shape 1341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2" name="Shape 1342"/>
          <p:cNvGrpSpPr/>
          <p:nvPr/>
        </p:nvGrpSpPr>
        <p:grpSpPr>
          <a:xfrm rot="10800000" flipH="1">
            <a:off x="8218343" y="4123089"/>
            <a:ext cx="685311" cy="593092"/>
            <a:chOff x="238125" y="1431100"/>
            <a:chExt cx="3296350" cy="2852775"/>
          </a:xfrm>
        </p:grpSpPr>
        <p:sp>
          <p:nvSpPr>
            <p:cNvPr id="1343" name="Shape 1343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5" name="Shape 1425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Shape 1426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Shape 1427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Shape 1428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5" name="Shape 35"/>
          <p:cNvGrpSpPr/>
          <p:nvPr/>
        </p:nvGrpSpPr>
        <p:grpSpPr>
          <a:xfrm rot="10800000" flipH="1">
            <a:off x="3692751" y="38249"/>
            <a:ext cx="1758133" cy="1523097"/>
            <a:chOff x="4088875" y="1431100"/>
            <a:chExt cx="3293000" cy="2852775"/>
          </a:xfrm>
        </p:grpSpPr>
        <p:sp>
          <p:nvSpPr>
            <p:cNvPr id="36" name="Shape 3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Shape 83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Shape 87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88" name="Shape 8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Shape 90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" name="Shape 91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92" name="Shape 9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Shape 100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101" name="Shape 10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Shape 105"/>
          <p:cNvGrpSpPr/>
          <p:nvPr/>
        </p:nvGrpSpPr>
        <p:grpSpPr>
          <a:xfrm rot="10800000" flipH="1">
            <a:off x="3920312" y="3981676"/>
            <a:ext cx="1303377" cy="1127987"/>
            <a:chOff x="238125" y="1431100"/>
            <a:chExt cx="3296350" cy="2852775"/>
          </a:xfrm>
        </p:grpSpPr>
        <p:sp>
          <p:nvSpPr>
            <p:cNvPr id="106" name="Shape 106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Shape 188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Shape 190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Shape 193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194" name="Shape 19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Shape 200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4" name="Shape 204"/>
          <p:cNvGrpSpPr/>
          <p:nvPr/>
        </p:nvGrpSpPr>
        <p:grpSpPr>
          <a:xfrm rot="10800000" flipH="1">
            <a:off x="421029" y="1677114"/>
            <a:ext cx="2064711" cy="1788690"/>
            <a:chOff x="4088875" y="1431100"/>
            <a:chExt cx="3293000" cy="2852775"/>
          </a:xfrm>
        </p:grpSpPr>
        <p:sp>
          <p:nvSpPr>
            <p:cNvPr id="205" name="Shape 205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Shape 252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Shape 25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257" name="Shape 2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Shape 259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Shape 260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261" name="Shape 26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Shape 269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270" name="Shape 27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Shape 274"/>
          <p:cNvGrpSpPr/>
          <p:nvPr/>
        </p:nvGrpSpPr>
        <p:grpSpPr>
          <a:xfrm rot="10800000" flipH="1">
            <a:off x="-88363" y="302262"/>
            <a:ext cx="1034724" cy="895486"/>
            <a:chOff x="238125" y="1431100"/>
            <a:chExt cx="3296350" cy="2852775"/>
          </a:xfrm>
        </p:grpSpPr>
        <p:sp>
          <p:nvSpPr>
            <p:cNvPr id="275" name="Shape 275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Shape 357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Shape 358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Shape 362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363" name="Shape 36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Shape 369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grpSp>
        <p:nvGrpSpPr>
          <p:cNvPr id="372" name="Shape 372"/>
          <p:cNvGrpSpPr/>
          <p:nvPr/>
        </p:nvGrpSpPr>
        <p:grpSpPr>
          <a:xfrm rot="10800000" flipH="1">
            <a:off x="411207" y="1998368"/>
            <a:ext cx="1322798" cy="1145960"/>
            <a:chOff x="4088875" y="1431100"/>
            <a:chExt cx="3293000" cy="2852775"/>
          </a:xfrm>
        </p:grpSpPr>
        <p:sp>
          <p:nvSpPr>
            <p:cNvPr id="373" name="Shape 373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Shape 420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Shape 421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Shape 422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Shape 423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4" name="Shape 42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425" name="Shape 42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Shape 427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" name="Shape 428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429" name="Shape 42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Shape 437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438" name="Shape 4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Shape 442"/>
          <p:cNvGrpSpPr/>
          <p:nvPr/>
        </p:nvGrpSpPr>
        <p:grpSpPr>
          <a:xfrm rot="10800000" flipH="1">
            <a:off x="-97888" y="626112"/>
            <a:ext cx="1034724" cy="895486"/>
            <a:chOff x="238125" y="1431100"/>
            <a:chExt cx="3296350" cy="2852775"/>
          </a:xfrm>
        </p:grpSpPr>
        <p:sp>
          <p:nvSpPr>
            <p:cNvPr id="443" name="Shape 443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Shape 525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Shape 526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Shape 527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Shape 528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Shape 530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531" name="Shape 53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Shape 537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Shape 538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Shape 1433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Day </a:t>
            </a:r>
            <a:r>
              <a:rPr lang="en-US" dirty="0" smtClean="0"/>
              <a:t>1.</a:t>
            </a:r>
            <a:r>
              <a:rPr lang="en" dirty="0" smtClean="0"/>
              <a:t>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Shape 1492"/>
          <p:cNvSpPr txBox="1">
            <a:spLocks noGrp="1"/>
          </p:cNvSpPr>
          <p:nvPr>
            <p:ph type="title"/>
          </p:nvPr>
        </p:nvSpPr>
        <p:spPr>
          <a:xfrm>
            <a:off x="2442025" y="23402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files</a:t>
            </a:r>
            <a:endParaRPr/>
          </a:p>
        </p:txBody>
      </p:sp>
      <p:sp>
        <p:nvSpPr>
          <p:cNvPr id="1493" name="Shape 1493"/>
          <p:cNvSpPr txBox="1">
            <a:spLocks noGrp="1"/>
          </p:cNvSpPr>
          <p:nvPr>
            <p:ph type="body" idx="1"/>
          </p:nvPr>
        </p:nvSpPr>
        <p:spPr>
          <a:xfrm>
            <a:off x="1889300" y="780700"/>
            <a:ext cx="7261500" cy="3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from sys import argv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from os.path import exists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script, from_file, to_file = argv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input = open(from_file)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indata = input.read()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if not exists(to_file):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output = open(to_file, ‘w’)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buNone/>
            </a:pPr>
            <a:r>
              <a:rPr lang="en" sz="1800" dirty="0" err="1" smtClean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output.write</a:t>
            </a:r>
            <a:r>
              <a:rPr lang="en" sz="1800" dirty="0" smtClean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dirty="0" err="1" smtClean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indata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buNone/>
            </a:pPr>
            <a:r>
              <a:rPr lang="en-US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1800" dirty="0" err="1" smtClean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utput.close</a:t>
            </a: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input.close()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Shape 1504"/>
          <p:cNvSpPr txBox="1">
            <a:spLocks noGrp="1"/>
          </p:cNvSpPr>
          <p:nvPr>
            <p:ph type="title"/>
          </p:nvPr>
        </p:nvSpPr>
        <p:spPr>
          <a:xfrm>
            <a:off x="2442025" y="234025"/>
            <a:ext cx="62517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</a:t>
            </a:r>
            <a:endParaRPr/>
          </a:p>
        </p:txBody>
      </p:sp>
      <p:sp>
        <p:nvSpPr>
          <p:cNvPr id="1505" name="Shape 1505"/>
          <p:cNvSpPr txBox="1">
            <a:spLocks noGrp="1"/>
          </p:cNvSpPr>
          <p:nvPr>
            <p:ph type="body" idx="1"/>
          </p:nvPr>
        </p:nvSpPr>
        <p:spPr>
          <a:xfrm>
            <a:off x="1432100" y="1161700"/>
            <a:ext cx="3651000" cy="3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9BBD5"/>
                </a:solidFill>
                <a:latin typeface="Courier New"/>
                <a:ea typeface="Courier New"/>
                <a:cs typeface="Courier New"/>
                <a:sym typeface="Courier New"/>
              </a:rPr>
              <a:t>what’s the difference?</a:t>
            </a:r>
            <a:endParaRPr sz="2000">
              <a:solidFill>
                <a:srgbClr val="19BB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19BB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a = 0</a:t>
            </a:r>
            <a:endParaRPr sz="20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if 2+2 == 4:</a:t>
            </a:r>
            <a:endParaRPr sz="20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	a = a + 1</a:t>
            </a:r>
            <a:endParaRPr sz="20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elif 2+3 == 5:</a:t>
            </a:r>
            <a:endParaRPr sz="20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	a = a + 1</a:t>
            </a:r>
            <a:endParaRPr sz="20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elif 2+4 == 6:</a:t>
            </a:r>
            <a:endParaRPr sz="20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	a = a + 1</a:t>
            </a:r>
            <a:endParaRPr sz="20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6" name="Shape 1506"/>
          <p:cNvSpPr txBox="1">
            <a:spLocks noGrp="1"/>
          </p:cNvSpPr>
          <p:nvPr>
            <p:ph type="body" idx="1"/>
          </p:nvPr>
        </p:nvSpPr>
        <p:spPr>
          <a:xfrm>
            <a:off x="5144625" y="1161700"/>
            <a:ext cx="3651000" cy="3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19BB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19BB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a = 0</a:t>
            </a:r>
            <a:endParaRPr sz="20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if 2+2 == 4:</a:t>
            </a:r>
            <a:endParaRPr sz="20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	a = a + 1</a:t>
            </a:r>
            <a:endParaRPr sz="20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if 2+3 == 5:</a:t>
            </a:r>
            <a:endParaRPr sz="20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	a = a + 1</a:t>
            </a:r>
            <a:endParaRPr sz="20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if 2+4 == 6:</a:t>
            </a:r>
            <a:endParaRPr sz="20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	a = a + 1</a:t>
            </a:r>
            <a:endParaRPr sz="20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Shape 1511"/>
          <p:cNvSpPr txBox="1">
            <a:spLocks noGrp="1"/>
          </p:cNvSpPr>
          <p:nvPr>
            <p:ph type="title"/>
          </p:nvPr>
        </p:nvSpPr>
        <p:spPr>
          <a:xfrm>
            <a:off x="2442025" y="234025"/>
            <a:ext cx="62517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</a:t>
            </a:r>
            <a:endParaRPr/>
          </a:p>
        </p:txBody>
      </p:sp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2057400" y="990250"/>
            <a:ext cx="5376134" cy="3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19BBD5"/>
                </a:solidFill>
                <a:latin typeface="Courier New"/>
                <a:ea typeface="Courier New"/>
                <a:cs typeface="Courier New"/>
                <a:sym typeface="Courier New"/>
              </a:rPr>
              <a:t>nested</a:t>
            </a:r>
            <a:endParaRPr sz="2000" dirty="0">
              <a:solidFill>
                <a:srgbClr val="19BB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a = 0</a:t>
            </a:r>
            <a:endParaRPr sz="20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if 2+2 == 4:</a:t>
            </a:r>
            <a:endParaRPr sz="20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	if 2+3 == 5:</a:t>
            </a:r>
            <a:endParaRPr sz="20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		if 2+4 == 6:</a:t>
            </a:r>
            <a:endParaRPr sz="20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			a = a + 1</a:t>
            </a:r>
            <a:endParaRPr sz="20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		else:</a:t>
            </a:r>
            <a:endParaRPr sz="20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			a = a + 3</a:t>
            </a:r>
            <a:endParaRPr sz="20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20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	a = a + 4</a:t>
            </a:r>
            <a:endParaRPr sz="20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Shape 1517"/>
          <p:cNvSpPr txBox="1">
            <a:spLocks noGrp="1"/>
          </p:cNvSpPr>
          <p:nvPr>
            <p:ph type="title"/>
          </p:nvPr>
        </p:nvSpPr>
        <p:spPr>
          <a:xfrm>
            <a:off x="2452125" y="5365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1518" name="Shape 1518"/>
          <p:cNvSpPr txBox="1">
            <a:spLocks noGrp="1"/>
          </p:cNvSpPr>
          <p:nvPr>
            <p:ph type="body" idx="1"/>
          </p:nvPr>
        </p:nvSpPr>
        <p:spPr>
          <a:xfrm>
            <a:off x="1550900" y="881550"/>
            <a:ext cx="7261500" cy="3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hairs = [‘brown’, ‘blond’, ‘red’]</a:t>
            </a: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eyes = [‘brown’, ‘blue’, ‘green’]</a:t>
            </a: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weights = [1,2,3,4]</a:t>
            </a: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19BBD5"/>
                </a:solidFill>
                <a:latin typeface="Courier New"/>
                <a:ea typeface="Courier New"/>
                <a:cs typeface="Courier New"/>
                <a:sym typeface="Courier New"/>
              </a:rPr>
              <a:t>it can be </a:t>
            </a:r>
            <a:r>
              <a:rPr lang="en" sz="2400" dirty="0" err="1">
                <a:solidFill>
                  <a:srgbClr val="19BBD5"/>
                </a:solidFill>
                <a:latin typeface="Courier New"/>
                <a:ea typeface="Courier New"/>
                <a:cs typeface="Courier New"/>
                <a:sym typeface="Courier New"/>
              </a:rPr>
              <a:t>heterogenous</a:t>
            </a:r>
            <a:endParaRPr sz="2400" dirty="0">
              <a:solidFill>
                <a:srgbClr val="19BB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info = [‘cellphone’, 23, 8.5, ‘name’]</a:t>
            </a: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19BBD5"/>
                </a:solidFill>
                <a:latin typeface="Courier New"/>
                <a:ea typeface="Courier New"/>
                <a:cs typeface="Courier New"/>
                <a:sym typeface="Courier New"/>
              </a:rPr>
              <a:t>access element </a:t>
            </a:r>
            <a:endParaRPr sz="2400" dirty="0">
              <a:solidFill>
                <a:srgbClr val="19BB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hairs[1] # ‘blond’ </a:t>
            </a: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Shape 1523"/>
          <p:cNvSpPr txBox="1">
            <a:spLocks noGrp="1"/>
          </p:cNvSpPr>
          <p:nvPr>
            <p:ph type="title"/>
          </p:nvPr>
        </p:nvSpPr>
        <p:spPr>
          <a:xfrm>
            <a:off x="2452125" y="5365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- operations</a:t>
            </a:r>
            <a:endParaRPr/>
          </a:p>
        </p:txBody>
      </p:sp>
      <p:sp>
        <p:nvSpPr>
          <p:cNvPr id="1524" name="Shape 1524"/>
          <p:cNvSpPr txBox="1">
            <a:spLocks noGrp="1"/>
          </p:cNvSpPr>
          <p:nvPr>
            <p:ph type="body" idx="1"/>
          </p:nvPr>
        </p:nvSpPr>
        <p:spPr>
          <a:xfrm>
            <a:off x="1026450" y="1181875"/>
            <a:ext cx="7888800" cy="3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hairs = [‘brown’, ‘blond’, ‘red’]</a:t>
            </a:r>
            <a:endParaRPr sz="24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hairs.append(‘black’) </a:t>
            </a:r>
            <a:endParaRPr sz="24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#[‘brown’, ‘blond’, ‘red’, ‘black’]</a:t>
            </a:r>
            <a:endParaRPr sz="12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hairs.extend(hairs) </a:t>
            </a:r>
            <a:endParaRPr sz="24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#[‘brown’, ‘blond’, ‘red’, ‘black’,‘brown’, ‘blond’, ‘red’, ‘black’]</a:t>
            </a:r>
            <a:endParaRPr sz="24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hairs.insert(1, ‘violet’)</a:t>
            </a:r>
            <a:endParaRPr sz="24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#[‘brown’,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‘violet’, </a:t>
            </a:r>
            <a:r>
              <a:rPr lang="en" sz="120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‘blond’, ‘red’, ‘black’,‘brown’, ‘blond’, ‘red’, ‘black’]</a:t>
            </a:r>
            <a:endParaRPr sz="12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hairs.remove(‘brown’)</a:t>
            </a:r>
            <a:endParaRPr sz="24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#[‘violet’,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‘blond’, </a:t>
            </a:r>
            <a:r>
              <a:rPr lang="en" sz="120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‘red’, ‘black’,‘brown’, ‘blond’, ‘red’, ‘black’]</a:t>
            </a:r>
            <a:endParaRPr sz="24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Shape 1529"/>
          <p:cNvSpPr txBox="1">
            <a:spLocks noGrp="1"/>
          </p:cNvSpPr>
          <p:nvPr>
            <p:ph type="title"/>
          </p:nvPr>
        </p:nvSpPr>
        <p:spPr>
          <a:xfrm>
            <a:off x="2452125" y="5365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- operations</a:t>
            </a:r>
            <a:endParaRPr/>
          </a:p>
        </p:txBody>
      </p:sp>
      <p:sp>
        <p:nvSpPr>
          <p:cNvPr id="1530" name="Shape 1530"/>
          <p:cNvSpPr txBox="1">
            <a:spLocks noGrp="1"/>
          </p:cNvSpPr>
          <p:nvPr>
            <p:ph type="body" idx="1"/>
          </p:nvPr>
        </p:nvSpPr>
        <p:spPr>
          <a:xfrm>
            <a:off x="1026450" y="1181875"/>
            <a:ext cx="7888800" cy="3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hairs = [‘brown’, ‘blond’, ‘red’]</a:t>
            </a: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hairs.sort() </a:t>
            </a: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#[‘blond’, ‘brown’, ‘red’]</a:t>
            </a:r>
            <a:endParaRPr sz="12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hairs.reverse() </a:t>
            </a: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#[‘red’, ‘blond’, 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‘brown’</a:t>
            </a:r>
            <a:r>
              <a:rPr lang="en" sz="12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Shape 1535"/>
          <p:cNvSpPr txBox="1">
            <a:spLocks noGrp="1"/>
          </p:cNvSpPr>
          <p:nvPr>
            <p:ph type="title"/>
          </p:nvPr>
        </p:nvSpPr>
        <p:spPr>
          <a:xfrm>
            <a:off x="2452125" y="5365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- operations</a:t>
            </a:r>
            <a:endParaRPr/>
          </a:p>
        </p:txBody>
      </p:sp>
      <p:sp>
        <p:nvSpPr>
          <p:cNvPr id="1536" name="Shape 1536"/>
          <p:cNvSpPr txBox="1">
            <a:spLocks noGrp="1"/>
          </p:cNvSpPr>
          <p:nvPr>
            <p:ph type="body" idx="1"/>
          </p:nvPr>
        </p:nvSpPr>
        <p:spPr>
          <a:xfrm>
            <a:off x="1026450" y="1181875"/>
            <a:ext cx="7888800" cy="3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hairs = [‘violet’, ‘red’, ‘black’,‘brown’, ‘blond’, ‘red’, ‘black’]</a:t>
            </a:r>
            <a:endParaRPr sz="24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hairs.pop(1) </a:t>
            </a:r>
            <a:endParaRPr sz="24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# returns red</a:t>
            </a:r>
            <a:endParaRPr sz="24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#[‘violet’, ‘black’,‘brown’, ‘blond’, ‘red’, ‘black’]</a:t>
            </a:r>
            <a:endParaRPr sz="12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hairs.pop()</a:t>
            </a:r>
            <a:endParaRPr sz="24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# the last one</a:t>
            </a:r>
            <a:endParaRPr sz="12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9BBD5"/>
                </a:solidFill>
                <a:latin typeface="Courier New"/>
                <a:ea typeface="Courier New"/>
                <a:cs typeface="Courier New"/>
                <a:sym typeface="Courier New"/>
              </a:rPr>
              <a:t>stack - first in, last out</a:t>
            </a:r>
            <a:endParaRPr sz="2400">
              <a:solidFill>
                <a:srgbClr val="19BBD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Shape 1541"/>
          <p:cNvSpPr txBox="1">
            <a:spLocks noGrp="1"/>
          </p:cNvSpPr>
          <p:nvPr>
            <p:ph type="title"/>
          </p:nvPr>
        </p:nvSpPr>
        <p:spPr>
          <a:xfrm>
            <a:off x="2452125" y="5365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- operations</a:t>
            </a:r>
            <a:endParaRPr/>
          </a:p>
        </p:txBody>
      </p:sp>
      <p:sp>
        <p:nvSpPr>
          <p:cNvPr id="1542" name="Shape 1542"/>
          <p:cNvSpPr txBox="1">
            <a:spLocks noGrp="1"/>
          </p:cNvSpPr>
          <p:nvPr>
            <p:ph type="body" idx="1"/>
          </p:nvPr>
        </p:nvSpPr>
        <p:spPr>
          <a:xfrm>
            <a:off x="1026450" y="1181875"/>
            <a:ext cx="7888800" cy="3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from collections import deque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hairs = [‘violet’, ‘red’, ‘black’,‘brown’, ‘blond’, ‘red’, ‘black’]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queue = deque(hairs)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queue.append("Terry")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queue.append("Graham")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queue.popleft()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queue.popleft()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800" dirty="0" err="1" smtClean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rint</a:t>
            </a:r>
            <a:r>
              <a:rPr lang="en-US" sz="1800" dirty="0" smtClean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dirty="0" smtClean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en-US" sz="1800" dirty="0" smtClean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Shape 1547"/>
          <p:cNvSpPr txBox="1">
            <a:spLocks noGrp="1"/>
          </p:cNvSpPr>
          <p:nvPr>
            <p:ph type="title"/>
          </p:nvPr>
        </p:nvSpPr>
        <p:spPr>
          <a:xfrm>
            <a:off x="2452125" y="5365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- operations</a:t>
            </a:r>
            <a:endParaRPr/>
          </a:p>
        </p:txBody>
      </p:sp>
      <p:sp>
        <p:nvSpPr>
          <p:cNvPr id="1548" name="Shape 1548"/>
          <p:cNvSpPr txBox="1">
            <a:spLocks noGrp="1"/>
          </p:cNvSpPr>
          <p:nvPr>
            <p:ph type="body" idx="1"/>
          </p:nvPr>
        </p:nvSpPr>
        <p:spPr>
          <a:xfrm>
            <a:off x="1026450" y="1181875"/>
            <a:ext cx="7888800" cy="3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hairs = [‘violet’, ‘red’, ‘black’,‘brown’, ‘blond’, ‘red’, ‘black’]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 smtClean="0"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sz="1800" dirty="0" err="1" smtClean="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‘violet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’ in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hairs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>
                <a:solidFill>
                  <a:srgbClr val="19BBD5"/>
                </a:solidFill>
                <a:latin typeface="Courier New"/>
                <a:ea typeface="Courier New"/>
                <a:cs typeface="Courier New"/>
                <a:sym typeface="Courier New"/>
              </a:rPr>
              <a:t># True</a:t>
            </a:r>
            <a:endParaRPr sz="1800" dirty="0">
              <a:solidFill>
                <a:srgbClr val="19BB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19BB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sz="18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pink’ in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hairs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>
                <a:solidFill>
                  <a:srgbClr val="19BBD5"/>
                </a:solidFill>
                <a:latin typeface="Courier New"/>
                <a:ea typeface="Courier New"/>
                <a:cs typeface="Courier New"/>
                <a:sym typeface="Courier New"/>
              </a:rPr>
              <a:t># False</a:t>
            </a:r>
            <a:endParaRPr sz="1800" dirty="0">
              <a:solidFill>
                <a:srgbClr val="19BB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19BB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alpha, beta, gamma = [2, 3, 5] </a:t>
            </a:r>
            <a:r>
              <a:rPr lang="en" sz="1800" dirty="0">
                <a:solidFill>
                  <a:srgbClr val="19BBD5"/>
                </a:solidFill>
                <a:latin typeface="Courier New"/>
                <a:ea typeface="Courier New"/>
                <a:cs typeface="Courier New"/>
                <a:sym typeface="Courier New"/>
              </a:rPr>
              <a:t># Unpacking</a:t>
            </a:r>
            <a:endParaRPr sz="1800" dirty="0">
              <a:solidFill>
                <a:srgbClr val="19BB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 txBox="1">
            <a:spLocks noGrp="1"/>
          </p:cNvSpPr>
          <p:nvPr>
            <p:ph type="title"/>
          </p:nvPr>
        </p:nvSpPr>
        <p:spPr>
          <a:xfrm>
            <a:off x="2391575" y="84922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1554" name="Shape 1554"/>
          <p:cNvSpPr txBox="1">
            <a:spLocks noGrp="1"/>
          </p:cNvSpPr>
          <p:nvPr>
            <p:ph type="body" idx="1"/>
          </p:nvPr>
        </p:nvSpPr>
        <p:spPr>
          <a:xfrm>
            <a:off x="1506050" y="1738800"/>
            <a:ext cx="7261500" cy="3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hairs = [‘brown’, ‘blond’, ‘red’]</a:t>
            </a: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for hair in hairs:</a:t>
            </a: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400" dirty="0" smtClean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print(“Color</a:t>
            </a:r>
            <a:r>
              <a:rPr lang="en" sz="24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: %s” % </a:t>
            </a:r>
            <a:r>
              <a:rPr lang="en" sz="2400" dirty="0" smtClean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hair)</a:t>
            </a: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 txBox="1">
            <a:spLocks noGrp="1"/>
          </p:cNvSpPr>
          <p:nvPr>
            <p:ph type="title"/>
          </p:nvPr>
        </p:nvSpPr>
        <p:spPr>
          <a:xfrm>
            <a:off x="2189900" y="5164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for today</a:t>
            </a:r>
            <a:endParaRPr/>
          </a:p>
        </p:txBody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1732700" y="1161700"/>
            <a:ext cx="5401500" cy="27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◇"/>
            </a:pPr>
            <a:r>
              <a:rPr lang="en" sz="2400" dirty="0"/>
              <a:t>formatted printing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n" sz="2400" dirty="0"/>
              <a:t>input methods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n" sz="2400" dirty="0"/>
              <a:t>reading and writing files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n" sz="2400" dirty="0" err="1"/>
              <a:t>boolean</a:t>
            </a:r>
            <a:r>
              <a:rPr lang="en" sz="2400" dirty="0"/>
              <a:t> practice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n" sz="2400" dirty="0"/>
              <a:t>conditional </a:t>
            </a:r>
            <a:r>
              <a:rPr lang="en" sz="2400" dirty="0" smtClean="0"/>
              <a:t>statement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n" sz="2400" dirty="0"/>
              <a:t>lists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n" sz="2400" dirty="0"/>
              <a:t>loop statements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n" sz="2400" dirty="0"/>
              <a:t>functions and variables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Shape 1559"/>
          <p:cNvSpPr txBox="1">
            <a:spLocks noGrp="1"/>
          </p:cNvSpPr>
          <p:nvPr>
            <p:ph type="title"/>
          </p:nvPr>
        </p:nvSpPr>
        <p:spPr>
          <a:xfrm>
            <a:off x="2411750" y="5903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1560" name="Shape 1560"/>
          <p:cNvSpPr txBox="1">
            <a:spLocks noGrp="1"/>
          </p:cNvSpPr>
          <p:nvPr>
            <p:ph type="body" idx="1"/>
          </p:nvPr>
        </p:nvSpPr>
        <p:spPr>
          <a:xfrm>
            <a:off x="1882500" y="1377600"/>
            <a:ext cx="7261500" cy="3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numbers = []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while i &lt; 6: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print(“At </a:t>
            </a: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the top i is %d” % </a:t>
            </a:r>
            <a:r>
              <a:rPr lang="en" sz="1800" dirty="0" smtClean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i)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	numbers.append(i)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	i = i + 1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print(“Numbers </a:t>
            </a: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now: “, </a:t>
            </a:r>
            <a:r>
              <a:rPr lang="en" sz="1800" dirty="0" smtClean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numbers)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print(“At </a:t>
            </a: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the bottom i is %d” % </a:t>
            </a:r>
            <a:r>
              <a:rPr lang="en" sz="1800" dirty="0" smtClean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i)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Shape 1565"/>
          <p:cNvSpPr txBox="1">
            <a:spLocks noGrp="1"/>
          </p:cNvSpPr>
          <p:nvPr>
            <p:ph type="title"/>
          </p:nvPr>
        </p:nvSpPr>
        <p:spPr>
          <a:xfrm>
            <a:off x="2411750" y="5141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 - iteration</a:t>
            </a:r>
            <a:endParaRPr/>
          </a:p>
        </p:txBody>
      </p:sp>
      <p:sp>
        <p:nvSpPr>
          <p:cNvPr id="1566" name="Shape 1566"/>
          <p:cNvSpPr txBox="1">
            <a:spLocks noGrp="1"/>
          </p:cNvSpPr>
          <p:nvPr>
            <p:ph type="body" idx="1"/>
          </p:nvPr>
        </p:nvSpPr>
        <p:spPr>
          <a:xfrm>
            <a:off x="1882500" y="1216250"/>
            <a:ext cx="7261500" cy="3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for a in range(x):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	print a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19BBD5"/>
                </a:solidFill>
                <a:latin typeface="Courier New"/>
                <a:ea typeface="Courier New"/>
                <a:cs typeface="Courier New"/>
                <a:sym typeface="Courier New"/>
              </a:rPr>
              <a:t># prints from 0 to x - 1</a:t>
            </a:r>
            <a:endParaRPr sz="1800" dirty="0">
              <a:solidFill>
                <a:srgbClr val="19BB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for b in range(x,y):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	print b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19BBD5"/>
                </a:solidFill>
                <a:latin typeface="Courier New"/>
                <a:ea typeface="Courier New"/>
                <a:cs typeface="Courier New"/>
                <a:sym typeface="Courier New"/>
              </a:rPr>
              <a:t># prints from x to y - 1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for c in range(x,y,z):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	print c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19BBD5"/>
                </a:solidFill>
                <a:latin typeface="Courier New"/>
                <a:ea typeface="Courier New"/>
                <a:cs typeface="Courier New"/>
                <a:sym typeface="Courier New"/>
              </a:rPr>
              <a:t># prints from x to y - 1 with z as addend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Shape 1571"/>
          <p:cNvSpPr txBox="1">
            <a:spLocks noGrp="1"/>
          </p:cNvSpPr>
          <p:nvPr>
            <p:ph type="title"/>
          </p:nvPr>
        </p:nvSpPr>
        <p:spPr>
          <a:xfrm>
            <a:off x="2411750" y="5141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1572" name="Shape 1572"/>
          <p:cNvSpPr txBox="1">
            <a:spLocks noGrp="1"/>
          </p:cNvSpPr>
          <p:nvPr>
            <p:ph type="body" idx="1"/>
          </p:nvPr>
        </p:nvSpPr>
        <p:spPr>
          <a:xfrm>
            <a:off x="1882500" y="1216250"/>
            <a:ext cx="7261500" cy="3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for a in range(10):</a:t>
            </a: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	if a == 2:</a:t>
            </a: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		continue</a:t>
            </a: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" sz="24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sz="24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 dirty="0" smtClean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dirty="0" smtClean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19BBD5"/>
                </a:solidFill>
                <a:latin typeface="Courier New"/>
                <a:ea typeface="Courier New"/>
                <a:cs typeface="Courier New"/>
                <a:sym typeface="Courier New"/>
              </a:rPr>
              <a:t># prints from 0 to 9 except 2</a:t>
            </a:r>
            <a:endParaRPr sz="2400" dirty="0">
              <a:solidFill>
                <a:srgbClr val="19BB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Shape 1577"/>
          <p:cNvSpPr txBox="1">
            <a:spLocks noGrp="1"/>
          </p:cNvSpPr>
          <p:nvPr>
            <p:ph type="title"/>
          </p:nvPr>
        </p:nvSpPr>
        <p:spPr>
          <a:xfrm>
            <a:off x="2411750" y="5903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1578" name="Shape 1578"/>
          <p:cNvSpPr txBox="1">
            <a:spLocks noGrp="1"/>
          </p:cNvSpPr>
          <p:nvPr>
            <p:ph type="body" idx="1"/>
          </p:nvPr>
        </p:nvSpPr>
        <p:spPr>
          <a:xfrm>
            <a:off x="1882500" y="1216250"/>
            <a:ext cx="7261500" cy="3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Write a program that adds one to all even numbers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24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n this list</a:t>
            </a: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err="1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x_list</a:t>
            </a:r>
            <a:r>
              <a:rPr lang="en" sz="24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 = [11, 6, 5, 7, 10]</a:t>
            </a: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# your code</a:t>
            </a: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sz="24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 dirty="0" err="1" smtClean="0">
                <a:latin typeface="Courier New"/>
                <a:ea typeface="Courier New"/>
                <a:cs typeface="Courier New"/>
                <a:sym typeface="Courier New"/>
              </a:rPr>
              <a:t>x_list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24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11, 7, 5, 7, 11</a:t>
            </a: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Shape 1583"/>
          <p:cNvSpPr txBox="1">
            <a:spLocks noGrp="1"/>
          </p:cNvSpPr>
          <p:nvPr>
            <p:ph type="title"/>
          </p:nvPr>
        </p:nvSpPr>
        <p:spPr>
          <a:xfrm>
            <a:off x="2411750" y="5141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</p:txBody>
      </p:sp>
      <p:sp>
        <p:nvSpPr>
          <p:cNvPr id="1584" name="Shape 1584"/>
          <p:cNvSpPr txBox="1">
            <a:spLocks noGrp="1"/>
          </p:cNvSpPr>
          <p:nvPr>
            <p:ph type="body" idx="1"/>
          </p:nvPr>
        </p:nvSpPr>
        <p:spPr>
          <a:xfrm>
            <a:off x="1882500" y="1216250"/>
            <a:ext cx="7261500" cy="3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for a in range(10):</a:t>
            </a: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	if a == 5:</a:t>
            </a: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		break</a:t>
            </a: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" sz="24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sz="24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 dirty="0" smtClean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dirty="0" smtClean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19BBD5"/>
                </a:solidFill>
                <a:latin typeface="Courier New"/>
                <a:ea typeface="Courier New"/>
                <a:cs typeface="Courier New"/>
                <a:sym typeface="Courier New"/>
              </a:rPr>
              <a:t># prints from 0 to 4</a:t>
            </a:r>
            <a:endParaRPr sz="2400" dirty="0">
              <a:solidFill>
                <a:srgbClr val="19BB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 txBox="1">
            <a:spLocks noGrp="1"/>
          </p:cNvSpPr>
          <p:nvPr>
            <p:ph type="title"/>
          </p:nvPr>
        </p:nvSpPr>
        <p:spPr>
          <a:xfrm>
            <a:off x="2442025" y="23402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1001800" y="1314100"/>
            <a:ext cx="7463100" cy="3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 err="1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= 'Hello World!'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sz="18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dirty="0" err="1" smtClean="0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 dirty="0">
                <a:solidFill>
                  <a:srgbClr val="07D8CB"/>
                </a:solidFill>
                <a:latin typeface="Courier New"/>
                <a:ea typeface="Courier New"/>
                <a:cs typeface="Courier New"/>
                <a:sym typeface="Courier New"/>
              </a:rPr>
              <a:t># Prints complete string</a:t>
            </a:r>
            <a:endParaRPr sz="1500" dirty="0">
              <a:solidFill>
                <a:srgbClr val="07D8C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sz="18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dirty="0" err="1" smtClean="0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 dirty="0">
                <a:solidFill>
                  <a:srgbClr val="07D8CB"/>
                </a:solidFill>
                <a:latin typeface="Courier New"/>
                <a:ea typeface="Courier New"/>
                <a:cs typeface="Courier New"/>
                <a:sym typeface="Courier New"/>
              </a:rPr>
              <a:t># Prints first character of the string</a:t>
            </a:r>
            <a:endParaRPr sz="1500" dirty="0">
              <a:solidFill>
                <a:srgbClr val="07D8C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sz="18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dirty="0" err="1" smtClean="0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[2:5]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 dirty="0">
                <a:solidFill>
                  <a:srgbClr val="07D8CB"/>
                </a:solidFill>
                <a:latin typeface="Courier New"/>
                <a:ea typeface="Courier New"/>
                <a:cs typeface="Courier New"/>
                <a:sym typeface="Courier New"/>
              </a:rPr>
              <a:t># Prints characters starting from 3rd to 5th</a:t>
            </a:r>
            <a:endParaRPr sz="1500" dirty="0">
              <a:solidFill>
                <a:srgbClr val="07D8C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sz="18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dirty="0" err="1" smtClean="0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[2:]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 dirty="0">
                <a:solidFill>
                  <a:srgbClr val="07D8CB"/>
                </a:solidFill>
                <a:latin typeface="Courier New"/>
                <a:ea typeface="Courier New"/>
                <a:cs typeface="Courier New"/>
                <a:sym typeface="Courier New"/>
              </a:rPr>
              <a:t># Prints string starting from 3rd character</a:t>
            </a:r>
            <a:endParaRPr sz="1500" dirty="0">
              <a:solidFill>
                <a:srgbClr val="07D8C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sz="18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dirty="0" err="1" smtClean="0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 dirty="0">
                <a:solidFill>
                  <a:srgbClr val="07D8CB"/>
                </a:solidFill>
                <a:latin typeface="Courier New"/>
                <a:ea typeface="Courier New"/>
                <a:cs typeface="Courier New"/>
                <a:sym typeface="Courier New"/>
              </a:rPr>
              <a:t># Prints string two times</a:t>
            </a:r>
            <a:endParaRPr sz="1500" dirty="0">
              <a:solidFill>
                <a:srgbClr val="07D8C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sz="18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dirty="0" err="1" smtClean="0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+ "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TEST”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 dirty="0">
                <a:solidFill>
                  <a:srgbClr val="07D8CB"/>
                </a:solidFill>
                <a:latin typeface="Courier New"/>
                <a:ea typeface="Courier New"/>
                <a:cs typeface="Courier New"/>
                <a:sym typeface="Courier New"/>
              </a:rPr>
              <a:t># Prints concatenated string</a:t>
            </a:r>
            <a:endParaRPr sz="1500" dirty="0">
              <a:solidFill>
                <a:srgbClr val="07D8C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sz="18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dirty="0" err="1" smtClean="0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[-1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523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Shape 1450"/>
          <p:cNvSpPr txBox="1">
            <a:spLocks noGrp="1"/>
          </p:cNvSpPr>
          <p:nvPr>
            <p:ph type="title"/>
          </p:nvPr>
        </p:nvSpPr>
        <p:spPr>
          <a:xfrm>
            <a:off x="2442025" y="23402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451" name="Shape 1451"/>
          <p:cNvSpPr txBox="1">
            <a:spLocks noGrp="1"/>
          </p:cNvSpPr>
          <p:nvPr>
            <p:ph type="body" idx="1"/>
          </p:nvPr>
        </p:nvSpPr>
        <p:spPr>
          <a:xfrm>
            <a:off x="1001800" y="1314100"/>
            <a:ext cx="7463100" cy="3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 err="1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= 'Hello World!'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" sz="1800" dirty="0" err="1">
                <a:latin typeface="Courier New"/>
                <a:ea typeface="Courier New"/>
                <a:cs typeface="Courier New"/>
                <a:sym typeface="Courier New"/>
              </a:rPr>
              <a:t>str.split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(‘ ’)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sz="18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a[0]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sz="18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a[1]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062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 txBox="1">
            <a:spLocks noGrp="1"/>
          </p:cNvSpPr>
          <p:nvPr>
            <p:ph type="title"/>
          </p:nvPr>
        </p:nvSpPr>
        <p:spPr>
          <a:xfrm>
            <a:off x="2442025" y="23402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</a:t>
            </a:r>
            <a:endParaRPr/>
          </a:p>
        </p:txBody>
      </p:sp>
      <p:sp>
        <p:nvSpPr>
          <p:cNvPr id="1457" name="Shape 1457"/>
          <p:cNvSpPr txBox="1">
            <a:spLocks noGrp="1"/>
          </p:cNvSpPr>
          <p:nvPr>
            <p:ph type="body" idx="1"/>
          </p:nvPr>
        </p:nvSpPr>
        <p:spPr>
          <a:xfrm>
            <a:off x="1018625" y="1161700"/>
            <a:ext cx="8350500" cy="3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rtl="0">
              <a:spcBef>
                <a:spcPts val="600"/>
              </a:spcBef>
              <a:spcAft>
                <a:spcPts val="0"/>
              </a:spcAft>
              <a:buSzPts val="1700"/>
              <a:buFont typeface="Courier New"/>
              <a:buChar char="-"/>
            </a:pPr>
            <a:r>
              <a:rPr lang="en" sz="1700" dirty="0">
                <a:latin typeface="Courier New"/>
                <a:ea typeface="Courier New"/>
                <a:cs typeface="Courier New"/>
                <a:sym typeface="Courier New"/>
              </a:rPr>
              <a:t>the same with list BUT it is enclosed with parentheses ()</a:t>
            </a:r>
            <a:endParaRPr sz="17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-"/>
            </a:pPr>
            <a:r>
              <a:rPr lang="en" sz="1700" dirty="0">
                <a:latin typeface="Courier New"/>
                <a:ea typeface="Courier New"/>
                <a:cs typeface="Courier New"/>
                <a:sym typeface="Courier New"/>
              </a:rPr>
              <a:t>cannot be updated; no assignment</a:t>
            </a:r>
            <a:endParaRPr sz="17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 dirty="0">
                <a:latin typeface="Courier New"/>
                <a:ea typeface="Courier New"/>
                <a:cs typeface="Courier New"/>
                <a:sym typeface="Courier New"/>
              </a:rPr>
              <a:t>tuple = ( '</a:t>
            </a:r>
            <a:r>
              <a:rPr lang="en" sz="1700" dirty="0" err="1">
                <a:latin typeface="Courier New"/>
                <a:ea typeface="Courier New"/>
                <a:cs typeface="Courier New"/>
                <a:sym typeface="Courier New"/>
              </a:rPr>
              <a:t>abcd</a:t>
            </a:r>
            <a:r>
              <a:rPr lang="en" sz="1700" dirty="0">
                <a:latin typeface="Courier New"/>
                <a:ea typeface="Courier New"/>
                <a:cs typeface="Courier New"/>
                <a:sym typeface="Courier New"/>
              </a:rPr>
              <a:t>', 786 , 2.23, 'john', 70.2 )</a:t>
            </a:r>
            <a:endParaRPr sz="17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 dirty="0" err="1">
                <a:latin typeface="Courier New"/>
                <a:ea typeface="Courier New"/>
                <a:cs typeface="Courier New"/>
                <a:sym typeface="Courier New"/>
              </a:rPr>
              <a:t>tinytuple</a:t>
            </a:r>
            <a:r>
              <a:rPr lang="en" sz="1700" dirty="0">
                <a:latin typeface="Courier New"/>
                <a:ea typeface="Courier New"/>
                <a:cs typeface="Courier New"/>
                <a:sym typeface="Courier New"/>
              </a:rPr>
              <a:t> = (123, 'john')</a:t>
            </a:r>
            <a:endParaRPr sz="17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00" dirty="0" smtClean="0"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-US" sz="17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7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 dirty="0">
                <a:solidFill>
                  <a:srgbClr val="07D8CB"/>
                </a:solidFill>
                <a:latin typeface="Courier New"/>
                <a:ea typeface="Courier New"/>
                <a:cs typeface="Courier New"/>
                <a:sym typeface="Courier New"/>
              </a:rPr>
              <a:t># Prints complete list</a:t>
            </a:r>
            <a:endParaRPr sz="1700" dirty="0">
              <a:solidFill>
                <a:srgbClr val="07D8C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00" dirty="0" smtClean="0">
                <a:latin typeface="Courier New"/>
                <a:ea typeface="Courier New"/>
                <a:cs typeface="Courier New"/>
                <a:sym typeface="Courier New"/>
              </a:rPr>
              <a:t>tuple[0]</a:t>
            </a:r>
            <a:r>
              <a:rPr lang="en-US" sz="17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7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 dirty="0">
                <a:solidFill>
                  <a:srgbClr val="07D8CB"/>
                </a:solidFill>
                <a:latin typeface="Courier New"/>
                <a:ea typeface="Courier New"/>
                <a:cs typeface="Courier New"/>
                <a:sym typeface="Courier New"/>
              </a:rPr>
              <a:t># Prints first element of the list</a:t>
            </a:r>
            <a:endParaRPr sz="1700" dirty="0">
              <a:solidFill>
                <a:srgbClr val="07D8C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00" dirty="0" smtClean="0">
                <a:latin typeface="Courier New"/>
                <a:ea typeface="Courier New"/>
                <a:cs typeface="Courier New"/>
                <a:sym typeface="Courier New"/>
              </a:rPr>
              <a:t>tuple[1:3]</a:t>
            </a:r>
            <a:r>
              <a:rPr lang="en-US" sz="17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7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 dirty="0">
                <a:solidFill>
                  <a:srgbClr val="07D8CB"/>
                </a:solidFill>
                <a:latin typeface="Courier New"/>
                <a:ea typeface="Courier New"/>
                <a:cs typeface="Courier New"/>
                <a:sym typeface="Courier New"/>
              </a:rPr>
              <a:t># Prints elements starting from 2nd till 3rd</a:t>
            </a:r>
            <a:endParaRPr sz="1700" dirty="0">
              <a:solidFill>
                <a:srgbClr val="07D8C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00" dirty="0" smtClean="0">
                <a:latin typeface="Courier New"/>
                <a:ea typeface="Courier New"/>
                <a:cs typeface="Courier New"/>
                <a:sym typeface="Courier New"/>
              </a:rPr>
              <a:t>tuple[2:]</a:t>
            </a:r>
            <a:r>
              <a:rPr lang="en-US" sz="17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7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 dirty="0">
                <a:solidFill>
                  <a:srgbClr val="07D8CB"/>
                </a:solidFill>
                <a:latin typeface="Courier New"/>
                <a:ea typeface="Courier New"/>
                <a:cs typeface="Courier New"/>
                <a:sym typeface="Courier New"/>
              </a:rPr>
              <a:t># Prints elements starting from 3rd</a:t>
            </a:r>
            <a:r>
              <a:rPr lang="en" sz="1700" dirty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element</a:t>
            </a:r>
            <a:endParaRPr sz="1700" dirty="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00" dirty="0" err="1" smtClean="0">
                <a:latin typeface="Courier New"/>
                <a:ea typeface="Courier New"/>
                <a:cs typeface="Courier New"/>
                <a:sym typeface="Courier New"/>
              </a:rPr>
              <a:t>tinytuple</a:t>
            </a:r>
            <a:r>
              <a:rPr lang="en" sz="17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 dirty="0"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700" dirty="0" smtClean="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7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7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 dirty="0">
                <a:solidFill>
                  <a:srgbClr val="07D8CB"/>
                </a:solidFill>
                <a:latin typeface="Courier New"/>
                <a:ea typeface="Courier New"/>
                <a:cs typeface="Courier New"/>
                <a:sym typeface="Courier New"/>
              </a:rPr>
              <a:t># Prints list two times</a:t>
            </a:r>
            <a:endParaRPr sz="1700" dirty="0">
              <a:solidFill>
                <a:srgbClr val="07D8C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00" dirty="0" smtClean="0">
                <a:latin typeface="Courier New"/>
                <a:ea typeface="Courier New"/>
                <a:cs typeface="Courier New"/>
                <a:sym typeface="Courier New"/>
              </a:rPr>
              <a:t>tuple </a:t>
            </a:r>
            <a:r>
              <a:rPr lang="en" sz="1700" dirty="0"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700" dirty="0" err="1" smtClean="0">
                <a:latin typeface="Courier New"/>
                <a:ea typeface="Courier New"/>
                <a:cs typeface="Courier New"/>
                <a:sym typeface="Courier New"/>
              </a:rPr>
              <a:t>tinytuple</a:t>
            </a:r>
            <a:r>
              <a:rPr lang="en-US" sz="17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7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 dirty="0">
                <a:solidFill>
                  <a:srgbClr val="07D8CB"/>
                </a:solidFill>
                <a:latin typeface="Courier New"/>
                <a:ea typeface="Courier New"/>
                <a:cs typeface="Courier New"/>
                <a:sym typeface="Courier New"/>
              </a:rPr>
              <a:t># Prints concatenated lists</a:t>
            </a:r>
            <a:endParaRPr sz="1700" dirty="0">
              <a:solidFill>
                <a:srgbClr val="07D8C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7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7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338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Shape 1462"/>
          <p:cNvSpPr txBox="1">
            <a:spLocks noGrp="1"/>
          </p:cNvSpPr>
          <p:nvPr>
            <p:ph type="title"/>
          </p:nvPr>
        </p:nvSpPr>
        <p:spPr>
          <a:xfrm>
            <a:off x="2442025" y="23402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</a:t>
            </a:r>
            <a:endParaRPr/>
          </a:p>
        </p:txBody>
      </p:sp>
      <p:sp>
        <p:nvSpPr>
          <p:cNvPr id="1463" name="Shape 1463"/>
          <p:cNvSpPr txBox="1">
            <a:spLocks noGrp="1"/>
          </p:cNvSpPr>
          <p:nvPr>
            <p:ph type="body" idx="1"/>
          </p:nvPr>
        </p:nvSpPr>
        <p:spPr>
          <a:xfrm>
            <a:off x="866225" y="933100"/>
            <a:ext cx="8350500" cy="3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Clr>
                <a:srgbClr val="07D8CB"/>
              </a:buClr>
              <a:buSzPts val="1800"/>
              <a:buFont typeface="Courier New"/>
              <a:buChar char="-"/>
            </a:pPr>
            <a:r>
              <a:rPr lang="en" sz="1800" dirty="0">
                <a:solidFill>
                  <a:srgbClr val="07D8CB"/>
                </a:solidFill>
                <a:latin typeface="Courier New"/>
                <a:ea typeface="Courier New"/>
                <a:cs typeface="Courier New"/>
                <a:sym typeface="Courier New"/>
              </a:rPr>
              <a:t>kind of hash table type</a:t>
            </a:r>
            <a:endParaRPr sz="1800" dirty="0">
              <a:solidFill>
                <a:srgbClr val="07D8C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7D8CB"/>
              </a:buClr>
              <a:buSzPts val="1800"/>
              <a:buFont typeface="Courier New"/>
              <a:buChar char="-"/>
            </a:pPr>
            <a:r>
              <a:rPr lang="en" sz="1800" dirty="0">
                <a:solidFill>
                  <a:srgbClr val="07D8CB"/>
                </a:solidFill>
                <a:latin typeface="Courier New"/>
                <a:ea typeface="Courier New"/>
                <a:cs typeface="Courier New"/>
                <a:sym typeface="Courier New"/>
              </a:rPr>
              <a:t>key-value pair. key can be any data type but usually numbers and strings</a:t>
            </a:r>
            <a:endParaRPr sz="1800" dirty="0">
              <a:solidFill>
                <a:srgbClr val="07D8C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 err="1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1700" dirty="0" err="1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" sz="1700" dirty="0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 dirty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= {}</a:t>
            </a:r>
            <a:endParaRPr sz="1700" dirty="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 err="1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1700" dirty="0" err="1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" sz="1700" dirty="0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700" dirty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'one'] = "This is one"</a:t>
            </a:r>
            <a:endParaRPr sz="1700" dirty="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 err="1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1700" dirty="0" err="1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" sz="1700" dirty="0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[2</a:t>
            </a:r>
            <a:r>
              <a:rPr lang="en" sz="1700" dirty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] = "This is two"</a:t>
            </a:r>
            <a:endParaRPr sz="1700" dirty="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" sz="1700" dirty="0" err="1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1700" dirty="0" err="1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" sz="1700" dirty="0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 dirty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= {'name': 'john','code':6734, '</a:t>
            </a:r>
            <a:r>
              <a:rPr lang="en" sz="1700" dirty="0" err="1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dept</a:t>
            </a:r>
            <a:r>
              <a:rPr lang="en" sz="1700" dirty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': 'sales'}</a:t>
            </a:r>
            <a:endParaRPr sz="1700" dirty="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00" dirty="0" err="1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1700" dirty="0" err="1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" sz="1700" dirty="0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700" dirty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'one</a:t>
            </a:r>
            <a:r>
              <a:rPr lang="en" sz="1700" dirty="0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1700" dirty="0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700" dirty="0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 dirty="0">
                <a:solidFill>
                  <a:srgbClr val="07D8CB"/>
                </a:solidFill>
                <a:latin typeface="Courier New"/>
                <a:ea typeface="Courier New"/>
                <a:cs typeface="Courier New"/>
                <a:sym typeface="Courier New"/>
              </a:rPr>
              <a:t># Prints value for 'one' key</a:t>
            </a:r>
            <a:endParaRPr sz="1700" dirty="0">
              <a:solidFill>
                <a:srgbClr val="07D8C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00" dirty="0" err="1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1700" dirty="0" err="1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" sz="1700" dirty="0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1700" dirty="0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700" dirty="0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 dirty="0">
                <a:solidFill>
                  <a:srgbClr val="07D8CB"/>
                </a:solidFill>
                <a:latin typeface="Courier New"/>
                <a:ea typeface="Courier New"/>
                <a:cs typeface="Courier New"/>
                <a:sym typeface="Courier New"/>
              </a:rPr>
              <a:t># Prints value for 2 key</a:t>
            </a:r>
            <a:endParaRPr sz="1700" dirty="0">
              <a:solidFill>
                <a:srgbClr val="07D8C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00" dirty="0" err="1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tinydict</a:t>
            </a:r>
            <a:r>
              <a:rPr lang="en-US" sz="1700" dirty="0" err="1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-US" sz="1700" dirty="0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700" dirty="0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 dirty="0">
                <a:solidFill>
                  <a:srgbClr val="07D8CB"/>
                </a:solidFill>
                <a:latin typeface="Courier New"/>
                <a:ea typeface="Courier New"/>
                <a:cs typeface="Courier New"/>
                <a:sym typeface="Courier New"/>
              </a:rPr>
              <a:t># Prints complete dictionary</a:t>
            </a:r>
            <a:endParaRPr sz="1700" dirty="0">
              <a:solidFill>
                <a:srgbClr val="07D8C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00" dirty="0" err="1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tinydict</a:t>
            </a:r>
            <a:r>
              <a:rPr lang="en-US" sz="1700" dirty="0" err="1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" sz="1700" dirty="0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.keys()</a:t>
            </a:r>
            <a:r>
              <a:rPr lang="en-US" sz="1700" dirty="0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700" dirty="0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 dirty="0">
                <a:solidFill>
                  <a:srgbClr val="07D8CB"/>
                </a:solidFill>
                <a:latin typeface="Courier New"/>
                <a:ea typeface="Courier New"/>
                <a:cs typeface="Courier New"/>
                <a:sym typeface="Courier New"/>
              </a:rPr>
              <a:t># Prints all the keys</a:t>
            </a:r>
            <a:endParaRPr sz="1700" dirty="0">
              <a:solidFill>
                <a:srgbClr val="07D8C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pr</a:t>
            </a:r>
            <a:r>
              <a:rPr lang="en"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00" dirty="0" err="1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tinydict</a:t>
            </a:r>
            <a:r>
              <a:rPr lang="en-US" sz="1700" dirty="0" err="1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" sz="1700" dirty="0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.values(</a:t>
            </a:r>
            <a:r>
              <a:rPr lang="en-US" sz="1700" dirty="0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700" dirty="0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700" dirty="0">
                <a:solidFill>
                  <a:srgbClr val="07D8CB"/>
                </a:solidFill>
                <a:latin typeface="Courier New"/>
                <a:ea typeface="Courier New"/>
                <a:cs typeface="Courier New"/>
                <a:sym typeface="Courier New"/>
              </a:rPr>
              <a:t># Prints all the values</a:t>
            </a:r>
            <a:endParaRPr sz="1700" dirty="0">
              <a:solidFill>
                <a:srgbClr val="07D8C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700" dirty="0">
              <a:solidFill>
                <a:srgbClr val="07D8C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3497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 txBox="1">
            <a:spLocks noGrp="1"/>
          </p:cNvSpPr>
          <p:nvPr>
            <p:ph type="title"/>
          </p:nvPr>
        </p:nvSpPr>
        <p:spPr>
          <a:xfrm>
            <a:off x="2442025" y="23402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formatted printing</a:t>
            </a:r>
            <a:endParaRPr/>
          </a:p>
        </p:txBody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1432100" y="1161700"/>
            <a:ext cx="7261500" cy="3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my_name = “Mary Jane”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2000" dirty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rint(“Let’s </a:t>
            </a: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talk about %s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” % (my_name))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19BBD5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2400" dirty="0">
              <a:solidFill>
                <a:srgbClr val="19BB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Let’s talk about Mary Jane</a:t>
            </a:r>
            <a:endParaRPr sz="24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Shape 1450"/>
          <p:cNvSpPr txBox="1">
            <a:spLocks noGrp="1"/>
          </p:cNvSpPr>
          <p:nvPr>
            <p:ph type="title"/>
          </p:nvPr>
        </p:nvSpPr>
        <p:spPr>
          <a:xfrm>
            <a:off x="2442025" y="23402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formatted printing</a:t>
            </a:r>
            <a:endParaRPr/>
          </a:p>
        </p:txBody>
      </p:sp>
      <p:sp>
        <p:nvSpPr>
          <p:cNvPr id="1451" name="Shape 1451"/>
          <p:cNvSpPr txBox="1">
            <a:spLocks noGrp="1"/>
          </p:cNvSpPr>
          <p:nvPr>
            <p:ph type="body" idx="1"/>
          </p:nvPr>
        </p:nvSpPr>
        <p:spPr>
          <a:xfrm>
            <a:off x="1018625" y="1161700"/>
            <a:ext cx="8350500" cy="3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country = “Indonesia”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punishment = “firing squad”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1500" dirty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500" dirty="0" smtClean="0">
                <a:latin typeface="Courier New"/>
                <a:ea typeface="Courier New"/>
                <a:cs typeface="Courier New"/>
                <a:sym typeface="Courier New"/>
              </a:rPr>
              <a:t>rint(“In </a:t>
            </a: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%s, she’ll be executed through %s” </a:t>
            </a:r>
            <a:r>
              <a:rPr lang="en" sz="1500" b="1" dirty="0">
                <a:solidFill>
                  <a:srgbClr val="00E1C6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 (country, punishment</a:t>
            </a:r>
            <a:r>
              <a:rPr lang="en" sz="1500" dirty="0" smtClean="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19BBD5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1800" dirty="0">
              <a:solidFill>
                <a:srgbClr val="19BB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In Indonesia, she’ll be executed through firing squad.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 txBox="1">
            <a:spLocks noGrp="1"/>
          </p:cNvSpPr>
          <p:nvPr>
            <p:ph type="title"/>
          </p:nvPr>
        </p:nvSpPr>
        <p:spPr>
          <a:xfrm>
            <a:off x="2442025" y="23402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formatted printing</a:t>
            </a:r>
            <a:endParaRPr/>
          </a:p>
        </p:txBody>
      </p:sp>
      <p:sp>
        <p:nvSpPr>
          <p:cNvPr id="1457" name="Shape 1457"/>
          <p:cNvSpPr txBox="1">
            <a:spLocks noGrp="1"/>
          </p:cNvSpPr>
          <p:nvPr>
            <p:ph type="body" idx="1"/>
          </p:nvPr>
        </p:nvSpPr>
        <p:spPr>
          <a:xfrm>
            <a:off x="1018625" y="1161700"/>
            <a:ext cx="8350500" cy="3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age = 31</a:t>
            </a:r>
            <a:endParaRPr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name = “Mary Jane”</a:t>
            </a:r>
            <a:endParaRPr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1500" dirty="0" smtClean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500" dirty="0" smtClean="0">
                <a:latin typeface="Courier New"/>
                <a:ea typeface="Courier New"/>
                <a:cs typeface="Courier New"/>
                <a:sym typeface="Courier New"/>
              </a:rPr>
              <a:t>rint(“%s is %d years of age %s” </a:t>
            </a:r>
            <a:r>
              <a:rPr lang="en" sz="1500" b="1" dirty="0" smtClean="0">
                <a:solidFill>
                  <a:srgbClr val="00E1C6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1500" dirty="0" smtClean="0">
                <a:latin typeface="Courier New"/>
                <a:ea typeface="Courier New"/>
                <a:cs typeface="Courier New"/>
                <a:sym typeface="Courier New"/>
              </a:rPr>
              <a:t> (name, age, “Maybe...”))</a:t>
            </a:r>
            <a:endParaRPr sz="15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19BBD5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1800" dirty="0">
              <a:solidFill>
                <a:srgbClr val="19BB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Mary Jane is 31 years of age Maybe...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Shape 1468"/>
          <p:cNvSpPr txBox="1">
            <a:spLocks noGrp="1"/>
          </p:cNvSpPr>
          <p:nvPr>
            <p:ph type="title"/>
          </p:nvPr>
        </p:nvSpPr>
        <p:spPr>
          <a:xfrm>
            <a:off x="2442025" y="23402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printing</a:t>
            </a:r>
            <a:endParaRPr/>
          </a:p>
        </p:txBody>
      </p:sp>
      <p:sp>
        <p:nvSpPr>
          <p:cNvPr id="1469" name="Shape 1469"/>
          <p:cNvSpPr txBox="1">
            <a:spLocks noGrp="1"/>
          </p:cNvSpPr>
          <p:nvPr>
            <p:ph type="body" idx="1"/>
          </p:nvPr>
        </p:nvSpPr>
        <p:spPr>
          <a:xfrm>
            <a:off x="1432100" y="1161700"/>
            <a:ext cx="7261500" cy="3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formatter = </a:t>
            </a:r>
            <a:r>
              <a:rPr lang="en" sz="1600" dirty="0" smtClean="0">
                <a:latin typeface="Courier New"/>
                <a:ea typeface="Courier New"/>
                <a:cs typeface="Courier New"/>
                <a:sym typeface="Courier New"/>
              </a:rPr>
              <a:t>“%r %r %r %r”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1600" dirty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 dirty="0" smtClean="0">
                <a:latin typeface="Courier New"/>
                <a:ea typeface="Courier New"/>
                <a:cs typeface="Courier New"/>
                <a:sym typeface="Courier New"/>
              </a:rPr>
              <a:t>rint(formatter 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% (1,2,3,4</a:t>
            </a:r>
            <a:r>
              <a:rPr lang="en" sz="1600" dirty="0" smtClean="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1600" dirty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 dirty="0" smtClean="0">
                <a:latin typeface="Courier New"/>
                <a:ea typeface="Courier New"/>
                <a:cs typeface="Courier New"/>
                <a:sym typeface="Courier New"/>
              </a:rPr>
              <a:t>rint(formatter 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% (“one”, “two”, “three”, “four</a:t>
            </a:r>
            <a:r>
              <a:rPr lang="en" sz="1600" dirty="0" smtClean="0">
                <a:latin typeface="Courier New"/>
                <a:ea typeface="Courier New"/>
                <a:cs typeface="Courier New"/>
                <a:sym typeface="Courier New"/>
              </a:rPr>
              <a:t>”))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1600" dirty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 dirty="0" smtClean="0">
                <a:latin typeface="Courier New"/>
                <a:ea typeface="Courier New"/>
                <a:cs typeface="Courier New"/>
                <a:sym typeface="Courier New"/>
              </a:rPr>
              <a:t>rint(formatter 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% (“Mary”, “Jane”, “Fiesta”, “Veloso</a:t>
            </a:r>
            <a:r>
              <a:rPr lang="en" sz="1600" dirty="0" smtClean="0">
                <a:latin typeface="Courier New"/>
                <a:ea typeface="Courier New"/>
                <a:cs typeface="Courier New"/>
                <a:sym typeface="Courier New"/>
              </a:rPr>
              <a:t>”))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rgbClr val="19BB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9BBD5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1600" dirty="0">
              <a:solidFill>
                <a:srgbClr val="19BB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1 2 3 4</a:t>
            </a:r>
            <a:endParaRPr sz="16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one two three four</a:t>
            </a:r>
            <a:endParaRPr sz="16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Mary Jane Fiesta Veloso</a:t>
            </a:r>
            <a:endParaRPr sz="16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Shape 1474"/>
          <p:cNvSpPr txBox="1">
            <a:spLocks noGrp="1"/>
          </p:cNvSpPr>
          <p:nvPr>
            <p:ph type="title"/>
          </p:nvPr>
        </p:nvSpPr>
        <p:spPr>
          <a:xfrm>
            <a:off x="2442025" y="23402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 </a:t>
            </a:r>
            <a:r>
              <a:rPr lang="en" dirty="0" smtClean="0"/>
              <a:t>methods</a:t>
            </a:r>
            <a:endParaRPr dirty="0"/>
          </a:p>
        </p:txBody>
      </p:sp>
      <p:sp>
        <p:nvSpPr>
          <p:cNvPr id="1475" name="Shape 1475"/>
          <p:cNvSpPr txBox="1">
            <a:spLocks noGrp="1"/>
          </p:cNvSpPr>
          <p:nvPr>
            <p:ph type="body" idx="1"/>
          </p:nvPr>
        </p:nvSpPr>
        <p:spPr>
          <a:xfrm>
            <a:off x="1432100" y="1161700"/>
            <a:ext cx="7261500" cy="3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19BBD5"/>
                </a:solidFill>
                <a:latin typeface="Courier New"/>
                <a:ea typeface="Courier New"/>
                <a:cs typeface="Courier New"/>
                <a:sym typeface="Courier New"/>
              </a:rPr>
              <a:t>review:</a:t>
            </a:r>
            <a:endParaRPr sz="2400" dirty="0">
              <a:solidFill>
                <a:srgbClr val="19BB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2400" dirty="0" smtClean="0"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" sz="2400" dirty="0" smtClean="0"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(“Please enter a number”)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Shape 1480"/>
          <p:cNvSpPr txBox="1">
            <a:spLocks noGrp="1"/>
          </p:cNvSpPr>
          <p:nvPr>
            <p:ph type="title"/>
          </p:nvPr>
        </p:nvSpPr>
        <p:spPr>
          <a:xfrm>
            <a:off x="2442025" y="23402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methods</a:t>
            </a:r>
            <a:endParaRPr/>
          </a:p>
        </p:txBody>
      </p:sp>
      <p:sp>
        <p:nvSpPr>
          <p:cNvPr id="1481" name="Shape 1481"/>
          <p:cNvSpPr txBox="1">
            <a:spLocks noGrp="1"/>
          </p:cNvSpPr>
          <p:nvPr>
            <p:ph type="body" idx="1"/>
          </p:nvPr>
        </p:nvSpPr>
        <p:spPr>
          <a:xfrm>
            <a:off x="1432100" y="1161700"/>
            <a:ext cx="7261500" cy="3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19BBD5"/>
                </a:solidFill>
                <a:latin typeface="Courier New"/>
                <a:ea typeface="Courier New"/>
                <a:cs typeface="Courier New"/>
                <a:sym typeface="Courier New"/>
              </a:rPr>
              <a:t>pass variables to a script</a:t>
            </a:r>
            <a:endParaRPr sz="1800" dirty="0">
              <a:solidFill>
                <a:srgbClr val="19BB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19BB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from sys import argv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script, b, c, d = argv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1800" dirty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800" dirty="0" smtClean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rint(“script</a:t>
            </a: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: ”, </a:t>
            </a:r>
            <a:r>
              <a:rPr lang="en" sz="1800" dirty="0" smtClean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script)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print(“second </a:t>
            </a: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input: ”, </a:t>
            </a:r>
            <a:r>
              <a:rPr lang="en" sz="1800" dirty="0" smtClean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b)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print(“third </a:t>
            </a: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input: ”, </a:t>
            </a:r>
            <a:r>
              <a:rPr lang="en" sz="1800" dirty="0" smtClean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c)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1800" dirty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800" smtClean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rint</a:t>
            </a:r>
            <a:r>
              <a:rPr lang="en" sz="1800" dirty="0" smtClean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(“fourth </a:t>
            </a:r>
            <a:r>
              <a:rPr lang="en" sz="18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input:”, </a:t>
            </a:r>
            <a:r>
              <a:rPr lang="en" sz="1800" dirty="0" smtClean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d)</a:t>
            </a:r>
            <a:endParaRPr sz="18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Shape 1486"/>
          <p:cNvSpPr txBox="1">
            <a:spLocks noGrp="1"/>
          </p:cNvSpPr>
          <p:nvPr>
            <p:ph type="title"/>
          </p:nvPr>
        </p:nvSpPr>
        <p:spPr>
          <a:xfrm>
            <a:off x="2442025" y="23402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methods</a:t>
            </a:r>
            <a:endParaRPr/>
          </a:p>
        </p:txBody>
      </p:sp>
      <p:sp>
        <p:nvSpPr>
          <p:cNvPr id="1487" name="Shape 1487"/>
          <p:cNvSpPr txBox="1">
            <a:spLocks noGrp="1"/>
          </p:cNvSpPr>
          <p:nvPr>
            <p:ph type="body" idx="1"/>
          </p:nvPr>
        </p:nvSpPr>
        <p:spPr>
          <a:xfrm>
            <a:off x="1432100" y="1161700"/>
            <a:ext cx="7261500" cy="3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19BBD5"/>
                </a:solidFill>
                <a:latin typeface="Courier New"/>
                <a:ea typeface="Courier New"/>
                <a:cs typeface="Courier New"/>
                <a:sym typeface="Courier New"/>
              </a:rPr>
              <a:t>unpacking</a:t>
            </a:r>
            <a:endParaRPr sz="2000" dirty="0">
              <a:solidFill>
                <a:srgbClr val="19BB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19BB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python day2.py apple grapes mango</a:t>
            </a:r>
            <a:endParaRPr sz="20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19BBD5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2000" dirty="0">
              <a:solidFill>
                <a:srgbClr val="19BBD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script: day2.py</a:t>
            </a:r>
            <a:endParaRPr sz="20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second input: apple</a:t>
            </a:r>
            <a:endParaRPr sz="20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third input: grapes</a:t>
            </a:r>
            <a:endParaRPr sz="20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C6DAEC"/>
                </a:solidFill>
                <a:latin typeface="Courier New"/>
                <a:ea typeface="Courier New"/>
                <a:cs typeface="Courier New"/>
                <a:sym typeface="Courier New"/>
              </a:rPr>
              <a:t>fourth input: mango</a:t>
            </a:r>
            <a:endParaRPr sz="20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C6DAE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3725</TotalTime>
  <Words>1198</Words>
  <Application>Microsoft Macintosh PowerPoint</Application>
  <PresentationFormat>On-screen Show (16:9)</PresentationFormat>
  <Paragraphs>252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Courier New</vt:lpstr>
      <vt:lpstr>Muli</vt:lpstr>
      <vt:lpstr>Nixie One</vt:lpstr>
      <vt:lpstr>Simple Light</vt:lpstr>
      <vt:lpstr>Imogen template</vt:lpstr>
      <vt:lpstr>Python Day 1.2</vt:lpstr>
      <vt:lpstr>Topics for today</vt:lpstr>
      <vt:lpstr>formatted printing</vt:lpstr>
      <vt:lpstr>formatted printing</vt:lpstr>
      <vt:lpstr>formatted printing</vt:lpstr>
      <vt:lpstr>more printing</vt:lpstr>
      <vt:lpstr>input methods</vt:lpstr>
      <vt:lpstr>input methods</vt:lpstr>
      <vt:lpstr>input methods</vt:lpstr>
      <vt:lpstr>writing files</vt:lpstr>
      <vt:lpstr>conditional statement</vt:lpstr>
      <vt:lpstr>conditional statement</vt:lpstr>
      <vt:lpstr>lists</vt:lpstr>
      <vt:lpstr>lists - operations</vt:lpstr>
      <vt:lpstr>lists - operations</vt:lpstr>
      <vt:lpstr>lists - operations</vt:lpstr>
      <vt:lpstr>lists - operations</vt:lpstr>
      <vt:lpstr>lists - operations</vt:lpstr>
      <vt:lpstr>for loop</vt:lpstr>
      <vt:lpstr>while loop</vt:lpstr>
      <vt:lpstr>for loop - iteration</vt:lpstr>
      <vt:lpstr>continue</vt:lpstr>
      <vt:lpstr>continue</vt:lpstr>
      <vt:lpstr>break</vt:lpstr>
      <vt:lpstr>string</vt:lpstr>
      <vt:lpstr>string</vt:lpstr>
      <vt:lpstr>tuple</vt:lpstr>
      <vt:lpstr>dictionary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Day 2</dc:title>
  <cp:lastModifiedBy>Vic Angelo Mamaril</cp:lastModifiedBy>
  <cp:revision>40</cp:revision>
  <dcterms:modified xsi:type="dcterms:W3CDTF">2020-01-25T04:52:11Z</dcterms:modified>
</cp:coreProperties>
</file>