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83" r:id="rId2"/>
    <p:sldId id="322" r:id="rId3"/>
    <p:sldId id="323" r:id="rId4"/>
    <p:sldId id="324" r:id="rId5"/>
    <p:sldId id="325" r:id="rId6"/>
    <p:sldId id="326" r:id="rId7"/>
    <p:sldId id="327" r:id="rId8"/>
    <p:sldId id="328" r:id="rId9"/>
    <p:sldId id="329" r:id="rId10"/>
    <p:sldId id="338" r:id="rId11"/>
    <p:sldId id="339" r:id="rId12"/>
    <p:sldId id="340" r:id="rId13"/>
    <p:sldId id="341" r:id="rId14"/>
    <p:sldId id="342" r:id="rId15"/>
    <p:sldId id="343" r:id="rId16"/>
    <p:sldId id="344" r:id="rId17"/>
    <p:sldId id="345" r:id="rId18"/>
    <p:sldId id="330" r:id="rId19"/>
    <p:sldId id="331" r:id="rId20"/>
    <p:sldId id="333" r:id="rId21"/>
    <p:sldId id="334" r:id="rId22"/>
    <p:sldId id="335" r:id="rId23"/>
    <p:sldId id="336" r:id="rId24"/>
    <p:sldId id="337" r:id="rId25"/>
    <p:sldId id="295" r:id="rId26"/>
    <p:sldId id="296" r:id="rId27"/>
    <p:sldId id="300" r:id="rId28"/>
    <p:sldId id="297" r:id="rId29"/>
    <p:sldId id="298" r:id="rId30"/>
    <p:sldId id="299" r:id="rId31"/>
    <p:sldId id="301" r:id="rId32"/>
    <p:sldId id="302" r:id="rId33"/>
    <p:sldId id="347" r:id="rId34"/>
    <p:sldId id="348" r:id="rId35"/>
    <p:sldId id="349" r:id="rId36"/>
    <p:sldId id="350" r:id="rId37"/>
    <p:sldId id="351" r:id="rId38"/>
    <p:sldId id="353" r:id="rId39"/>
    <p:sldId id="354" r:id="rId40"/>
    <p:sldId id="352" r:id="rId41"/>
    <p:sldId id="355" r:id="rId42"/>
    <p:sldId id="303" r:id="rId43"/>
    <p:sldId id="318" r:id="rId44"/>
    <p:sldId id="319" r:id="rId45"/>
    <p:sldId id="320" r:id="rId46"/>
    <p:sldId id="321" r:id="rId47"/>
    <p:sldId id="357" r:id="rId48"/>
    <p:sldId id="358" r:id="rId49"/>
    <p:sldId id="359" r:id="rId50"/>
    <p:sldId id="360" r:id="rId51"/>
    <p:sldId id="361" r:id="rId52"/>
    <p:sldId id="36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6"/>
    <p:restoredTop sz="75228"/>
  </p:normalViewPr>
  <p:slideViewPr>
    <p:cSldViewPr snapToGrid="0" snapToObjects="1">
      <p:cViewPr>
        <p:scale>
          <a:sx n="82" d="100"/>
          <a:sy n="82" d="100"/>
        </p:scale>
        <p:origin x="3416" y="7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DBCD14-59C4-E84F-AD81-BFE97D0F8C98}" type="datetimeFigureOut">
              <a:rPr lang="en-US" smtClean="0"/>
              <a:t>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6FEDE-61A9-204F-87E8-AB210B229020}" type="slidenum">
              <a:rPr lang="en-US" smtClean="0"/>
              <a:t>‹#›</a:t>
            </a:fld>
            <a:endParaRPr lang="en-US"/>
          </a:p>
        </p:txBody>
      </p:sp>
    </p:spTree>
    <p:extLst>
      <p:ext uri="{BB962C8B-B14F-4D97-AF65-F5344CB8AC3E}">
        <p14:creationId xmlns:p14="http://schemas.microsoft.com/office/powerpoint/2010/main" val="18658750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15</a:t>
            </a:fld>
            <a:endParaRPr lang="en-US"/>
          </a:p>
        </p:txBody>
      </p:sp>
    </p:spTree>
    <p:extLst>
      <p:ext uri="{BB962C8B-B14F-4D97-AF65-F5344CB8AC3E}">
        <p14:creationId xmlns:p14="http://schemas.microsoft.com/office/powerpoint/2010/main" val="136317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48</a:t>
            </a:fld>
            <a:endParaRPr lang="en-US"/>
          </a:p>
        </p:txBody>
      </p:sp>
    </p:spTree>
    <p:extLst>
      <p:ext uri="{BB962C8B-B14F-4D97-AF65-F5344CB8AC3E}">
        <p14:creationId xmlns:p14="http://schemas.microsoft.com/office/powerpoint/2010/main" val="447473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49</a:t>
            </a:fld>
            <a:endParaRPr lang="en-US"/>
          </a:p>
        </p:txBody>
      </p:sp>
    </p:spTree>
    <p:extLst>
      <p:ext uri="{BB962C8B-B14F-4D97-AF65-F5344CB8AC3E}">
        <p14:creationId xmlns:p14="http://schemas.microsoft.com/office/powerpoint/2010/main" val="129101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50</a:t>
            </a:fld>
            <a:endParaRPr lang="en-US"/>
          </a:p>
        </p:txBody>
      </p:sp>
    </p:spTree>
    <p:extLst>
      <p:ext uri="{BB962C8B-B14F-4D97-AF65-F5344CB8AC3E}">
        <p14:creationId xmlns:p14="http://schemas.microsoft.com/office/powerpoint/2010/main" val="794748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51</a:t>
            </a:fld>
            <a:endParaRPr lang="en-US"/>
          </a:p>
        </p:txBody>
      </p:sp>
    </p:spTree>
    <p:extLst>
      <p:ext uri="{BB962C8B-B14F-4D97-AF65-F5344CB8AC3E}">
        <p14:creationId xmlns:p14="http://schemas.microsoft.com/office/powerpoint/2010/main" val="137495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52</a:t>
            </a:fld>
            <a:endParaRPr lang="en-US"/>
          </a:p>
        </p:txBody>
      </p:sp>
    </p:spTree>
    <p:extLst>
      <p:ext uri="{BB962C8B-B14F-4D97-AF65-F5344CB8AC3E}">
        <p14:creationId xmlns:p14="http://schemas.microsoft.com/office/powerpoint/2010/main" val="27842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 – remove</a:t>
            </a:r>
            <a:br>
              <a:rPr lang="en-US" dirty="0" smtClean="0"/>
            </a:br>
            <a:r>
              <a:rPr lang="en-US" dirty="0" smtClean="0"/>
              <a:t>copy</a:t>
            </a:r>
            <a:r>
              <a:rPr lang="en-US" baseline="0" dirty="0" smtClean="0"/>
              <a:t> – d1 = d2.copy()</a:t>
            </a:r>
          </a:p>
          <a:p>
            <a:r>
              <a:rPr lang="en-US" baseline="0" dirty="0" err="1" smtClean="0"/>
              <a:t>fromkeys</a:t>
            </a:r>
            <a:r>
              <a:rPr lang="en-US" baseline="0" dirty="0" smtClean="0"/>
              <a:t> – x = </a:t>
            </a:r>
            <a:r>
              <a:rPr lang="en-US" baseline="0" dirty="0" err="1" smtClean="0"/>
              <a:t>dict.fromkeys</a:t>
            </a:r>
            <a:r>
              <a:rPr lang="en-US" baseline="0" dirty="0" smtClean="0"/>
              <a:t>(list, value) only 1 value</a:t>
            </a:r>
          </a:p>
          <a:p>
            <a:endParaRPr lang="en-US" dirty="0" smtClean="0"/>
          </a:p>
        </p:txBody>
      </p:sp>
      <p:sp>
        <p:nvSpPr>
          <p:cNvPr id="4" name="Slide Number Placeholder 3"/>
          <p:cNvSpPr>
            <a:spLocks noGrp="1"/>
          </p:cNvSpPr>
          <p:nvPr>
            <p:ph type="sldNum" sz="quarter" idx="10"/>
          </p:nvPr>
        </p:nvSpPr>
        <p:spPr/>
        <p:txBody>
          <a:bodyPr/>
          <a:lstStyle/>
          <a:p>
            <a:fld id="{1486FEDE-61A9-204F-87E8-AB210B229020}" type="slidenum">
              <a:rPr lang="en-US" smtClean="0"/>
              <a:t>16</a:t>
            </a:fld>
            <a:endParaRPr lang="en-US"/>
          </a:p>
        </p:txBody>
      </p:sp>
    </p:spTree>
    <p:extLst>
      <p:ext uri="{BB962C8B-B14F-4D97-AF65-F5344CB8AC3E}">
        <p14:creationId xmlns:p14="http://schemas.microsoft.com/office/powerpoint/2010/main" val="107749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a:t>
            </a:r>
            <a:r>
              <a:rPr lang="en-US" baseline="0" dirty="0" smtClean="0"/>
              <a:t> – add d2 to d</a:t>
            </a:r>
          </a:p>
          <a:p>
            <a:r>
              <a:rPr lang="en-US" dirty="0" err="1" smtClean="0"/>
              <a:t>setdefaul</a:t>
            </a:r>
            <a:r>
              <a:rPr lang="en-US" baseline="0" dirty="0" err="1" smtClean="0"/>
              <a:t>t</a:t>
            </a:r>
            <a:r>
              <a:rPr lang="en-US" baseline="0" dirty="0" smtClean="0"/>
              <a:t> is similar to get with try catch</a:t>
            </a:r>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17</a:t>
            </a:fld>
            <a:endParaRPr lang="en-US"/>
          </a:p>
        </p:txBody>
      </p:sp>
    </p:spTree>
    <p:extLst>
      <p:ext uri="{BB962C8B-B14F-4D97-AF65-F5344CB8AC3E}">
        <p14:creationId xmlns:p14="http://schemas.microsoft.com/office/powerpoint/2010/main" val="134192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18</a:t>
            </a:fld>
            <a:endParaRPr lang="en-US"/>
          </a:p>
        </p:txBody>
      </p:sp>
    </p:spTree>
    <p:extLst>
      <p:ext uri="{BB962C8B-B14F-4D97-AF65-F5344CB8AC3E}">
        <p14:creationId xmlns:p14="http://schemas.microsoft.com/office/powerpoint/2010/main" val="58636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it lists all types of names: variables, modules, functions, etc.</a:t>
            </a:r>
          </a:p>
          <a:p>
            <a:r>
              <a:rPr lang="en-US" dirty="0" smtClean="0"/>
              <a:t/>
            </a:r>
            <a:br>
              <a:rPr lang="en-US" dirty="0" smtClean="0"/>
            </a:br>
            <a:r>
              <a:rPr lang="en-US" dirty="0" err="1" smtClean="0"/>
              <a:t>dir</a:t>
            </a:r>
            <a:r>
              <a:rPr lang="en-US" dirty="0" smtClean="0"/>
              <a:t>() does not list the names of built-in functions and variables. If you want a list of those, they are defined in the standard module __</a:t>
            </a:r>
            <a:r>
              <a:rPr lang="en-US" dirty="0" err="1" smtClean="0"/>
              <a:t>builtin</a:t>
            </a:r>
            <a:r>
              <a:rPr lang="en-US" dirty="0" smtClean="0"/>
              <a:t>__:</a:t>
            </a:r>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20</a:t>
            </a:fld>
            <a:endParaRPr lang="en-US"/>
          </a:p>
        </p:txBody>
      </p:sp>
    </p:spTree>
    <p:extLst>
      <p:ext uri="{BB962C8B-B14F-4D97-AF65-F5344CB8AC3E}">
        <p14:creationId xmlns:p14="http://schemas.microsoft.com/office/powerpoint/2010/main" val="140939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line in </a:t>
            </a:r>
            <a:r>
              <a:rPr lang="en-US" dirty="0" err="1" smtClean="0"/>
              <a:t>fo</a:t>
            </a:r>
            <a:r>
              <a:rPr lang="en-US" dirty="0" smtClean="0"/>
              <a:t>:</a:t>
            </a:r>
          </a:p>
          <a:p>
            <a:r>
              <a:rPr lang="en-US" dirty="0" smtClean="0"/>
              <a:t>	print line</a:t>
            </a:r>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25</a:t>
            </a:fld>
            <a:endParaRPr lang="en-US"/>
          </a:p>
        </p:txBody>
      </p:sp>
    </p:spTree>
    <p:extLst>
      <p:ext uri="{BB962C8B-B14F-4D97-AF65-F5344CB8AC3E}">
        <p14:creationId xmlns:p14="http://schemas.microsoft.com/office/powerpoint/2010/main" val="90708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getattr</a:t>
            </a:r>
            <a:r>
              <a:rPr lang="en-US" dirty="0" smtClean="0"/>
              <a:t>(</a:t>
            </a:r>
            <a:r>
              <a:rPr lang="en-US" dirty="0" err="1" smtClean="0"/>
              <a:t>obj</a:t>
            </a:r>
            <a:r>
              <a:rPr lang="en-US" dirty="0" smtClean="0"/>
              <a:t>, name[, default]) : to access the attribute of object.</a:t>
            </a:r>
          </a:p>
          <a:p>
            <a:endParaRPr lang="en-US" dirty="0" smtClean="0"/>
          </a:p>
          <a:p>
            <a:r>
              <a:rPr lang="en-US" dirty="0" smtClean="0"/>
              <a:t>The </a:t>
            </a:r>
            <a:r>
              <a:rPr lang="en-US" dirty="0" err="1" smtClean="0"/>
              <a:t>hasattr</a:t>
            </a:r>
            <a:r>
              <a:rPr lang="en-US" dirty="0" smtClean="0"/>
              <a:t>(</a:t>
            </a:r>
            <a:r>
              <a:rPr lang="en-US" dirty="0" err="1" smtClean="0"/>
              <a:t>obj,name</a:t>
            </a:r>
            <a:r>
              <a:rPr lang="en-US" dirty="0" smtClean="0"/>
              <a:t>) : to check if an attribute exists or not.</a:t>
            </a:r>
          </a:p>
          <a:p>
            <a:endParaRPr lang="en-US" dirty="0" smtClean="0"/>
          </a:p>
          <a:p>
            <a:r>
              <a:rPr lang="en-US" dirty="0" smtClean="0"/>
              <a:t>The </a:t>
            </a:r>
            <a:r>
              <a:rPr lang="en-US" dirty="0" err="1" smtClean="0"/>
              <a:t>setattr</a:t>
            </a:r>
            <a:r>
              <a:rPr lang="en-US" dirty="0" smtClean="0"/>
              <a:t>(</a:t>
            </a:r>
            <a:r>
              <a:rPr lang="en-US" dirty="0" err="1" smtClean="0"/>
              <a:t>obj,name,value</a:t>
            </a:r>
            <a:r>
              <a:rPr lang="en-US" dirty="0" smtClean="0"/>
              <a:t>) : to set an attribute. If attribute does not exist, then it would be created.</a:t>
            </a:r>
          </a:p>
          <a:p>
            <a:endParaRPr lang="en-US" dirty="0" smtClean="0"/>
          </a:p>
          <a:p>
            <a:r>
              <a:rPr lang="en-US" dirty="0" smtClean="0"/>
              <a:t>The </a:t>
            </a:r>
            <a:r>
              <a:rPr lang="en-US" dirty="0" err="1" smtClean="0"/>
              <a:t>delattr</a:t>
            </a:r>
            <a:r>
              <a:rPr lang="en-US" dirty="0" smtClean="0"/>
              <a:t>(</a:t>
            </a:r>
            <a:r>
              <a:rPr lang="en-US" dirty="0" err="1" smtClean="0"/>
              <a:t>obj</a:t>
            </a:r>
            <a:r>
              <a:rPr lang="en-US" dirty="0" smtClean="0"/>
              <a:t>, name) : to delete an attribute.</a:t>
            </a:r>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45</a:t>
            </a:fld>
            <a:endParaRPr lang="en-US"/>
          </a:p>
        </p:txBody>
      </p:sp>
    </p:spTree>
    <p:extLst>
      <p:ext uri="{BB962C8B-B14F-4D97-AF65-F5344CB8AC3E}">
        <p14:creationId xmlns:p14="http://schemas.microsoft.com/office/powerpoint/2010/main" val="134883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 dirty="0" smtClean="0">
                <a:solidFill>
                  <a:srgbClr val="F3F3F3"/>
                </a:solidFill>
                <a:latin typeface="Courier New"/>
                <a:ea typeface="Courier New"/>
                <a:cs typeface="Courier New"/>
                <a:sym typeface="Courier New"/>
              </a:rPr>
              <a:t>__dict__</a:t>
            </a:r>
            <a:r>
              <a:rPr lang="en" dirty="0" smtClean="0">
                <a:solidFill>
                  <a:srgbClr val="07D8CB"/>
                </a:solidFill>
                <a:latin typeface="Courier New"/>
                <a:ea typeface="Courier New"/>
                <a:cs typeface="Courier New"/>
                <a:sym typeface="Courier New"/>
              </a:rPr>
              <a:t> : Dictionary containing the class's namespace.</a:t>
            </a:r>
          </a:p>
          <a:p>
            <a:pPr lvl="0" rtl="0">
              <a:spcBef>
                <a:spcPts val="0"/>
              </a:spcBef>
              <a:buNone/>
            </a:pPr>
            <a:r>
              <a:rPr lang="en" dirty="0" smtClean="0">
                <a:solidFill>
                  <a:srgbClr val="F3F3F3"/>
                </a:solidFill>
                <a:latin typeface="Courier New"/>
                <a:ea typeface="Courier New"/>
                <a:cs typeface="Courier New"/>
                <a:sym typeface="Courier New"/>
              </a:rPr>
              <a:t>__doc__</a:t>
            </a:r>
            <a:r>
              <a:rPr lang="en" dirty="0" smtClean="0">
                <a:solidFill>
                  <a:srgbClr val="07D8CB"/>
                </a:solidFill>
                <a:latin typeface="Courier New"/>
                <a:ea typeface="Courier New"/>
                <a:cs typeface="Courier New"/>
                <a:sym typeface="Courier New"/>
              </a:rPr>
              <a:t> : Class documentation string or None if undefined.</a:t>
            </a:r>
          </a:p>
          <a:p>
            <a:pPr lvl="0" rtl="0">
              <a:spcBef>
                <a:spcPts val="0"/>
              </a:spcBef>
              <a:buNone/>
            </a:pPr>
            <a:r>
              <a:rPr lang="en" dirty="0" smtClean="0">
                <a:solidFill>
                  <a:srgbClr val="F3F3F3"/>
                </a:solidFill>
                <a:latin typeface="Courier New"/>
                <a:ea typeface="Courier New"/>
                <a:cs typeface="Courier New"/>
                <a:sym typeface="Courier New"/>
              </a:rPr>
              <a:t>__name__</a:t>
            </a:r>
            <a:r>
              <a:rPr lang="en" dirty="0" smtClean="0">
                <a:solidFill>
                  <a:srgbClr val="07D8CB"/>
                </a:solidFill>
                <a:latin typeface="Courier New"/>
                <a:ea typeface="Courier New"/>
                <a:cs typeface="Courier New"/>
                <a:sym typeface="Courier New"/>
              </a:rPr>
              <a:t>: Class name.</a:t>
            </a:r>
          </a:p>
          <a:p>
            <a:pPr lvl="0" rtl="0">
              <a:spcBef>
                <a:spcPts val="0"/>
              </a:spcBef>
              <a:buNone/>
            </a:pPr>
            <a:r>
              <a:rPr lang="en" dirty="0" smtClean="0">
                <a:solidFill>
                  <a:srgbClr val="F3F3F3"/>
                </a:solidFill>
                <a:latin typeface="Courier New"/>
                <a:ea typeface="Courier New"/>
                <a:cs typeface="Courier New"/>
                <a:sym typeface="Courier New"/>
              </a:rPr>
              <a:t>__module__</a:t>
            </a:r>
            <a:r>
              <a:rPr lang="en" dirty="0" smtClean="0">
                <a:solidFill>
                  <a:srgbClr val="07D8CB"/>
                </a:solidFill>
                <a:latin typeface="Courier New"/>
                <a:ea typeface="Courier New"/>
                <a:cs typeface="Courier New"/>
                <a:sym typeface="Courier New"/>
              </a:rPr>
              <a:t>: Module name in which the class is defined. This attribute is "__main__" in interactive mode.</a:t>
            </a:r>
          </a:p>
          <a:p>
            <a:pPr lvl="0" rtl="0">
              <a:spcBef>
                <a:spcPts val="0"/>
              </a:spcBef>
              <a:buNone/>
            </a:pPr>
            <a:r>
              <a:rPr lang="en" dirty="0" smtClean="0">
                <a:solidFill>
                  <a:srgbClr val="F3F3F3"/>
                </a:solidFill>
                <a:latin typeface="Courier New"/>
                <a:ea typeface="Courier New"/>
                <a:cs typeface="Courier New"/>
                <a:sym typeface="Courier New"/>
              </a:rPr>
              <a:t>__bases__ </a:t>
            </a:r>
            <a:r>
              <a:rPr lang="en" dirty="0" smtClean="0">
                <a:solidFill>
                  <a:srgbClr val="07D8CB"/>
                </a:solidFill>
                <a:latin typeface="Courier New"/>
                <a:ea typeface="Courier New"/>
                <a:cs typeface="Courier New"/>
                <a:sym typeface="Courier New"/>
              </a:rPr>
              <a:t>: A possibly empty tuple containing the base classes, in the order of their occurrence in the base</a:t>
            </a:r>
          </a:p>
          <a:p>
            <a:pPr lvl="0" rtl="0">
              <a:spcBef>
                <a:spcPts val="0"/>
              </a:spcBef>
              <a:buNone/>
            </a:pPr>
            <a:r>
              <a:rPr lang="en" dirty="0" smtClean="0">
                <a:solidFill>
                  <a:srgbClr val="07D8CB"/>
                </a:solidFill>
                <a:latin typeface="Courier New"/>
                <a:ea typeface="Courier New"/>
                <a:cs typeface="Courier New"/>
                <a:sym typeface="Courier New"/>
              </a:rPr>
              <a:t>class list.</a:t>
            </a:r>
          </a:p>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46</a:t>
            </a:fld>
            <a:endParaRPr lang="en-US"/>
          </a:p>
        </p:txBody>
      </p:sp>
    </p:spTree>
    <p:extLst>
      <p:ext uri="{BB962C8B-B14F-4D97-AF65-F5344CB8AC3E}">
        <p14:creationId xmlns:p14="http://schemas.microsoft.com/office/powerpoint/2010/main" val="14964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6FEDE-61A9-204F-87E8-AB210B229020}" type="slidenum">
              <a:rPr lang="en-US" smtClean="0"/>
              <a:t>47</a:t>
            </a:fld>
            <a:endParaRPr lang="en-US"/>
          </a:p>
        </p:txBody>
      </p:sp>
    </p:spTree>
    <p:extLst>
      <p:ext uri="{BB962C8B-B14F-4D97-AF65-F5344CB8AC3E}">
        <p14:creationId xmlns:p14="http://schemas.microsoft.com/office/powerpoint/2010/main" val="155848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2/1/20</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2/1/20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for Today</a:t>
            </a:r>
            <a:endParaRPr lang="en-US" dirty="0"/>
          </a:p>
        </p:txBody>
      </p:sp>
      <p:sp>
        <p:nvSpPr>
          <p:cNvPr id="3" name="Content Placeholder 2"/>
          <p:cNvSpPr>
            <a:spLocks noGrp="1"/>
          </p:cNvSpPr>
          <p:nvPr>
            <p:ph idx="1"/>
          </p:nvPr>
        </p:nvSpPr>
        <p:spPr/>
        <p:txBody>
          <a:bodyPr>
            <a:normAutofit/>
          </a:bodyPr>
          <a:lstStyle/>
          <a:p>
            <a:r>
              <a:rPr lang="en-US" dirty="0" smtClean="0"/>
              <a:t>Lambda Functions</a:t>
            </a:r>
          </a:p>
          <a:p>
            <a:r>
              <a:rPr lang="en-US" dirty="0" smtClean="0"/>
              <a:t>Functional Programming Tools for List</a:t>
            </a:r>
          </a:p>
          <a:p>
            <a:r>
              <a:rPr lang="en-US" dirty="0" smtClean="0"/>
              <a:t>List Comprehension</a:t>
            </a:r>
          </a:p>
          <a:p>
            <a:r>
              <a:rPr lang="en-US" dirty="0" smtClean="0"/>
              <a:t>Modules and Packages</a:t>
            </a:r>
          </a:p>
          <a:p>
            <a:r>
              <a:rPr lang="en-US" dirty="0" smtClean="0"/>
              <a:t>File </a:t>
            </a:r>
            <a:r>
              <a:rPr lang="en-US" dirty="0" err="1" smtClean="0"/>
              <a:t>Input/Output</a:t>
            </a:r>
            <a:endParaRPr lang="en-US" dirty="0" smtClean="0"/>
          </a:p>
          <a:p>
            <a:r>
              <a:rPr lang="en-US" dirty="0" smtClean="0"/>
              <a:t>Introduction to Classes</a:t>
            </a:r>
          </a:p>
          <a:p>
            <a:endParaRPr lang="en-US" dirty="0" smtClean="0"/>
          </a:p>
        </p:txBody>
      </p:sp>
    </p:spTree>
    <p:extLst>
      <p:ext uri="{BB962C8B-B14F-4D97-AF65-F5344CB8AC3E}">
        <p14:creationId xmlns:p14="http://schemas.microsoft.com/office/powerpoint/2010/main" val="222552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a:xfrm>
            <a:off x="349249" y="2595562"/>
            <a:ext cx="8794751" cy="3670767"/>
          </a:xfrm>
        </p:spPr>
        <p:txBody>
          <a:bodyPr>
            <a:normAutofit/>
          </a:bodyPr>
          <a:lstStyle/>
          <a:p>
            <a:pPr lvl="0">
              <a:spcBef>
                <a:spcPts val="0"/>
              </a:spcBef>
              <a:buClr>
                <a:schemeClr val="dk1"/>
              </a:buClr>
              <a:buSzPct val="61111"/>
              <a:buNone/>
            </a:pPr>
            <a:r>
              <a:rPr lang="en-US" sz="2400" dirty="0" err="1" smtClean="0">
                <a:solidFill>
                  <a:srgbClr val="FF0000"/>
                </a:solidFill>
                <a:latin typeface="Courier New"/>
                <a:ea typeface="Courier New"/>
                <a:cs typeface="Courier New"/>
                <a:sym typeface="Courier New"/>
              </a:rPr>
              <a:t>str</a:t>
            </a:r>
            <a:r>
              <a:rPr lang="en-US" sz="2400" dirty="0" smtClean="0">
                <a:solidFill>
                  <a:srgbClr val="FF0000"/>
                </a:solidFill>
                <a:latin typeface="Courier New"/>
                <a:ea typeface="Courier New"/>
                <a:cs typeface="Courier New"/>
                <a:sym typeface="Courier New"/>
              </a:rPr>
              <a:t> = </a:t>
            </a:r>
            <a:r>
              <a:rPr lang="en-US" sz="2400" dirty="0">
                <a:solidFill>
                  <a:srgbClr val="FF0000"/>
                </a:solidFill>
                <a:latin typeface="Courier New"/>
                <a:ea typeface="Courier New"/>
                <a:cs typeface="Courier New"/>
                <a:sym typeface="Courier New"/>
              </a:rPr>
              <a:t>'Hello World!'</a:t>
            </a:r>
          </a:p>
          <a:p>
            <a:pPr lvl="0">
              <a:spcBef>
                <a:spcPts val="0"/>
              </a:spcBef>
              <a:buClr>
                <a:schemeClr val="dk1"/>
              </a:buClr>
              <a:buSzPct val="61111"/>
              <a:buNone/>
            </a:pPr>
            <a:r>
              <a:rPr lang="en-US" sz="2400" dirty="0" smtClean="0">
                <a:solidFill>
                  <a:srgbClr val="FF0000"/>
                </a:solidFill>
                <a:latin typeface="Courier New"/>
                <a:ea typeface="Courier New"/>
                <a:cs typeface="Courier New"/>
                <a:sym typeface="Courier New"/>
              </a:rPr>
              <a:t>p</a:t>
            </a:r>
            <a:r>
              <a:rPr lang="en-US" sz="2400" dirty="0" smtClean="0">
                <a:solidFill>
                  <a:srgbClr val="FF0000"/>
                </a:solidFill>
                <a:latin typeface="Courier New"/>
                <a:ea typeface="Courier New"/>
                <a:cs typeface="Courier New"/>
                <a:sym typeface="Courier New"/>
              </a:rPr>
              <a:t>rint(</a:t>
            </a:r>
            <a:r>
              <a:rPr lang="en-US" sz="2400" dirty="0" err="1" smtClean="0">
                <a:solidFill>
                  <a:srgbClr val="FF0000"/>
                </a:solidFill>
                <a:latin typeface="Courier New"/>
                <a:ea typeface="Courier New"/>
                <a:cs typeface="Courier New"/>
                <a:sym typeface="Courier New"/>
              </a:rPr>
              <a:t>str</a:t>
            </a:r>
            <a:r>
              <a:rPr lang="en-US" sz="2400" dirty="0" smtClean="0">
                <a:solidFill>
                  <a:srgbClr val="FF0000"/>
                </a:solidFill>
                <a:latin typeface="Courier New"/>
                <a:ea typeface="Courier New"/>
                <a:cs typeface="Courier New"/>
                <a:sym typeface="Courier New"/>
              </a:rPr>
              <a:t>) </a:t>
            </a:r>
            <a:r>
              <a:rPr lang="en-US" dirty="0">
                <a:solidFill>
                  <a:schemeClr val="accent1"/>
                </a:solidFill>
                <a:latin typeface="Courier New"/>
                <a:ea typeface="Courier New"/>
                <a:cs typeface="Courier New"/>
                <a:sym typeface="Courier New"/>
              </a:rPr>
              <a:t># Prints complete string</a:t>
            </a:r>
          </a:p>
          <a:p>
            <a:pPr lvl="0">
              <a:spcBef>
                <a:spcPts val="0"/>
              </a:spcBef>
              <a:buClr>
                <a:schemeClr val="dk1"/>
              </a:buClr>
              <a:buSzPct val="61111"/>
              <a:buNone/>
            </a:pPr>
            <a:r>
              <a:rPr lang="en-US" sz="2400" dirty="0">
                <a:solidFill>
                  <a:srgbClr val="FF0000"/>
                </a:solidFill>
                <a:latin typeface="Courier New"/>
                <a:ea typeface="Courier New"/>
                <a:cs typeface="Courier New"/>
                <a:sym typeface="Courier New"/>
              </a:rPr>
              <a:t>p</a:t>
            </a:r>
            <a:r>
              <a:rPr lang="en-US" sz="2400" dirty="0" smtClean="0">
                <a:solidFill>
                  <a:srgbClr val="FF0000"/>
                </a:solidFill>
                <a:latin typeface="Courier New"/>
                <a:ea typeface="Courier New"/>
                <a:cs typeface="Courier New"/>
                <a:sym typeface="Courier New"/>
              </a:rPr>
              <a:t>rint(</a:t>
            </a:r>
            <a:r>
              <a:rPr lang="en-US" sz="2400" dirty="0" err="1" smtClean="0">
                <a:solidFill>
                  <a:srgbClr val="FF0000"/>
                </a:solidFill>
                <a:latin typeface="Courier New"/>
                <a:ea typeface="Courier New"/>
                <a:cs typeface="Courier New"/>
                <a:sym typeface="Courier New"/>
              </a:rPr>
              <a:t>str</a:t>
            </a:r>
            <a:r>
              <a:rPr lang="en-US" sz="2400" dirty="0" smtClean="0">
                <a:solidFill>
                  <a:srgbClr val="FF0000"/>
                </a:solidFill>
                <a:latin typeface="Courier New"/>
                <a:ea typeface="Courier New"/>
                <a:cs typeface="Courier New"/>
                <a:sym typeface="Courier New"/>
              </a:rPr>
              <a:t>[0]) </a:t>
            </a:r>
            <a:r>
              <a:rPr lang="en-US" dirty="0">
                <a:solidFill>
                  <a:srgbClr val="A2C816"/>
                </a:solidFill>
                <a:latin typeface="Courier New"/>
                <a:ea typeface="Courier New"/>
                <a:cs typeface="Courier New"/>
                <a:sym typeface="Courier New"/>
              </a:rPr>
              <a:t># Prints first character of the string</a:t>
            </a:r>
          </a:p>
          <a:p>
            <a:pPr lvl="0">
              <a:spcBef>
                <a:spcPts val="0"/>
              </a:spcBef>
              <a:buClr>
                <a:schemeClr val="dk1"/>
              </a:buClr>
              <a:buSzPct val="61111"/>
              <a:buNone/>
            </a:pPr>
            <a:r>
              <a:rPr lang="en-US" sz="2400" dirty="0">
                <a:solidFill>
                  <a:srgbClr val="FF0000"/>
                </a:solidFill>
                <a:latin typeface="Courier New"/>
                <a:ea typeface="Courier New"/>
                <a:cs typeface="Courier New"/>
                <a:sym typeface="Courier New"/>
              </a:rPr>
              <a:t>p</a:t>
            </a:r>
            <a:r>
              <a:rPr lang="en-US" sz="2400" dirty="0" smtClean="0">
                <a:solidFill>
                  <a:srgbClr val="FF0000"/>
                </a:solidFill>
                <a:latin typeface="Courier New"/>
                <a:ea typeface="Courier New"/>
                <a:cs typeface="Courier New"/>
                <a:sym typeface="Courier New"/>
              </a:rPr>
              <a:t>rint(</a:t>
            </a:r>
            <a:r>
              <a:rPr lang="en-US" sz="2400" dirty="0" err="1" smtClean="0">
                <a:solidFill>
                  <a:srgbClr val="FF0000"/>
                </a:solidFill>
                <a:latin typeface="Courier New"/>
                <a:ea typeface="Courier New"/>
                <a:cs typeface="Courier New"/>
                <a:sym typeface="Courier New"/>
              </a:rPr>
              <a:t>str</a:t>
            </a:r>
            <a:r>
              <a:rPr lang="en-US" sz="2400" dirty="0" smtClean="0">
                <a:solidFill>
                  <a:srgbClr val="FF0000"/>
                </a:solidFill>
                <a:latin typeface="Courier New"/>
                <a:ea typeface="Courier New"/>
                <a:cs typeface="Courier New"/>
                <a:sym typeface="Courier New"/>
              </a:rPr>
              <a:t>[2:5]) </a:t>
            </a:r>
            <a:r>
              <a:rPr lang="en-US" dirty="0">
                <a:solidFill>
                  <a:srgbClr val="A2C816"/>
                </a:solidFill>
                <a:latin typeface="Courier New"/>
                <a:ea typeface="Courier New"/>
                <a:cs typeface="Courier New"/>
                <a:sym typeface="Courier New"/>
              </a:rPr>
              <a:t># Prints characters </a:t>
            </a:r>
            <a:r>
              <a:rPr lang="en-US" dirty="0" smtClean="0">
                <a:solidFill>
                  <a:srgbClr val="A2C816"/>
                </a:solidFill>
                <a:latin typeface="Courier New"/>
                <a:ea typeface="Courier New"/>
                <a:cs typeface="Courier New"/>
                <a:sym typeface="Courier New"/>
              </a:rPr>
              <a:t>3</a:t>
            </a:r>
            <a:r>
              <a:rPr lang="en-US" baseline="30000" dirty="0" smtClean="0">
                <a:solidFill>
                  <a:srgbClr val="A2C816"/>
                </a:solidFill>
                <a:latin typeface="Courier New"/>
                <a:ea typeface="Courier New"/>
                <a:cs typeface="Courier New"/>
                <a:sym typeface="Courier New"/>
              </a:rPr>
              <a:t>rd</a:t>
            </a:r>
            <a:r>
              <a:rPr lang="en-US" dirty="0" smtClean="0">
                <a:solidFill>
                  <a:srgbClr val="A2C816"/>
                </a:solidFill>
                <a:latin typeface="Courier New"/>
                <a:ea typeface="Courier New"/>
                <a:cs typeface="Courier New"/>
                <a:sym typeface="Courier New"/>
              </a:rPr>
              <a:t> – 5</a:t>
            </a:r>
            <a:r>
              <a:rPr lang="en-US" baseline="30000" dirty="0" smtClean="0">
                <a:solidFill>
                  <a:srgbClr val="A2C816"/>
                </a:solidFill>
                <a:latin typeface="Courier New"/>
                <a:ea typeface="Courier New"/>
                <a:cs typeface="Courier New"/>
                <a:sym typeface="Courier New"/>
              </a:rPr>
              <a:t>th</a:t>
            </a:r>
            <a:r>
              <a:rPr lang="en-US" dirty="0" smtClean="0">
                <a:solidFill>
                  <a:srgbClr val="A2C816"/>
                </a:solidFill>
                <a:latin typeface="Courier New"/>
                <a:ea typeface="Courier New"/>
                <a:cs typeface="Courier New"/>
                <a:sym typeface="Courier New"/>
              </a:rPr>
              <a:t> </a:t>
            </a:r>
          </a:p>
          <a:p>
            <a:pPr lvl="0">
              <a:spcBef>
                <a:spcPts val="0"/>
              </a:spcBef>
              <a:buClr>
                <a:schemeClr val="dk1"/>
              </a:buClr>
              <a:buSzPct val="61111"/>
              <a:buNone/>
            </a:pPr>
            <a:r>
              <a:rPr lang="en-US" sz="2400" dirty="0">
                <a:solidFill>
                  <a:srgbClr val="FF0000"/>
                </a:solidFill>
                <a:latin typeface="Courier New"/>
                <a:ea typeface="Courier New"/>
                <a:cs typeface="Courier New"/>
                <a:sym typeface="Courier New"/>
              </a:rPr>
              <a:t>p</a:t>
            </a:r>
            <a:r>
              <a:rPr lang="en-US" sz="2400" dirty="0" smtClean="0">
                <a:solidFill>
                  <a:srgbClr val="FF0000"/>
                </a:solidFill>
                <a:latin typeface="Courier New"/>
                <a:ea typeface="Courier New"/>
                <a:cs typeface="Courier New"/>
                <a:sym typeface="Courier New"/>
              </a:rPr>
              <a:t>rint(</a:t>
            </a:r>
            <a:r>
              <a:rPr lang="en-US" sz="2400" dirty="0" err="1" smtClean="0">
                <a:solidFill>
                  <a:srgbClr val="FF0000"/>
                </a:solidFill>
                <a:latin typeface="Courier New"/>
                <a:ea typeface="Courier New"/>
                <a:cs typeface="Courier New"/>
                <a:sym typeface="Courier New"/>
              </a:rPr>
              <a:t>str</a:t>
            </a:r>
            <a:r>
              <a:rPr lang="en-US" sz="2400" dirty="0" smtClean="0">
                <a:solidFill>
                  <a:srgbClr val="FF0000"/>
                </a:solidFill>
                <a:latin typeface="Courier New"/>
                <a:ea typeface="Courier New"/>
                <a:cs typeface="Courier New"/>
                <a:sym typeface="Courier New"/>
              </a:rPr>
              <a:t>[2:]) </a:t>
            </a:r>
            <a:r>
              <a:rPr lang="en-US" dirty="0">
                <a:solidFill>
                  <a:srgbClr val="A2C816"/>
                </a:solidFill>
                <a:latin typeface="Courier New"/>
                <a:ea typeface="Courier New"/>
                <a:cs typeface="Courier New"/>
                <a:sym typeface="Courier New"/>
              </a:rPr>
              <a:t># Prints string starting from </a:t>
            </a:r>
            <a:r>
              <a:rPr lang="en-US" dirty="0" smtClean="0">
                <a:solidFill>
                  <a:srgbClr val="A2C816"/>
                </a:solidFill>
                <a:latin typeface="Courier New"/>
                <a:ea typeface="Courier New"/>
                <a:cs typeface="Courier New"/>
                <a:sym typeface="Courier New"/>
              </a:rPr>
              <a:t>3</a:t>
            </a:r>
            <a:r>
              <a:rPr lang="en-US" baseline="30000" dirty="0" smtClean="0">
                <a:solidFill>
                  <a:srgbClr val="A2C816"/>
                </a:solidFill>
                <a:latin typeface="Courier New"/>
                <a:ea typeface="Courier New"/>
                <a:cs typeface="Courier New"/>
                <a:sym typeface="Courier New"/>
              </a:rPr>
              <a:t>rd</a:t>
            </a:r>
            <a:r>
              <a:rPr lang="en-US" dirty="0" smtClean="0">
                <a:solidFill>
                  <a:srgbClr val="FF0000"/>
                </a:solidFill>
                <a:latin typeface="Courier New"/>
                <a:ea typeface="Courier New"/>
                <a:cs typeface="Courier New"/>
                <a:sym typeface="Courier New"/>
              </a:rPr>
              <a:t> </a:t>
            </a:r>
            <a:endParaRPr lang="en-US" dirty="0">
              <a:solidFill>
                <a:srgbClr val="FF0000"/>
              </a:solidFill>
              <a:latin typeface="Courier New"/>
              <a:ea typeface="Courier New"/>
              <a:cs typeface="Courier New"/>
              <a:sym typeface="Courier New"/>
            </a:endParaRPr>
          </a:p>
          <a:p>
            <a:pPr lvl="0">
              <a:spcBef>
                <a:spcPts val="0"/>
              </a:spcBef>
              <a:buClr>
                <a:schemeClr val="dk1"/>
              </a:buClr>
              <a:buSzPct val="61111"/>
              <a:buNone/>
            </a:pPr>
            <a:r>
              <a:rPr lang="en-US" sz="2400" dirty="0">
                <a:solidFill>
                  <a:srgbClr val="FF0000"/>
                </a:solidFill>
                <a:latin typeface="Courier New"/>
                <a:ea typeface="Courier New"/>
                <a:cs typeface="Courier New"/>
                <a:sym typeface="Courier New"/>
              </a:rPr>
              <a:t>p</a:t>
            </a:r>
            <a:r>
              <a:rPr lang="en-US" sz="2400" dirty="0" smtClean="0">
                <a:solidFill>
                  <a:srgbClr val="FF0000"/>
                </a:solidFill>
                <a:latin typeface="Courier New"/>
                <a:ea typeface="Courier New"/>
                <a:cs typeface="Courier New"/>
                <a:sym typeface="Courier New"/>
              </a:rPr>
              <a:t>rint(</a:t>
            </a:r>
            <a:r>
              <a:rPr lang="en-US" sz="2400" dirty="0" err="1" smtClean="0">
                <a:solidFill>
                  <a:srgbClr val="FF0000"/>
                </a:solidFill>
                <a:latin typeface="Courier New"/>
                <a:ea typeface="Courier New"/>
                <a:cs typeface="Courier New"/>
                <a:sym typeface="Courier New"/>
              </a:rPr>
              <a:t>str</a:t>
            </a:r>
            <a:r>
              <a:rPr lang="en-US" sz="2400" dirty="0" smtClean="0">
                <a:solidFill>
                  <a:srgbClr val="FF0000"/>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 </a:t>
            </a:r>
            <a:r>
              <a:rPr lang="en-US" sz="2400" dirty="0" smtClean="0">
                <a:solidFill>
                  <a:srgbClr val="FF0000"/>
                </a:solidFill>
                <a:latin typeface="Courier New"/>
                <a:ea typeface="Courier New"/>
                <a:cs typeface="Courier New"/>
                <a:sym typeface="Courier New"/>
              </a:rPr>
              <a:t>2) </a:t>
            </a:r>
            <a:r>
              <a:rPr lang="en-US" dirty="0">
                <a:solidFill>
                  <a:srgbClr val="A2C816"/>
                </a:solidFill>
                <a:latin typeface="Courier New"/>
                <a:ea typeface="Courier New"/>
                <a:cs typeface="Courier New"/>
                <a:sym typeface="Courier New"/>
              </a:rPr>
              <a:t># Prints string two times</a:t>
            </a:r>
          </a:p>
          <a:p>
            <a:pPr lvl="0">
              <a:spcBef>
                <a:spcPts val="0"/>
              </a:spcBef>
              <a:buClr>
                <a:schemeClr val="dk1"/>
              </a:buClr>
              <a:buSzPct val="61111"/>
              <a:buNone/>
            </a:pPr>
            <a:r>
              <a:rPr lang="en-US" sz="2400" dirty="0">
                <a:solidFill>
                  <a:srgbClr val="FF0000"/>
                </a:solidFill>
                <a:latin typeface="Courier New"/>
                <a:ea typeface="Courier New"/>
                <a:cs typeface="Courier New"/>
                <a:sym typeface="Courier New"/>
              </a:rPr>
              <a:t>p</a:t>
            </a:r>
            <a:r>
              <a:rPr lang="en-US" sz="2400" dirty="0" smtClean="0">
                <a:solidFill>
                  <a:srgbClr val="FF0000"/>
                </a:solidFill>
                <a:latin typeface="Courier New"/>
                <a:ea typeface="Courier New"/>
                <a:cs typeface="Courier New"/>
                <a:sym typeface="Courier New"/>
              </a:rPr>
              <a:t>rint(</a:t>
            </a:r>
            <a:r>
              <a:rPr lang="en-US" sz="2400" dirty="0" err="1" smtClean="0">
                <a:solidFill>
                  <a:srgbClr val="FF0000"/>
                </a:solidFill>
                <a:latin typeface="Courier New"/>
                <a:ea typeface="Courier New"/>
                <a:cs typeface="Courier New"/>
                <a:sym typeface="Courier New"/>
              </a:rPr>
              <a:t>str</a:t>
            </a:r>
            <a:r>
              <a:rPr lang="en-US" sz="2400" dirty="0" smtClean="0">
                <a:solidFill>
                  <a:srgbClr val="FF0000"/>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 "</a:t>
            </a:r>
            <a:r>
              <a:rPr lang="en-US" sz="2400" dirty="0" smtClean="0">
                <a:solidFill>
                  <a:srgbClr val="FF0000"/>
                </a:solidFill>
                <a:latin typeface="Courier New"/>
                <a:ea typeface="Courier New"/>
                <a:cs typeface="Courier New"/>
                <a:sym typeface="Courier New"/>
              </a:rPr>
              <a:t>TEST”) </a:t>
            </a:r>
            <a:r>
              <a:rPr lang="en-US" dirty="0">
                <a:solidFill>
                  <a:srgbClr val="A2C816"/>
                </a:solidFill>
                <a:latin typeface="Courier New"/>
                <a:ea typeface="Courier New"/>
                <a:cs typeface="Courier New"/>
                <a:sym typeface="Courier New"/>
              </a:rPr>
              <a:t># Prints concatenated string</a:t>
            </a:r>
          </a:p>
          <a:p>
            <a:pPr>
              <a:spcBef>
                <a:spcPts val="0"/>
              </a:spcBef>
              <a:buNone/>
            </a:pPr>
            <a:endParaRPr lang="en-US" sz="2400" dirty="0">
              <a:solidFill>
                <a:srgbClr val="FF0000"/>
              </a:solidFill>
              <a:latin typeface="Courier New"/>
              <a:ea typeface="Courier New"/>
              <a:cs typeface="Courier New"/>
              <a:sym typeface="Courier New"/>
            </a:endParaRPr>
          </a:p>
          <a:p>
            <a:pPr lvl="0">
              <a:spcBef>
                <a:spcPts val="0"/>
              </a:spcBef>
              <a:buNone/>
            </a:pPr>
            <a:r>
              <a:rPr lang="en-US" sz="2400" dirty="0">
                <a:solidFill>
                  <a:srgbClr val="FF0000"/>
                </a:solidFill>
                <a:latin typeface="Courier New"/>
                <a:ea typeface="Courier New"/>
                <a:cs typeface="Courier New"/>
                <a:sym typeface="Courier New"/>
              </a:rPr>
              <a:t>p</a:t>
            </a:r>
            <a:r>
              <a:rPr lang="en-US" sz="2400" dirty="0" smtClean="0">
                <a:solidFill>
                  <a:srgbClr val="FF0000"/>
                </a:solidFill>
                <a:latin typeface="Courier New"/>
                <a:ea typeface="Courier New"/>
                <a:cs typeface="Courier New"/>
                <a:sym typeface="Courier New"/>
              </a:rPr>
              <a:t>rint(</a:t>
            </a:r>
            <a:r>
              <a:rPr lang="en-US" sz="2400" dirty="0" err="1" smtClean="0">
                <a:solidFill>
                  <a:srgbClr val="FF0000"/>
                </a:solidFill>
                <a:latin typeface="Courier New"/>
                <a:ea typeface="Courier New"/>
                <a:cs typeface="Courier New"/>
                <a:sym typeface="Courier New"/>
              </a:rPr>
              <a:t>str</a:t>
            </a:r>
            <a:r>
              <a:rPr lang="en-US" sz="2400" dirty="0">
                <a:solidFill>
                  <a:srgbClr val="FF0000"/>
                </a:solidFill>
                <a:latin typeface="Courier New"/>
                <a:ea typeface="Courier New"/>
                <a:cs typeface="Courier New"/>
                <a:sym typeface="Courier New"/>
              </a:rPr>
              <a:t>[-1</a:t>
            </a:r>
            <a:r>
              <a:rPr lang="en-US" sz="2400" dirty="0" smtClean="0">
                <a:solidFill>
                  <a:srgbClr val="FF0000"/>
                </a:solidFill>
                <a:latin typeface="Courier New"/>
                <a:ea typeface="Courier New"/>
                <a:cs typeface="Courier New"/>
                <a:sym typeface="Courier New"/>
              </a:rPr>
              <a:t>])?</a:t>
            </a:r>
            <a:endParaRPr lang="en-US" sz="2400" dirty="0">
              <a:solidFill>
                <a:srgbClr val="FF0000"/>
              </a:solidFill>
              <a:latin typeface="Courier New"/>
              <a:ea typeface="Courier New"/>
              <a:cs typeface="Courier New"/>
              <a:sym typeface="Courier New"/>
            </a:endParaRPr>
          </a:p>
          <a:p>
            <a:pPr marL="0" indent="0">
              <a:buNone/>
            </a:pPr>
            <a:endParaRPr lang="en-US" dirty="0"/>
          </a:p>
        </p:txBody>
      </p:sp>
    </p:spTree>
    <p:extLst>
      <p:ext uri="{BB962C8B-B14F-4D97-AF65-F5344CB8AC3E}">
        <p14:creationId xmlns:p14="http://schemas.microsoft.com/office/powerpoint/2010/main" val="30783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Methods</a:t>
            </a:r>
            <a:endParaRPr lang="en-US" dirty="0"/>
          </a:p>
        </p:txBody>
      </p:sp>
      <p:sp>
        <p:nvSpPr>
          <p:cNvPr id="3" name="Content Placeholder 2"/>
          <p:cNvSpPr>
            <a:spLocks noGrp="1"/>
          </p:cNvSpPr>
          <p:nvPr>
            <p:ph idx="1"/>
          </p:nvPr>
        </p:nvSpPr>
        <p:spPr/>
        <p:txBody>
          <a:bodyPr>
            <a:normAutofit lnSpcReduction="10000"/>
          </a:bodyPr>
          <a:lstStyle/>
          <a:p>
            <a:r>
              <a:rPr lang="en-US" dirty="0" err="1" smtClean="0"/>
              <a:t>len</a:t>
            </a:r>
            <a:r>
              <a:rPr lang="en-US" dirty="0" smtClean="0"/>
              <a:t>()</a:t>
            </a:r>
          </a:p>
          <a:p>
            <a:r>
              <a:rPr lang="en-US" dirty="0" err="1" smtClean="0"/>
              <a:t>str.capitalize</a:t>
            </a:r>
            <a:r>
              <a:rPr lang="en-US" dirty="0" smtClean="0"/>
              <a:t>()</a:t>
            </a:r>
          </a:p>
          <a:p>
            <a:r>
              <a:rPr lang="en-US" dirty="0" err="1" smtClean="0"/>
              <a:t>str.count</a:t>
            </a:r>
            <a:r>
              <a:rPr lang="en-US" dirty="0" smtClean="0"/>
              <a:t>(</a:t>
            </a:r>
            <a:r>
              <a:rPr lang="en-US" dirty="0" err="1" smtClean="0"/>
              <a:t>substr</a:t>
            </a:r>
            <a:r>
              <a:rPr lang="en-US" dirty="0" smtClean="0"/>
              <a:t>, start = 0, end = </a:t>
            </a:r>
            <a:r>
              <a:rPr lang="en-US" dirty="0" err="1" smtClean="0"/>
              <a:t>len</a:t>
            </a:r>
            <a:r>
              <a:rPr lang="en-US" dirty="0" smtClean="0"/>
              <a:t>(string))</a:t>
            </a:r>
          </a:p>
          <a:p>
            <a:r>
              <a:rPr lang="en-US" dirty="0" err="1" smtClean="0"/>
              <a:t>str.find</a:t>
            </a:r>
            <a:r>
              <a:rPr lang="en-US" dirty="0" smtClean="0"/>
              <a:t>(</a:t>
            </a:r>
            <a:r>
              <a:rPr lang="en-US" dirty="0" err="1" smtClean="0"/>
              <a:t>substr</a:t>
            </a:r>
            <a:r>
              <a:rPr lang="en-US" dirty="0" smtClean="0"/>
              <a:t>, start, end) or </a:t>
            </a:r>
            <a:r>
              <a:rPr lang="en-US" dirty="0" err="1" smtClean="0"/>
              <a:t>str.rfind</a:t>
            </a:r>
            <a:r>
              <a:rPr lang="en-US" dirty="0" smtClean="0"/>
              <a:t>(</a:t>
            </a:r>
            <a:r>
              <a:rPr lang="en-US" dirty="0" err="1" smtClean="0"/>
              <a:t>substr</a:t>
            </a:r>
            <a:r>
              <a:rPr lang="en-US" dirty="0" smtClean="0"/>
              <a:t>, start, end)</a:t>
            </a:r>
          </a:p>
          <a:p>
            <a:r>
              <a:rPr lang="en-US" dirty="0" err="1" smtClean="0"/>
              <a:t>str.lower</a:t>
            </a:r>
            <a:r>
              <a:rPr lang="en-US" dirty="0" smtClean="0"/>
              <a:t>() or </a:t>
            </a:r>
            <a:r>
              <a:rPr lang="en-US" dirty="0" err="1" smtClean="0"/>
              <a:t>str.upper</a:t>
            </a:r>
            <a:r>
              <a:rPr lang="en-US" dirty="0" smtClean="0"/>
              <a:t>()</a:t>
            </a:r>
          </a:p>
          <a:p>
            <a:r>
              <a:rPr lang="en-US" dirty="0" err="1" smtClean="0"/>
              <a:t>str.replace</a:t>
            </a:r>
            <a:r>
              <a:rPr lang="en-US" dirty="0" smtClean="0"/>
              <a:t>(old, new, max)</a:t>
            </a:r>
          </a:p>
          <a:p>
            <a:r>
              <a:rPr lang="en-US" dirty="0" err="1" smtClean="0"/>
              <a:t>str.split</a:t>
            </a:r>
            <a:r>
              <a:rPr lang="en-US" dirty="0" smtClean="0"/>
              <a:t>()</a:t>
            </a:r>
          </a:p>
          <a:p>
            <a:endParaRPr lang="en-US" dirty="0"/>
          </a:p>
        </p:txBody>
      </p:sp>
    </p:spTree>
    <p:extLst>
      <p:ext uri="{BB962C8B-B14F-4D97-AF65-F5344CB8AC3E}">
        <p14:creationId xmlns:p14="http://schemas.microsoft.com/office/powerpoint/2010/main" val="197562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Methods</a:t>
            </a:r>
            <a:endParaRPr lang="en-US" dirty="0"/>
          </a:p>
        </p:txBody>
      </p:sp>
      <p:sp>
        <p:nvSpPr>
          <p:cNvPr id="3" name="Content Placeholder 2"/>
          <p:cNvSpPr>
            <a:spLocks noGrp="1"/>
          </p:cNvSpPr>
          <p:nvPr>
            <p:ph idx="1"/>
          </p:nvPr>
        </p:nvSpPr>
        <p:spPr>
          <a:xfrm>
            <a:off x="1114424" y="2595562"/>
            <a:ext cx="8029576" cy="3670767"/>
          </a:xfrm>
        </p:spPr>
        <p:txBody>
          <a:bodyPr>
            <a:normAutofit fontScale="92500"/>
          </a:bodyPr>
          <a:lstStyle/>
          <a:p>
            <a:r>
              <a:rPr lang="en-US" dirty="0" err="1" smtClean="0"/>
              <a:t>str.strip</a:t>
            </a:r>
            <a:r>
              <a:rPr lang="en-US" dirty="0" smtClean="0"/>
              <a:t>(chars) </a:t>
            </a:r>
          </a:p>
          <a:p>
            <a:r>
              <a:rPr lang="en-US" dirty="0" err="1" smtClean="0"/>
              <a:t>str.lstrip</a:t>
            </a:r>
            <a:r>
              <a:rPr lang="en-US" dirty="0" smtClean="0"/>
              <a:t>(chars) or </a:t>
            </a:r>
            <a:r>
              <a:rPr lang="en-US" dirty="0" err="1" smtClean="0"/>
              <a:t>str.rstrip</a:t>
            </a:r>
            <a:r>
              <a:rPr lang="en-US" dirty="0" smtClean="0"/>
              <a:t>(chars)</a:t>
            </a:r>
          </a:p>
          <a:p>
            <a:r>
              <a:rPr lang="en-US" dirty="0" err="1" smtClean="0"/>
              <a:t>str.startswith</a:t>
            </a:r>
            <a:r>
              <a:rPr lang="en-US" dirty="0" smtClean="0"/>
              <a:t>(</a:t>
            </a:r>
            <a:r>
              <a:rPr lang="en-US" dirty="0" err="1" smtClean="0"/>
              <a:t>substr</a:t>
            </a:r>
            <a:r>
              <a:rPr lang="en-US" dirty="0" smtClean="0"/>
              <a:t>, start, end) or </a:t>
            </a:r>
            <a:r>
              <a:rPr lang="en-US" dirty="0" err="1" smtClean="0"/>
              <a:t>str.endswith</a:t>
            </a:r>
            <a:r>
              <a:rPr lang="en-US" dirty="0" smtClean="0"/>
              <a:t>(</a:t>
            </a:r>
            <a:r>
              <a:rPr lang="en-US" dirty="0" err="1" smtClean="0"/>
              <a:t>substr</a:t>
            </a:r>
            <a:r>
              <a:rPr lang="en-US" dirty="0" smtClean="0"/>
              <a:t>, </a:t>
            </a:r>
            <a:r>
              <a:rPr lang="en-US" dirty="0" err="1" smtClean="0"/>
              <a:t>start,end</a:t>
            </a:r>
            <a:r>
              <a:rPr lang="en-US" dirty="0" smtClean="0"/>
              <a:t>)</a:t>
            </a:r>
          </a:p>
          <a:p>
            <a:r>
              <a:rPr lang="en-US" dirty="0" err="1" smtClean="0"/>
              <a:t>str.isdigit</a:t>
            </a:r>
            <a:r>
              <a:rPr lang="en-US" dirty="0" smtClean="0"/>
              <a:t>() </a:t>
            </a:r>
          </a:p>
          <a:p>
            <a:r>
              <a:rPr lang="en-US" dirty="0" err="1" smtClean="0"/>
              <a:t>str.islower</a:t>
            </a:r>
            <a:r>
              <a:rPr lang="en-US" dirty="0" smtClean="0"/>
              <a:t>() or </a:t>
            </a:r>
            <a:r>
              <a:rPr lang="en-US" dirty="0" err="1" smtClean="0"/>
              <a:t>str.isupper</a:t>
            </a:r>
            <a:r>
              <a:rPr lang="en-US" dirty="0" smtClean="0"/>
              <a:t>()</a:t>
            </a:r>
          </a:p>
          <a:p>
            <a:r>
              <a:rPr lang="en-US" dirty="0" err="1" smtClean="0"/>
              <a:t>str.translate</a:t>
            </a:r>
            <a:r>
              <a:rPr lang="en-US" dirty="0" smtClean="0"/>
              <a:t>(table, </a:t>
            </a:r>
            <a:r>
              <a:rPr lang="en-US" dirty="0" err="1" smtClean="0"/>
              <a:t>delete_chars</a:t>
            </a:r>
            <a:r>
              <a:rPr lang="en-US" dirty="0" smtClean="0"/>
              <a:t>)</a:t>
            </a:r>
          </a:p>
          <a:p>
            <a:r>
              <a:rPr lang="en-US" dirty="0" smtClean="0"/>
              <a:t>reversed(</a:t>
            </a:r>
            <a:r>
              <a:rPr lang="en-US" dirty="0" err="1" smtClean="0"/>
              <a:t>str</a:t>
            </a:r>
            <a:r>
              <a:rPr lang="en-US" dirty="0" smtClean="0"/>
              <a:t>)</a:t>
            </a:r>
          </a:p>
          <a:p>
            <a:endParaRPr lang="en-US" dirty="0"/>
          </a:p>
        </p:txBody>
      </p:sp>
    </p:spTree>
    <p:extLst>
      <p:ext uri="{BB962C8B-B14F-4D97-AF65-F5344CB8AC3E}">
        <p14:creationId xmlns:p14="http://schemas.microsoft.com/office/powerpoint/2010/main" val="2015396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a:t>kind of hash table type key-value pair. </a:t>
            </a:r>
            <a:endParaRPr lang="en-US" dirty="0" smtClean="0"/>
          </a:p>
          <a:p>
            <a:r>
              <a:rPr lang="en-US" dirty="0" smtClean="0"/>
              <a:t>key </a:t>
            </a:r>
            <a:r>
              <a:rPr lang="en-US" dirty="0"/>
              <a:t>can be any data type </a:t>
            </a:r>
          </a:p>
          <a:p>
            <a:r>
              <a:rPr lang="en-US" dirty="0" smtClean="0"/>
              <a:t>usually </a:t>
            </a:r>
            <a:r>
              <a:rPr lang="en-US" dirty="0"/>
              <a:t>numbers and strings</a:t>
            </a:r>
          </a:p>
        </p:txBody>
      </p:sp>
    </p:spTree>
    <p:extLst>
      <p:ext uri="{BB962C8B-B14F-4D97-AF65-F5344CB8AC3E}">
        <p14:creationId xmlns:p14="http://schemas.microsoft.com/office/powerpoint/2010/main" val="512184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pPr lvl="0">
              <a:spcBef>
                <a:spcPts val="0"/>
              </a:spcBef>
              <a:buClr>
                <a:schemeClr val="dk1"/>
              </a:buClr>
              <a:buSzPct val="64705"/>
              <a:buNone/>
            </a:pPr>
            <a:r>
              <a:rPr lang="en" dirty="0" smtClean="0">
                <a:solidFill>
                  <a:srgbClr val="FF0000"/>
                </a:solidFill>
                <a:latin typeface="Courier New"/>
                <a:ea typeface="Courier New"/>
                <a:cs typeface="Courier New"/>
                <a:sym typeface="Courier New"/>
              </a:rPr>
              <a:t>d </a:t>
            </a:r>
            <a:r>
              <a:rPr lang="en" dirty="0">
                <a:solidFill>
                  <a:srgbClr val="FF0000"/>
                </a:solidFill>
                <a:latin typeface="Courier New"/>
                <a:ea typeface="Courier New"/>
                <a:cs typeface="Courier New"/>
                <a:sym typeface="Courier New"/>
              </a:rPr>
              <a:t>= {}</a:t>
            </a:r>
          </a:p>
          <a:p>
            <a:pPr lvl="0">
              <a:spcBef>
                <a:spcPts val="0"/>
              </a:spcBef>
              <a:buClr>
                <a:schemeClr val="dk1"/>
              </a:buClr>
              <a:buSzPct val="64705"/>
              <a:buNone/>
            </a:pPr>
            <a:r>
              <a:rPr lang="en" dirty="0" smtClean="0">
                <a:solidFill>
                  <a:srgbClr val="FF0000"/>
                </a:solidFill>
                <a:latin typeface="Courier New"/>
                <a:ea typeface="Courier New"/>
                <a:cs typeface="Courier New"/>
                <a:sym typeface="Courier New"/>
              </a:rPr>
              <a:t>d[</a:t>
            </a:r>
            <a:r>
              <a:rPr lang="en" dirty="0">
                <a:solidFill>
                  <a:srgbClr val="FF0000"/>
                </a:solidFill>
                <a:latin typeface="Courier New"/>
                <a:ea typeface="Courier New"/>
                <a:cs typeface="Courier New"/>
                <a:sym typeface="Courier New"/>
              </a:rPr>
              <a:t>'one'] = "This is one"</a:t>
            </a:r>
          </a:p>
          <a:p>
            <a:pPr lvl="0">
              <a:spcBef>
                <a:spcPts val="0"/>
              </a:spcBef>
              <a:buClr>
                <a:schemeClr val="dk1"/>
              </a:buClr>
              <a:buSzPct val="64705"/>
              <a:buNone/>
            </a:pPr>
            <a:r>
              <a:rPr lang="en" dirty="0" smtClean="0">
                <a:solidFill>
                  <a:srgbClr val="FF0000"/>
                </a:solidFill>
                <a:latin typeface="Courier New"/>
                <a:ea typeface="Courier New"/>
                <a:cs typeface="Courier New"/>
                <a:sym typeface="Courier New"/>
              </a:rPr>
              <a:t>d[2</a:t>
            </a:r>
            <a:r>
              <a:rPr lang="en" dirty="0">
                <a:solidFill>
                  <a:srgbClr val="FF0000"/>
                </a:solidFill>
                <a:latin typeface="Courier New"/>
                <a:ea typeface="Courier New"/>
                <a:cs typeface="Courier New"/>
                <a:sym typeface="Courier New"/>
              </a:rPr>
              <a:t>] = "This is two"</a:t>
            </a:r>
          </a:p>
          <a:p>
            <a:pPr lvl="0">
              <a:spcBef>
                <a:spcPts val="0"/>
              </a:spcBef>
              <a:buClr>
                <a:schemeClr val="dk1"/>
              </a:buClr>
              <a:buSzPct val="64705"/>
              <a:buNone/>
            </a:pPr>
            <a:r>
              <a:rPr lang="en" dirty="0" smtClean="0">
                <a:solidFill>
                  <a:srgbClr val="FF0000"/>
                </a:solidFill>
                <a:latin typeface="Courier New"/>
                <a:ea typeface="Courier New"/>
                <a:cs typeface="Courier New"/>
                <a:sym typeface="Courier New"/>
              </a:rPr>
              <a:t>d</a:t>
            </a:r>
            <a:r>
              <a:rPr lang="en-US" dirty="0" smtClean="0">
                <a:solidFill>
                  <a:srgbClr val="FF0000"/>
                </a:solidFill>
                <a:latin typeface="Courier New"/>
                <a:ea typeface="Courier New"/>
                <a:cs typeface="Courier New"/>
                <a:sym typeface="Courier New"/>
              </a:rPr>
              <a:t>2</a:t>
            </a:r>
            <a:r>
              <a:rPr lang="en" dirty="0" smtClean="0">
                <a:solidFill>
                  <a:srgbClr val="FF0000"/>
                </a:solidFill>
                <a:latin typeface="Courier New"/>
                <a:ea typeface="Courier New"/>
                <a:cs typeface="Courier New"/>
                <a:sym typeface="Courier New"/>
              </a:rPr>
              <a:t> </a:t>
            </a:r>
            <a:r>
              <a:rPr lang="en" dirty="0">
                <a:solidFill>
                  <a:srgbClr val="FF0000"/>
                </a:solidFill>
                <a:latin typeface="Courier New"/>
                <a:ea typeface="Courier New"/>
                <a:cs typeface="Courier New"/>
                <a:sym typeface="Courier New"/>
              </a:rPr>
              <a:t>= {'name': 'john','code':6734, 'dept': 'sales'}</a:t>
            </a:r>
          </a:p>
          <a:p>
            <a:pPr lvl="0">
              <a:spcBef>
                <a:spcPts val="0"/>
              </a:spcBef>
              <a:buClr>
                <a:schemeClr val="dk1"/>
              </a:buClr>
              <a:buSzPct val="64705"/>
              <a:buNone/>
            </a:pPr>
            <a:r>
              <a:rPr lang="en-US" dirty="0">
                <a:solidFill>
                  <a:srgbClr val="FF0000"/>
                </a:solidFill>
                <a:latin typeface="Courier New"/>
                <a:ea typeface="Courier New"/>
                <a:cs typeface="Courier New"/>
                <a:sym typeface="Courier New"/>
              </a:rPr>
              <a:t>p</a:t>
            </a:r>
            <a:r>
              <a:rPr lang="en" dirty="0" err="1" smtClean="0">
                <a:solidFill>
                  <a:srgbClr val="FF0000"/>
                </a:solidFill>
                <a:latin typeface="Courier New"/>
                <a:ea typeface="Courier New"/>
                <a:cs typeface="Courier New"/>
                <a:sym typeface="Courier New"/>
              </a:rPr>
              <a:t>rint</a:t>
            </a:r>
            <a:r>
              <a:rPr lang="en-US" dirty="0" smtClean="0">
                <a:solidFill>
                  <a:srgbClr val="FF0000"/>
                </a:solidFill>
                <a:latin typeface="Courier New"/>
                <a:ea typeface="Courier New"/>
                <a:cs typeface="Courier New"/>
                <a:sym typeface="Courier New"/>
              </a:rPr>
              <a:t>(</a:t>
            </a:r>
            <a:r>
              <a:rPr lang="en" dirty="0" smtClean="0">
                <a:solidFill>
                  <a:srgbClr val="FF0000"/>
                </a:solidFill>
                <a:latin typeface="Courier New"/>
                <a:ea typeface="Courier New"/>
                <a:cs typeface="Courier New"/>
                <a:sym typeface="Courier New"/>
              </a:rPr>
              <a:t>d[</a:t>
            </a:r>
            <a:r>
              <a:rPr lang="en" dirty="0">
                <a:solidFill>
                  <a:srgbClr val="FF0000"/>
                </a:solidFill>
                <a:latin typeface="Courier New"/>
                <a:ea typeface="Courier New"/>
                <a:cs typeface="Courier New"/>
                <a:sym typeface="Courier New"/>
              </a:rPr>
              <a:t>'one</a:t>
            </a:r>
            <a:r>
              <a:rPr lang="en" dirty="0" smtClean="0">
                <a:solidFill>
                  <a:srgbClr val="FF0000"/>
                </a:solidFill>
                <a:latin typeface="Courier New"/>
                <a:ea typeface="Courier New"/>
                <a:cs typeface="Courier New"/>
                <a:sym typeface="Courier New"/>
              </a:rPr>
              <a:t>']</a:t>
            </a:r>
            <a:r>
              <a:rPr lang="en-US" dirty="0" smtClean="0">
                <a:solidFill>
                  <a:srgbClr val="FF0000"/>
                </a:solidFill>
                <a:latin typeface="Courier New"/>
                <a:ea typeface="Courier New"/>
                <a:cs typeface="Courier New"/>
                <a:sym typeface="Courier New"/>
              </a:rPr>
              <a:t>)</a:t>
            </a:r>
            <a:r>
              <a:rPr lang="en" dirty="0" smtClean="0">
                <a:solidFill>
                  <a:srgbClr val="FF0000"/>
                </a:solidFill>
                <a:latin typeface="Courier New"/>
                <a:ea typeface="Courier New"/>
                <a:cs typeface="Courier New"/>
                <a:sym typeface="Courier New"/>
              </a:rPr>
              <a:t> </a:t>
            </a:r>
            <a:r>
              <a:rPr lang="en" dirty="0">
                <a:solidFill>
                  <a:schemeClr val="accent1"/>
                </a:solidFill>
                <a:latin typeface="Courier New"/>
                <a:ea typeface="Courier New"/>
                <a:cs typeface="Courier New"/>
                <a:sym typeface="Courier New"/>
              </a:rPr>
              <a:t># Prints value for 'one' key</a:t>
            </a:r>
          </a:p>
          <a:p>
            <a:pPr lvl="0">
              <a:spcBef>
                <a:spcPts val="0"/>
              </a:spcBef>
              <a:buClr>
                <a:schemeClr val="dk1"/>
              </a:buClr>
              <a:buSzPct val="64705"/>
              <a:buNone/>
            </a:pPr>
            <a:r>
              <a:rPr lang="en-US" dirty="0">
                <a:solidFill>
                  <a:srgbClr val="FF0000"/>
                </a:solidFill>
                <a:latin typeface="Courier New"/>
                <a:ea typeface="Courier New"/>
                <a:cs typeface="Courier New"/>
                <a:sym typeface="Courier New"/>
              </a:rPr>
              <a:t>p</a:t>
            </a:r>
            <a:r>
              <a:rPr lang="en" dirty="0" err="1" smtClean="0">
                <a:solidFill>
                  <a:srgbClr val="FF0000"/>
                </a:solidFill>
                <a:latin typeface="Courier New"/>
                <a:ea typeface="Courier New"/>
                <a:cs typeface="Courier New"/>
                <a:sym typeface="Courier New"/>
              </a:rPr>
              <a:t>rint</a:t>
            </a:r>
            <a:r>
              <a:rPr lang="en-US" dirty="0" smtClean="0">
                <a:solidFill>
                  <a:srgbClr val="FF0000"/>
                </a:solidFill>
                <a:latin typeface="Courier New"/>
                <a:ea typeface="Courier New"/>
                <a:cs typeface="Courier New"/>
                <a:sym typeface="Courier New"/>
              </a:rPr>
              <a:t>(</a:t>
            </a:r>
            <a:r>
              <a:rPr lang="en" dirty="0" smtClean="0">
                <a:solidFill>
                  <a:srgbClr val="FF0000"/>
                </a:solidFill>
                <a:latin typeface="Courier New"/>
                <a:ea typeface="Courier New"/>
                <a:cs typeface="Courier New"/>
                <a:sym typeface="Courier New"/>
              </a:rPr>
              <a:t>d[2]</a:t>
            </a:r>
            <a:r>
              <a:rPr lang="en-US" dirty="0" smtClean="0">
                <a:solidFill>
                  <a:srgbClr val="FF0000"/>
                </a:solidFill>
                <a:latin typeface="Courier New"/>
                <a:ea typeface="Courier New"/>
                <a:cs typeface="Courier New"/>
                <a:sym typeface="Courier New"/>
              </a:rPr>
              <a:t>)</a:t>
            </a:r>
            <a:r>
              <a:rPr lang="en" dirty="0" smtClean="0">
                <a:solidFill>
                  <a:srgbClr val="FF0000"/>
                </a:solidFill>
                <a:latin typeface="Courier New"/>
                <a:ea typeface="Courier New"/>
                <a:cs typeface="Courier New"/>
                <a:sym typeface="Courier New"/>
              </a:rPr>
              <a:t> </a:t>
            </a:r>
            <a:r>
              <a:rPr lang="en" dirty="0">
                <a:solidFill>
                  <a:srgbClr val="A2C816"/>
                </a:solidFill>
                <a:latin typeface="Courier New"/>
                <a:ea typeface="Courier New"/>
                <a:cs typeface="Courier New"/>
                <a:sym typeface="Courier New"/>
              </a:rPr>
              <a:t># Prints value for 2 key</a:t>
            </a:r>
          </a:p>
          <a:p>
            <a:pPr lvl="0">
              <a:spcBef>
                <a:spcPts val="0"/>
              </a:spcBef>
              <a:buClr>
                <a:schemeClr val="dk1"/>
              </a:buClr>
              <a:buSzPct val="64705"/>
              <a:buNone/>
            </a:pPr>
            <a:r>
              <a:rPr lang="en-US" dirty="0" smtClean="0">
                <a:solidFill>
                  <a:srgbClr val="FF0000"/>
                </a:solidFill>
                <a:latin typeface="Courier New"/>
                <a:ea typeface="Courier New"/>
                <a:cs typeface="Courier New"/>
                <a:sym typeface="Courier New"/>
              </a:rPr>
              <a:t>p</a:t>
            </a:r>
            <a:r>
              <a:rPr lang="en" dirty="0" err="1" smtClean="0">
                <a:solidFill>
                  <a:srgbClr val="FF0000"/>
                </a:solidFill>
                <a:latin typeface="Courier New"/>
                <a:ea typeface="Courier New"/>
                <a:cs typeface="Courier New"/>
                <a:sym typeface="Courier New"/>
              </a:rPr>
              <a:t>rint</a:t>
            </a:r>
            <a:r>
              <a:rPr lang="en-US" dirty="0" smtClean="0">
                <a:solidFill>
                  <a:srgbClr val="FF0000"/>
                </a:solidFill>
                <a:latin typeface="Courier New"/>
                <a:ea typeface="Courier New"/>
                <a:cs typeface="Courier New"/>
                <a:sym typeface="Courier New"/>
              </a:rPr>
              <a:t>(d2) </a:t>
            </a:r>
            <a:r>
              <a:rPr lang="en" dirty="0" smtClean="0">
                <a:solidFill>
                  <a:srgbClr val="A2C816"/>
                </a:solidFill>
                <a:latin typeface="Courier New"/>
                <a:ea typeface="Courier New"/>
                <a:cs typeface="Courier New"/>
                <a:sym typeface="Courier New"/>
              </a:rPr>
              <a:t># </a:t>
            </a:r>
            <a:r>
              <a:rPr lang="en" dirty="0">
                <a:solidFill>
                  <a:srgbClr val="A2C816"/>
                </a:solidFill>
                <a:latin typeface="Courier New"/>
                <a:ea typeface="Courier New"/>
                <a:cs typeface="Courier New"/>
                <a:sym typeface="Courier New"/>
              </a:rPr>
              <a:t>Prints complete dictionary</a:t>
            </a:r>
          </a:p>
          <a:p>
            <a:pPr marL="0" indent="0">
              <a:buNone/>
            </a:pPr>
            <a:endParaRPr lang="en-US" dirty="0">
              <a:solidFill>
                <a:srgbClr val="FF0000"/>
              </a:solidFill>
            </a:endParaRPr>
          </a:p>
        </p:txBody>
      </p:sp>
    </p:spTree>
    <p:extLst>
      <p:ext uri="{BB962C8B-B14F-4D97-AF65-F5344CB8AC3E}">
        <p14:creationId xmlns:p14="http://schemas.microsoft.com/office/powerpoint/2010/main" val="1170837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Methods</a:t>
            </a:r>
            <a:endParaRPr lang="en-US" dirty="0"/>
          </a:p>
        </p:txBody>
      </p:sp>
      <p:sp>
        <p:nvSpPr>
          <p:cNvPr id="3" name="Content Placeholder 2"/>
          <p:cNvSpPr>
            <a:spLocks noGrp="1"/>
          </p:cNvSpPr>
          <p:nvPr>
            <p:ph idx="1"/>
          </p:nvPr>
        </p:nvSpPr>
        <p:spPr/>
        <p:txBody>
          <a:bodyPr/>
          <a:lstStyle/>
          <a:p>
            <a:r>
              <a:rPr lang="en-US" dirty="0" err="1" smtClean="0"/>
              <a:t>cmp</a:t>
            </a:r>
            <a:r>
              <a:rPr lang="en-US" dirty="0" smtClean="0"/>
              <a:t>(dictionary1, dictionary 2)</a:t>
            </a:r>
          </a:p>
          <a:p>
            <a:r>
              <a:rPr lang="en-US" dirty="0" err="1" smtClean="0"/>
              <a:t>len</a:t>
            </a:r>
            <a:r>
              <a:rPr lang="en-US" dirty="0" smtClean="0"/>
              <a:t>(d)</a:t>
            </a:r>
          </a:p>
          <a:p>
            <a:r>
              <a:rPr lang="en-US" dirty="0" err="1" smtClean="0"/>
              <a:t>str</a:t>
            </a:r>
            <a:r>
              <a:rPr lang="en-US" dirty="0" smtClean="0"/>
              <a:t>(d)</a:t>
            </a:r>
          </a:p>
          <a:p>
            <a:r>
              <a:rPr lang="en-US" dirty="0" smtClean="0"/>
              <a:t>type(variable)</a:t>
            </a:r>
            <a:endParaRPr lang="en-US" dirty="0"/>
          </a:p>
        </p:txBody>
      </p:sp>
    </p:spTree>
    <p:extLst>
      <p:ext uri="{BB962C8B-B14F-4D97-AF65-F5344CB8AC3E}">
        <p14:creationId xmlns:p14="http://schemas.microsoft.com/office/powerpoint/2010/main" val="876431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Functions</a:t>
            </a:r>
            <a:endParaRPr lang="en-US" dirty="0"/>
          </a:p>
        </p:txBody>
      </p:sp>
      <p:sp>
        <p:nvSpPr>
          <p:cNvPr id="3" name="Content Placeholder 2"/>
          <p:cNvSpPr>
            <a:spLocks noGrp="1"/>
          </p:cNvSpPr>
          <p:nvPr>
            <p:ph idx="1"/>
          </p:nvPr>
        </p:nvSpPr>
        <p:spPr/>
        <p:txBody>
          <a:bodyPr/>
          <a:lstStyle/>
          <a:p>
            <a:r>
              <a:rPr lang="en-US" dirty="0" err="1" smtClean="0"/>
              <a:t>d.clear</a:t>
            </a:r>
            <a:r>
              <a:rPr lang="en-US" dirty="0" smtClean="0"/>
              <a:t>()</a:t>
            </a:r>
          </a:p>
          <a:p>
            <a:r>
              <a:rPr lang="en-US" dirty="0" err="1" smtClean="0"/>
              <a:t>d.copy</a:t>
            </a:r>
            <a:r>
              <a:rPr lang="en-US" dirty="0" smtClean="0"/>
              <a:t>()</a:t>
            </a:r>
          </a:p>
          <a:p>
            <a:r>
              <a:rPr lang="en-US" dirty="0" err="1" smtClean="0"/>
              <a:t>d.fromkeys</a:t>
            </a:r>
            <a:r>
              <a:rPr lang="en-US" dirty="0" smtClean="0"/>
              <a:t>()</a:t>
            </a:r>
          </a:p>
          <a:p>
            <a:r>
              <a:rPr lang="en-US" dirty="0" err="1" smtClean="0"/>
              <a:t>d.get</a:t>
            </a:r>
            <a:r>
              <a:rPr lang="en-US" dirty="0" smtClean="0"/>
              <a:t>(key)</a:t>
            </a:r>
          </a:p>
          <a:p>
            <a:r>
              <a:rPr lang="en-US" dirty="0" err="1" smtClean="0"/>
              <a:t>d.has_key</a:t>
            </a:r>
            <a:r>
              <a:rPr lang="en-US" dirty="0" smtClean="0"/>
              <a:t>(key)</a:t>
            </a:r>
            <a:endParaRPr lang="en-US" dirty="0"/>
          </a:p>
        </p:txBody>
      </p:sp>
    </p:spTree>
    <p:extLst>
      <p:ext uri="{BB962C8B-B14F-4D97-AF65-F5344CB8AC3E}">
        <p14:creationId xmlns:p14="http://schemas.microsoft.com/office/powerpoint/2010/main" val="602003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Functions</a:t>
            </a:r>
            <a:endParaRPr lang="en-US" dirty="0"/>
          </a:p>
        </p:txBody>
      </p:sp>
      <p:sp>
        <p:nvSpPr>
          <p:cNvPr id="3" name="Content Placeholder 2"/>
          <p:cNvSpPr>
            <a:spLocks noGrp="1"/>
          </p:cNvSpPr>
          <p:nvPr>
            <p:ph idx="1"/>
          </p:nvPr>
        </p:nvSpPr>
        <p:spPr/>
        <p:txBody>
          <a:bodyPr/>
          <a:lstStyle/>
          <a:p>
            <a:r>
              <a:rPr lang="en-US" dirty="0" err="1" smtClean="0"/>
              <a:t>d.items</a:t>
            </a:r>
            <a:r>
              <a:rPr lang="en-US" dirty="0" smtClean="0"/>
              <a:t>()</a:t>
            </a:r>
          </a:p>
          <a:p>
            <a:r>
              <a:rPr lang="en-US" dirty="0" err="1" smtClean="0"/>
              <a:t>d.keys</a:t>
            </a:r>
            <a:r>
              <a:rPr lang="en-US" dirty="0" smtClean="0"/>
              <a:t>()</a:t>
            </a:r>
          </a:p>
          <a:p>
            <a:r>
              <a:rPr lang="en-US" dirty="0" err="1" smtClean="0"/>
              <a:t>d.values</a:t>
            </a:r>
            <a:r>
              <a:rPr lang="en-US" dirty="0" smtClean="0"/>
              <a:t>()</a:t>
            </a:r>
          </a:p>
          <a:p>
            <a:r>
              <a:rPr lang="en-US" dirty="0" err="1" smtClean="0"/>
              <a:t>d.update</a:t>
            </a:r>
            <a:r>
              <a:rPr lang="en-US" dirty="0" smtClean="0"/>
              <a:t>(d2)</a:t>
            </a:r>
          </a:p>
          <a:p>
            <a:r>
              <a:rPr lang="en-US" dirty="0" err="1" smtClean="0"/>
              <a:t>d.setdefault</a:t>
            </a:r>
            <a:r>
              <a:rPr lang="en-US" dirty="0" smtClean="0"/>
              <a:t>(key, default=value)</a:t>
            </a:r>
            <a:endParaRPr lang="en-US" dirty="0"/>
          </a:p>
        </p:txBody>
      </p:sp>
    </p:spTree>
    <p:extLst>
      <p:ext uri="{BB962C8B-B14F-4D97-AF65-F5344CB8AC3E}">
        <p14:creationId xmlns:p14="http://schemas.microsoft.com/office/powerpoint/2010/main" val="1925749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a:t>is a file containing Python definitions and </a:t>
            </a:r>
            <a:r>
              <a:rPr lang="en-US" dirty="0" smtClean="0"/>
              <a:t>statements</a:t>
            </a:r>
            <a:br>
              <a:rPr lang="en-US" dirty="0" smtClean="0"/>
            </a:br>
            <a:r>
              <a:rPr lang="en-US" dirty="0" smtClean="0"/>
              <a:t/>
            </a:r>
            <a:br>
              <a:rPr lang="en-US" dirty="0" smtClean="0"/>
            </a:br>
            <a:r>
              <a:rPr lang="en-US" dirty="0" smtClean="0"/>
              <a:t>	</a:t>
            </a:r>
            <a:r>
              <a:rPr lang="en-US" dirty="0" err="1" smtClean="0">
                <a:solidFill>
                  <a:srgbClr val="FF0000"/>
                </a:solidFill>
                <a:latin typeface="Courier New"/>
                <a:cs typeface="Courier New"/>
              </a:rPr>
              <a:t>somemodule.py</a:t>
            </a:r>
            <a:endParaRPr lang="en-US" dirty="0" smtClean="0">
              <a:solidFill>
                <a:srgbClr val="FF0000"/>
              </a:solidFill>
              <a:latin typeface="Courier New"/>
              <a:cs typeface="Courier New"/>
            </a:endParaRPr>
          </a:p>
          <a:p>
            <a:pPr marL="0" indent="0">
              <a:buNone/>
            </a:pPr>
            <a:r>
              <a:rPr lang="en-US" dirty="0" smtClean="0">
                <a:solidFill>
                  <a:srgbClr val="FF0000"/>
                </a:solidFill>
                <a:latin typeface="Courier New"/>
                <a:cs typeface="Courier New"/>
              </a:rPr>
              <a:t>	&gt;&gt;&gt; import </a:t>
            </a:r>
            <a:r>
              <a:rPr lang="en-US" dirty="0" err="1">
                <a:solidFill>
                  <a:srgbClr val="FF0000"/>
                </a:solidFill>
                <a:latin typeface="Courier New"/>
                <a:cs typeface="Courier New"/>
              </a:rPr>
              <a:t>somemodule</a:t>
            </a:r>
            <a:r>
              <a:rPr lang="en-US" dirty="0">
                <a:solidFill>
                  <a:srgbClr val="FF0000"/>
                </a:solidFill>
                <a:latin typeface="Courier New"/>
                <a:cs typeface="Courier New"/>
              </a:rPr>
              <a:t/>
            </a:r>
            <a:br>
              <a:rPr lang="en-US" dirty="0">
                <a:solidFill>
                  <a:srgbClr val="FF0000"/>
                </a:solidFill>
                <a:latin typeface="Courier New"/>
                <a:cs typeface="Courier New"/>
              </a:rPr>
            </a:br>
            <a:r>
              <a:rPr lang="en-US" dirty="0" smtClean="0">
                <a:solidFill>
                  <a:srgbClr val="FF0000"/>
                </a:solidFill>
                <a:latin typeface="Courier New"/>
                <a:cs typeface="Courier New"/>
              </a:rPr>
              <a:t>	&gt;&gt;&gt; </a:t>
            </a:r>
            <a:r>
              <a:rPr lang="en-US" dirty="0" err="1" smtClean="0">
                <a:solidFill>
                  <a:srgbClr val="FF0000"/>
                </a:solidFill>
                <a:latin typeface="Courier New"/>
                <a:cs typeface="Courier New"/>
              </a:rPr>
              <a:t>somemodule.somefunction</a:t>
            </a:r>
            <a:r>
              <a:rPr lang="en-US" dirty="0" smtClean="0">
                <a:solidFill>
                  <a:srgbClr val="FF0000"/>
                </a:solidFill>
                <a:latin typeface="Courier New"/>
                <a:cs typeface="Courier New"/>
              </a:rPr>
              <a:t>()</a:t>
            </a:r>
          </a:p>
          <a:p>
            <a:pPr marL="0" indent="0">
              <a:buNone/>
            </a:pPr>
            <a:r>
              <a:rPr lang="en-US" dirty="0" smtClean="0">
                <a:solidFill>
                  <a:srgbClr val="FF0000"/>
                </a:solidFill>
                <a:latin typeface="Courier New"/>
                <a:cs typeface="Courier New"/>
              </a:rPr>
              <a:t>	&gt;&gt;&gt; from </a:t>
            </a:r>
            <a:r>
              <a:rPr lang="en-US" dirty="0" err="1">
                <a:solidFill>
                  <a:srgbClr val="FF0000"/>
                </a:solidFill>
                <a:latin typeface="Courier New"/>
                <a:cs typeface="Courier New"/>
              </a:rPr>
              <a:t>somemodule</a:t>
            </a:r>
            <a:r>
              <a:rPr lang="en-US" dirty="0">
                <a:solidFill>
                  <a:srgbClr val="FF0000"/>
                </a:solidFill>
                <a:latin typeface="Courier New"/>
                <a:cs typeface="Courier New"/>
              </a:rPr>
              <a:t> </a:t>
            </a:r>
            <a:r>
              <a:rPr lang="en-US" dirty="0" smtClean="0">
                <a:solidFill>
                  <a:srgbClr val="FF0000"/>
                </a:solidFill>
                <a:latin typeface="Courier New"/>
                <a:cs typeface="Courier New"/>
              </a:rPr>
              <a:t>import </a:t>
            </a:r>
            <a:r>
              <a:rPr lang="en-US" dirty="0" err="1" smtClean="0">
                <a:solidFill>
                  <a:srgbClr val="FF0000"/>
                </a:solidFill>
                <a:latin typeface="Courier New"/>
                <a:cs typeface="Courier New"/>
              </a:rPr>
              <a:t>somefunction</a:t>
            </a:r>
            <a:r>
              <a:rPr lang="en-US" dirty="0" smtClean="0">
                <a:solidFill>
                  <a:srgbClr val="FF0000"/>
                </a:solidFill>
                <a:latin typeface="Courier New"/>
                <a:cs typeface="Courier New"/>
              </a:rPr>
              <a:t/>
            </a:r>
            <a:br>
              <a:rPr lang="en-US" dirty="0" smtClean="0">
                <a:solidFill>
                  <a:srgbClr val="FF0000"/>
                </a:solidFill>
                <a:latin typeface="Courier New"/>
                <a:cs typeface="Courier New"/>
              </a:rPr>
            </a:br>
            <a:r>
              <a:rPr lang="en-US" dirty="0" smtClean="0">
                <a:solidFill>
                  <a:srgbClr val="FF0000"/>
                </a:solidFill>
                <a:latin typeface="Courier New"/>
                <a:cs typeface="Courier New"/>
              </a:rPr>
              <a:t>	&gt;&gt;&gt; </a:t>
            </a:r>
            <a:r>
              <a:rPr lang="en-US" dirty="0" err="1" smtClean="0">
                <a:solidFill>
                  <a:srgbClr val="FF0000"/>
                </a:solidFill>
                <a:latin typeface="Courier New"/>
                <a:cs typeface="Courier New"/>
              </a:rPr>
              <a:t>somefunction</a:t>
            </a:r>
            <a:r>
              <a:rPr lang="en-US" dirty="0" smtClean="0">
                <a:solidFill>
                  <a:srgbClr val="FF0000"/>
                </a:solidFill>
                <a:latin typeface="Courier New"/>
                <a:cs typeface="Courier New"/>
              </a:rPr>
              <a:t>()</a:t>
            </a:r>
            <a:endParaRPr lang="en-US" dirty="0">
              <a:solidFill>
                <a:srgbClr val="FF0000"/>
              </a:solidFill>
              <a:latin typeface="Courier New"/>
              <a:cs typeface="Courier New"/>
            </a:endParaRPr>
          </a:p>
          <a:p>
            <a:pPr marL="0" indent="0">
              <a:buNone/>
            </a:pPr>
            <a:r>
              <a:rPr lang="en-US" dirty="0" smtClean="0">
                <a:solidFill>
                  <a:srgbClr val="FF0000"/>
                </a:solidFill>
                <a:latin typeface="Courier New"/>
                <a:cs typeface="Courier New"/>
              </a:rPr>
              <a:t>	&gt;&gt;&gt; from </a:t>
            </a:r>
            <a:r>
              <a:rPr lang="en-US" dirty="0" err="1">
                <a:solidFill>
                  <a:srgbClr val="FF0000"/>
                </a:solidFill>
                <a:latin typeface="Courier New"/>
                <a:cs typeface="Courier New"/>
              </a:rPr>
              <a:t>somemodule</a:t>
            </a:r>
            <a:r>
              <a:rPr lang="en-US" dirty="0">
                <a:solidFill>
                  <a:srgbClr val="FF0000"/>
                </a:solidFill>
                <a:latin typeface="Courier New"/>
                <a:cs typeface="Courier New"/>
              </a:rPr>
              <a:t> </a:t>
            </a:r>
            <a:r>
              <a:rPr lang="en-US" dirty="0" smtClean="0">
                <a:solidFill>
                  <a:srgbClr val="FF0000"/>
                </a:solidFill>
                <a:latin typeface="Courier New"/>
                <a:cs typeface="Courier New"/>
              </a:rPr>
              <a:t>import *</a:t>
            </a:r>
            <a:br>
              <a:rPr lang="en-US" dirty="0" smtClean="0">
                <a:solidFill>
                  <a:srgbClr val="FF0000"/>
                </a:solidFill>
                <a:latin typeface="Courier New"/>
                <a:cs typeface="Courier New"/>
              </a:rPr>
            </a:br>
            <a:r>
              <a:rPr lang="en-US" dirty="0" smtClean="0">
                <a:solidFill>
                  <a:srgbClr val="FF0000"/>
                </a:solidFill>
                <a:latin typeface="Courier New"/>
                <a:cs typeface="Courier New"/>
              </a:rPr>
              <a:t>	&gt;&gt;&gt; </a:t>
            </a:r>
            <a:r>
              <a:rPr lang="en-US" dirty="0" err="1" smtClean="0">
                <a:solidFill>
                  <a:srgbClr val="FF0000"/>
                </a:solidFill>
                <a:latin typeface="Courier New"/>
                <a:cs typeface="Courier New"/>
              </a:rPr>
              <a:t>somefunction</a:t>
            </a:r>
            <a:r>
              <a:rPr lang="en-US" dirty="0" smtClean="0">
                <a:solidFill>
                  <a:srgbClr val="FF0000"/>
                </a:solidFill>
                <a:latin typeface="Courier New"/>
                <a:cs typeface="Courier New"/>
              </a:rPr>
              <a:t>()</a:t>
            </a:r>
          </a:p>
        </p:txBody>
      </p:sp>
    </p:spTree>
    <p:extLst>
      <p:ext uri="{BB962C8B-B14F-4D97-AF65-F5344CB8AC3E}">
        <p14:creationId xmlns:p14="http://schemas.microsoft.com/office/powerpoint/2010/main" val="1624287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the interpreter searches the module in the ff. sequence</a:t>
            </a:r>
          </a:p>
          <a:p>
            <a:r>
              <a:rPr lang="en-US" dirty="0"/>
              <a:t>the directory containing the input script (or the current directory</a:t>
            </a:r>
            <a:r>
              <a:rPr lang="en-US" dirty="0" smtClean="0"/>
              <a:t>)</a:t>
            </a:r>
          </a:p>
          <a:p>
            <a:r>
              <a:rPr lang="en-US" dirty="0" smtClean="0"/>
              <a:t>PYTHONPATH </a:t>
            </a:r>
            <a:r>
              <a:rPr lang="en-US" dirty="0"/>
              <a:t>(a list of directory names, with the same syntax as the shell variable PATH</a:t>
            </a:r>
            <a:r>
              <a:rPr lang="en-US" dirty="0" smtClean="0"/>
              <a:t>)</a:t>
            </a:r>
            <a:endParaRPr lang="en-US" dirty="0"/>
          </a:p>
          <a:p>
            <a:r>
              <a:rPr lang="en-US" dirty="0" smtClean="0"/>
              <a:t>the </a:t>
            </a:r>
            <a:r>
              <a:rPr lang="en-US" dirty="0"/>
              <a:t>installation-dependent default</a:t>
            </a:r>
            <a:r>
              <a:rPr lang="en-US" dirty="0" smtClean="0"/>
              <a:t>.</a:t>
            </a:r>
          </a:p>
          <a:p>
            <a:r>
              <a:rPr lang="en-US" dirty="0" smtClean="0"/>
              <a:t>Standard Module Library: https</a:t>
            </a:r>
            <a:r>
              <a:rPr lang="en-US" dirty="0"/>
              <a:t>://</a:t>
            </a:r>
            <a:r>
              <a:rPr lang="en-US" dirty="0" err="1" smtClean="0"/>
              <a:t>docs.python.org</a:t>
            </a:r>
            <a:r>
              <a:rPr lang="en-US" dirty="0" smtClean="0"/>
              <a:t>/2/library/</a:t>
            </a:r>
            <a:r>
              <a:rPr lang="en-US" dirty="0" err="1" smtClean="0"/>
              <a:t>index.html</a:t>
            </a:r>
            <a:endParaRPr lang="en-US" dirty="0"/>
          </a:p>
        </p:txBody>
      </p:sp>
    </p:spTree>
    <p:extLst>
      <p:ext uri="{BB962C8B-B14F-4D97-AF65-F5344CB8AC3E}">
        <p14:creationId xmlns:p14="http://schemas.microsoft.com/office/powerpoint/2010/main" val="190383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a:t>
            </a:r>
            <a:endParaRPr lang="en-US" dirty="0"/>
          </a:p>
        </p:txBody>
      </p:sp>
      <p:sp>
        <p:nvSpPr>
          <p:cNvPr id="3" name="Content Placeholder 2"/>
          <p:cNvSpPr>
            <a:spLocks noGrp="1"/>
          </p:cNvSpPr>
          <p:nvPr>
            <p:ph idx="1"/>
          </p:nvPr>
        </p:nvSpPr>
        <p:spPr/>
        <p:txBody>
          <a:bodyPr/>
          <a:lstStyle/>
          <a:p>
            <a:r>
              <a:rPr lang="en-US" dirty="0"/>
              <a:t>a</a:t>
            </a:r>
            <a:r>
              <a:rPr lang="en-US" dirty="0" smtClean="0"/>
              <a:t>nonymous functions can be created with lambda keyword</a:t>
            </a:r>
          </a:p>
          <a:p>
            <a:r>
              <a:rPr lang="en-US" dirty="0"/>
              <a:t>f</a:t>
            </a:r>
            <a:r>
              <a:rPr lang="en-US" dirty="0" smtClean="0"/>
              <a:t>unctions that are not bound to a name</a:t>
            </a:r>
          </a:p>
          <a:p>
            <a:r>
              <a:rPr lang="en-US" dirty="0"/>
              <a:t>s</a:t>
            </a:r>
            <a:r>
              <a:rPr lang="en-US" dirty="0" smtClean="0"/>
              <a:t>yntactically restricted to a single expression </a:t>
            </a:r>
          </a:p>
          <a:p>
            <a:r>
              <a:rPr lang="en-US" dirty="0"/>
              <a:t>a</a:t>
            </a:r>
            <a:r>
              <a:rPr lang="en-US" dirty="0" smtClean="0"/>
              <a:t>lways contains an expression which is returned but does not include a return statement</a:t>
            </a:r>
            <a:endParaRPr lang="en-US" dirty="0"/>
          </a:p>
        </p:txBody>
      </p:sp>
    </p:spTree>
    <p:extLst>
      <p:ext uri="{BB962C8B-B14F-4D97-AF65-F5344CB8AC3E}">
        <p14:creationId xmlns:p14="http://schemas.microsoft.com/office/powerpoint/2010/main" val="1105769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a:t>
            </a:r>
            <a:r>
              <a:rPr lang="en-US" dirty="0" smtClean="0"/>
              <a:t>() function</a:t>
            </a:r>
            <a:endParaRPr lang="en-US" dirty="0"/>
          </a:p>
        </p:txBody>
      </p:sp>
      <p:sp>
        <p:nvSpPr>
          <p:cNvPr id="3" name="Content Placeholder 2"/>
          <p:cNvSpPr>
            <a:spLocks noGrp="1"/>
          </p:cNvSpPr>
          <p:nvPr>
            <p:ph idx="1"/>
          </p:nvPr>
        </p:nvSpPr>
        <p:spPr/>
        <p:txBody>
          <a:bodyPr>
            <a:normAutofit/>
          </a:bodyPr>
          <a:lstStyle/>
          <a:p>
            <a:r>
              <a:rPr lang="en-US" dirty="0"/>
              <a:t>used to find out which names a module </a:t>
            </a:r>
            <a:r>
              <a:rPr lang="en-US" dirty="0" smtClean="0"/>
              <a:t>defines</a:t>
            </a:r>
          </a:p>
          <a:p>
            <a:pPr marL="349250" lvl="1" indent="0">
              <a:buNone/>
            </a:pPr>
            <a:endParaRPr lang="en-US" dirty="0" smtClean="0"/>
          </a:p>
          <a:p>
            <a:pPr marL="349250" lvl="1" indent="0">
              <a:buNone/>
            </a:pPr>
            <a:r>
              <a:rPr lang="en-US" dirty="0"/>
              <a:t>	</a:t>
            </a:r>
            <a:r>
              <a:rPr lang="en-US" dirty="0">
                <a:solidFill>
                  <a:srgbClr val="FF0000"/>
                </a:solidFill>
                <a:latin typeface="Courier New"/>
                <a:cs typeface="Courier New"/>
              </a:rPr>
              <a:t>import </a:t>
            </a:r>
            <a:r>
              <a:rPr lang="en-US" dirty="0" err="1">
                <a:solidFill>
                  <a:srgbClr val="FF0000"/>
                </a:solidFill>
                <a:latin typeface="Courier New"/>
                <a:cs typeface="Courier New"/>
              </a:rPr>
              <a:t>somemodule</a:t>
            </a:r>
            <a:r>
              <a:rPr lang="en-US" dirty="0">
                <a:solidFill>
                  <a:srgbClr val="FF0000"/>
                </a:solidFill>
                <a:latin typeface="Courier New"/>
                <a:cs typeface="Courier New"/>
              </a:rPr>
              <a:t/>
            </a:r>
            <a:br>
              <a:rPr lang="en-US" dirty="0">
                <a:solidFill>
                  <a:srgbClr val="FF0000"/>
                </a:solidFill>
                <a:latin typeface="Courier New"/>
                <a:cs typeface="Courier New"/>
              </a:rPr>
            </a:br>
            <a:r>
              <a:rPr lang="en-US" dirty="0" smtClean="0">
                <a:solidFill>
                  <a:srgbClr val="FF0000"/>
                </a:solidFill>
                <a:latin typeface="Courier New"/>
                <a:cs typeface="Courier New"/>
              </a:rPr>
              <a:t>	</a:t>
            </a:r>
            <a:r>
              <a:rPr lang="en-US" dirty="0" err="1" smtClean="0">
                <a:solidFill>
                  <a:srgbClr val="FF0000"/>
                </a:solidFill>
                <a:latin typeface="Courier New"/>
                <a:cs typeface="Courier New"/>
              </a:rPr>
              <a:t>dir</a:t>
            </a:r>
            <a:r>
              <a:rPr lang="en-US" dirty="0" smtClean="0">
                <a:solidFill>
                  <a:srgbClr val="FF0000"/>
                </a:solidFill>
                <a:latin typeface="Courier New"/>
                <a:cs typeface="Courier New"/>
              </a:rPr>
              <a:t>(</a:t>
            </a:r>
            <a:r>
              <a:rPr lang="en-US" dirty="0" err="1">
                <a:solidFill>
                  <a:srgbClr val="FF0000"/>
                </a:solidFill>
                <a:latin typeface="Courier New"/>
                <a:cs typeface="Courier New"/>
              </a:rPr>
              <a:t>somemodule</a:t>
            </a:r>
            <a:r>
              <a:rPr lang="en-US" dirty="0" smtClean="0">
                <a:solidFill>
                  <a:srgbClr val="FF0000"/>
                </a:solidFill>
                <a:latin typeface="Courier New"/>
                <a:cs typeface="Courier New"/>
              </a:rPr>
              <a:t>)</a:t>
            </a:r>
          </a:p>
          <a:p>
            <a:pPr marL="349250" lvl="1" indent="0">
              <a:buNone/>
            </a:pPr>
            <a:endParaRPr lang="en-US" dirty="0">
              <a:solidFill>
                <a:srgbClr val="FF0000"/>
              </a:solidFill>
              <a:latin typeface="Courier New"/>
              <a:cs typeface="Courier New"/>
            </a:endParaRPr>
          </a:p>
          <a:p>
            <a:pPr marL="349250" lvl="1" indent="0">
              <a:buNone/>
            </a:pPr>
            <a:r>
              <a:rPr lang="en-US" dirty="0" smtClean="0">
                <a:solidFill>
                  <a:srgbClr val="FF0000"/>
                </a:solidFill>
                <a:latin typeface="Courier New"/>
                <a:cs typeface="Courier New"/>
              </a:rPr>
              <a:t>	[‘__name__’, ‘</a:t>
            </a:r>
            <a:r>
              <a:rPr lang="en-US" dirty="0" err="1" smtClean="0">
                <a:solidFill>
                  <a:srgbClr val="FF0000"/>
                </a:solidFill>
                <a:latin typeface="Courier New"/>
                <a:cs typeface="Courier New"/>
              </a:rPr>
              <a:t>somefunction</a:t>
            </a:r>
            <a:r>
              <a:rPr lang="en-US" dirty="0" smtClean="0">
                <a:solidFill>
                  <a:srgbClr val="FF0000"/>
                </a:solidFill>
                <a:latin typeface="Courier New"/>
                <a:cs typeface="Courier New"/>
              </a:rPr>
              <a:t>’]</a:t>
            </a:r>
          </a:p>
          <a:p>
            <a:pPr marL="349250" lvl="1" indent="0">
              <a:buNone/>
            </a:pPr>
            <a:endParaRPr lang="en-US" dirty="0" smtClean="0"/>
          </a:p>
          <a:p>
            <a:r>
              <a:rPr lang="en-US" dirty="0"/>
              <a:t>w</a:t>
            </a:r>
            <a:r>
              <a:rPr lang="en-US" dirty="0" smtClean="0"/>
              <a:t>ithout </a:t>
            </a:r>
            <a:r>
              <a:rPr lang="en-US" dirty="0"/>
              <a:t>arguments, </a:t>
            </a:r>
            <a:r>
              <a:rPr lang="en-US" dirty="0" err="1"/>
              <a:t>dir</a:t>
            </a:r>
            <a:r>
              <a:rPr lang="en-US" dirty="0"/>
              <a:t>() lists the names you have defined currently</a:t>
            </a:r>
          </a:p>
          <a:p>
            <a:pPr marL="349250" lvl="1" indent="0">
              <a:buNone/>
            </a:pPr>
            <a:endParaRPr lang="en-US" dirty="0">
              <a:solidFill>
                <a:srgbClr val="FF0000"/>
              </a:solidFill>
              <a:latin typeface="Courier New"/>
              <a:cs typeface="Courier New"/>
            </a:endParaRPr>
          </a:p>
          <a:p>
            <a:pPr marL="349250" lvl="1" indent="0">
              <a:buNone/>
            </a:pPr>
            <a:endParaRPr lang="en-US" dirty="0" smtClean="0"/>
          </a:p>
          <a:p>
            <a:pPr marL="349250" lvl="1" indent="0">
              <a:buNone/>
            </a:pPr>
            <a:endParaRPr lang="en-US" dirty="0"/>
          </a:p>
          <a:p>
            <a:pPr marL="349250" lvl="1" indent="0">
              <a:buNone/>
            </a:pPr>
            <a:endParaRPr lang="en-US" dirty="0">
              <a:solidFill>
                <a:srgbClr val="FF0000"/>
              </a:solidFill>
              <a:latin typeface="Courier New"/>
              <a:cs typeface="Courier New"/>
            </a:endParaRPr>
          </a:p>
        </p:txBody>
      </p:sp>
    </p:spTree>
    <p:extLst>
      <p:ext uri="{BB962C8B-B14F-4D97-AF65-F5344CB8AC3E}">
        <p14:creationId xmlns:p14="http://schemas.microsoft.com/office/powerpoint/2010/main" val="900756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reload()</a:t>
            </a:r>
            <a:endParaRPr lang="en-US" dirty="0"/>
          </a:p>
        </p:txBody>
      </p:sp>
      <p:sp>
        <p:nvSpPr>
          <p:cNvPr id="3" name="Content Placeholder 2"/>
          <p:cNvSpPr>
            <a:spLocks noGrp="1"/>
          </p:cNvSpPr>
          <p:nvPr>
            <p:ph idx="1"/>
          </p:nvPr>
        </p:nvSpPr>
        <p:spPr/>
        <p:txBody>
          <a:bodyPr/>
          <a:lstStyle/>
          <a:p>
            <a:r>
              <a:rPr lang="en-US" dirty="0"/>
              <a:t>imports a previously imported module again</a:t>
            </a:r>
            <a:r>
              <a:rPr lang="en-US" dirty="0" smtClean="0"/>
              <a:t>.</a:t>
            </a:r>
          </a:p>
          <a:p>
            <a:pPr marL="0" indent="0">
              <a:buNone/>
            </a:pPr>
            <a:r>
              <a:rPr lang="en-US" dirty="0" smtClean="0">
                <a:latin typeface="Courier New" charset="0"/>
                <a:ea typeface="Courier New" charset="0"/>
                <a:cs typeface="Courier New" charset="0"/>
              </a:rPr>
              <a:t>	</a:t>
            </a:r>
            <a:r>
              <a:rPr lang="en-US" dirty="0" smtClean="0">
                <a:solidFill>
                  <a:srgbClr val="FF0000"/>
                </a:solidFill>
                <a:latin typeface="Courier New" charset="0"/>
                <a:ea typeface="Courier New" charset="0"/>
                <a:cs typeface="Courier New" charset="0"/>
              </a:rPr>
              <a:t>from </a:t>
            </a:r>
            <a:r>
              <a:rPr lang="en-US" dirty="0" err="1" smtClean="0">
                <a:solidFill>
                  <a:srgbClr val="FF0000"/>
                </a:solidFill>
                <a:latin typeface="Courier New" charset="0"/>
                <a:ea typeface="Courier New" charset="0"/>
                <a:cs typeface="Courier New" charset="0"/>
              </a:rPr>
              <a:t>importlib</a:t>
            </a:r>
            <a:r>
              <a:rPr lang="en-US" dirty="0" smtClean="0">
                <a:solidFill>
                  <a:srgbClr val="FF0000"/>
                </a:solidFill>
                <a:latin typeface="Courier New" charset="0"/>
                <a:ea typeface="Courier New" charset="0"/>
                <a:cs typeface="Courier New" charset="0"/>
              </a:rPr>
              <a:t> import reload</a:t>
            </a:r>
          </a:p>
          <a:p>
            <a:pPr marL="0" indent="0">
              <a:buNone/>
            </a:pPr>
            <a:r>
              <a:rPr lang="en-US" dirty="0">
                <a:solidFill>
                  <a:srgbClr val="FF0000"/>
                </a:solidFill>
                <a:latin typeface="Courier New"/>
                <a:cs typeface="Courier New"/>
              </a:rPr>
              <a:t>	</a:t>
            </a:r>
            <a:r>
              <a:rPr lang="en-US" dirty="0" smtClean="0">
                <a:solidFill>
                  <a:srgbClr val="FF0000"/>
                </a:solidFill>
                <a:latin typeface="Courier New"/>
                <a:cs typeface="Courier New"/>
              </a:rPr>
              <a:t>reload(</a:t>
            </a:r>
            <a:r>
              <a:rPr lang="en-US" dirty="0" err="1" smtClean="0">
                <a:solidFill>
                  <a:srgbClr val="FF0000"/>
                </a:solidFill>
                <a:latin typeface="Courier New"/>
                <a:cs typeface="Courier New"/>
              </a:rPr>
              <a:t>somemodule</a:t>
            </a:r>
            <a:r>
              <a:rPr lang="en-US" dirty="0" smtClean="0">
                <a:solidFill>
                  <a:srgbClr val="FF0000"/>
                </a:solidFill>
                <a:latin typeface="Courier New"/>
                <a:cs typeface="Courier New"/>
              </a:rPr>
              <a:t>)</a:t>
            </a:r>
            <a:endParaRPr lang="en-US" dirty="0"/>
          </a:p>
        </p:txBody>
      </p:sp>
    </p:spTree>
    <p:extLst>
      <p:ext uri="{BB962C8B-B14F-4D97-AF65-F5344CB8AC3E}">
        <p14:creationId xmlns:p14="http://schemas.microsoft.com/office/powerpoint/2010/main" val="939743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normAutofit/>
          </a:bodyPr>
          <a:lstStyle/>
          <a:p>
            <a:r>
              <a:rPr lang="en-US" dirty="0"/>
              <a:t>way of structuring Python’s module namespace by using “dotted module names</a:t>
            </a:r>
            <a:r>
              <a:rPr lang="en-US" dirty="0" smtClean="0"/>
              <a:t>”</a:t>
            </a:r>
          </a:p>
          <a:p>
            <a:r>
              <a:rPr lang="en-US" dirty="0"/>
              <a:t>a hierarchical file directory structure that defines a single Python application environment that consists of modules and </a:t>
            </a:r>
            <a:r>
              <a:rPr lang="en-US" dirty="0" err="1"/>
              <a:t>subpackages</a:t>
            </a:r>
            <a:r>
              <a:rPr lang="en-US" dirty="0"/>
              <a:t> and sub-</a:t>
            </a:r>
            <a:r>
              <a:rPr lang="en-US" dirty="0" err="1"/>
              <a:t>subpackages</a:t>
            </a:r>
            <a:r>
              <a:rPr lang="en-US" dirty="0"/>
              <a:t>, and so </a:t>
            </a:r>
            <a:r>
              <a:rPr lang="en-US" dirty="0" smtClean="0"/>
              <a:t>on</a:t>
            </a:r>
          </a:p>
        </p:txBody>
      </p:sp>
    </p:spTree>
    <p:extLst>
      <p:ext uri="{BB962C8B-B14F-4D97-AF65-F5344CB8AC3E}">
        <p14:creationId xmlns:p14="http://schemas.microsoft.com/office/powerpoint/2010/main" val="1671659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FF0000"/>
                </a:solidFill>
                <a:latin typeface="Courier New"/>
                <a:cs typeface="Courier New"/>
              </a:rPr>
              <a:t>sound/ </a:t>
            </a:r>
            <a:br>
              <a:rPr lang="en-US" dirty="0">
                <a:solidFill>
                  <a:srgbClr val="FF0000"/>
                </a:solidFill>
                <a:latin typeface="Courier New"/>
                <a:cs typeface="Courier New"/>
              </a:rPr>
            </a:br>
            <a:r>
              <a:rPr lang="en-US" dirty="0">
                <a:solidFill>
                  <a:srgbClr val="FF0000"/>
                </a:solidFill>
                <a:latin typeface="Courier New"/>
                <a:cs typeface="Courier New"/>
              </a:rPr>
              <a:t>   __</a:t>
            </a:r>
            <a:r>
              <a:rPr lang="en-US" dirty="0" err="1">
                <a:solidFill>
                  <a:srgbClr val="FF0000"/>
                </a:solidFill>
                <a:latin typeface="Courier New"/>
                <a:cs typeface="Courier New"/>
              </a:rPr>
              <a:t>init</a:t>
            </a:r>
            <a:r>
              <a:rPr lang="en-US" dirty="0">
                <a:solidFill>
                  <a:srgbClr val="FF0000"/>
                </a:solidFill>
                <a:latin typeface="Courier New"/>
                <a:cs typeface="Courier New"/>
              </a:rPr>
              <a:t>__.</a:t>
            </a:r>
            <a:r>
              <a:rPr lang="en-US" dirty="0" err="1">
                <a:solidFill>
                  <a:srgbClr val="FF0000"/>
                </a:solidFill>
                <a:latin typeface="Courier New"/>
                <a:cs typeface="Courier New"/>
              </a:rPr>
              <a:t>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formats/ </a:t>
            </a:r>
            <a:br>
              <a:rPr lang="en-US" dirty="0">
                <a:solidFill>
                  <a:srgbClr val="FF0000"/>
                </a:solidFill>
                <a:latin typeface="Courier New"/>
                <a:cs typeface="Courier New"/>
              </a:rPr>
            </a:br>
            <a:r>
              <a:rPr lang="en-US" dirty="0">
                <a:solidFill>
                  <a:srgbClr val="FF0000"/>
                </a:solidFill>
                <a:latin typeface="Courier New"/>
                <a:cs typeface="Courier New"/>
              </a:rPr>
              <a:t>      __</a:t>
            </a:r>
            <a:r>
              <a:rPr lang="en-US" dirty="0" err="1">
                <a:solidFill>
                  <a:srgbClr val="FF0000"/>
                </a:solidFill>
                <a:latin typeface="Courier New"/>
                <a:cs typeface="Courier New"/>
              </a:rPr>
              <a:t>init</a:t>
            </a:r>
            <a:r>
              <a:rPr lang="en-US" dirty="0">
                <a:solidFill>
                  <a:srgbClr val="FF0000"/>
                </a:solidFill>
                <a:latin typeface="Courier New"/>
                <a:cs typeface="Courier New"/>
              </a:rPr>
              <a:t>__.</a:t>
            </a:r>
            <a:r>
              <a:rPr lang="en-US" dirty="0" err="1">
                <a:solidFill>
                  <a:srgbClr val="FF0000"/>
                </a:solidFill>
                <a:latin typeface="Courier New"/>
                <a:cs typeface="Courier New"/>
              </a:rPr>
              <a:t>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a:t>
            </a:r>
            <a:r>
              <a:rPr lang="en-US" dirty="0" err="1">
                <a:solidFill>
                  <a:srgbClr val="FF0000"/>
                </a:solidFill>
                <a:latin typeface="Courier New"/>
                <a:cs typeface="Courier New"/>
              </a:rPr>
              <a:t>wavread.py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a:t>
            </a:r>
            <a:r>
              <a:rPr lang="en-US" dirty="0" err="1">
                <a:solidFill>
                  <a:srgbClr val="FF0000"/>
                </a:solidFill>
                <a:latin typeface="Courier New"/>
                <a:cs typeface="Courier New"/>
              </a:rPr>
              <a:t>wavwrite.py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a:t>
            </a:r>
            <a:r>
              <a:rPr lang="en-US" dirty="0" err="1">
                <a:solidFill>
                  <a:srgbClr val="FF0000"/>
                </a:solidFill>
                <a:latin typeface="Courier New"/>
                <a:cs typeface="Courier New"/>
              </a:rPr>
              <a:t>aiffread.py</a:t>
            </a:r>
            <a:r>
              <a:rPr lang="en-US" dirty="0">
                <a:solidFill>
                  <a:srgbClr val="FF0000"/>
                </a:solidFill>
                <a:latin typeface="Courier New"/>
                <a:cs typeface="Courier New"/>
              </a:rPr>
              <a:t/>
            </a:r>
            <a:br>
              <a:rPr lang="en-US" dirty="0">
                <a:solidFill>
                  <a:srgbClr val="FF0000"/>
                </a:solidFill>
                <a:latin typeface="Courier New"/>
                <a:cs typeface="Courier New"/>
              </a:rPr>
            </a:br>
            <a:r>
              <a:rPr lang="en-US" dirty="0">
                <a:solidFill>
                  <a:srgbClr val="FF0000"/>
                </a:solidFill>
                <a:latin typeface="Courier New"/>
                <a:cs typeface="Courier New"/>
              </a:rPr>
              <a:t>      ... </a:t>
            </a:r>
            <a:br>
              <a:rPr lang="en-US" dirty="0">
                <a:solidFill>
                  <a:srgbClr val="FF0000"/>
                </a:solidFill>
                <a:latin typeface="Courier New"/>
                <a:cs typeface="Courier New"/>
              </a:rPr>
            </a:br>
            <a:r>
              <a:rPr lang="en-US" dirty="0">
                <a:solidFill>
                  <a:srgbClr val="FF0000"/>
                </a:solidFill>
                <a:latin typeface="Courier New"/>
                <a:cs typeface="Courier New"/>
              </a:rPr>
              <a:t>   effects/  </a:t>
            </a:r>
            <a:br>
              <a:rPr lang="en-US" dirty="0">
                <a:solidFill>
                  <a:srgbClr val="FF0000"/>
                </a:solidFill>
                <a:latin typeface="Courier New"/>
                <a:cs typeface="Courier New"/>
              </a:rPr>
            </a:br>
            <a:r>
              <a:rPr lang="en-US" dirty="0">
                <a:solidFill>
                  <a:srgbClr val="FF0000"/>
                </a:solidFill>
                <a:latin typeface="Courier New"/>
                <a:cs typeface="Courier New"/>
              </a:rPr>
              <a:t>      __</a:t>
            </a:r>
            <a:r>
              <a:rPr lang="en-US" dirty="0" err="1">
                <a:solidFill>
                  <a:srgbClr val="FF0000"/>
                </a:solidFill>
                <a:latin typeface="Courier New"/>
                <a:cs typeface="Courier New"/>
              </a:rPr>
              <a:t>init</a:t>
            </a:r>
            <a:r>
              <a:rPr lang="en-US" dirty="0">
                <a:solidFill>
                  <a:srgbClr val="FF0000"/>
                </a:solidFill>
                <a:latin typeface="Courier New"/>
                <a:cs typeface="Courier New"/>
              </a:rPr>
              <a:t>__.</a:t>
            </a:r>
            <a:r>
              <a:rPr lang="en-US" dirty="0" err="1">
                <a:solidFill>
                  <a:srgbClr val="FF0000"/>
                </a:solidFill>
                <a:latin typeface="Courier New"/>
                <a:cs typeface="Courier New"/>
              </a:rPr>
              <a:t>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a:t>
            </a:r>
            <a:r>
              <a:rPr lang="en-US" dirty="0" err="1">
                <a:solidFill>
                  <a:srgbClr val="FF0000"/>
                </a:solidFill>
                <a:latin typeface="Courier New"/>
                <a:cs typeface="Courier New"/>
              </a:rPr>
              <a:t>echo.py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a:t>
            </a:r>
            <a:r>
              <a:rPr lang="en-US" dirty="0" err="1">
                <a:solidFill>
                  <a:srgbClr val="FF0000"/>
                </a:solidFill>
                <a:latin typeface="Courier New"/>
                <a:cs typeface="Courier New"/>
              </a:rPr>
              <a:t>surround.py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a:t>
            </a:r>
            <a:r>
              <a:rPr lang="en-US" dirty="0" err="1">
                <a:solidFill>
                  <a:srgbClr val="FF0000"/>
                </a:solidFill>
                <a:latin typeface="Courier New"/>
                <a:cs typeface="Courier New"/>
              </a:rPr>
              <a:t>reverse.py</a:t>
            </a:r>
            <a:r>
              <a:rPr lang="en-US" dirty="0">
                <a:solidFill>
                  <a:srgbClr val="FF0000"/>
                </a:solidFill>
                <a:latin typeface="Courier New"/>
                <a:cs typeface="Courier New"/>
              </a:rPr>
              <a:t> </a:t>
            </a:r>
            <a:br>
              <a:rPr lang="en-US" dirty="0">
                <a:solidFill>
                  <a:srgbClr val="FF0000"/>
                </a:solidFill>
                <a:latin typeface="Courier New"/>
                <a:cs typeface="Courier New"/>
              </a:rPr>
            </a:br>
            <a:r>
              <a:rPr lang="en-US" dirty="0">
                <a:solidFill>
                  <a:srgbClr val="FF0000"/>
                </a:solidFill>
                <a:latin typeface="Courier New"/>
                <a:cs typeface="Courier New"/>
              </a:rPr>
              <a:t>      ... </a:t>
            </a:r>
          </a:p>
          <a:p>
            <a:pPr marL="0" indent="0">
              <a:buNone/>
            </a:pPr>
            <a:endParaRPr lang="en-US" dirty="0"/>
          </a:p>
        </p:txBody>
      </p:sp>
    </p:spTree>
    <p:extLst>
      <p:ext uri="{BB962C8B-B14F-4D97-AF65-F5344CB8AC3E}">
        <p14:creationId xmlns:p14="http://schemas.microsoft.com/office/powerpoint/2010/main" val="50595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__</a:t>
            </a:r>
            <a:r>
              <a:rPr lang="en-US" dirty="0" err="1" smtClean="0"/>
              <a:t>init</a:t>
            </a:r>
            <a:r>
              <a:rPr lang="en-US" dirty="0" smtClean="0"/>
              <a:t>__.</a:t>
            </a:r>
            <a:r>
              <a:rPr lang="en-US" dirty="0" err="1" smtClean="0"/>
              <a:t>py</a:t>
            </a:r>
            <a:r>
              <a:rPr lang="en-US" dirty="0" smtClean="0"/>
              <a:t/>
            </a:r>
            <a:br>
              <a:rPr lang="en-US" dirty="0" smtClean="0"/>
            </a:br>
            <a:r>
              <a:rPr lang="en-US" dirty="0" smtClean="0"/>
              <a:t/>
            </a:r>
            <a:br>
              <a:rPr lang="en-US" dirty="0" smtClean="0"/>
            </a:br>
            <a:r>
              <a:rPr lang="en-US" dirty="0" smtClean="0">
                <a:solidFill>
                  <a:srgbClr val="FF0000"/>
                </a:solidFill>
                <a:latin typeface="Courier New"/>
                <a:cs typeface="Courier New"/>
              </a:rPr>
              <a:t>from somesubmodule1 import somesubfunction1</a:t>
            </a:r>
            <a:br>
              <a:rPr lang="en-US" dirty="0" smtClean="0">
                <a:solidFill>
                  <a:srgbClr val="FF0000"/>
                </a:solidFill>
                <a:latin typeface="Courier New"/>
                <a:cs typeface="Courier New"/>
              </a:rPr>
            </a:br>
            <a:r>
              <a:rPr lang="en-US" dirty="0">
                <a:solidFill>
                  <a:srgbClr val="FF0000"/>
                </a:solidFill>
                <a:latin typeface="Courier New"/>
                <a:cs typeface="Courier New"/>
              </a:rPr>
              <a:t>from </a:t>
            </a:r>
            <a:r>
              <a:rPr lang="en-US" dirty="0" smtClean="0">
                <a:solidFill>
                  <a:srgbClr val="FF0000"/>
                </a:solidFill>
                <a:latin typeface="Courier New"/>
                <a:cs typeface="Courier New"/>
              </a:rPr>
              <a:t>somesubmodule2 </a:t>
            </a:r>
            <a:r>
              <a:rPr lang="en-US" dirty="0">
                <a:solidFill>
                  <a:srgbClr val="FF0000"/>
                </a:solidFill>
                <a:latin typeface="Courier New"/>
                <a:cs typeface="Courier New"/>
              </a:rPr>
              <a:t>import </a:t>
            </a:r>
            <a:r>
              <a:rPr lang="en-US" dirty="0" smtClean="0">
                <a:solidFill>
                  <a:srgbClr val="FF0000"/>
                </a:solidFill>
                <a:latin typeface="Courier New"/>
                <a:cs typeface="Courier New"/>
              </a:rPr>
              <a:t>somesubfunction2</a:t>
            </a:r>
            <a:br>
              <a:rPr lang="en-US" dirty="0" smtClean="0">
                <a:solidFill>
                  <a:srgbClr val="FF0000"/>
                </a:solidFill>
                <a:latin typeface="Courier New"/>
                <a:cs typeface="Courier New"/>
              </a:rPr>
            </a:br>
            <a:r>
              <a:rPr lang="en-US" dirty="0">
                <a:solidFill>
                  <a:srgbClr val="FF0000"/>
                </a:solidFill>
                <a:latin typeface="Courier New"/>
                <a:cs typeface="Courier New"/>
              </a:rPr>
              <a:t>from </a:t>
            </a:r>
            <a:r>
              <a:rPr lang="en-US" dirty="0" smtClean="0">
                <a:solidFill>
                  <a:srgbClr val="FF0000"/>
                </a:solidFill>
                <a:latin typeface="Courier New"/>
                <a:cs typeface="Courier New"/>
              </a:rPr>
              <a:t>somesubmodule3 </a:t>
            </a:r>
            <a:r>
              <a:rPr lang="en-US" dirty="0">
                <a:solidFill>
                  <a:srgbClr val="FF0000"/>
                </a:solidFill>
                <a:latin typeface="Courier New"/>
                <a:cs typeface="Courier New"/>
              </a:rPr>
              <a:t>import </a:t>
            </a:r>
            <a:r>
              <a:rPr lang="en-US" dirty="0" smtClean="0">
                <a:solidFill>
                  <a:srgbClr val="FF0000"/>
                </a:solidFill>
                <a:latin typeface="Courier New"/>
                <a:cs typeface="Courier New"/>
              </a:rPr>
              <a:t>somesubfunction3</a:t>
            </a:r>
          </a:p>
          <a:p>
            <a:endParaRPr lang="en-US" dirty="0"/>
          </a:p>
        </p:txBody>
      </p:sp>
    </p:spTree>
    <p:extLst>
      <p:ext uri="{BB962C8B-B14F-4D97-AF65-F5344CB8AC3E}">
        <p14:creationId xmlns:p14="http://schemas.microsoft.com/office/powerpoint/2010/main" val="2103166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lstStyle/>
          <a:p>
            <a:r>
              <a:rPr lang="en-US" dirty="0" smtClean="0"/>
              <a:t>Opening the file</a:t>
            </a:r>
          </a:p>
          <a:p>
            <a:pPr marL="0" indent="0">
              <a:buNone/>
            </a:pPr>
            <a:r>
              <a:rPr lang="en-US" dirty="0" err="1" smtClean="0">
                <a:solidFill>
                  <a:srgbClr val="FF0000"/>
                </a:solidFill>
                <a:latin typeface="Courier New"/>
                <a:cs typeface="Courier New"/>
              </a:rPr>
              <a:t>fo</a:t>
            </a:r>
            <a:r>
              <a:rPr lang="en-US" dirty="0" smtClean="0">
                <a:solidFill>
                  <a:srgbClr val="FF0000"/>
                </a:solidFill>
                <a:latin typeface="Courier New"/>
                <a:cs typeface="Courier New"/>
              </a:rPr>
              <a:t> = open(</a:t>
            </a:r>
            <a:r>
              <a:rPr lang="en-US" dirty="0" err="1" smtClean="0">
                <a:solidFill>
                  <a:srgbClr val="FF0000"/>
                </a:solidFill>
                <a:latin typeface="Courier New"/>
                <a:cs typeface="Courier New"/>
              </a:rPr>
              <a:t>file_name</a:t>
            </a:r>
            <a:r>
              <a:rPr lang="en-US" dirty="0" smtClean="0">
                <a:solidFill>
                  <a:srgbClr val="FF0000"/>
                </a:solidFill>
                <a:latin typeface="Courier New"/>
                <a:cs typeface="Courier New"/>
              </a:rPr>
              <a:t>, mode)</a:t>
            </a:r>
          </a:p>
          <a:p>
            <a:r>
              <a:rPr lang="en-US" dirty="0" smtClean="0"/>
              <a:t>Reading/Writing from the file</a:t>
            </a:r>
          </a:p>
          <a:p>
            <a:pPr marL="0" indent="0">
              <a:buNone/>
            </a:pPr>
            <a:r>
              <a:rPr lang="en-US" dirty="0" err="1" smtClean="0">
                <a:solidFill>
                  <a:srgbClr val="FF0000"/>
                </a:solidFill>
                <a:latin typeface="Courier New"/>
                <a:cs typeface="Courier New"/>
              </a:rPr>
              <a:t>fo.read</a:t>
            </a:r>
            <a:r>
              <a:rPr lang="en-US" dirty="0" smtClean="0">
                <a:solidFill>
                  <a:srgbClr val="FF0000"/>
                </a:solidFill>
                <a:latin typeface="Courier New"/>
                <a:cs typeface="Courier New"/>
              </a:rPr>
              <a:t>(# of chars) or </a:t>
            </a:r>
            <a:r>
              <a:rPr lang="en-US" dirty="0" err="1" smtClean="0">
                <a:solidFill>
                  <a:srgbClr val="FF0000"/>
                </a:solidFill>
                <a:latin typeface="Courier New"/>
                <a:cs typeface="Courier New"/>
              </a:rPr>
              <a:t>fo.readline</a:t>
            </a:r>
            <a:r>
              <a:rPr lang="en-US" dirty="0" smtClean="0">
                <a:solidFill>
                  <a:srgbClr val="FF0000"/>
                </a:solidFill>
                <a:latin typeface="Courier New"/>
                <a:cs typeface="Courier New"/>
              </a:rPr>
              <a:t>() </a:t>
            </a:r>
            <a:br>
              <a:rPr lang="en-US" dirty="0" smtClean="0">
                <a:solidFill>
                  <a:srgbClr val="FF0000"/>
                </a:solidFill>
                <a:latin typeface="Courier New"/>
                <a:cs typeface="Courier New"/>
              </a:rPr>
            </a:br>
            <a:r>
              <a:rPr lang="en-US" dirty="0" err="1" smtClean="0">
                <a:solidFill>
                  <a:srgbClr val="FF0000"/>
                </a:solidFill>
                <a:latin typeface="Courier New"/>
                <a:cs typeface="Courier New"/>
              </a:rPr>
              <a:t>fo.write</a:t>
            </a:r>
            <a:r>
              <a:rPr lang="en-US" dirty="0" smtClean="0">
                <a:solidFill>
                  <a:srgbClr val="FF0000"/>
                </a:solidFill>
                <a:latin typeface="Courier New"/>
                <a:cs typeface="Courier New"/>
              </a:rPr>
              <a:t>()</a:t>
            </a:r>
          </a:p>
          <a:p>
            <a:r>
              <a:rPr lang="en-US" dirty="0" smtClean="0"/>
              <a:t>Closing the file</a:t>
            </a:r>
          </a:p>
          <a:p>
            <a:pPr marL="0" indent="0">
              <a:buNone/>
            </a:pPr>
            <a:r>
              <a:rPr lang="en-US" dirty="0" err="1" smtClean="0">
                <a:solidFill>
                  <a:srgbClr val="FF0000"/>
                </a:solidFill>
                <a:latin typeface="Courier New"/>
                <a:cs typeface="Courier New"/>
              </a:rPr>
              <a:t>fo.close</a:t>
            </a:r>
            <a:r>
              <a:rPr lang="en-US" dirty="0" smtClean="0">
                <a:solidFill>
                  <a:srgbClr val="FF0000"/>
                </a:solidFill>
                <a:latin typeface="Courier New"/>
                <a:cs typeface="Courier New"/>
              </a:rPr>
              <a:t>()</a:t>
            </a:r>
          </a:p>
        </p:txBody>
      </p:sp>
    </p:spTree>
    <p:extLst>
      <p:ext uri="{BB962C8B-B14F-4D97-AF65-F5344CB8AC3E}">
        <p14:creationId xmlns:p14="http://schemas.microsoft.com/office/powerpoint/2010/main" val="1942936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a:t>
            </a:r>
          </a:p>
        </p:txBody>
      </p:sp>
      <p:sp>
        <p:nvSpPr>
          <p:cNvPr id="3" name="Content Placeholder 2"/>
          <p:cNvSpPr>
            <a:spLocks noGrp="1"/>
          </p:cNvSpPr>
          <p:nvPr>
            <p:ph idx="1"/>
          </p:nvPr>
        </p:nvSpPr>
        <p:spPr/>
        <p:txBody>
          <a:bodyPr>
            <a:normAutofit lnSpcReduction="10000"/>
          </a:bodyPr>
          <a:lstStyle/>
          <a:p>
            <a:r>
              <a:rPr lang="en-US" dirty="0" smtClean="0"/>
              <a:t>To return </a:t>
            </a:r>
            <a:r>
              <a:rPr lang="en-US" dirty="0"/>
              <a:t>an integer giving the file object’s current position in the file, measured in bytes from the beginning of the file. </a:t>
            </a:r>
            <a:r>
              <a:rPr lang="en-US" dirty="0" smtClean="0"/>
              <a:t/>
            </a:r>
            <a:br>
              <a:rPr lang="en-US" dirty="0" smtClean="0"/>
            </a:br>
            <a:r>
              <a:rPr lang="en-US" dirty="0" smtClean="0"/>
              <a:t/>
            </a:r>
            <a:br>
              <a:rPr lang="en-US" dirty="0" smtClean="0"/>
            </a:br>
            <a:r>
              <a:rPr lang="en-US" dirty="0" err="1" smtClean="0">
                <a:solidFill>
                  <a:srgbClr val="FF0000"/>
                </a:solidFill>
                <a:latin typeface="Courier New"/>
                <a:cs typeface="Courier New"/>
              </a:rPr>
              <a:t>fo.tell</a:t>
            </a:r>
            <a:r>
              <a:rPr lang="en-US" dirty="0" smtClean="0">
                <a:solidFill>
                  <a:srgbClr val="FF0000"/>
                </a:solidFill>
                <a:latin typeface="Courier New"/>
                <a:cs typeface="Courier New"/>
              </a:rPr>
              <a:t>()</a:t>
            </a:r>
          </a:p>
          <a:p>
            <a:r>
              <a:rPr lang="en-US" dirty="0" smtClean="0"/>
              <a:t>To </a:t>
            </a:r>
            <a:r>
              <a:rPr lang="en-US" dirty="0"/>
              <a:t>change the file object’s </a:t>
            </a:r>
            <a:r>
              <a:rPr lang="en-US" dirty="0" smtClean="0"/>
              <a:t>position </a:t>
            </a:r>
            <a:br>
              <a:rPr lang="en-US" dirty="0" smtClean="0"/>
            </a:br>
            <a:r>
              <a:rPr lang="en-US" dirty="0" smtClean="0"/>
              <a:t/>
            </a:r>
            <a:br>
              <a:rPr lang="en-US" dirty="0" smtClean="0"/>
            </a:br>
            <a:r>
              <a:rPr lang="en-US" dirty="0" err="1" smtClean="0">
                <a:solidFill>
                  <a:srgbClr val="FF0000"/>
                </a:solidFill>
                <a:latin typeface="Courier New"/>
                <a:cs typeface="Courier New"/>
              </a:rPr>
              <a:t>fo.seek</a:t>
            </a:r>
            <a:r>
              <a:rPr lang="en-US" dirty="0">
                <a:solidFill>
                  <a:srgbClr val="FF0000"/>
                </a:solidFill>
                <a:latin typeface="Courier New"/>
                <a:cs typeface="Courier New"/>
              </a:rPr>
              <a:t>(offset, </a:t>
            </a:r>
            <a:r>
              <a:rPr lang="en-US" dirty="0" err="1">
                <a:solidFill>
                  <a:srgbClr val="FF0000"/>
                </a:solidFill>
                <a:latin typeface="Courier New"/>
                <a:cs typeface="Courier New"/>
              </a:rPr>
              <a:t>from_what</a:t>
            </a:r>
            <a:r>
              <a:rPr lang="en-US" dirty="0" smtClean="0">
                <a:solidFill>
                  <a:srgbClr val="FF0000"/>
                </a:solidFill>
                <a:latin typeface="Courier New"/>
                <a:cs typeface="Courier New"/>
              </a:rPr>
              <a:t>)</a:t>
            </a:r>
          </a:p>
          <a:p>
            <a:r>
              <a:rPr lang="en-US" dirty="0" err="1" smtClean="0"/>
              <a:t>from_what</a:t>
            </a:r>
            <a:r>
              <a:rPr lang="en-US" dirty="0" smtClean="0"/>
              <a:t> – 0 (default) </a:t>
            </a:r>
            <a:r>
              <a:rPr lang="en-US" dirty="0"/>
              <a:t>measures from the beginning of the file, 1 uses the current file position, and 2 uses the end of the file as the reference </a:t>
            </a:r>
            <a:r>
              <a:rPr lang="en-US" dirty="0" smtClean="0"/>
              <a:t>point</a:t>
            </a:r>
          </a:p>
          <a:p>
            <a:pPr marL="0" indent="0">
              <a:buNone/>
            </a:pPr>
            <a:endParaRPr lang="en-US" dirty="0"/>
          </a:p>
        </p:txBody>
      </p:sp>
    </p:spTree>
    <p:extLst>
      <p:ext uri="{BB962C8B-B14F-4D97-AF65-F5344CB8AC3E}">
        <p14:creationId xmlns:p14="http://schemas.microsoft.com/office/powerpoint/2010/main" val="2141751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 Attributes</a:t>
            </a:r>
            <a:endParaRPr lang="en-US" dirty="0"/>
          </a:p>
        </p:txBody>
      </p:sp>
      <p:sp>
        <p:nvSpPr>
          <p:cNvPr id="3" name="Content Placeholder 2"/>
          <p:cNvSpPr>
            <a:spLocks noGrp="1"/>
          </p:cNvSpPr>
          <p:nvPr>
            <p:ph idx="1"/>
          </p:nvPr>
        </p:nvSpPr>
        <p:spPr/>
        <p:txBody>
          <a:bodyPr/>
          <a:lstStyle/>
          <a:p>
            <a:r>
              <a:rPr lang="en-US" dirty="0" err="1" smtClean="0"/>
              <a:t>fo.closed</a:t>
            </a:r>
            <a:endParaRPr lang="en-US" dirty="0" smtClean="0"/>
          </a:p>
          <a:p>
            <a:r>
              <a:rPr lang="en-US" dirty="0" err="1" smtClean="0"/>
              <a:t>fo.name</a:t>
            </a:r>
            <a:endParaRPr lang="en-US" dirty="0" smtClean="0"/>
          </a:p>
          <a:p>
            <a:r>
              <a:rPr lang="en-US" dirty="0" err="1" smtClean="0"/>
              <a:t>fo.mode</a:t>
            </a:r>
            <a:endParaRPr lang="en-US" dirty="0"/>
          </a:p>
          <a:p>
            <a:pPr marL="0" indent="0">
              <a:buNone/>
            </a:pPr>
            <a:endParaRPr lang="en-US" dirty="0" smtClean="0"/>
          </a:p>
        </p:txBody>
      </p:sp>
    </p:spTree>
    <p:extLst>
      <p:ext uri="{BB962C8B-B14F-4D97-AF65-F5344CB8AC3E}">
        <p14:creationId xmlns:p14="http://schemas.microsoft.com/office/powerpoint/2010/main" val="3121883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a:t>
            </a:r>
            <a:endParaRPr lang="en-US" dirty="0"/>
          </a:p>
        </p:txBody>
      </p:sp>
      <p:pic>
        <p:nvPicPr>
          <p:cNvPr id="6" name="Picture 5" descr="Screen Shot 2015-08-13 at 11.44.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650" y="2809875"/>
            <a:ext cx="6362700" cy="2921000"/>
          </a:xfrm>
          <a:prstGeom prst="rect">
            <a:avLst/>
          </a:prstGeom>
        </p:spPr>
      </p:pic>
    </p:spTree>
    <p:extLst>
      <p:ext uri="{BB962C8B-B14F-4D97-AF65-F5344CB8AC3E}">
        <p14:creationId xmlns:p14="http://schemas.microsoft.com/office/powerpoint/2010/main" val="1988512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a:t>
            </a:r>
            <a:endParaRPr lang="en-US" dirty="0"/>
          </a:p>
        </p:txBody>
      </p:sp>
      <p:pic>
        <p:nvPicPr>
          <p:cNvPr id="3" name="Picture 2" descr="Screen Shot 2015-08-13 at 11.46.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75" y="2435225"/>
            <a:ext cx="6362700" cy="3670300"/>
          </a:xfrm>
          <a:prstGeom prst="rect">
            <a:avLst/>
          </a:prstGeom>
        </p:spPr>
      </p:pic>
    </p:spTree>
    <p:extLst>
      <p:ext uri="{BB962C8B-B14F-4D97-AF65-F5344CB8AC3E}">
        <p14:creationId xmlns:p14="http://schemas.microsoft.com/office/powerpoint/2010/main" val="2562594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a:t>
            </a:r>
            <a:endParaRPr lang="en-US" dirty="0"/>
          </a:p>
        </p:txBody>
      </p:sp>
      <p:sp>
        <p:nvSpPr>
          <p:cNvPr id="3" name="Content Placeholder 2"/>
          <p:cNvSpPr>
            <a:spLocks noGrp="1"/>
          </p:cNvSpPr>
          <p:nvPr>
            <p:ph idx="1"/>
          </p:nvPr>
        </p:nvSpPr>
        <p:spPr/>
        <p:txBody>
          <a:bodyPr>
            <a:normAutofit/>
          </a:bodyPr>
          <a:lstStyle/>
          <a:p>
            <a:r>
              <a:rPr lang="en-US" dirty="0" smtClean="0"/>
              <a:t>Syntax</a:t>
            </a:r>
            <a:r>
              <a:rPr lang="en-US" dirty="0" smtClean="0">
                <a:solidFill>
                  <a:srgbClr val="FF0000"/>
                </a:solidFill>
                <a:latin typeface="Courier New"/>
                <a:cs typeface="Courier New"/>
              </a:rPr>
              <a:t/>
            </a:r>
            <a:br>
              <a:rPr lang="en-US" dirty="0" smtClean="0">
                <a:solidFill>
                  <a:srgbClr val="FF0000"/>
                </a:solidFill>
                <a:latin typeface="Courier New"/>
                <a:cs typeface="Courier New"/>
              </a:rPr>
            </a:br>
            <a:r>
              <a:rPr lang="en-US" dirty="0" smtClean="0">
                <a:solidFill>
                  <a:srgbClr val="FF0000"/>
                </a:solidFill>
                <a:latin typeface="Courier New"/>
                <a:cs typeface="Courier New"/>
              </a:rPr>
              <a:t/>
            </a:r>
            <a:br>
              <a:rPr lang="en-US" dirty="0" smtClean="0">
                <a:solidFill>
                  <a:srgbClr val="FF0000"/>
                </a:solidFill>
                <a:latin typeface="Courier New"/>
                <a:cs typeface="Courier New"/>
              </a:rPr>
            </a:br>
            <a:r>
              <a:rPr lang="en-US" dirty="0" smtClean="0">
                <a:solidFill>
                  <a:srgbClr val="FF0000"/>
                </a:solidFill>
                <a:latin typeface="Courier New"/>
                <a:cs typeface="Courier New"/>
              </a:rPr>
              <a:t>lambda argument(s): expression</a:t>
            </a:r>
          </a:p>
          <a:p>
            <a:r>
              <a:rPr lang="en-US" dirty="0" smtClean="0"/>
              <a:t>Example</a:t>
            </a:r>
            <a:br>
              <a:rPr lang="en-US" dirty="0" smtClean="0"/>
            </a:br>
            <a:r>
              <a:rPr lang="en-US" dirty="0" smtClean="0"/>
              <a:t/>
            </a:r>
            <a:br>
              <a:rPr lang="en-US" dirty="0" smtClean="0"/>
            </a:br>
            <a:r>
              <a:rPr lang="en-US" dirty="0" smtClean="0">
                <a:solidFill>
                  <a:srgbClr val="FF0000"/>
                </a:solidFill>
                <a:latin typeface="Courier New"/>
                <a:cs typeface="Courier New"/>
              </a:rPr>
              <a:t>y = lambda x: x ** 2 </a:t>
            </a:r>
            <a:br>
              <a:rPr lang="en-US" dirty="0" smtClean="0">
                <a:solidFill>
                  <a:srgbClr val="FF0000"/>
                </a:solidFill>
                <a:latin typeface="Courier New"/>
                <a:cs typeface="Courier New"/>
              </a:rPr>
            </a:br>
            <a:r>
              <a:rPr lang="en-US" dirty="0" smtClean="0">
                <a:solidFill>
                  <a:srgbClr val="FF0000"/>
                </a:solidFill>
                <a:latin typeface="Courier New"/>
                <a:cs typeface="Courier New"/>
              </a:rPr>
              <a:t>y(5) #computes the square of 5</a:t>
            </a:r>
            <a:br>
              <a:rPr lang="en-US" dirty="0" smtClean="0">
                <a:solidFill>
                  <a:srgbClr val="FF0000"/>
                </a:solidFill>
                <a:latin typeface="Courier New"/>
                <a:cs typeface="Courier New"/>
              </a:rPr>
            </a:br>
            <a:r>
              <a:rPr lang="en-US" dirty="0" smtClean="0">
                <a:solidFill>
                  <a:srgbClr val="FF0000"/>
                </a:solidFill>
                <a:latin typeface="Courier New"/>
                <a:cs typeface="Courier New"/>
              </a:rPr>
              <a:t/>
            </a:r>
            <a:br>
              <a:rPr lang="en-US" dirty="0" smtClean="0">
                <a:solidFill>
                  <a:srgbClr val="FF0000"/>
                </a:solidFill>
                <a:latin typeface="Courier New"/>
                <a:cs typeface="Courier New"/>
              </a:rPr>
            </a:br>
            <a:r>
              <a:rPr lang="en-US" dirty="0" smtClean="0">
                <a:solidFill>
                  <a:srgbClr val="FF0000"/>
                </a:solidFill>
                <a:latin typeface="Courier New"/>
                <a:cs typeface="Courier New"/>
              </a:rPr>
              <a:t>sum = lambda a, b: a + b </a:t>
            </a:r>
            <a:br>
              <a:rPr lang="en-US" dirty="0" smtClean="0">
                <a:solidFill>
                  <a:srgbClr val="FF0000"/>
                </a:solidFill>
                <a:latin typeface="Courier New"/>
                <a:cs typeface="Courier New"/>
              </a:rPr>
            </a:br>
            <a:r>
              <a:rPr lang="en-US" dirty="0" smtClean="0">
                <a:solidFill>
                  <a:srgbClr val="FF0000"/>
                </a:solidFill>
                <a:latin typeface="Courier New"/>
                <a:cs typeface="Courier New"/>
              </a:rPr>
              <a:t>sum(1,2) #computes the sum of 1 and 2</a:t>
            </a:r>
          </a:p>
        </p:txBody>
      </p:sp>
    </p:spTree>
    <p:extLst>
      <p:ext uri="{BB962C8B-B14F-4D97-AF65-F5344CB8AC3E}">
        <p14:creationId xmlns:p14="http://schemas.microsoft.com/office/powerpoint/2010/main" val="1140395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a:t>
            </a:r>
            <a:endParaRPr lang="en-US" dirty="0"/>
          </a:p>
        </p:txBody>
      </p:sp>
      <p:pic>
        <p:nvPicPr>
          <p:cNvPr id="3" name="Picture 2" descr="Screen Shot 2015-08-13 at 11.46.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25" y="2046197"/>
            <a:ext cx="6362700" cy="4686300"/>
          </a:xfrm>
          <a:prstGeom prst="rect">
            <a:avLst/>
          </a:prstGeom>
        </p:spPr>
      </p:pic>
    </p:spTree>
    <p:extLst>
      <p:ext uri="{BB962C8B-B14F-4D97-AF65-F5344CB8AC3E}">
        <p14:creationId xmlns:p14="http://schemas.microsoft.com/office/powerpoint/2010/main" val="1825394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a:xfrm>
            <a:off x="412749" y="2595562"/>
            <a:ext cx="8501063" cy="3670767"/>
          </a:xfrm>
        </p:spPr>
        <p:txBody>
          <a:bodyPr>
            <a:normAutofit fontScale="92500" lnSpcReduction="20000"/>
          </a:bodyPr>
          <a:lstStyle/>
          <a:p>
            <a:pPr marL="0" indent="0">
              <a:buNone/>
            </a:pPr>
            <a:r>
              <a:rPr lang="en-US" b="1" dirty="0" smtClean="0"/>
              <a:t> SCRIPT</a:t>
            </a:r>
          </a:p>
          <a:p>
            <a:pPr marL="0" indent="0">
              <a:buNone/>
            </a:pPr>
            <a:endParaRPr lang="en-US" b="1" dirty="0" smtClean="0"/>
          </a:p>
          <a:p>
            <a:pPr lvl="0">
              <a:spcBef>
                <a:spcPts val="0"/>
              </a:spcBef>
              <a:buNone/>
            </a:pPr>
            <a:r>
              <a:rPr lang="en-US" dirty="0">
                <a:solidFill>
                  <a:srgbClr val="FF0000"/>
                </a:solidFill>
                <a:latin typeface="Courier New"/>
                <a:ea typeface="Courier New"/>
                <a:cs typeface="Courier New"/>
                <a:sym typeface="Courier New"/>
              </a:rPr>
              <a:t>from sys import </a:t>
            </a:r>
            <a:r>
              <a:rPr lang="en-US" dirty="0" err="1">
                <a:solidFill>
                  <a:srgbClr val="FF0000"/>
                </a:solidFill>
                <a:latin typeface="Courier New"/>
                <a:ea typeface="Courier New"/>
                <a:cs typeface="Courier New"/>
                <a:sym typeface="Courier New"/>
              </a:rPr>
              <a:t>argv</a:t>
            </a:r>
            <a:endParaRPr lang="en-US" dirty="0">
              <a:solidFill>
                <a:srgbClr val="FF0000"/>
              </a:solidFill>
              <a:latin typeface="Courier New"/>
              <a:ea typeface="Courier New"/>
              <a:cs typeface="Courier New"/>
              <a:sym typeface="Courier New"/>
            </a:endParaRPr>
          </a:p>
          <a:p>
            <a:pPr lvl="0">
              <a:spcBef>
                <a:spcPts val="0"/>
              </a:spcBef>
              <a:buClr>
                <a:schemeClr val="dk1"/>
              </a:buClr>
              <a:buSzPct val="61111"/>
              <a:buNone/>
            </a:pPr>
            <a:r>
              <a:rPr lang="en-US" dirty="0">
                <a:solidFill>
                  <a:srgbClr val="FF0000"/>
                </a:solidFill>
                <a:latin typeface="Courier New"/>
                <a:ea typeface="Courier New"/>
                <a:cs typeface="Courier New"/>
                <a:sym typeface="Courier New"/>
              </a:rPr>
              <a:t>from </a:t>
            </a:r>
            <a:r>
              <a:rPr lang="en-US" dirty="0" err="1">
                <a:solidFill>
                  <a:srgbClr val="FF0000"/>
                </a:solidFill>
                <a:latin typeface="Courier New"/>
                <a:ea typeface="Courier New"/>
                <a:cs typeface="Courier New"/>
                <a:sym typeface="Courier New"/>
              </a:rPr>
              <a:t>os.path</a:t>
            </a:r>
            <a:r>
              <a:rPr lang="en-US" dirty="0">
                <a:solidFill>
                  <a:srgbClr val="FF0000"/>
                </a:solidFill>
                <a:latin typeface="Courier New"/>
                <a:ea typeface="Courier New"/>
                <a:cs typeface="Courier New"/>
                <a:sym typeface="Courier New"/>
              </a:rPr>
              <a:t> import exists</a:t>
            </a:r>
          </a:p>
          <a:p>
            <a:pPr lvl="0">
              <a:spcBef>
                <a:spcPts val="0"/>
              </a:spcBef>
              <a:buClr>
                <a:schemeClr val="dk1"/>
              </a:buClr>
              <a:buNone/>
            </a:pPr>
            <a:endParaRPr lang="en-US" dirty="0">
              <a:solidFill>
                <a:srgbClr val="FF0000"/>
              </a:solidFill>
              <a:latin typeface="Courier New"/>
              <a:ea typeface="Courier New"/>
              <a:cs typeface="Courier New"/>
              <a:sym typeface="Courier New"/>
            </a:endParaRPr>
          </a:p>
          <a:p>
            <a:pPr lvl="0">
              <a:spcBef>
                <a:spcPts val="0"/>
              </a:spcBef>
              <a:buNone/>
            </a:pPr>
            <a:r>
              <a:rPr lang="en-US" dirty="0">
                <a:solidFill>
                  <a:srgbClr val="FF0000"/>
                </a:solidFill>
                <a:latin typeface="Courier New"/>
                <a:ea typeface="Courier New"/>
                <a:cs typeface="Courier New"/>
                <a:sym typeface="Courier New"/>
              </a:rPr>
              <a:t>script, </a:t>
            </a:r>
            <a:r>
              <a:rPr lang="en-US" dirty="0" err="1">
                <a:solidFill>
                  <a:srgbClr val="FF0000"/>
                </a:solidFill>
                <a:latin typeface="Courier New"/>
                <a:ea typeface="Courier New"/>
                <a:cs typeface="Courier New"/>
                <a:sym typeface="Courier New"/>
              </a:rPr>
              <a:t>from_file</a:t>
            </a:r>
            <a:r>
              <a:rPr lang="en-US" dirty="0">
                <a:solidFill>
                  <a:srgbClr val="FF0000"/>
                </a:solidFill>
                <a:latin typeface="Courier New"/>
                <a:ea typeface="Courier New"/>
                <a:cs typeface="Courier New"/>
                <a:sym typeface="Courier New"/>
              </a:rPr>
              <a:t>, </a:t>
            </a:r>
            <a:r>
              <a:rPr lang="en-US" dirty="0" err="1">
                <a:solidFill>
                  <a:srgbClr val="FF0000"/>
                </a:solidFill>
                <a:latin typeface="Courier New"/>
                <a:ea typeface="Courier New"/>
                <a:cs typeface="Courier New"/>
                <a:sym typeface="Courier New"/>
              </a:rPr>
              <a:t>to_file</a:t>
            </a:r>
            <a:r>
              <a:rPr lang="en-US" dirty="0">
                <a:solidFill>
                  <a:srgbClr val="FF0000"/>
                </a:solidFill>
                <a:latin typeface="Courier New"/>
                <a:ea typeface="Courier New"/>
                <a:cs typeface="Courier New"/>
                <a:sym typeface="Courier New"/>
              </a:rPr>
              <a:t> = </a:t>
            </a:r>
            <a:r>
              <a:rPr lang="en-US" dirty="0" err="1">
                <a:solidFill>
                  <a:srgbClr val="FF0000"/>
                </a:solidFill>
                <a:latin typeface="Courier New"/>
                <a:ea typeface="Courier New"/>
                <a:cs typeface="Courier New"/>
                <a:sym typeface="Courier New"/>
              </a:rPr>
              <a:t>argv</a:t>
            </a:r>
            <a:endParaRPr lang="en-US" dirty="0">
              <a:solidFill>
                <a:srgbClr val="FF0000"/>
              </a:solidFill>
              <a:latin typeface="Courier New"/>
              <a:ea typeface="Courier New"/>
              <a:cs typeface="Courier New"/>
              <a:sym typeface="Courier New"/>
            </a:endParaRPr>
          </a:p>
          <a:p>
            <a:pPr lvl="0">
              <a:spcBef>
                <a:spcPts val="0"/>
              </a:spcBef>
              <a:buClr>
                <a:schemeClr val="dk1"/>
              </a:buClr>
              <a:buSzPct val="61111"/>
              <a:buNone/>
            </a:pPr>
            <a:r>
              <a:rPr lang="en-US" dirty="0">
                <a:solidFill>
                  <a:srgbClr val="FF0000"/>
                </a:solidFill>
                <a:latin typeface="Courier New"/>
                <a:ea typeface="Courier New"/>
                <a:cs typeface="Courier New"/>
                <a:sym typeface="Courier New"/>
              </a:rPr>
              <a:t>input = open(</a:t>
            </a:r>
            <a:r>
              <a:rPr lang="en-US" dirty="0" err="1">
                <a:solidFill>
                  <a:srgbClr val="FF0000"/>
                </a:solidFill>
                <a:latin typeface="Courier New"/>
                <a:ea typeface="Courier New"/>
                <a:cs typeface="Courier New"/>
                <a:sym typeface="Courier New"/>
              </a:rPr>
              <a:t>from_file</a:t>
            </a:r>
            <a:r>
              <a:rPr lang="en-US" dirty="0">
                <a:solidFill>
                  <a:srgbClr val="FF0000"/>
                </a:solidFill>
                <a:latin typeface="Courier New"/>
                <a:ea typeface="Courier New"/>
                <a:cs typeface="Courier New"/>
                <a:sym typeface="Courier New"/>
              </a:rPr>
              <a:t>)</a:t>
            </a:r>
          </a:p>
          <a:p>
            <a:pPr lvl="0">
              <a:spcBef>
                <a:spcPts val="0"/>
              </a:spcBef>
              <a:buNone/>
            </a:pPr>
            <a:r>
              <a:rPr lang="en-US" dirty="0" err="1">
                <a:solidFill>
                  <a:srgbClr val="FF0000"/>
                </a:solidFill>
                <a:latin typeface="Courier New"/>
                <a:ea typeface="Courier New"/>
                <a:cs typeface="Courier New"/>
                <a:sym typeface="Courier New"/>
              </a:rPr>
              <a:t>indata</a:t>
            </a:r>
            <a:r>
              <a:rPr lang="en-US" dirty="0">
                <a:solidFill>
                  <a:srgbClr val="FF0000"/>
                </a:solidFill>
                <a:latin typeface="Courier New"/>
                <a:ea typeface="Courier New"/>
                <a:cs typeface="Courier New"/>
                <a:sym typeface="Courier New"/>
              </a:rPr>
              <a:t> = </a:t>
            </a:r>
            <a:r>
              <a:rPr lang="en-US" dirty="0" err="1">
                <a:solidFill>
                  <a:srgbClr val="FF0000"/>
                </a:solidFill>
                <a:latin typeface="Courier New"/>
                <a:ea typeface="Courier New"/>
                <a:cs typeface="Courier New"/>
                <a:sym typeface="Courier New"/>
              </a:rPr>
              <a:t>input.read</a:t>
            </a:r>
            <a:r>
              <a:rPr lang="en-US" dirty="0">
                <a:solidFill>
                  <a:srgbClr val="FF0000"/>
                </a:solidFill>
                <a:latin typeface="Courier New"/>
                <a:ea typeface="Courier New"/>
                <a:cs typeface="Courier New"/>
                <a:sym typeface="Courier New"/>
              </a:rPr>
              <a:t>()</a:t>
            </a:r>
          </a:p>
          <a:p>
            <a:pPr lvl="0">
              <a:spcBef>
                <a:spcPts val="0"/>
              </a:spcBef>
              <a:buClr>
                <a:schemeClr val="dk1"/>
              </a:buClr>
              <a:buSzPct val="61111"/>
              <a:buNone/>
            </a:pPr>
            <a:r>
              <a:rPr lang="en-US" dirty="0">
                <a:solidFill>
                  <a:srgbClr val="FF0000"/>
                </a:solidFill>
                <a:latin typeface="Courier New"/>
                <a:ea typeface="Courier New"/>
                <a:cs typeface="Courier New"/>
                <a:sym typeface="Courier New"/>
              </a:rPr>
              <a:t>if </a:t>
            </a:r>
            <a:r>
              <a:rPr lang="en-US" dirty="0" smtClean="0">
                <a:solidFill>
                  <a:srgbClr val="FF0000"/>
                </a:solidFill>
                <a:latin typeface="Courier New"/>
                <a:ea typeface="Courier New"/>
                <a:cs typeface="Courier New"/>
                <a:sym typeface="Courier New"/>
              </a:rPr>
              <a:t>not exists</a:t>
            </a:r>
            <a:r>
              <a:rPr lang="en-US" dirty="0">
                <a:solidFill>
                  <a:srgbClr val="FF0000"/>
                </a:solidFill>
                <a:latin typeface="Courier New"/>
                <a:ea typeface="Courier New"/>
                <a:cs typeface="Courier New"/>
                <a:sym typeface="Courier New"/>
              </a:rPr>
              <a:t>(</a:t>
            </a:r>
            <a:r>
              <a:rPr lang="en-US" dirty="0" err="1">
                <a:solidFill>
                  <a:srgbClr val="FF0000"/>
                </a:solidFill>
                <a:latin typeface="Courier New"/>
                <a:ea typeface="Courier New"/>
                <a:cs typeface="Courier New"/>
                <a:sym typeface="Courier New"/>
              </a:rPr>
              <a:t>to_file</a:t>
            </a:r>
            <a:r>
              <a:rPr lang="en-US" dirty="0">
                <a:solidFill>
                  <a:srgbClr val="FF0000"/>
                </a:solidFill>
                <a:latin typeface="Courier New"/>
                <a:ea typeface="Courier New"/>
                <a:cs typeface="Courier New"/>
                <a:sym typeface="Courier New"/>
              </a:rPr>
              <a:t>):</a:t>
            </a:r>
          </a:p>
          <a:p>
            <a:pPr indent="457200">
              <a:spcBef>
                <a:spcPts val="0"/>
              </a:spcBef>
              <a:buNone/>
            </a:pPr>
            <a:r>
              <a:rPr lang="en-US" dirty="0" smtClean="0">
                <a:solidFill>
                  <a:srgbClr val="FF0000"/>
                </a:solidFill>
                <a:latin typeface="Courier New"/>
                <a:ea typeface="Courier New"/>
                <a:cs typeface="Courier New"/>
                <a:sym typeface="Courier New"/>
              </a:rPr>
              <a:t>output </a:t>
            </a:r>
            <a:r>
              <a:rPr lang="en-US" dirty="0">
                <a:solidFill>
                  <a:srgbClr val="FF0000"/>
                </a:solidFill>
                <a:latin typeface="Courier New"/>
                <a:ea typeface="Courier New"/>
                <a:cs typeface="Courier New"/>
                <a:sym typeface="Courier New"/>
              </a:rPr>
              <a:t>= open(</a:t>
            </a:r>
            <a:r>
              <a:rPr lang="en-US" dirty="0" err="1">
                <a:solidFill>
                  <a:srgbClr val="FF0000"/>
                </a:solidFill>
                <a:latin typeface="Courier New"/>
                <a:ea typeface="Courier New"/>
                <a:cs typeface="Courier New"/>
                <a:sym typeface="Courier New"/>
              </a:rPr>
              <a:t>to_file</a:t>
            </a:r>
            <a:r>
              <a:rPr lang="en-US" dirty="0">
                <a:solidFill>
                  <a:srgbClr val="FF0000"/>
                </a:solidFill>
                <a:latin typeface="Courier New"/>
                <a:ea typeface="Courier New"/>
                <a:cs typeface="Courier New"/>
                <a:sym typeface="Courier New"/>
              </a:rPr>
              <a:t>, ‘</a:t>
            </a:r>
            <a:r>
              <a:rPr lang="en-US" dirty="0" smtClean="0">
                <a:solidFill>
                  <a:srgbClr val="FF0000"/>
                </a:solidFill>
                <a:latin typeface="Courier New"/>
                <a:ea typeface="Courier New"/>
                <a:cs typeface="Courier New"/>
                <a:sym typeface="Courier New"/>
              </a:rPr>
              <a:t>w’)</a:t>
            </a:r>
          </a:p>
          <a:p>
            <a:pPr indent="457200">
              <a:spcBef>
                <a:spcPts val="0"/>
              </a:spcBef>
              <a:buNone/>
            </a:pPr>
            <a:r>
              <a:rPr lang="en-US" dirty="0" err="1" smtClean="0">
                <a:solidFill>
                  <a:srgbClr val="FF0000"/>
                </a:solidFill>
                <a:latin typeface="Courier New"/>
                <a:ea typeface="Courier New"/>
                <a:cs typeface="Courier New"/>
                <a:sym typeface="Courier New"/>
              </a:rPr>
              <a:t>output.write</a:t>
            </a:r>
            <a:r>
              <a:rPr lang="en-US" dirty="0" smtClean="0">
                <a:solidFill>
                  <a:srgbClr val="FF0000"/>
                </a:solidFill>
                <a:latin typeface="Courier New"/>
                <a:ea typeface="Courier New"/>
                <a:cs typeface="Courier New"/>
                <a:sym typeface="Courier New"/>
              </a:rPr>
              <a:t>(</a:t>
            </a:r>
            <a:r>
              <a:rPr lang="en-US" dirty="0" err="1" smtClean="0">
                <a:solidFill>
                  <a:srgbClr val="FF0000"/>
                </a:solidFill>
                <a:latin typeface="Courier New"/>
                <a:ea typeface="Courier New"/>
                <a:cs typeface="Courier New"/>
                <a:sym typeface="Courier New"/>
              </a:rPr>
              <a:t>indata</a:t>
            </a:r>
            <a:r>
              <a:rPr lang="en-US" dirty="0" smtClean="0">
                <a:solidFill>
                  <a:srgbClr val="FF0000"/>
                </a:solidFill>
                <a:latin typeface="Courier New"/>
                <a:ea typeface="Courier New"/>
                <a:cs typeface="Courier New"/>
                <a:sym typeface="Courier New"/>
              </a:rPr>
              <a:t>)</a:t>
            </a:r>
          </a:p>
          <a:p>
            <a:pPr indent="457200">
              <a:spcBef>
                <a:spcPts val="0"/>
              </a:spcBef>
              <a:buNone/>
            </a:pPr>
            <a:r>
              <a:rPr lang="en-US" dirty="0" err="1" smtClean="0">
                <a:solidFill>
                  <a:srgbClr val="FF0000"/>
                </a:solidFill>
                <a:latin typeface="Courier New"/>
                <a:ea typeface="Courier New"/>
                <a:cs typeface="Courier New"/>
                <a:sym typeface="Courier New"/>
              </a:rPr>
              <a:t>output.close</a:t>
            </a:r>
            <a:r>
              <a:rPr lang="en-US" dirty="0">
                <a:solidFill>
                  <a:srgbClr val="FF0000"/>
                </a:solidFill>
                <a:latin typeface="Courier New"/>
                <a:ea typeface="Courier New"/>
                <a:cs typeface="Courier New"/>
                <a:sym typeface="Courier New"/>
              </a:rPr>
              <a:t>()</a:t>
            </a:r>
          </a:p>
          <a:p>
            <a:pPr marL="0" lvl="0" indent="0">
              <a:spcBef>
                <a:spcPts val="0"/>
              </a:spcBef>
              <a:buNone/>
            </a:pPr>
            <a:r>
              <a:rPr lang="en-US" dirty="0" err="1">
                <a:solidFill>
                  <a:srgbClr val="FF0000"/>
                </a:solidFill>
                <a:latin typeface="Courier New"/>
                <a:ea typeface="Courier New"/>
                <a:cs typeface="Courier New"/>
                <a:sym typeface="Courier New"/>
              </a:rPr>
              <a:t>input.close</a:t>
            </a:r>
            <a:r>
              <a:rPr lang="en-US" dirty="0">
                <a:solidFill>
                  <a:srgbClr val="FF0000"/>
                </a:solidFill>
                <a:latin typeface="Courier New"/>
                <a:ea typeface="Courier New"/>
                <a:cs typeface="Courier New"/>
                <a:sym typeface="Courier New"/>
              </a:rPr>
              <a:t>()</a:t>
            </a:r>
          </a:p>
        </p:txBody>
      </p:sp>
    </p:spTree>
    <p:extLst>
      <p:ext uri="{BB962C8B-B14F-4D97-AF65-F5344CB8AC3E}">
        <p14:creationId xmlns:p14="http://schemas.microsoft.com/office/powerpoint/2010/main" val="273844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a:xfrm>
            <a:off x="412749" y="2595562"/>
            <a:ext cx="8501063" cy="3670767"/>
          </a:xfrm>
        </p:spPr>
        <p:txBody>
          <a:bodyPr>
            <a:normAutofit fontScale="92500" lnSpcReduction="20000"/>
          </a:bodyPr>
          <a:lstStyle/>
          <a:p>
            <a:pPr marL="0" indent="0">
              <a:buNone/>
            </a:pPr>
            <a:r>
              <a:rPr lang="en-US" b="1" dirty="0" smtClean="0"/>
              <a:t> SCRIPT</a:t>
            </a:r>
          </a:p>
          <a:p>
            <a:pPr marL="0" indent="0">
              <a:buNone/>
            </a:pPr>
            <a:endParaRPr lang="en-US" b="1" dirty="0" smtClean="0"/>
          </a:p>
          <a:p>
            <a:pPr marL="0" lvl="0" indent="0">
              <a:spcBef>
                <a:spcPts val="0"/>
              </a:spcBef>
              <a:buClr>
                <a:schemeClr val="dk1"/>
              </a:buClr>
              <a:buSzPct val="64705"/>
              <a:buNone/>
            </a:pPr>
            <a:r>
              <a:rPr lang="en-US" dirty="0">
                <a:solidFill>
                  <a:srgbClr val="FF0000"/>
                </a:solidFill>
                <a:latin typeface="Courier New"/>
                <a:ea typeface="Courier New"/>
                <a:cs typeface="Courier New"/>
                <a:sym typeface="Courier New"/>
              </a:rPr>
              <a:t>from sys import </a:t>
            </a:r>
            <a:r>
              <a:rPr lang="en-US" dirty="0" err="1">
                <a:solidFill>
                  <a:srgbClr val="FF0000"/>
                </a:solidFill>
                <a:latin typeface="Courier New"/>
                <a:ea typeface="Courier New"/>
                <a:cs typeface="Courier New"/>
                <a:sym typeface="Courier New"/>
              </a:rPr>
              <a:t>argv</a:t>
            </a:r>
            <a:endParaRPr lang="en-US" dirty="0">
              <a:solidFill>
                <a:srgbClr val="FF0000"/>
              </a:solidFill>
              <a:latin typeface="Courier New"/>
              <a:ea typeface="Courier New"/>
              <a:cs typeface="Courier New"/>
              <a:sym typeface="Courier New"/>
            </a:endParaRPr>
          </a:p>
          <a:p>
            <a:pPr marL="0" lvl="0" indent="0">
              <a:spcBef>
                <a:spcPts val="0"/>
              </a:spcBef>
              <a:buClr>
                <a:schemeClr val="dk1"/>
              </a:buClr>
              <a:buSzPct val="64705"/>
              <a:buNone/>
            </a:pPr>
            <a:r>
              <a:rPr lang="en-US" dirty="0">
                <a:solidFill>
                  <a:srgbClr val="FF0000"/>
                </a:solidFill>
                <a:latin typeface="Courier New"/>
                <a:ea typeface="Courier New"/>
                <a:cs typeface="Courier New"/>
                <a:sym typeface="Courier New"/>
              </a:rPr>
              <a:t>from </a:t>
            </a:r>
            <a:r>
              <a:rPr lang="en-US" dirty="0" err="1">
                <a:solidFill>
                  <a:srgbClr val="FF0000"/>
                </a:solidFill>
                <a:latin typeface="Courier New"/>
                <a:ea typeface="Courier New"/>
                <a:cs typeface="Courier New"/>
                <a:sym typeface="Courier New"/>
              </a:rPr>
              <a:t>os.path</a:t>
            </a:r>
            <a:r>
              <a:rPr lang="en-US" dirty="0">
                <a:solidFill>
                  <a:srgbClr val="FF0000"/>
                </a:solidFill>
                <a:latin typeface="Courier New"/>
                <a:ea typeface="Courier New"/>
                <a:cs typeface="Courier New"/>
                <a:sym typeface="Courier New"/>
              </a:rPr>
              <a:t> import exists</a:t>
            </a:r>
          </a:p>
          <a:p>
            <a:pPr marL="0" lvl="0" indent="0">
              <a:spcBef>
                <a:spcPts val="0"/>
              </a:spcBef>
              <a:buClr>
                <a:schemeClr val="dk1"/>
              </a:buClr>
              <a:buNone/>
            </a:pPr>
            <a:endParaRPr lang="en-US" dirty="0">
              <a:solidFill>
                <a:srgbClr val="FF0000"/>
              </a:solidFill>
              <a:latin typeface="Courier New"/>
              <a:ea typeface="Courier New"/>
              <a:cs typeface="Courier New"/>
              <a:sym typeface="Courier New"/>
            </a:endParaRPr>
          </a:p>
          <a:p>
            <a:pPr marL="0" lvl="0" indent="0">
              <a:spcBef>
                <a:spcPts val="0"/>
              </a:spcBef>
              <a:buClr>
                <a:schemeClr val="dk1"/>
              </a:buClr>
              <a:buSzPct val="64705"/>
              <a:buNone/>
            </a:pPr>
            <a:r>
              <a:rPr lang="en-US" dirty="0">
                <a:solidFill>
                  <a:srgbClr val="FF0000"/>
                </a:solidFill>
                <a:latin typeface="Courier New"/>
                <a:ea typeface="Courier New"/>
                <a:cs typeface="Courier New"/>
                <a:sym typeface="Courier New"/>
              </a:rPr>
              <a:t>script, </a:t>
            </a:r>
            <a:r>
              <a:rPr lang="en-US" dirty="0" err="1">
                <a:solidFill>
                  <a:srgbClr val="FF0000"/>
                </a:solidFill>
                <a:latin typeface="Courier New"/>
                <a:ea typeface="Courier New"/>
                <a:cs typeface="Courier New"/>
                <a:sym typeface="Courier New"/>
              </a:rPr>
              <a:t>from_file</a:t>
            </a:r>
            <a:r>
              <a:rPr lang="en-US" dirty="0">
                <a:solidFill>
                  <a:srgbClr val="FF0000"/>
                </a:solidFill>
                <a:latin typeface="Courier New"/>
                <a:ea typeface="Courier New"/>
                <a:cs typeface="Courier New"/>
                <a:sym typeface="Courier New"/>
              </a:rPr>
              <a:t>, </a:t>
            </a:r>
            <a:r>
              <a:rPr lang="en-US" dirty="0" err="1">
                <a:solidFill>
                  <a:srgbClr val="FF0000"/>
                </a:solidFill>
                <a:latin typeface="Courier New"/>
                <a:ea typeface="Courier New"/>
                <a:cs typeface="Courier New"/>
                <a:sym typeface="Courier New"/>
              </a:rPr>
              <a:t>to_file</a:t>
            </a:r>
            <a:r>
              <a:rPr lang="en-US" dirty="0">
                <a:solidFill>
                  <a:srgbClr val="FF0000"/>
                </a:solidFill>
                <a:latin typeface="Courier New"/>
                <a:ea typeface="Courier New"/>
                <a:cs typeface="Courier New"/>
                <a:sym typeface="Courier New"/>
              </a:rPr>
              <a:t> = </a:t>
            </a:r>
            <a:r>
              <a:rPr lang="en-US" dirty="0" err="1">
                <a:solidFill>
                  <a:srgbClr val="FF0000"/>
                </a:solidFill>
                <a:latin typeface="Courier New"/>
                <a:ea typeface="Courier New"/>
                <a:cs typeface="Courier New"/>
                <a:sym typeface="Courier New"/>
              </a:rPr>
              <a:t>argv</a:t>
            </a:r>
            <a:endParaRPr lang="en-US" dirty="0">
              <a:solidFill>
                <a:srgbClr val="FF0000"/>
              </a:solidFill>
              <a:latin typeface="Courier New"/>
              <a:ea typeface="Courier New"/>
              <a:cs typeface="Courier New"/>
              <a:sym typeface="Courier New"/>
            </a:endParaRPr>
          </a:p>
          <a:p>
            <a:pPr marL="0" lvl="0" indent="0">
              <a:spcBef>
                <a:spcPts val="0"/>
              </a:spcBef>
              <a:buClr>
                <a:schemeClr val="dk1"/>
              </a:buClr>
              <a:buSzPct val="64705"/>
              <a:buNone/>
            </a:pPr>
            <a:r>
              <a:rPr lang="en-US" dirty="0">
                <a:solidFill>
                  <a:srgbClr val="FF0000"/>
                </a:solidFill>
                <a:latin typeface="Courier New"/>
                <a:ea typeface="Courier New"/>
                <a:cs typeface="Courier New"/>
                <a:sym typeface="Courier New"/>
              </a:rPr>
              <a:t>with open(</a:t>
            </a:r>
            <a:r>
              <a:rPr lang="en-US" dirty="0" err="1">
                <a:solidFill>
                  <a:srgbClr val="FF0000"/>
                </a:solidFill>
                <a:latin typeface="Courier New"/>
                <a:ea typeface="Courier New"/>
                <a:cs typeface="Courier New"/>
                <a:sym typeface="Courier New"/>
              </a:rPr>
              <a:t>from_file</a:t>
            </a:r>
            <a:r>
              <a:rPr lang="en-US" dirty="0">
                <a:solidFill>
                  <a:srgbClr val="FF0000"/>
                </a:solidFill>
                <a:latin typeface="Courier New"/>
                <a:ea typeface="Courier New"/>
                <a:cs typeface="Courier New"/>
                <a:sym typeface="Courier New"/>
              </a:rPr>
              <a:t>, 'r') as f:</a:t>
            </a:r>
          </a:p>
          <a:p>
            <a:pPr marL="0" lvl="0" indent="0">
              <a:spcBef>
                <a:spcPts val="0"/>
              </a:spcBef>
              <a:buClr>
                <a:schemeClr val="dk1"/>
              </a:buClr>
              <a:buSzPct val="64705"/>
              <a:buNone/>
            </a:pPr>
            <a:r>
              <a:rPr lang="en-US" dirty="0">
                <a:solidFill>
                  <a:srgbClr val="FF0000"/>
                </a:solidFill>
                <a:latin typeface="Courier New"/>
                <a:ea typeface="Courier New"/>
                <a:cs typeface="Courier New"/>
                <a:sym typeface="Courier New"/>
              </a:rPr>
              <a:t>	</a:t>
            </a:r>
            <a:r>
              <a:rPr lang="en-US" dirty="0" err="1">
                <a:solidFill>
                  <a:srgbClr val="FF0000"/>
                </a:solidFill>
                <a:latin typeface="Courier New"/>
                <a:ea typeface="Courier New"/>
                <a:cs typeface="Courier New"/>
                <a:sym typeface="Courier New"/>
              </a:rPr>
              <a:t>indata</a:t>
            </a:r>
            <a:r>
              <a:rPr lang="en-US" dirty="0">
                <a:solidFill>
                  <a:srgbClr val="FF0000"/>
                </a:solidFill>
                <a:latin typeface="Courier New"/>
                <a:ea typeface="Courier New"/>
                <a:cs typeface="Courier New"/>
                <a:sym typeface="Courier New"/>
              </a:rPr>
              <a:t> = </a:t>
            </a:r>
            <a:r>
              <a:rPr lang="en-US" dirty="0" err="1">
                <a:solidFill>
                  <a:srgbClr val="FF0000"/>
                </a:solidFill>
                <a:latin typeface="Courier New"/>
                <a:ea typeface="Courier New"/>
                <a:cs typeface="Courier New"/>
                <a:sym typeface="Courier New"/>
              </a:rPr>
              <a:t>f.read</a:t>
            </a:r>
            <a:r>
              <a:rPr lang="en-US" dirty="0">
                <a:solidFill>
                  <a:srgbClr val="FF0000"/>
                </a:solidFill>
                <a:latin typeface="Courier New"/>
                <a:ea typeface="Courier New"/>
                <a:cs typeface="Courier New"/>
                <a:sym typeface="Courier New"/>
              </a:rPr>
              <a:t>()</a:t>
            </a:r>
          </a:p>
          <a:p>
            <a:pPr marL="0" lvl="0" indent="0">
              <a:spcBef>
                <a:spcPts val="0"/>
              </a:spcBef>
              <a:buClr>
                <a:schemeClr val="dk1"/>
              </a:buClr>
              <a:buNone/>
            </a:pPr>
            <a:endParaRPr lang="en-US" dirty="0">
              <a:solidFill>
                <a:srgbClr val="FF0000"/>
              </a:solidFill>
              <a:latin typeface="Courier New"/>
              <a:ea typeface="Courier New"/>
              <a:cs typeface="Courier New"/>
              <a:sym typeface="Courier New"/>
            </a:endParaRPr>
          </a:p>
          <a:p>
            <a:pPr marL="0" lvl="0" indent="0">
              <a:spcBef>
                <a:spcPts val="0"/>
              </a:spcBef>
              <a:buClr>
                <a:schemeClr val="dk1"/>
              </a:buClr>
              <a:buSzPct val="64705"/>
              <a:buNone/>
            </a:pPr>
            <a:r>
              <a:rPr lang="en-US" dirty="0">
                <a:solidFill>
                  <a:srgbClr val="FF0000"/>
                </a:solidFill>
                <a:latin typeface="Courier New"/>
                <a:ea typeface="Courier New"/>
                <a:cs typeface="Courier New"/>
                <a:sym typeface="Courier New"/>
              </a:rPr>
              <a:t>with open(</a:t>
            </a:r>
            <a:r>
              <a:rPr lang="en-US" dirty="0" err="1">
                <a:solidFill>
                  <a:srgbClr val="FF0000"/>
                </a:solidFill>
                <a:latin typeface="Courier New"/>
                <a:ea typeface="Courier New"/>
                <a:cs typeface="Courier New"/>
                <a:sym typeface="Courier New"/>
              </a:rPr>
              <a:t>to_file</a:t>
            </a:r>
            <a:r>
              <a:rPr lang="en-US" dirty="0">
                <a:solidFill>
                  <a:srgbClr val="FF0000"/>
                </a:solidFill>
                <a:latin typeface="Courier New"/>
                <a:ea typeface="Courier New"/>
                <a:cs typeface="Courier New"/>
                <a:sym typeface="Courier New"/>
              </a:rPr>
              <a:t>, 'w') as g:</a:t>
            </a:r>
          </a:p>
          <a:p>
            <a:pPr marL="0" lvl="0" indent="0">
              <a:spcBef>
                <a:spcPts val="0"/>
              </a:spcBef>
              <a:buClr>
                <a:schemeClr val="dk1"/>
              </a:buClr>
              <a:buSzPct val="64705"/>
              <a:buNone/>
            </a:pPr>
            <a:r>
              <a:rPr lang="en-US" dirty="0">
                <a:solidFill>
                  <a:srgbClr val="FF0000"/>
                </a:solidFill>
                <a:latin typeface="Courier New"/>
                <a:ea typeface="Courier New"/>
                <a:cs typeface="Courier New"/>
                <a:sym typeface="Courier New"/>
              </a:rPr>
              <a:t>	</a:t>
            </a:r>
            <a:r>
              <a:rPr lang="en-US" dirty="0" err="1">
                <a:solidFill>
                  <a:srgbClr val="FF0000"/>
                </a:solidFill>
                <a:latin typeface="Courier New"/>
                <a:ea typeface="Courier New"/>
                <a:cs typeface="Courier New"/>
                <a:sym typeface="Courier New"/>
              </a:rPr>
              <a:t>g.write</a:t>
            </a:r>
            <a:r>
              <a:rPr lang="en-US" dirty="0">
                <a:solidFill>
                  <a:srgbClr val="FF0000"/>
                </a:solidFill>
                <a:latin typeface="Courier New"/>
                <a:ea typeface="Courier New"/>
                <a:cs typeface="Courier New"/>
                <a:sym typeface="Courier New"/>
              </a:rPr>
              <a:t>(</a:t>
            </a:r>
            <a:r>
              <a:rPr lang="en-US" dirty="0" err="1">
                <a:solidFill>
                  <a:srgbClr val="FF0000"/>
                </a:solidFill>
                <a:latin typeface="Courier New"/>
                <a:ea typeface="Courier New"/>
                <a:cs typeface="Courier New"/>
                <a:sym typeface="Courier New"/>
              </a:rPr>
              <a:t>indata</a:t>
            </a:r>
            <a:r>
              <a:rPr lang="en-US" dirty="0">
                <a:solidFill>
                  <a:srgbClr val="FF0000"/>
                </a:solidFill>
                <a:latin typeface="Courier New"/>
                <a:ea typeface="Courier New"/>
                <a:cs typeface="Courier New"/>
                <a:sym typeface="Courier New"/>
              </a:rPr>
              <a:t>)</a:t>
            </a:r>
          </a:p>
          <a:p>
            <a:pPr marL="0" lvl="0" indent="0">
              <a:spcBef>
                <a:spcPts val="0"/>
              </a:spcBef>
              <a:buClr>
                <a:schemeClr val="dk1"/>
              </a:buClr>
              <a:buNone/>
            </a:pPr>
            <a:endParaRPr lang="en-US" dirty="0">
              <a:solidFill>
                <a:srgbClr val="FF0000"/>
              </a:solidFill>
              <a:latin typeface="Courier New"/>
              <a:ea typeface="Courier New"/>
              <a:cs typeface="Courier New"/>
              <a:sym typeface="Courier New"/>
            </a:endParaRPr>
          </a:p>
          <a:p>
            <a:pPr marL="0" lvl="0" indent="0">
              <a:spcBef>
                <a:spcPts val="0"/>
              </a:spcBef>
              <a:buClr>
                <a:schemeClr val="dk1"/>
              </a:buClr>
              <a:buSzPct val="64705"/>
              <a:buNone/>
            </a:pPr>
            <a:r>
              <a:rPr lang="en-US" dirty="0" err="1">
                <a:solidFill>
                  <a:srgbClr val="FF0000"/>
                </a:solidFill>
                <a:latin typeface="Courier New"/>
                <a:ea typeface="Courier New"/>
                <a:cs typeface="Courier New"/>
                <a:sym typeface="Courier New"/>
              </a:rPr>
              <a:t>f.close</a:t>
            </a:r>
            <a:r>
              <a:rPr lang="en-US" dirty="0">
                <a:solidFill>
                  <a:srgbClr val="FF0000"/>
                </a:solidFill>
                <a:latin typeface="Courier New"/>
                <a:ea typeface="Courier New"/>
                <a:cs typeface="Courier New"/>
                <a:sym typeface="Courier New"/>
              </a:rPr>
              <a:t>()</a:t>
            </a:r>
          </a:p>
          <a:p>
            <a:pPr marL="0" lvl="0" indent="0">
              <a:spcBef>
                <a:spcPts val="0"/>
              </a:spcBef>
              <a:buClr>
                <a:schemeClr val="dk1"/>
              </a:buClr>
              <a:buSzPct val="64705"/>
              <a:buNone/>
            </a:pPr>
            <a:r>
              <a:rPr lang="en-US" dirty="0" err="1">
                <a:solidFill>
                  <a:srgbClr val="FF0000"/>
                </a:solidFill>
                <a:latin typeface="Courier New"/>
                <a:ea typeface="Courier New"/>
                <a:cs typeface="Courier New"/>
                <a:sym typeface="Courier New"/>
              </a:rPr>
              <a:t>g.close</a:t>
            </a:r>
            <a:r>
              <a:rPr lang="en-US" dirty="0">
                <a:solidFill>
                  <a:srgbClr val="FF0000"/>
                </a:solidFill>
                <a:latin typeface="Courier New"/>
                <a:ea typeface="Courier New"/>
                <a:cs typeface="Courier New"/>
                <a:sym typeface="Courier New"/>
              </a:rPr>
              <a:t>()</a:t>
            </a:r>
          </a:p>
        </p:txBody>
      </p:sp>
    </p:spTree>
    <p:extLst>
      <p:ext uri="{BB962C8B-B14F-4D97-AF65-F5344CB8AC3E}">
        <p14:creationId xmlns:p14="http://schemas.microsoft.com/office/powerpoint/2010/main" val="511344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normAutofit/>
          </a:bodyPr>
          <a:lstStyle/>
          <a:p>
            <a:r>
              <a:rPr lang="en-US" dirty="0"/>
              <a:t>term "regular expression", sometimes also called regex or </a:t>
            </a:r>
            <a:r>
              <a:rPr lang="en-US" dirty="0" err="1"/>
              <a:t>regexp</a:t>
            </a:r>
            <a:r>
              <a:rPr lang="en-US" dirty="0"/>
              <a:t>, is originated </a:t>
            </a:r>
            <a:r>
              <a:rPr lang="en-US" dirty="0" smtClean="0"/>
              <a:t>from </a:t>
            </a:r>
            <a:r>
              <a:rPr lang="en-US" dirty="0"/>
              <a:t>theoretical computer </a:t>
            </a:r>
            <a:r>
              <a:rPr lang="en-US" dirty="0" smtClean="0"/>
              <a:t>science</a:t>
            </a:r>
          </a:p>
          <a:p>
            <a:r>
              <a:rPr lang="en-US" dirty="0"/>
              <a:t>used to define a language family with certain characteristics, the so-called regular </a:t>
            </a:r>
            <a:r>
              <a:rPr lang="en-US" dirty="0" smtClean="0"/>
              <a:t>languages</a:t>
            </a:r>
          </a:p>
          <a:p>
            <a:r>
              <a:rPr lang="en-US" dirty="0"/>
              <a:t>used in programming languages to filter texts or </a:t>
            </a:r>
            <a:r>
              <a:rPr lang="en-US" dirty="0" err="1"/>
              <a:t>textstrings</a:t>
            </a:r>
            <a:r>
              <a:rPr lang="en-US" dirty="0"/>
              <a:t> </a:t>
            </a:r>
            <a:endParaRPr lang="en-US" dirty="0" smtClean="0"/>
          </a:p>
          <a:p>
            <a:r>
              <a:rPr lang="en-US" dirty="0" smtClean="0"/>
              <a:t>syntax </a:t>
            </a:r>
            <a:r>
              <a:rPr lang="en-US" dirty="0"/>
              <a:t>of regular expressions is the same for all programming and script languages, e.g. Python, Perl, Java, SED, AWK</a:t>
            </a:r>
            <a:endParaRPr lang="en-US" b="1" dirty="0"/>
          </a:p>
        </p:txBody>
      </p:sp>
    </p:spTree>
    <p:extLst>
      <p:ext uri="{BB962C8B-B14F-4D97-AF65-F5344CB8AC3E}">
        <p14:creationId xmlns:p14="http://schemas.microsoft.com/office/powerpoint/2010/main" val="103703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f </a:t>
            </a:r>
            <a:r>
              <a:rPr lang="en-US" dirty="0"/>
              <a:t>you want to use regular expressions in Python, you have to import the re module, which provides methods and functions to deal with regular </a:t>
            </a:r>
            <a:r>
              <a:rPr lang="en-US" dirty="0" smtClean="0"/>
              <a:t>expressions</a:t>
            </a:r>
            <a:endParaRPr lang="en-US" dirty="0"/>
          </a:p>
          <a:p>
            <a:r>
              <a:rPr lang="en-US" dirty="0"/>
              <a:t>Regular expressions are represented as </a:t>
            </a:r>
            <a:r>
              <a:rPr lang="en-US" dirty="0" smtClean="0"/>
              <a:t>raw strings</a:t>
            </a:r>
          </a:p>
          <a:p>
            <a:r>
              <a:rPr lang="en-US" dirty="0"/>
              <a:t>backslash is a special character used in regular expressions, but is also used as an escape character in </a:t>
            </a:r>
            <a:r>
              <a:rPr lang="en-US" dirty="0" smtClean="0"/>
              <a:t>strings</a:t>
            </a:r>
          </a:p>
          <a:p>
            <a:r>
              <a:rPr lang="en-US" dirty="0"/>
              <a:t>to overcome this </a:t>
            </a:r>
            <a:r>
              <a:rPr lang="en-US" dirty="0" smtClean="0"/>
              <a:t>problem, regular expressions are marked </a:t>
            </a:r>
            <a:r>
              <a:rPr lang="en-US" dirty="0"/>
              <a:t>as raw </a:t>
            </a:r>
            <a:r>
              <a:rPr lang="en-US" dirty="0" smtClean="0"/>
              <a:t>strings</a:t>
            </a:r>
            <a:br>
              <a:rPr lang="en-US" dirty="0" smtClean="0"/>
            </a:br>
            <a:r>
              <a:rPr lang="en-US" dirty="0" smtClean="0"/>
              <a:t/>
            </a:r>
            <a:br>
              <a:rPr lang="en-US" dirty="0" smtClean="0"/>
            </a:br>
            <a:r>
              <a:rPr lang="en-US" dirty="0" err="1" smtClean="0">
                <a:solidFill>
                  <a:srgbClr val="FF0000"/>
                </a:solidFill>
                <a:latin typeface="Courier New"/>
                <a:ea typeface="Courier New"/>
                <a:cs typeface="Courier New"/>
                <a:sym typeface="Courier New"/>
              </a:rPr>
              <a:t>r</a:t>
            </a:r>
            <a:r>
              <a:rPr lang="en-US" dirty="0" err="1">
                <a:solidFill>
                  <a:srgbClr val="FF0000"/>
                </a:solidFill>
                <a:latin typeface="Courier New"/>
                <a:ea typeface="Courier New"/>
                <a:cs typeface="Courier New"/>
                <a:sym typeface="Courier New"/>
              </a:rPr>
              <a:t>"^a</a:t>
            </a:r>
            <a:r>
              <a:rPr lang="en-US" dirty="0">
                <a:solidFill>
                  <a:srgbClr val="FF0000"/>
                </a:solidFill>
                <a:latin typeface="Courier New"/>
                <a:ea typeface="Courier New"/>
                <a:cs typeface="Courier New"/>
                <a:sym typeface="Courier New"/>
              </a:rPr>
              <a:t>.*\.html$" </a:t>
            </a:r>
            <a:r>
              <a:rPr lang="en-US" dirty="0" smtClean="0"/>
              <a:t/>
            </a:r>
            <a:br>
              <a:rPr lang="en-US" dirty="0" smtClean="0"/>
            </a:br>
            <a:endParaRPr lang="en-US" dirty="0"/>
          </a:p>
          <a:p>
            <a:endParaRPr lang="en-US" dirty="0"/>
          </a:p>
        </p:txBody>
      </p:sp>
    </p:spTree>
    <p:extLst>
      <p:ext uri="{BB962C8B-B14F-4D97-AF65-F5344CB8AC3E}">
        <p14:creationId xmlns:p14="http://schemas.microsoft.com/office/powerpoint/2010/main" val="828673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solidFill>
                  <a:srgbClr val="FF0000"/>
                </a:solidFill>
                <a:latin typeface="Courier New"/>
                <a:ea typeface="Courier New"/>
                <a:cs typeface="Courier New"/>
                <a:sym typeface="Courier New"/>
              </a:rPr>
              <a:t>re.search</a:t>
            </a:r>
            <a:r>
              <a:rPr lang="en-US" dirty="0" smtClean="0">
                <a:solidFill>
                  <a:srgbClr val="FF0000"/>
                </a:solidFill>
                <a:latin typeface="Courier New"/>
                <a:ea typeface="Courier New"/>
                <a:cs typeface="Courier New"/>
                <a:sym typeface="Courier New"/>
              </a:rPr>
              <a:t>(regex, string)</a:t>
            </a:r>
            <a:r>
              <a:rPr lang="en-US" dirty="0" smtClean="0"/>
              <a:t>checks </a:t>
            </a:r>
            <a:r>
              <a:rPr lang="en-US" dirty="0"/>
              <a:t>a </a:t>
            </a:r>
            <a:r>
              <a:rPr lang="en-US" dirty="0" smtClean="0">
                <a:solidFill>
                  <a:srgbClr val="FF0000"/>
                </a:solidFill>
                <a:latin typeface="Courier New"/>
                <a:ea typeface="Courier New"/>
                <a:cs typeface="Courier New"/>
                <a:sym typeface="Courier New"/>
              </a:rPr>
              <a:t>string </a:t>
            </a:r>
            <a:r>
              <a:rPr lang="en-US" dirty="0" smtClean="0"/>
              <a:t>for </a:t>
            </a:r>
            <a:r>
              <a:rPr lang="en-US" dirty="0"/>
              <a:t>an occurrence of a substring which matches the regular expression </a:t>
            </a:r>
            <a:r>
              <a:rPr lang="en-US" dirty="0">
                <a:solidFill>
                  <a:srgbClr val="FF0000"/>
                </a:solidFill>
                <a:latin typeface="Courier New"/>
                <a:ea typeface="Courier New"/>
                <a:cs typeface="Courier New"/>
                <a:sym typeface="Courier New"/>
              </a:rPr>
              <a:t>regex</a:t>
            </a:r>
            <a:br>
              <a:rPr lang="en-US" dirty="0">
                <a:solidFill>
                  <a:srgbClr val="FF0000"/>
                </a:solidFill>
                <a:latin typeface="Courier New"/>
                <a:ea typeface="Courier New"/>
                <a:cs typeface="Courier New"/>
                <a:sym typeface="Courier New"/>
              </a:rPr>
            </a:br>
            <a:r>
              <a:rPr lang="en-US" dirty="0">
                <a:solidFill>
                  <a:srgbClr val="FF0000"/>
                </a:solidFill>
                <a:latin typeface="Courier New"/>
                <a:ea typeface="Courier New"/>
                <a:cs typeface="Courier New"/>
                <a:sym typeface="Courier New"/>
              </a:rPr>
              <a:t/>
            </a:r>
            <a:br>
              <a:rPr lang="en-US" dirty="0">
                <a:solidFill>
                  <a:srgbClr val="FF0000"/>
                </a:solidFill>
                <a:latin typeface="Courier New"/>
                <a:ea typeface="Courier New"/>
                <a:cs typeface="Courier New"/>
                <a:sym typeface="Courier New"/>
              </a:rPr>
            </a:br>
            <a:r>
              <a:rPr lang="en-US" dirty="0">
                <a:solidFill>
                  <a:srgbClr val="FF0000"/>
                </a:solidFill>
                <a:latin typeface="Courier New"/>
                <a:ea typeface="Courier New"/>
                <a:cs typeface="Courier New"/>
                <a:sym typeface="Courier New"/>
              </a:rPr>
              <a:t>&gt;&gt;&gt; import re </a:t>
            </a:r>
            <a:r>
              <a:rPr lang="en-US" dirty="0" smtClean="0">
                <a:solidFill>
                  <a:srgbClr val="FF0000"/>
                </a:solidFill>
                <a:latin typeface="Courier New"/>
                <a:ea typeface="Courier New"/>
                <a:cs typeface="Courier New"/>
                <a:sym typeface="Courier New"/>
              </a:rPr>
              <a:t/>
            </a:r>
            <a:br>
              <a:rPr lang="en-US" dirty="0" smtClean="0">
                <a:solidFill>
                  <a:srgbClr val="FF0000"/>
                </a:solidFill>
                <a:latin typeface="Courier New"/>
                <a:ea typeface="Courier New"/>
                <a:cs typeface="Courier New"/>
                <a:sym typeface="Courier New"/>
              </a:rPr>
            </a:br>
            <a:r>
              <a:rPr lang="en-US" dirty="0" smtClean="0">
                <a:solidFill>
                  <a:srgbClr val="FF0000"/>
                </a:solidFill>
                <a:latin typeface="Courier New"/>
                <a:ea typeface="Courier New"/>
                <a:cs typeface="Courier New"/>
                <a:sym typeface="Courier New"/>
              </a:rPr>
              <a:t>&gt;&gt;&gt; </a:t>
            </a:r>
            <a:r>
              <a:rPr lang="en-US" dirty="0">
                <a:solidFill>
                  <a:srgbClr val="FF0000"/>
                </a:solidFill>
                <a:latin typeface="Courier New"/>
                <a:ea typeface="Courier New"/>
                <a:cs typeface="Courier New"/>
                <a:sym typeface="Courier New"/>
              </a:rPr>
              <a:t>x = </a:t>
            </a:r>
            <a:r>
              <a:rPr lang="en-US" dirty="0" err="1">
                <a:solidFill>
                  <a:srgbClr val="FF0000"/>
                </a:solidFill>
                <a:latin typeface="Courier New"/>
                <a:ea typeface="Courier New"/>
                <a:cs typeface="Courier New"/>
                <a:sym typeface="Courier New"/>
              </a:rPr>
              <a:t>re.search</a:t>
            </a:r>
            <a:r>
              <a:rPr lang="en-US" dirty="0">
                <a:solidFill>
                  <a:srgbClr val="FF0000"/>
                </a:solidFill>
                <a:latin typeface="Courier New"/>
                <a:ea typeface="Courier New"/>
                <a:cs typeface="Courier New"/>
                <a:sym typeface="Courier New"/>
              </a:rPr>
              <a:t>("</a:t>
            </a:r>
            <a:r>
              <a:rPr lang="en-US" dirty="0" err="1">
                <a:solidFill>
                  <a:srgbClr val="FF0000"/>
                </a:solidFill>
                <a:latin typeface="Courier New"/>
                <a:ea typeface="Courier New"/>
                <a:cs typeface="Courier New"/>
                <a:sym typeface="Courier New"/>
              </a:rPr>
              <a:t>cat","A</a:t>
            </a:r>
            <a:r>
              <a:rPr lang="en-US" dirty="0">
                <a:solidFill>
                  <a:srgbClr val="FF0000"/>
                </a:solidFill>
                <a:latin typeface="Courier New"/>
                <a:ea typeface="Courier New"/>
                <a:cs typeface="Courier New"/>
                <a:sym typeface="Courier New"/>
              </a:rPr>
              <a:t> cat and a rat can't be friends.") </a:t>
            </a:r>
            <a:r>
              <a:rPr lang="en-US" dirty="0" smtClean="0">
                <a:solidFill>
                  <a:srgbClr val="FF0000"/>
                </a:solidFill>
                <a:latin typeface="Courier New"/>
                <a:ea typeface="Courier New"/>
                <a:cs typeface="Courier New"/>
                <a:sym typeface="Courier New"/>
              </a:rPr>
              <a:t/>
            </a:r>
            <a:br>
              <a:rPr lang="en-US" dirty="0" smtClean="0">
                <a:solidFill>
                  <a:srgbClr val="FF0000"/>
                </a:solidFill>
                <a:latin typeface="Courier New"/>
                <a:ea typeface="Courier New"/>
                <a:cs typeface="Courier New"/>
                <a:sym typeface="Courier New"/>
              </a:rPr>
            </a:br>
            <a:r>
              <a:rPr lang="en-US" dirty="0" smtClean="0">
                <a:solidFill>
                  <a:srgbClr val="FF0000"/>
                </a:solidFill>
                <a:latin typeface="Courier New"/>
                <a:ea typeface="Courier New"/>
                <a:cs typeface="Courier New"/>
                <a:sym typeface="Courier New"/>
              </a:rPr>
              <a:t>&gt;&gt;&gt; </a:t>
            </a:r>
            <a:r>
              <a:rPr lang="en-US" dirty="0">
                <a:solidFill>
                  <a:srgbClr val="FF0000"/>
                </a:solidFill>
                <a:latin typeface="Courier New"/>
                <a:ea typeface="Courier New"/>
                <a:cs typeface="Courier New"/>
                <a:sym typeface="Courier New"/>
              </a:rPr>
              <a:t>print x </a:t>
            </a:r>
            <a:r>
              <a:rPr lang="en-US" dirty="0" smtClean="0">
                <a:solidFill>
                  <a:srgbClr val="FF0000"/>
                </a:solidFill>
                <a:latin typeface="Courier New"/>
                <a:ea typeface="Courier New"/>
                <a:cs typeface="Courier New"/>
                <a:sym typeface="Courier New"/>
              </a:rPr>
              <a:t/>
            </a:r>
            <a:br>
              <a:rPr lang="en-US" dirty="0" smtClean="0">
                <a:solidFill>
                  <a:srgbClr val="FF0000"/>
                </a:solidFill>
                <a:latin typeface="Courier New"/>
                <a:ea typeface="Courier New"/>
                <a:cs typeface="Courier New"/>
                <a:sym typeface="Courier New"/>
              </a:rPr>
            </a:br>
            <a:r>
              <a:rPr lang="en-US" dirty="0" smtClean="0">
                <a:solidFill>
                  <a:srgbClr val="FF0000"/>
                </a:solidFill>
                <a:latin typeface="Courier New"/>
                <a:ea typeface="Courier New"/>
                <a:cs typeface="Courier New"/>
                <a:sym typeface="Courier New"/>
              </a:rPr>
              <a:t>&lt;_</a:t>
            </a:r>
            <a:r>
              <a:rPr lang="en-US" dirty="0" err="1">
                <a:solidFill>
                  <a:srgbClr val="FF0000"/>
                </a:solidFill>
                <a:latin typeface="Courier New"/>
                <a:ea typeface="Courier New"/>
                <a:cs typeface="Courier New"/>
                <a:sym typeface="Courier New"/>
              </a:rPr>
              <a:t>sre.SRE_Match</a:t>
            </a:r>
            <a:r>
              <a:rPr lang="en-US" dirty="0">
                <a:solidFill>
                  <a:srgbClr val="FF0000"/>
                </a:solidFill>
                <a:latin typeface="Courier New"/>
                <a:ea typeface="Courier New"/>
                <a:cs typeface="Courier New"/>
                <a:sym typeface="Courier New"/>
              </a:rPr>
              <a:t> object at 0x7fd4bf238238&gt; </a:t>
            </a:r>
            <a:r>
              <a:rPr lang="en-US" dirty="0" smtClean="0">
                <a:solidFill>
                  <a:srgbClr val="FF0000"/>
                </a:solidFill>
                <a:latin typeface="Courier New"/>
                <a:ea typeface="Courier New"/>
                <a:cs typeface="Courier New"/>
                <a:sym typeface="Courier New"/>
              </a:rPr>
              <a:t/>
            </a:r>
            <a:br>
              <a:rPr lang="en-US" dirty="0" smtClean="0">
                <a:solidFill>
                  <a:srgbClr val="FF0000"/>
                </a:solidFill>
                <a:latin typeface="Courier New"/>
                <a:ea typeface="Courier New"/>
                <a:cs typeface="Courier New"/>
                <a:sym typeface="Courier New"/>
              </a:rPr>
            </a:br>
            <a:r>
              <a:rPr lang="en-US" dirty="0" smtClean="0">
                <a:solidFill>
                  <a:srgbClr val="FF0000"/>
                </a:solidFill>
                <a:latin typeface="Courier New"/>
                <a:ea typeface="Courier New"/>
                <a:cs typeface="Courier New"/>
                <a:sym typeface="Courier New"/>
              </a:rPr>
              <a:t>&gt;&gt;&gt; </a:t>
            </a:r>
            <a:r>
              <a:rPr lang="en-US" dirty="0">
                <a:solidFill>
                  <a:srgbClr val="FF0000"/>
                </a:solidFill>
                <a:latin typeface="Courier New"/>
                <a:ea typeface="Courier New"/>
                <a:cs typeface="Courier New"/>
                <a:sym typeface="Courier New"/>
              </a:rPr>
              <a:t>x = </a:t>
            </a:r>
            <a:r>
              <a:rPr lang="en-US" dirty="0" err="1">
                <a:solidFill>
                  <a:srgbClr val="FF0000"/>
                </a:solidFill>
                <a:latin typeface="Courier New"/>
                <a:ea typeface="Courier New"/>
                <a:cs typeface="Courier New"/>
                <a:sym typeface="Courier New"/>
              </a:rPr>
              <a:t>re.search</a:t>
            </a:r>
            <a:r>
              <a:rPr lang="en-US" dirty="0">
                <a:solidFill>
                  <a:srgbClr val="FF0000"/>
                </a:solidFill>
                <a:latin typeface="Courier New"/>
                <a:ea typeface="Courier New"/>
                <a:cs typeface="Courier New"/>
                <a:sym typeface="Courier New"/>
              </a:rPr>
              <a:t>("</a:t>
            </a:r>
            <a:r>
              <a:rPr lang="en-US" dirty="0" err="1">
                <a:solidFill>
                  <a:srgbClr val="FF0000"/>
                </a:solidFill>
                <a:latin typeface="Courier New"/>
                <a:ea typeface="Courier New"/>
                <a:cs typeface="Courier New"/>
                <a:sym typeface="Courier New"/>
              </a:rPr>
              <a:t>cow","A</a:t>
            </a:r>
            <a:r>
              <a:rPr lang="en-US" dirty="0">
                <a:solidFill>
                  <a:srgbClr val="FF0000"/>
                </a:solidFill>
                <a:latin typeface="Courier New"/>
                <a:ea typeface="Courier New"/>
                <a:cs typeface="Courier New"/>
                <a:sym typeface="Courier New"/>
              </a:rPr>
              <a:t> cat and a rat can't be friends.") </a:t>
            </a:r>
            <a:r>
              <a:rPr lang="en-US" dirty="0" smtClean="0">
                <a:solidFill>
                  <a:srgbClr val="FF0000"/>
                </a:solidFill>
                <a:latin typeface="Courier New"/>
                <a:ea typeface="Courier New"/>
                <a:cs typeface="Courier New"/>
                <a:sym typeface="Courier New"/>
              </a:rPr>
              <a:t/>
            </a:r>
            <a:br>
              <a:rPr lang="en-US" dirty="0" smtClean="0">
                <a:solidFill>
                  <a:srgbClr val="FF0000"/>
                </a:solidFill>
                <a:latin typeface="Courier New"/>
                <a:ea typeface="Courier New"/>
                <a:cs typeface="Courier New"/>
                <a:sym typeface="Courier New"/>
              </a:rPr>
            </a:br>
            <a:r>
              <a:rPr lang="en-US" smtClean="0">
                <a:solidFill>
                  <a:srgbClr val="FF0000"/>
                </a:solidFill>
                <a:latin typeface="Courier New"/>
                <a:ea typeface="Courier New"/>
                <a:cs typeface="Courier New"/>
                <a:sym typeface="Courier New"/>
              </a:rPr>
              <a:t>&gt;&gt;&gt; </a:t>
            </a:r>
            <a:r>
              <a:rPr lang="en-US" smtClean="0">
                <a:solidFill>
                  <a:srgbClr val="FF0000"/>
                </a:solidFill>
                <a:latin typeface="Courier New"/>
                <a:ea typeface="Courier New"/>
                <a:cs typeface="Courier New"/>
                <a:sym typeface="Courier New"/>
              </a:rPr>
              <a:t>print(x) </a:t>
            </a:r>
            <a:r>
              <a:rPr lang="en-US" dirty="0" smtClean="0">
                <a:solidFill>
                  <a:srgbClr val="FF0000"/>
                </a:solidFill>
                <a:latin typeface="Courier New"/>
                <a:ea typeface="Courier New"/>
                <a:cs typeface="Courier New"/>
                <a:sym typeface="Courier New"/>
              </a:rPr>
              <a:t/>
            </a:r>
            <a:br>
              <a:rPr lang="en-US" dirty="0" smtClean="0">
                <a:solidFill>
                  <a:srgbClr val="FF0000"/>
                </a:solidFill>
                <a:latin typeface="Courier New"/>
                <a:ea typeface="Courier New"/>
                <a:cs typeface="Courier New"/>
                <a:sym typeface="Courier New"/>
              </a:rPr>
            </a:br>
            <a:r>
              <a:rPr lang="en-US" dirty="0" smtClean="0">
                <a:solidFill>
                  <a:srgbClr val="FF0000"/>
                </a:solidFill>
                <a:latin typeface="Courier New"/>
                <a:ea typeface="Courier New"/>
                <a:cs typeface="Courier New"/>
                <a:sym typeface="Courier New"/>
              </a:rPr>
              <a:t>None</a:t>
            </a:r>
            <a:endParaRPr lang="en-US" dirty="0"/>
          </a:p>
        </p:txBody>
      </p:sp>
    </p:spTree>
    <p:extLst>
      <p:ext uri="{BB962C8B-B14F-4D97-AF65-F5344CB8AC3E}">
        <p14:creationId xmlns:p14="http://schemas.microsoft.com/office/powerpoint/2010/main" val="730025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(dot symbol) is for any character</a:t>
            </a:r>
            <a:br>
              <a:rPr lang="en-US" dirty="0" smtClean="0"/>
            </a:br>
            <a:r>
              <a:rPr lang="en-US" dirty="0" smtClean="0"/>
              <a:t/>
            </a:r>
            <a:br>
              <a:rPr lang="en-US" dirty="0" smtClean="0"/>
            </a:br>
            <a:r>
              <a:rPr lang="ru-RU" dirty="0" err="1" smtClean="0">
                <a:solidFill>
                  <a:srgbClr val="FF0000"/>
                </a:solidFill>
                <a:latin typeface="Courier New"/>
                <a:ea typeface="Courier New"/>
                <a:cs typeface="Courier New"/>
                <a:sym typeface="Courier New"/>
              </a:rPr>
              <a:t>r</a:t>
            </a:r>
            <a:r>
              <a:rPr lang="ru-RU" dirty="0">
                <a:solidFill>
                  <a:srgbClr val="FF0000"/>
                </a:solidFill>
                <a:latin typeface="Courier New"/>
                <a:ea typeface="Courier New"/>
                <a:cs typeface="Courier New"/>
                <a:sym typeface="Courier New"/>
              </a:rPr>
              <a:t>" .</a:t>
            </a:r>
            <a:r>
              <a:rPr lang="ru-RU" dirty="0" err="1">
                <a:solidFill>
                  <a:srgbClr val="FF0000"/>
                </a:solidFill>
                <a:latin typeface="Courier New"/>
                <a:ea typeface="Courier New"/>
                <a:cs typeface="Courier New"/>
                <a:sym typeface="Courier New"/>
              </a:rPr>
              <a:t>at</a:t>
            </a:r>
            <a:r>
              <a:rPr lang="ru-RU" dirty="0">
                <a:solidFill>
                  <a:srgbClr val="FF0000"/>
                </a:solidFill>
                <a:latin typeface="Courier New"/>
                <a:ea typeface="Courier New"/>
                <a:cs typeface="Courier New"/>
                <a:sym typeface="Courier New"/>
              </a:rPr>
              <a:t> </a:t>
            </a:r>
            <a:r>
              <a:rPr lang="ru-RU" dirty="0" smtClean="0">
                <a:solidFill>
                  <a:srgbClr val="FF0000"/>
                </a:solidFill>
                <a:latin typeface="Courier New"/>
                <a:ea typeface="Courier New"/>
                <a:cs typeface="Courier New"/>
                <a:sym typeface="Courier New"/>
              </a:rPr>
              <a:t>”</a:t>
            </a:r>
            <a:r>
              <a:rPr lang="en-US" dirty="0" smtClean="0">
                <a:solidFill>
                  <a:srgbClr val="FF0000"/>
                </a:solidFill>
                <a:latin typeface="Courier New"/>
                <a:ea typeface="Courier New"/>
                <a:cs typeface="Courier New"/>
                <a:sym typeface="Courier New"/>
              </a:rPr>
              <a:t> </a:t>
            </a:r>
            <a:br>
              <a:rPr lang="en-US" dirty="0" smtClean="0">
                <a:solidFill>
                  <a:srgbClr val="FF0000"/>
                </a:solidFill>
                <a:latin typeface="Courier New"/>
                <a:ea typeface="Courier New"/>
                <a:cs typeface="Courier New"/>
                <a:sym typeface="Courier New"/>
              </a:rPr>
            </a:br>
            <a:r>
              <a:rPr lang="en-US" dirty="0" smtClean="0">
                <a:solidFill>
                  <a:srgbClr val="FF0000"/>
                </a:solidFill>
                <a:latin typeface="Courier New"/>
                <a:ea typeface="Courier New"/>
                <a:cs typeface="Courier New"/>
                <a:sym typeface="Courier New"/>
              </a:rPr>
              <a:t>#matches any 3 letter word that ends with at</a:t>
            </a:r>
            <a:endParaRPr lang="en-US" dirty="0" smtClean="0"/>
          </a:p>
          <a:p>
            <a:r>
              <a:rPr lang="en-US" dirty="0" smtClean="0"/>
              <a:t>[ ] (square brackets) are used to include a character class</a:t>
            </a:r>
            <a:br>
              <a:rPr lang="en-US" dirty="0" smtClean="0"/>
            </a:br>
            <a:r>
              <a:rPr lang="en-US" dirty="0" smtClean="0"/>
              <a:t/>
            </a:r>
            <a:br>
              <a:rPr lang="en-US" dirty="0" smtClean="0"/>
            </a:br>
            <a:r>
              <a:rPr lang="en-US" dirty="0" smtClean="0">
                <a:solidFill>
                  <a:srgbClr val="FF0000"/>
                </a:solidFill>
                <a:latin typeface="Courier New"/>
                <a:ea typeface="Courier New"/>
                <a:cs typeface="Courier New"/>
                <a:sym typeface="Courier New"/>
              </a:rPr>
              <a:t>[xyz] means either an x, a y or a z</a:t>
            </a:r>
          </a:p>
          <a:p>
            <a:r>
              <a:rPr lang="en-US" dirty="0" smtClean="0"/>
              <a:t>- (dash symbol) to denote range</a:t>
            </a:r>
            <a:br>
              <a:rPr lang="en-US" dirty="0" smtClean="0"/>
            </a:br>
            <a:r>
              <a:rPr lang="en-US" dirty="0" smtClean="0"/>
              <a:t/>
            </a:r>
            <a:br>
              <a:rPr lang="en-US" dirty="0" smtClean="0"/>
            </a:br>
            <a:r>
              <a:rPr lang="en-US" dirty="0" smtClean="0">
                <a:solidFill>
                  <a:srgbClr val="FF0000"/>
                </a:solidFill>
                <a:latin typeface="Courier New"/>
                <a:ea typeface="Courier New"/>
                <a:cs typeface="Courier New"/>
                <a:sym typeface="Courier New"/>
              </a:rPr>
              <a:t>[a-e] means [</a:t>
            </a:r>
            <a:r>
              <a:rPr lang="en-US" dirty="0" err="1" smtClean="0">
                <a:solidFill>
                  <a:srgbClr val="FF0000"/>
                </a:solidFill>
                <a:latin typeface="Courier New"/>
                <a:ea typeface="Courier New"/>
                <a:cs typeface="Courier New"/>
                <a:sym typeface="Courier New"/>
              </a:rPr>
              <a:t>abcde</a:t>
            </a:r>
            <a:r>
              <a:rPr lang="en-US" dirty="0" smtClean="0">
                <a:solidFill>
                  <a:srgbClr val="FF0000"/>
                </a:solidFill>
                <a:latin typeface="Courier New"/>
                <a:ea typeface="Courier New"/>
                <a:cs typeface="Courier New"/>
                <a:sym typeface="Courier New"/>
              </a:rPr>
              <a:t>]</a:t>
            </a:r>
            <a:br>
              <a:rPr lang="en-US" dirty="0" smtClean="0">
                <a:solidFill>
                  <a:srgbClr val="FF0000"/>
                </a:solidFill>
                <a:latin typeface="Courier New"/>
                <a:ea typeface="Courier New"/>
                <a:cs typeface="Courier New"/>
                <a:sym typeface="Courier New"/>
              </a:rPr>
            </a:br>
            <a:r>
              <a:rPr lang="en-US" dirty="0" smtClean="0">
                <a:solidFill>
                  <a:srgbClr val="FF0000"/>
                </a:solidFill>
                <a:latin typeface="Courier New"/>
                <a:ea typeface="Courier New"/>
                <a:cs typeface="Courier New"/>
                <a:sym typeface="Courier New"/>
              </a:rPr>
              <a:t>[0-5] means [012345] </a:t>
            </a:r>
            <a:r>
              <a:rPr lang="en-US" dirty="0" smtClean="0"/>
              <a:t/>
            </a:r>
            <a:br>
              <a:rPr lang="en-US" dirty="0" smtClean="0"/>
            </a:br>
            <a:endParaRPr lang="en-US" dirty="0"/>
          </a:p>
        </p:txBody>
      </p:sp>
    </p:spTree>
    <p:extLst>
      <p:ext uri="{BB962C8B-B14F-4D97-AF65-F5344CB8AC3E}">
        <p14:creationId xmlns:p14="http://schemas.microsoft.com/office/powerpoint/2010/main" val="2021634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a:xfrm>
            <a:off x="1114423" y="2595562"/>
            <a:ext cx="7799389" cy="3670767"/>
          </a:xfrm>
        </p:spPr>
        <p:txBody>
          <a:bodyPr/>
          <a:lstStyle/>
          <a:p>
            <a:r>
              <a:rPr lang="en-US" dirty="0" smtClean="0"/>
              <a:t>^ (caret symbol) used directly after the opening square bracket to denote negation</a:t>
            </a:r>
            <a:br>
              <a:rPr lang="en-US" dirty="0" smtClean="0"/>
            </a:br>
            <a:r>
              <a:rPr lang="en-US" dirty="0" smtClean="0"/>
              <a:t/>
            </a:r>
            <a:br>
              <a:rPr lang="en-US" dirty="0" smtClean="0"/>
            </a:br>
            <a:r>
              <a:rPr lang="en-US" dirty="0" smtClean="0">
                <a:solidFill>
                  <a:srgbClr val="FF0000"/>
                </a:solidFill>
                <a:latin typeface="Courier New"/>
                <a:ea typeface="Courier New"/>
                <a:cs typeface="Courier New"/>
                <a:sym typeface="Courier New"/>
              </a:rPr>
              <a:t>[^</a:t>
            </a:r>
            <a:r>
              <a:rPr lang="en-US" dirty="0" err="1">
                <a:solidFill>
                  <a:srgbClr val="FF0000"/>
                </a:solidFill>
                <a:latin typeface="Courier New"/>
                <a:ea typeface="Courier New"/>
                <a:cs typeface="Courier New"/>
                <a:sym typeface="Courier New"/>
              </a:rPr>
              <a:t>abc</a:t>
            </a:r>
            <a:r>
              <a:rPr lang="en-US" dirty="0">
                <a:solidFill>
                  <a:srgbClr val="FF0000"/>
                </a:solidFill>
                <a:latin typeface="Courier New"/>
                <a:ea typeface="Courier New"/>
                <a:cs typeface="Courier New"/>
                <a:sym typeface="Courier New"/>
              </a:rPr>
              <a:t>] means anything but an "a", "b" or "</a:t>
            </a:r>
            <a:r>
              <a:rPr lang="en-US" dirty="0" smtClean="0">
                <a:solidFill>
                  <a:srgbClr val="FF0000"/>
                </a:solidFill>
                <a:latin typeface="Courier New"/>
                <a:ea typeface="Courier New"/>
                <a:cs typeface="Courier New"/>
                <a:sym typeface="Courier New"/>
              </a:rPr>
              <a:t>c”</a:t>
            </a:r>
          </a:p>
          <a:p>
            <a:r>
              <a:rPr lang="en-US" dirty="0"/>
              <a:t>^ (caret symbol</a:t>
            </a:r>
            <a:r>
              <a:rPr lang="en-US" dirty="0" smtClean="0"/>
              <a:t>) is also used to match the start of the string</a:t>
            </a:r>
            <a:br>
              <a:rPr lang="en-US" dirty="0" smtClean="0"/>
            </a:br>
            <a:r>
              <a:rPr lang="en-US" dirty="0" smtClean="0"/>
              <a:t/>
            </a:r>
            <a:br>
              <a:rPr lang="en-US" dirty="0" smtClean="0"/>
            </a:br>
            <a:r>
              <a:rPr lang="en-US" dirty="0" err="1" smtClean="0">
                <a:solidFill>
                  <a:srgbClr val="FF0000"/>
                </a:solidFill>
                <a:latin typeface="Courier New"/>
                <a:ea typeface="Courier New"/>
                <a:cs typeface="Courier New"/>
                <a:sym typeface="Courier New"/>
              </a:rPr>
              <a:t>r”^The</a:t>
            </a:r>
            <a:r>
              <a:rPr lang="en-US" dirty="0" smtClean="0">
                <a:solidFill>
                  <a:srgbClr val="FF0000"/>
                </a:solidFill>
                <a:latin typeface="Courier New"/>
                <a:ea typeface="Courier New"/>
                <a:cs typeface="Courier New"/>
                <a:sym typeface="Courier New"/>
              </a:rPr>
              <a:t>” means the string starts with a The</a:t>
            </a:r>
          </a:p>
          <a:p>
            <a:r>
              <a:rPr lang="en-US" dirty="0" smtClean="0"/>
              <a:t>$ (</a:t>
            </a:r>
            <a:r>
              <a:rPr lang="en-US" dirty="0" err="1" smtClean="0"/>
              <a:t>dollarsymbol</a:t>
            </a:r>
            <a:r>
              <a:rPr lang="en-US" dirty="0"/>
              <a:t>) </a:t>
            </a:r>
            <a:r>
              <a:rPr lang="en-US" dirty="0" smtClean="0"/>
              <a:t>matches the end of a string</a:t>
            </a:r>
            <a:endParaRPr lang="en-US" dirty="0">
              <a:solidFill>
                <a:srgbClr val="FF0000"/>
              </a:solidFill>
              <a:latin typeface="Courier New"/>
              <a:ea typeface="Courier New"/>
              <a:cs typeface="Courier New"/>
              <a:sym typeface="Courier New"/>
            </a:endParaRPr>
          </a:p>
        </p:txBody>
      </p:sp>
    </p:spTree>
    <p:extLst>
      <p:ext uri="{BB962C8B-B14F-4D97-AF65-F5344CB8AC3E}">
        <p14:creationId xmlns:p14="http://schemas.microsoft.com/office/powerpoint/2010/main" val="337960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lstStyle/>
          <a:p>
            <a:r>
              <a:rPr lang="en-US" dirty="0" smtClean="0"/>
              <a:t>? (question mark) </a:t>
            </a:r>
            <a:r>
              <a:rPr lang="en-US" dirty="0"/>
              <a:t>declares that the preceding character or expression is </a:t>
            </a:r>
            <a:r>
              <a:rPr lang="en-US" dirty="0" smtClean="0"/>
              <a:t>optional</a:t>
            </a:r>
            <a:br>
              <a:rPr lang="en-US" dirty="0" smtClean="0"/>
            </a:br>
            <a:r>
              <a:rPr lang="en-US" dirty="0" smtClean="0"/>
              <a:t/>
            </a:r>
            <a:br>
              <a:rPr lang="en-US" dirty="0" smtClean="0"/>
            </a:br>
            <a:r>
              <a:rPr lang="en-US" dirty="0" err="1" smtClean="0">
                <a:solidFill>
                  <a:srgbClr val="FF0000"/>
                </a:solidFill>
                <a:latin typeface="Courier New"/>
                <a:ea typeface="Courier New"/>
                <a:cs typeface="Courier New"/>
                <a:sym typeface="Courier New"/>
              </a:rPr>
              <a:t>r"M</a:t>
            </a:r>
            <a:r>
              <a:rPr lang="en-US" dirty="0" smtClean="0">
                <a:solidFill>
                  <a:srgbClr val="FF0000"/>
                </a:solidFill>
                <a:latin typeface="Courier New"/>
                <a:ea typeface="Courier New"/>
                <a:cs typeface="Courier New"/>
                <a:sym typeface="Courier New"/>
              </a:rPr>
              <a:t>[ae][</a:t>
            </a:r>
            <a:r>
              <a:rPr lang="en-US" dirty="0" err="1" smtClean="0">
                <a:solidFill>
                  <a:srgbClr val="FF0000"/>
                </a:solidFill>
                <a:latin typeface="Courier New"/>
                <a:ea typeface="Courier New"/>
                <a:cs typeface="Courier New"/>
                <a:sym typeface="Courier New"/>
              </a:rPr>
              <a:t>iy</a:t>
            </a:r>
            <a:r>
              <a:rPr lang="en-US" dirty="0" smtClean="0">
                <a:solidFill>
                  <a:srgbClr val="FF0000"/>
                </a:solidFill>
                <a:latin typeface="Courier New"/>
                <a:ea typeface="Courier New"/>
                <a:cs typeface="Courier New"/>
                <a:sym typeface="Courier New"/>
              </a:rPr>
              <a:t>]</a:t>
            </a:r>
            <a:r>
              <a:rPr lang="en-US" dirty="0" err="1" smtClean="0">
                <a:solidFill>
                  <a:srgbClr val="FF0000"/>
                </a:solidFill>
                <a:latin typeface="Courier New"/>
                <a:ea typeface="Courier New"/>
                <a:cs typeface="Courier New"/>
                <a:sym typeface="Courier New"/>
              </a:rPr>
              <a:t>e?r</a:t>
            </a:r>
            <a:r>
              <a:rPr lang="en-US" dirty="0" smtClean="0">
                <a:solidFill>
                  <a:srgbClr val="FF0000"/>
                </a:solidFill>
                <a:latin typeface="Courier New"/>
                <a:ea typeface="Courier New"/>
                <a:cs typeface="Courier New"/>
                <a:sym typeface="Courier New"/>
              </a:rPr>
              <a:t>" means e is optional</a:t>
            </a:r>
            <a:endParaRPr lang="en-US" dirty="0" smtClean="0"/>
          </a:p>
          <a:p>
            <a:r>
              <a:rPr lang="en-US" dirty="0" err="1" smtClean="0"/>
              <a:t>subexpression</a:t>
            </a:r>
            <a:r>
              <a:rPr lang="en-US" dirty="0" smtClean="0"/>
              <a:t> is grouped by round brackets and a question mark following such a group means that this group may or may not exist</a:t>
            </a:r>
            <a:br>
              <a:rPr lang="en-US" dirty="0" smtClean="0"/>
            </a:br>
            <a:r>
              <a:rPr lang="en-US" dirty="0" smtClean="0"/>
              <a:t/>
            </a:r>
            <a:br>
              <a:rPr lang="en-US" dirty="0" smtClean="0"/>
            </a:br>
            <a:r>
              <a:rPr lang="en-US" dirty="0" err="1">
                <a:solidFill>
                  <a:srgbClr val="FF0000"/>
                </a:solidFill>
                <a:latin typeface="Courier New"/>
                <a:ea typeface="Courier New"/>
                <a:cs typeface="Courier New"/>
                <a:sym typeface="Courier New"/>
              </a:rPr>
              <a:t>r"Feb</a:t>
            </a:r>
            <a:r>
              <a:rPr lang="en-US" dirty="0">
                <a:solidFill>
                  <a:srgbClr val="FF0000"/>
                </a:solidFill>
                <a:latin typeface="Courier New"/>
                <a:ea typeface="Courier New"/>
                <a:cs typeface="Courier New"/>
                <a:sym typeface="Courier New"/>
              </a:rPr>
              <a:t>(</a:t>
            </a:r>
            <a:r>
              <a:rPr lang="en-US" dirty="0" err="1">
                <a:solidFill>
                  <a:srgbClr val="FF0000"/>
                </a:solidFill>
                <a:latin typeface="Courier New"/>
                <a:ea typeface="Courier New"/>
                <a:cs typeface="Courier New"/>
                <a:sym typeface="Courier New"/>
              </a:rPr>
              <a:t>ruary</a:t>
            </a:r>
            <a:r>
              <a:rPr lang="en-US" dirty="0">
                <a:solidFill>
                  <a:srgbClr val="FF0000"/>
                </a:solidFill>
                <a:latin typeface="Courier New"/>
                <a:ea typeface="Courier New"/>
                <a:cs typeface="Courier New"/>
                <a:sym typeface="Courier New"/>
              </a:rPr>
              <a:t>)? 2011"</a:t>
            </a:r>
            <a:endParaRPr lang="en-US" dirty="0"/>
          </a:p>
        </p:txBody>
      </p:sp>
    </p:spTree>
    <p:extLst>
      <p:ext uri="{BB962C8B-B14F-4D97-AF65-F5344CB8AC3E}">
        <p14:creationId xmlns:p14="http://schemas.microsoft.com/office/powerpoint/2010/main" val="484291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lstStyle/>
          <a:p>
            <a:r>
              <a:rPr lang="en-US" dirty="0" smtClean="0"/>
              <a:t>* (asterisk symbol) following </a:t>
            </a:r>
            <a:r>
              <a:rPr lang="en-US" dirty="0"/>
              <a:t>a character or a </a:t>
            </a:r>
            <a:r>
              <a:rPr lang="en-US" dirty="0" err="1"/>
              <a:t>subexpression</a:t>
            </a:r>
            <a:r>
              <a:rPr lang="en-US" dirty="0"/>
              <a:t> means that this expression or character may be repeated arbitrarily, even zero </a:t>
            </a:r>
            <a:r>
              <a:rPr lang="en-US" dirty="0" smtClean="0"/>
              <a:t>times</a:t>
            </a:r>
          </a:p>
          <a:p>
            <a:r>
              <a:rPr lang="en-US" dirty="0" smtClean="0"/>
              <a:t>+ (plus symbol) is </a:t>
            </a:r>
            <a:r>
              <a:rPr lang="en-US" dirty="0"/>
              <a:t>very similar to the star operator, except that the character or </a:t>
            </a:r>
            <a:r>
              <a:rPr lang="en-US" dirty="0" err="1"/>
              <a:t>subexpression</a:t>
            </a:r>
            <a:r>
              <a:rPr lang="en-US" dirty="0"/>
              <a:t> followed by a "+" sign has to be repeated at least one </a:t>
            </a:r>
            <a:r>
              <a:rPr lang="en-US" dirty="0" smtClean="0"/>
              <a:t>time</a:t>
            </a:r>
          </a:p>
          <a:p>
            <a:r>
              <a:rPr lang="en-US" dirty="0"/>
              <a:t>{from, to}: this means that the expression has to appear at least "from" times and not more than "to" times. {, to} is an abbreviated spelling for {0,to} and {from,} is an abbreviation for "at least from times but no upper limit"</a:t>
            </a:r>
          </a:p>
        </p:txBody>
      </p:sp>
    </p:spTree>
    <p:extLst>
      <p:ext uri="{BB962C8B-B14F-4D97-AF65-F5344CB8AC3E}">
        <p14:creationId xmlns:p14="http://schemas.microsoft.com/office/powerpoint/2010/main" val="642779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 Tools</a:t>
            </a:r>
            <a:endParaRPr lang="en-US" dirty="0"/>
          </a:p>
        </p:txBody>
      </p:sp>
      <p:sp>
        <p:nvSpPr>
          <p:cNvPr id="3" name="Content Placeholder 2"/>
          <p:cNvSpPr>
            <a:spLocks noGrp="1"/>
          </p:cNvSpPr>
          <p:nvPr>
            <p:ph idx="1"/>
          </p:nvPr>
        </p:nvSpPr>
        <p:spPr/>
        <p:txBody>
          <a:bodyPr/>
          <a:lstStyle/>
          <a:p>
            <a:r>
              <a:rPr lang="en-US" dirty="0"/>
              <a:t>l</a:t>
            </a:r>
            <a:r>
              <a:rPr lang="en-US" dirty="0" smtClean="0"/>
              <a:t>ambda expressions are particularly useful to functional programming</a:t>
            </a:r>
          </a:p>
          <a:p>
            <a:r>
              <a:rPr lang="en-US" dirty="0"/>
              <a:t>p</a:t>
            </a:r>
            <a:r>
              <a:rPr lang="en-US" dirty="0" smtClean="0"/>
              <a:t>ython supports functional programming where you can pass functions to other functions to do stuff</a:t>
            </a:r>
          </a:p>
          <a:p>
            <a:r>
              <a:rPr lang="en-US" dirty="0"/>
              <a:t>t</a:t>
            </a:r>
            <a:r>
              <a:rPr lang="en-US" dirty="0" smtClean="0"/>
              <a:t>hree built-in functions that are very useful when used with list: </a:t>
            </a:r>
            <a:r>
              <a:rPr lang="en-US" dirty="0" smtClean="0">
                <a:solidFill>
                  <a:srgbClr val="FF0000"/>
                </a:solidFill>
                <a:latin typeface="Courier New"/>
                <a:cs typeface="Courier New"/>
              </a:rPr>
              <a:t>filter(), map(), reduce()</a:t>
            </a:r>
            <a:endParaRPr lang="en-US" dirty="0"/>
          </a:p>
        </p:txBody>
      </p:sp>
    </p:spTree>
    <p:extLst>
      <p:ext uri="{BB962C8B-B14F-4D97-AF65-F5344CB8AC3E}">
        <p14:creationId xmlns:p14="http://schemas.microsoft.com/office/powerpoint/2010/main" val="1007616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9621074"/>
              </p:ext>
            </p:extLst>
          </p:nvPr>
        </p:nvGraphicFramePr>
        <p:xfrm>
          <a:off x="1452282" y="2254904"/>
          <a:ext cx="6633883" cy="4168162"/>
        </p:xfrm>
        <a:graphic>
          <a:graphicData uri="http://schemas.openxmlformats.org/drawingml/2006/table">
            <a:tbl>
              <a:tblPr/>
              <a:tblGrid>
                <a:gridCol w="1187925"/>
                <a:gridCol w="5445958"/>
              </a:tblGrid>
              <a:tr h="321064">
                <a:tc>
                  <a:txBody>
                    <a:bodyPr/>
                    <a:lstStyle/>
                    <a:p>
                      <a:r>
                        <a:rPr lang="en-US" sz="1200" dirty="0"/>
                        <a:t>\d</a:t>
                      </a:r>
                    </a:p>
                  </a:txBody>
                  <a:tcPr marL="40781" marR="40781" marT="20391" marB="20391" anchor="ctr">
                    <a:lnL>
                      <a:noFill/>
                    </a:lnL>
                    <a:lnR>
                      <a:noFill/>
                    </a:lnR>
                    <a:lnT>
                      <a:noFill/>
                    </a:lnT>
                    <a:lnB>
                      <a:noFill/>
                    </a:lnB>
                  </a:tcPr>
                </a:tc>
                <a:tc>
                  <a:txBody>
                    <a:bodyPr/>
                    <a:lstStyle/>
                    <a:p>
                      <a:r>
                        <a:rPr lang="en-US" sz="1200"/>
                        <a:t>Matches any decimal digit; equivalent to the set [0-9].</a:t>
                      </a:r>
                    </a:p>
                  </a:txBody>
                  <a:tcPr marL="40781" marR="40781" marT="20391" marB="20391" anchor="ctr">
                    <a:lnL>
                      <a:noFill/>
                    </a:lnL>
                    <a:lnR>
                      <a:noFill/>
                    </a:lnR>
                    <a:lnT>
                      <a:noFill/>
                    </a:lnT>
                    <a:lnB>
                      <a:noFill/>
                    </a:lnB>
                  </a:tcPr>
                </a:tc>
              </a:tr>
              <a:tr h="596261">
                <a:tc>
                  <a:txBody>
                    <a:bodyPr/>
                    <a:lstStyle/>
                    <a:p>
                      <a:r>
                        <a:rPr lang="en-US" sz="1200" dirty="0"/>
                        <a:t>\D</a:t>
                      </a:r>
                    </a:p>
                  </a:txBody>
                  <a:tcPr marL="40781" marR="40781" marT="20391" marB="20391" anchor="ctr">
                    <a:lnL>
                      <a:noFill/>
                    </a:lnL>
                    <a:lnR>
                      <a:noFill/>
                    </a:lnR>
                    <a:lnT>
                      <a:noFill/>
                    </a:lnT>
                    <a:lnB>
                      <a:noFill/>
                    </a:lnB>
                  </a:tcPr>
                </a:tc>
                <a:tc>
                  <a:txBody>
                    <a:bodyPr/>
                    <a:lstStyle/>
                    <a:p>
                      <a:r>
                        <a:rPr lang="en-US" sz="1200"/>
                        <a:t>The complement of \d. It matches any non-digit character; equivalent to the set [^0-9].</a:t>
                      </a:r>
                    </a:p>
                  </a:txBody>
                  <a:tcPr marL="40781" marR="40781" marT="20391" marB="20391" anchor="ctr">
                    <a:lnL>
                      <a:noFill/>
                    </a:lnL>
                    <a:lnR>
                      <a:noFill/>
                    </a:lnR>
                    <a:lnT>
                      <a:noFill/>
                    </a:lnT>
                    <a:lnB>
                      <a:noFill/>
                    </a:lnB>
                  </a:tcPr>
                </a:tc>
              </a:tr>
              <a:tr h="458663">
                <a:tc>
                  <a:txBody>
                    <a:bodyPr/>
                    <a:lstStyle/>
                    <a:p>
                      <a:r>
                        <a:rPr lang="en-US" sz="1200"/>
                        <a:t>\s</a:t>
                      </a:r>
                    </a:p>
                  </a:txBody>
                  <a:tcPr marL="40781" marR="40781" marT="20391" marB="20391" anchor="ctr">
                    <a:lnL>
                      <a:noFill/>
                    </a:lnL>
                    <a:lnR>
                      <a:noFill/>
                    </a:lnR>
                    <a:lnT>
                      <a:noFill/>
                    </a:lnT>
                    <a:lnB>
                      <a:noFill/>
                    </a:lnB>
                  </a:tcPr>
                </a:tc>
                <a:tc>
                  <a:txBody>
                    <a:bodyPr/>
                    <a:lstStyle/>
                    <a:p>
                      <a:r>
                        <a:rPr lang="en-US" sz="1200" dirty="0"/>
                        <a:t>Matches any whitespace character; equivalent to [ \t\n\r\f\v].</a:t>
                      </a:r>
                    </a:p>
                  </a:txBody>
                  <a:tcPr marL="40781" marR="40781" marT="20391" marB="20391" anchor="ctr">
                    <a:lnL>
                      <a:noFill/>
                    </a:lnL>
                    <a:lnR>
                      <a:noFill/>
                    </a:lnR>
                    <a:lnT>
                      <a:noFill/>
                    </a:lnT>
                    <a:lnB>
                      <a:noFill/>
                    </a:lnB>
                  </a:tcPr>
                </a:tc>
              </a:tr>
              <a:tr h="596261">
                <a:tc>
                  <a:txBody>
                    <a:bodyPr/>
                    <a:lstStyle/>
                    <a:p>
                      <a:r>
                        <a:rPr lang="en-US" sz="1200"/>
                        <a:t>\S</a:t>
                      </a:r>
                    </a:p>
                  </a:txBody>
                  <a:tcPr marL="40781" marR="40781" marT="20391" marB="20391" anchor="ctr">
                    <a:lnL>
                      <a:noFill/>
                    </a:lnL>
                    <a:lnR>
                      <a:noFill/>
                    </a:lnR>
                    <a:lnT>
                      <a:noFill/>
                    </a:lnT>
                    <a:lnB>
                      <a:noFill/>
                    </a:lnB>
                  </a:tcPr>
                </a:tc>
                <a:tc>
                  <a:txBody>
                    <a:bodyPr/>
                    <a:lstStyle/>
                    <a:p>
                      <a:r>
                        <a:rPr lang="en-US" sz="1200" dirty="0"/>
                        <a:t>The complement of \s. It matches any non-whitespace character; equiv. to [^ \t\n\r\f\v].</a:t>
                      </a:r>
                    </a:p>
                  </a:txBody>
                  <a:tcPr marL="40781" marR="40781" marT="20391" marB="20391" anchor="ctr">
                    <a:lnL>
                      <a:noFill/>
                    </a:lnL>
                    <a:lnR>
                      <a:noFill/>
                    </a:lnR>
                    <a:lnT>
                      <a:noFill/>
                    </a:lnT>
                    <a:lnB>
                      <a:noFill/>
                    </a:lnB>
                  </a:tcPr>
                </a:tc>
              </a:tr>
              <a:tr h="871460">
                <a:tc>
                  <a:txBody>
                    <a:bodyPr/>
                    <a:lstStyle/>
                    <a:p>
                      <a:r>
                        <a:rPr lang="en-US" sz="1200"/>
                        <a:t>\w</a:t>
                      </a:r>
                    </a:p>
                  </a:txBody>
                  <a:tcPr marL="40781" marR="40781" marT="20391" marB="20391" anchor="ctr">
                    <a:lnL>
                      <a:noFill/>
                    </a:lnL>
                    <a:lnR>
                      <a:noFill/>
                    </a:lnR>
                    <a:lnT>
                      <a:noFill/>
                    </a:lnT>
                    <a:lnB>
                      <a:noFill/>
                    </a:lnB>
                  </a:tcPr>
                </a:tc>
                <a:tc>
                  <a:txBody>
                    <a:bodyPr/>
                    <a:lstStyle/>
                    <a:p>
                      <a:r>
                        <a:rPr lang="en-US" sz="1200" dirty="0"/>
                        <a:t>Matches any alphanumeric character; equivalent to [a-zA-Z0-9_]. With LOCALE, it will match the set [a-zA-Z0-9_] plus characters defined as letters for the current locale.</a:t>
                      </a:r>
                    </a:p>
                  </a:txBody>
                  <a:tcPr marL="40781" marR="40781" marT="20391" marB="20391" anchor="ctr">
                    <a:lnL>
                      <a:noFill/>
                    </a:lnL>
                    <a:lnR>
                      <a:noFill/>
                    </a:lnR>
                    <a:lnT>
                      <a:noFill/>
                    </a:lnT>
                    <a:lnB>
                      <a:noFill/>
                    </a:lnB>
                  </a:tcPr>
                </a:tc>
              </a:tr>
              <a:tr h="321064">
                <a:tc>
                  <a:txBody>
                    <a:bodyPr/>
                    <a:lstStyle/>
                    <a:p>
                      <a:r>
                        <a:rPr lang="en-US" sz="1200"/>
                        <a:t>\W</a:t>
                      </a:r>
                    </a:p>
                  </a:txBody>
                  <a:tcPr marL="40781" marR="40781" marT="20391" marB="20391" anchor="ctr">
                    <a:lnL>
                      <a:noFill/>
                    </a:lnL>
                    <a:lnR>
                      <a:noFill/>
                    </a:lnR>
                    <a:lnT>
                      <a:noFill/>
                    </a:lnT>
                    <a:lnB>
                      <a:noFill/>
                    </a:lnB>
                  </a:tcPr>
                </a:tc>
                <a:tc>
                  <a:txBody>
                    <a:bodyPr/>
                    <a:lstStyle/>
                    <a:p>
                      <a:r>
                        <a:rPr lang="en-US" sz="1200" dirty="0"/>
                        <a:t>Matches the complement of \w.</a:t>
                      </a:r>
                    </a:p>
                  </a:txBody>
                  <a:tcPr marL="40781" marR="40781" marT="20391" marB="20391" anchor="ctr">
                    <a:lnL>
                      <a:noFill/>
                    </a:lnL>
                    <a:lnR>
                      <a:noFill/>
                    </a:lnR>
                    <a:lnT>
                      <a:noFill/>
                    </a:lnT>
                    <a:lnB>
                      <a:noFill/>
                    </a:lnB>
                  </a:tcPr>
                </a:tc>
              </a:tr>
              <a:tr h="458663">
                <a:tc>
                  <a:txBody>
                    <a:bodyPr/>
                    <a:lstStyle/>
                    <a:p>
                      <a:r>
                        <a:rPr lang="en-US" sz="1200"/>
                        <a:t>\b</a:t>
                      </a:r>
                    </a:p>
                  </a:txBody>
                  <a:tcPr marL="40781" marR="40781" marT="20391" marB="20391" anchor="ctr">
                    <a:lnL>
                      <a:noFill/>
                    </a:lnL>
                    <a:lnR>
                      <a:noFill/>
                    </a:lnR>
                    <a:lnT>
                      <a:noFill/>
                    </a:lnT>
                    <a:lnB>
                      <a:noFill/>
                    </a:lnB>
                  </a:tcPr>
                </a:tc>
                <a:tc>
                  <a:txBody>
                    <a:bodyPr/>
                    <a:lstStyle/>
                    <a:p>
                      <a:r>
                        <a:rPr lang="en-US" sz="1200" dirty="0"/>
                        <a:t>Matches the empty string, but only at the start or end of a word.</a:t>
                      </a:r>
                    </a:p>
                  </a:txBody>
                  <a:tcPr marL="40781" marR="40781" marT="20391" marB="20391" anchor="ctr">
                    <a:lnL>
                      <a:noFill/>
                    </a:lnL>
                    <a:lnR>
                      <a:noFill/>
                    </a:lnR>
                    <a:lnT>
                      <a:noFill/>
                    </a:lnT>
                    <a:lnB>
                      <a:noFill/>
                    </a:lnB>
                  </a:tcPr>
                </a:tc>
              </a:tr>
              <a:tr h="321064">
                <a:tc>
                  <a:txBody>
                    <a:bodyPr/>
                    <a:lstStyle/>
                    <a:p>
                      <a:r>
                        <a:rPr lang="en-US" sz="1200"/>
                        <a:t>\B</a:t>
                      </a:r>
                    </a:p>
                  </a:txBody>
                  <a:tcPr marL="40781" marR="40781" marT="20391" marB="20391" anchor="ctr">
                    <a:lnL>
                      <a:noFill/>
                    </a:lnL>
                    <a:lnR>
                      <a:noFill/>
                    </a:lnR>
                    <a:lnT>
                      <a:noFill/>
                    </a:lnT>
                    <a:lnB>
                      <a:noFill/>
                    </a:lnB>
                  </a:tcPr>
                </a:tc>
                <a:tc>
                  <a:txBody>
                    <a:bodyPr/>
                    <a:lstStyle/>
                    <a:p>
                      <a:r>
                        <a:rPr lang="en-US" sz="1200" dirty="0"/>
                        <a:t>Matches the empty string, but not at the start or end of a word.</a:t>
                      </a:r>
                    </a:p>
                  </a:txBody>
                  <a:tcPr marL="40781" marR="40781" marT="20391" marB="20391" anchor="ctr">
                    <a:lnL>
                      <a:noFill/>
                    </a:lnL>
                    <a:lnR>
                      <a:noFill/>
                    </a:lnR>
                    <a:lnT>
                      <a:noFill/>
                    </a:lnT>
                    <a:lnB>
                      <a:noFill/>
                    </a:lnB>
                  </a:tcPr>
                </a:tc>
              </a:tr>
              <a:tr h="183465">
                <a:tc>
                  <a:txBody>
                    <a:bodyPr/>
                    <a:lstStyle/>
                    <a:p>
                      <a:r>
                        <a:rPr lang="en-US" sz="1200"/>
                        <a:t>\\</a:t>
                      </a:r>
                    </a:p>
                  </a:txBody>
                  <a:tcPr marL="40781" marR="40781" marT="20391" marB="20391" anchor="ctr">
                    <a:lnL>
                      <a:noFill/>
                    </a:lnL>
                    <a:lnR>
                      <a:noFill/>
                    </a:lnR>
                    <a:lnT>
                      <a:noFill/>
                    </a:lnT>
                    <a:lnB>
                      <a:noFill/>
                    </a:lnB>
                  </a:tcPr>
                </a:tc>
                <a:tc>
                  <a:txBody>
                    <a:bodyPr/>
                    <a:lstStyle/>
                    <a:p>
                      <a:r>
                        <a:rPr lang="en-US" sz="1200" dirty="0"/>
                        <a:t>Matches a literal backslash.</a:t>
                      </a:r>
                    </a:p>
                  </a:txBody>
                  <a:tcPr marL="40781" marR="40781" marT="20391" marB="20391" anchor="ctr">
                    <a:lnL>
                      <a:noFill/>
                    </a:lnL>
                    <a:lnR>
                      <a:noFill/>
                    </a:lnR>
                    <a:lnT>
                      <a:noFill/>
                    </a:lnT>
                    <a:lnB>
                      <a:noFill/>
                    </a:lnB>
                  </a:tcPr>
                </a:tc>
              </a:tr>
            </a:tbl>
          </a:graphicData>
        </a:graphic>
      </p:graphicFrame>
      <p:sp>
        <p:nvSpPr>
          <p:cNvPr id="7" name="Rectangle 2"/>
          <p:cNvSpPr>
            <a:spLocks noChangeArrowheads="1"/>
          </p:cNvSpPr>
          <p:nvPr/>
        </p:nvSpPr>
        <p:spPr bwMode="auto">
          <a:xfrm>
            <a:off x="-537882" y="-779465"/>
            <a:ext cx="105909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74241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lstStyle/>
          <a:p>
            <a:r>
              <a:rPr lang="en-US" dirty="0" err="1"/>
              <a:t>re.findall</a:t>
            </a:r>
            <a:r>
              <a:rPr lang="en-US" dirty="0"/>
              <a:t>(pattern, string[, flags</a:t>
            </a:r>
            <a:r>
              <a:rPr lang="en-US" dirty="0" smtClean="0"/>
              <a:t>])</a:t>
            </a:r>
          </a:p>
          <a:p>
            <a:r>
              <a:rPr lang="en-US" dirty="0" err="1"/>
              <a:t>re.sub</a:t>
            </a:r>
            <a:r>
              <a:rPr lang="en-US" dirty="0"/>
              <a:t>(regex, replacement, </a:t>
            </a:r>
            <a:r>
              <a:rPr lang="en-US" dirty="0" smtClean="0"/>
              <a:t>string)</a:t>
            </a:r>
            <a:endParaRPr lang="en-US" dirty="0"/>
          </a:p>
        </p:txBody>
      </p:sp>
    </p:spTree>
    <p:extLst>
      <p:ext uri="{BB962C8B-B14F-4D97-AF65-F5344CB8AC3E}">
        <p14:creationId xmlns:p14="http://schemas.microsoft.com/office/powerpoint/2010/main" val="11617622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lnSpcReduction="10000"/>
          </a:bodyPr>
          <a:lstStyle/>
          <a:p>
            <a:r>
              <a:rPr lang="en-US" b="1" dirty="0"/>
              <a:t>Class</a:t>
            </a:r>
            <a:r>
              <a:rPr lang="en-US" dirty="0"/>
              <a:t>: A user-defined prototype for an object that defines a set of attributes that characterize any object of the class. The attributes are data members (class variables and instance variables) and methods, accessed via dot notation. </a:t>
            </a:r>
            <a:endParaRPr lang="en-US" dirty="0" smtClean="0"/>
          </a:p>
          <a:p>
            <a:r>
              <a:rPr lang="en-US" b="1" dirty="0" smtClean="0"/>
              <a:t>Class </a:t>
            </a:r>
            <a:r>
              <a:rPr lang="en-US" b="1" dirty="0"/>
              <a:t>variable</a:t>
            </a:r>
            <a:r>
              <a:rPr lang="en-US" dirty="0"/>
              <a:t>: A variable that is shared by all instances of a class. Class variables are defined within a class but outside any of the class's methods. Class variables aren't used as frequently as instance variables are </a:t>
            </a:r>
            <a:endParaRPr lang="en-US" dirty="0" smtClean="0"/>
          </a:p>
          <a:p>
            <a:r>
              <a:rPr lang="en-US" b="1" dirty="0" smtClean="0"/>
              <a:t>Data </a:t>
            </a:r>
            <a:r>
              <a:rPr lang="en-US" b="1" dirty="0"/>
              <a:t>member</a:t>
            </a:r>
            <a:r>
              <a:rPr lang="en-US" dirty="0"/>
              <a:t>: A class variable or instance variable that holds data associated with a class and its objects.</a:t>
            </a:r>
          </a:p>
        </p:txBody>
      </p:sp>
    </p:spTree>
    <p:extLst>
      <p:ext uri="{BB962C8B-B14F-4D97-AF65-F5344CB8AC3E}">
        <p14:creationId xmlns:p14="http://schemas.microsoft.com/office/powerpoint/2010/main" val="33946099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92500"/>
          </a:bodyPr>
          <a:lstStyle/>
          <a:p>
            <a:r>
              <a:rPr lang="en-US" b="1" dirty="0"/>
              <a:t>Instance variable</a:t>
            </a:r>
            <a:r>
              <a:rPr lang="en-US" dirty="0"/>
              <a:t>: A variable that is defined inside a method and belongs only to the current instance of a class.</a:t>
            </a:r>
          </a:p>
          <a:p>
            <a:r>
              <a:rPr lang="en-US" b="1" dirty="0" smtClean="0"/>
              <a:t>Instance</a:t>
            </a:r>
            <a:r>
              <a:rPr lang="en-US" dirty="0"/>
              <a:t>: An individual object of a certain class. An object </a:t>
            </a:r>
            <a:r>
              <a:rPr lang="en-US" dirty="0" err="1"/>
              <a:t>obj</a:t>
            </a:r>
            <a:r>
              <a:rPr lang="en-US" dirty="0"/>
              <a:t> that belongs to a class Circle, for example, is an instance of the class Circle.</a:t>
            </a:r>
          </a:p>
          <a:p>
            <a:r>
              <a:rPr lang="en-US" b="1" dirty="0"/>
              <a:t>Instantiation</a:t>
            </a:r>
            <a:r>
              <a:rPr lang="en-US" dirty="0"/>
              <a:t> : The creation of an instance of a class.</a:t>
            </a:r>
          </a:p>
          <a:p>
            <a:r>
              <a:rPr lang="en-US" b="1" dirty="0"/>
              <a:t>Object</a:t>
            </a:r>
            <a:r>
              <a:rPr lang="en-US" dirty="0"/>
              <a:t> : A unique instance of a data structure that's defined by its class. An object comprises both data members (class variables and instance variables) and </a:t>
            </a:r>
            <a:r>
              <a:rPr lang="en-US" dirty="0" smtClean="0"/>
              <a:t>methods</a:t>
            </a:r>
            <a:endParaRPr lang="en-US" dirty="0"/>
          </a:p>
        </p:txBody>
      </p:sp>
    </p:spTree>
    <p:extLst>
      <p:ext uri="{BB962C8B-B14F-4D97-AF65-F5344CB8AC3E}">
        <p14:creationId xmlns:p14="http://schemas.microsoft.com/office/powerpoint/2010/main" val="2192088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a:xfrm>
            <a:off x="429093" y="2595562"/>
            <a:ext cx="8714907" cy="3670767"/>
          </a:xfrm>
        </p:spPr>
        <p:txBody>
          <a:bodyPr>
            <a:normAutofit/>
          </a:bodyPr>
          <a:lstStyle/>
          <a:p>
            <a:pPr lvl="0">
              <a:spcBef>
                <a:spcPts val="0"/>
              </a:spcBef>
              <a:buNone/>
            </a:pPr>
            <a:r>
              <a:rPr lang="en-US" sz="1800" dirty="0">
                <a:solidFill>
                  <a:srgbClr val="FF0000"/>
                </a:solidFill>
                <a:latin typeface="Courier New"/>
                <a:ea typeface="Courier New"/>
                <a:cs typeface="Courier New"/>
                <a:sym typeface="Courier New"/>
              </a:rPr>
              <a:t>class Employee:</a:t>
            </a:r>
          </a:p>
          <a:p>
            <a:pPr marL="457200" lvl="0" indent="0">
              <a:spcBef>
                <a:spcPts val="0"/>
              </a:spcBef>
              <a:buNone/>
            </a:pPr>
            <a:r>
              <a:rPr lang="en-US" sz="1800" dirty="0">
                <a:solidFill>
                  <a:srgbClr val="FF0000"/>
                </a:solidFill>
                <a:latin typeface="Courier New"/>
                <a:ea typeface="Courier New"/>
                <a:cs typeface="Courier New"/>
                <a:sym typeface="Courier New"/>
              </a:rPr>
              <a:t>'Common base class for all employees'</a:t>
            </a:r>
          </a:p>
          <a:p>
            <a:pPr marL="457200" lvl="0" indent="0">
              <a:spcBef>
                <a:spcPts val="0"/>
              </a:spcBef>
              <a:buNone/>
            </a:pPr>
            <a:r>
              <a:rPr lang="en-US" sz="1800" dirty="0" err="1">
                <a:solidFill>
                  <a:srgbClr val="FF0000"/>
                </a:solidFill>
                <a:latin typeface="Courier New"/>
                <a:ea typeface="Courier New"/>
                <a:cs typeface="Courier New"/>
                <a:sym typeface="Courier New"/>
              </a:rPr>
              <a:t>empCount</a:t>
            </a:r>
            <a:r>
              <a:rPr lang="en-US" sz="1800" dirty="0">
                <a:solidFill>
                  <a:srgbClr val="FF0000"/>
                </a:solidFill>
                <a:latin typeface="Courier New"/>
                <a:ea typeface="Courier New"/>
                <a:cs typeface="Courier New"/>
                <a:sym typeface="Courier New"/>
              </a:rPr>
              <a:t> = 0</a:t>
            </a:r>
          </a:p>
          <a:p>
            <a:pPr marL="457200" lvl="0" indent="0">
              <a:spcBef>
                <a:spcPts val="0"/>
              </a:spcBef>
              <a:buNone/>
            </a:pPr>
            <a:r>
              <a:rPr lang="en-US" sz="1800" dirty="0" err="1">
                <a:solidFill>
                  <a:srgbClr val="FF0000"/>
                </a:solidFill>
                <a:latin typeface="Courier New"/>
                <a:ea typeface="Courier New"/>
                <a:cs typeface="Courier New"/>
                <a:sym typeface="Courier New"/>
              </a:rPr>
              <a:t>def</a:t>
            </a:r>
            <a:r>
              <a:rPr lang="en-US" sz="1800" dirty="0">
                <a:solidFill>
                  <a:srgbClr val="FF0000"/>
                </a:solidFill>
                <a:latin typeface="Courier New"/>
                <a:ea typeface="Courier New"/>
                <a:cs typeface="Courier New"/>
                <a:sym typeface="Courier New"/>
              </a:rPr>
              <a:t> __</a:t>
            </a:r>
            <a:r>
              <a:rPr lang="en-US" sz="1800" dirty="0" err="1">
                <a:solidFill>
                  <a:srgbClr val="FF0000"/>
                </a:solidFill>
                <a:latin typeface="Courier New"/>
                <a:ea typeface="Courier New"/>
                <a:cs typeface="Courier New"/>
                <a:sym typeface="Courier New"/>
              </a:rPr>
              <a:t>init</a:t>
            </a:r>
            <a:r>
              <a:rPr lang="en-US" sz="1800" dirty="0">
                <a:solidFill>
                  <a:srgbClr val="FF0000"/>
                </a:solidFill>
                <a:latin typeface="Courier New"/>
                <a:ea typeface="Courier New"/>
                <a:cs typeface="Courier New"/>
                <a:sym typeface="Courier New"/>
              </a:rPr>
              <a:t>__(self, name, salary):</a:t>
            </a:r>
          </a:p>
          <a:p>
            <a:pPr marL="914400" lvl="0" indent="0">
              <a:spcBef>
                <a:spcPts val="0"/>
              </a:spcBef>
              <a:buNone/>
            </a:pPr>
            <a:r>
              <a:rPr lang="en-US" sz="1800" dirty="0" err="1">
                <a:solidFill>
                  <a:srgbClr val="FF0000"/>
                </a:solidFill>
                <a:latin typeface="Courier New"/>
                <a:ea typeface="Courier New"/>
                <a:cs typeface="Courier New"/>
                <a:sym typeface="Courier New"/>
              </a:rPr>
              <a:t>self.name</a:t>
            </a:r>
            <a:r>
              <a:rPr lang="en-US" sz="1800" dirty="0">
                <a:solidFill>
                  <a:srgbClr val="FF0000"/>
                </a:solidFill>
                <a:latin typeface="Courier New"/>
                <a:ea typeface="Courier New"/>
                <a:cs typeface="Courier New"/>
                <a:sym typeface="Courier New"/>
              </a:rPr>
              <a:t> = name</a:t>
            </a:r>
          </a:p>
          <a:p>
            <a:pPr marL="914400" lvl="0" indent="0">
              <a:spcBef>
                <a:spcPts val="0"/>
              </a:spcBef>
              <a:buNone/>
            </a:pPr>
            <a:r>
              <a:rPr lang="en-US" sz="1800" dirty="0" err="1">
                <a:solidFill>
                  <a:srgbClr val="FF0000"/>
                </a:solidFill>
                <a:latin typeface="Courier New"/>
                <a:ea typeface="Courier New"/>
                <a:cs typeface="Courier New"/>
                <a:sym typeface="Courier New"/>
              </a:rPr>
              <a:t>self.salary</a:t>
            </a:r>
            <a:r>
              <a:rPr lang="en-US" sz="1800" dirty="0">
                <a:solidFill>
                  <a:srgbClr val="FF0000"/>
                </a:solidFill>
                <a:latin typeface="Courier New"/>
                <a:ea typeface="Courier New"/>
                <a:cs typeface="Courier New"/>
                <a:sym typeface="Courier New"/>
              </a:rPr>
              <a:t> = salary</a:t>
            </a:r>
          </a:p>
          <a:p>
            <a:pPr marL="457200" lvl="0" indent="457200">
              <a:spcBef>
                <a:spcPts val="0"/>
              </a:spcBef>
              <a:buNone/>
            </a:pPr>
            <a:r>
              <a:rPr lang="en-US" sz="1800" dirty="0" err="1">
                <a:solidFill>
                  <a:srgbClr val="FF0000"/>
                </a:solidFill>
                <a:latin typeface="Courier New"/>
                <a:ea typeface="Courier New"/>
                <a:cs typeface="Courier New"/>
                <a:sym typeface="Courier New"/>
              </a:rPr>
              <a:t>Employee.empCount</a:t>
            </a:r>
            <a:r>
              <a:rPr lang="en-US" sz="1800" dirty="0">
                <a:solidFill>
                  <a:srgbClr val="FF0000"/>
                </a:solidFill>
                <a:latin typeface="Courier New"/>
                <a:ea typeface="Courier New"/>
                <a:cs typeface="Courier New"/>
                <a:sym typeface="Courier New"/>
              </a:rPr>
              <a:t> += 1</a:t>
            </a:r>
          </a:p>
          <a:p>
            <a:pPr marL="457200" lvl="0" indent="0">
              <a:spcBef>
                <a:spcPts val="0"/>
              </a:spcBef>
              <a:buNone/>
            </a:pPr>
            <a:r>
              <a:rPr lang="en-US" sz="1800" dirty="0" err="1">
                <a:solidFill>
                  <a:srgbClr val="FF0000"/>
                </a:solidFill>
                <a:latin typeface="Courier New"/>
                <a:ea typeface="Courier New"/>
                <a:cs typeface="Courier New"/>
                <a:sym typeface="Courier New"/>
              </a:rPr>
              <a:t>def</a:t>
            </a:r>
            <a:r>
              <a:rPr lang="en-US" sz="1800" dirty="0">
                <a:solidFill>
                  <a:srgbClr val="FF0000"/>
                </a:solidFill>
                <a:latin typeface="Courier New"/>
                <a:ea typeface="Courier New"/>
                <a:cs typeface="Courier New"/>
                <a:sym typeface="Courier New"/>
              </a:rPr>
              <a:t> </a:t>
            </a:r>
            <a:r>
              <a:rPr lang="en-US" sz="1800" dirty="0" err="1">
                <a:solidFill>
                  <a:srgbClr val="FF0000"/>
                </a:solidFill>
                <a:latin typeface="Courier New"/>
                <a:ea typeface="Courier New"/>
                <a:cs typeface="Courier New"/>
                <a:sym typeface="Courier New"/>
              </a:rPr>
              <a:t>displayCount</a:t>
            </a:r>
            <a:r>
              <a:rPr lang="en-US" sz="1800" dirty="0">
                <a:solidFill>
                  <a:srgbClr val="FF0000"/>
                </a:solidFill>
                <a:latin typeface="Courier New"/>
                <a:ea typeface="Courier New"/>
                <a:cs typeface="Courier New"/>
                <a:sym typeface="Courier New"/>
              </a:rPr>
              <a:t>(self):</a:t>
            </a:r>
          </a:p>
          <a:p>
            <a:pPr marL="457200" lvl="0" indent="457200">
              <a:spcBef>
                <a:spcPts val="0"/>
              </a:spcBef>
              <a:buNone/>
            </a:pPr>
            <a:r>
              <a:rPr lang="en-US" sz="1800" dirty="0">
                <a:solidFill>
                  <a:srgbClr val="FF0000"/>
                </a:solidFill>
                <a:latin typeface="Courier New"/>
                <a:ea typeface="Courier New"/>
                <a:cs typeface="Courier New"/>
                <a:sym typeface="Courier New"/>
              </a:rPr>
              <a:t>p</a:t>
            </a:r>
            <a:r>
              <a:rPr lang="en-US" sz="1800" dirty="0" smtClean="0">
                <a:solidFill>
                  <a:srgbClr val="FF0000"/>
                </a:solidFill>
                <a:latin typeface="Courier New"/>
                <a:ea typeface="Courier New"/>
                <a:cs typeface="Courier New"/>
                <a:sym typeface="Courier New"/>
              </a:rPr>
              <a:t>rint("Total </a:t>
            </a:r>
            <a:r>
              <a:rPr lang="en-US" sz="1800" dirty="0">
                <a:solidFill>
                  <a:srgbClr val="FF0000"/>
                </a:solidFill>
                <a:latin typeface="Courier New"/>
                <a:ea typeface="Courier New"/>
                <a:cs typeface="Courier New"/>
                <a:sym typeface="Courier New"/>
              </a:rPr>
              <a:t>Employee %d" % </a:t>
            </a:r>
            <a:r>
              <a:rPr lang="en-US" sz="1800" dirty="0" err="1" smtClean="0">
                <a:solidFill>
                  <a:srgbClr val="FF0000"/>
                </a:solidFill>
                <a:latin typeface="Courier New"/>
                <a:ea typeface="Courier New"/>
                <a:cs typeface="Courier New"/>
                <a:sym typeface="Courier New"/>
              </a:rPr>
              <a:t>Employee.empCount</a:t>
            </a:r>
            <a:r>
              <a:rPr lang="en-US" sz="1800" dirty="0" smtClean="0">
                <a:solidFill>
                  <a:srgbClr val="FF0000"/>
                </a:solidFill>
                <a:latin typeface="Courier New"/>
                <a:ea typeface="Courier New"/>
                <a:cs typeface="Courier New"/>
                <a:sym typeface="Courier New"/>
              </a:rPr>
              <a:t>)</a:t>
            </a:r>
            <a:endParaRPr lang="en-US" sz="1800" dirty="0">
              <a:solidFill>
                <a:srgbClr val="FF0000"/>
              </a:solidFill>
              <a:latin typeface="Courier New"/>
              <a:ea typeface="Courier New"/>
              <a:cs typeface="Courier New"/>
              <a:sym typeface="Courier New"/>
            </a:endParaRPr>
          </a:p>
          <a:p>
            <a:pPr marL="457200" lvl="0" indent="0">
              <a:spcBef>
                <a:spcPts val="0"/>
              </a:spcBef>
              <a:buNone/>
            </a:pPr>
            <a:r>
              <a:rPr lang="en-US" sz="1800" dirty="0" err="1">
                <a:solidFill>
                  <a:srgbClr val="FF0000"/>
                </a:solidFill>
                <a:latin typeface="Courier New"/>
                <a:ea typeface="Courier New"/>
                <a:cs typeface="Courier New"/>
                <a:sym typeface="Courier New"/>
              </a:rPr>
              <a:t>def</a:t>
            </a:r>
            <a:r>
              <a:rPr lang="en-US" sz="1800" dirty="0">
                <a:solidFill>
                  <a:srgbClr val="FF0000"/>
                </a:solidFill>
                <a:latin typeface="Courier New"/>
                <a:ea typeface="Courier New"/>
                <a:cs typeface="Courier New"/>
                <a:sym typeface="Courier New"/>
              </a:rPr>
              <a:t> </a:t>
            </a:r>
            <a:r>
              <a:rPr lang="en-US" sz="1800" dirty="0" err="1">
                <a:solidFill>
                  <a:srgbClr val="FF0000"/>
                </a:solidFill>
                <a:latin typeface="Courier New"/>
                <a:ea typeface="Courier New"/>
                <a:cs typeface="Courier New"/>
                <a:sym typeface="Courier New"/>
              </a:rPr>
              <a:t>displayEmployee</a:t>
            </a:r>
            <a:r>
              <a:rPr lang="en-US" sz="1800" dirty="0">
                <a:solidFill>
                  <a:srgbClr val="FF0000"/>
                </a:solidFill>
                <a:latin typeface="Courier New"/>
                <a:ea typeface="Courier New"/>
                <a:cs typeface="Courier New"/>
                <a:sym typeface="Courier New"/>
              </a:rPr>
              <a:t>(self):</a:t>
            </a:r>
          </a:p>
          <a:p>
            <a:pPr marL="457200" lvl="0" indent="457200">
              <a:spcBef>
                <a:spcPts val="0"/>
              </a:spcBef>
              <a:buNone/>
            </a:pPr>
            <a:r>
              <a:rPr lang="en-US" sz="1800" dirty="0">
                <a:solidFill>
                  <a:srgbClr val="FF0000"/>
                </a:solidFill>
                <a:latin typeface="Courier New"/>
                <a:ea typeface="Courier New"/>
                <a:cs typeface="Courier New"/>
                <a:sym typeface="Courier New"/>
              </a:rPr>
              <a:t>p</a:t>
            </a:r>
            <a:r>
              <a:rPr lang="en-US" sz="1800" dirty="0" smtClean="0">
                <a:solidFill>
                  <a:srgbClr val="FF0000"/>
                </a:solidFill>
                <a:latin typeface="Courier New"/>
                <a:ea typeface="Courier New"/>
                <a:cs typeface="Courier New"/>
                <a:sym typeface="Courier New"/>
              </a:rPr>
              <a:t>rint("Name </a:t>
            </a:r>
            <a:r>
              <a:rPr lang="en-US" sz="1800" dirty="0">
                <a:solidFill>
                  <a:srgbClr val="FF0000"/>
                </a:solidFill>
                <a:latin typeface="Courier New"/>
                <a:ea typeface="Courier New"/>
                <a:cs typeface="Courier New"/>
                <a:sym typeface="Courier New"/>
              </a:rPr>
              <a:t>: ", </a:t>
            </a:r>
            <a:r>
              <a:rPr lang="en-US" sz="1800" dirty="0" err="1">
                <a:solidFill>
                  <a:srgbClr val="FF0000"/>
                </a:solidFill>
                <a:latin typeface="Courier New"/>
                <a:ea typeface="Courier New"/>
                <a:cs typeface="Courier New"/>
                <a:sym typeface="Courier New"/>
              </a:rPr>
              <a:t>self.name</a:t>
            </a:r>
            <a:r>
              <a:rPr lang="en-US" sz="1800" dirty="0">
                <a:solidFill>
                  <a:srgbClr val="FF0000"/>
                </a:solidFill>
                <a:latin typeface="Courier New"/>
                <a:ea typeface="Courier New"/>
                <a:cs typeface="Courier New"/>
                <a:sym typeface="Courier New"/>
              </a:rPr>
              <a:t>, ", Salary: ", </a:t>
            </a:r>
            <a:r>
              <a:rPr lang="en-US" sz="1800" dirty="0" err="1" smtClean="0">
                <a:solidFill>
                  <a:srgbClr val="FF0000"/>
                </a:solidFill>
                <a:latin typeface="Courier New"/>
                <a:ea typeface="Courier New"/>
                <a:cs typeface="Courier New"/>
                <a:sym typeface="Courier New"/>
              </a:rPr>
              <a:t>self.salary</a:t>
            </a:r>
            <a:r>
              <a:rPr lang="en-US" sz="1800" dirty="0" smtClean="0">
                <a:solidFill>
                  <a:srgbClr val="FF0000"/>
                </a:solidFill>
                <a:latin typeface="Courier New"/>
                <a:ea typeface="Courier New"/>
                <a:cs typeface="Courier New"/>
                <a:sym typeface="Courier New"/>
              </a:rPr>
              <a:t>)</a:t>
            </a:r>
            <a:endParaRPr lang="en-US" sz="1800" dirty="0">
              <a:solidFill>
                <a:srgbClr val="FF0000"/>
              </a:solidFill>
              <a:latin typeface="Courier New"/>
              <a:ea typeface="Courier New"/>
              <a:cs typeface="Courier New"/>
              <a:sym typeface="Courier New"/>
            </a:endParaRPr>
          </a:p>
          <a:p>
            <a:pPr lvl="0">
              <a:spcBef>
                <a:spcPts val="0"/>
              </a:spcBef>
              <a:buNone/>
            </a:pPr>
            <a:endParaRPr lang="en-US" sz="1800" dirty="0">
              <a:solidFill>
                <a:srgbClr val="FF0000"/>
              </a:solidFill>
              <a:latin typeface="Courier New"/>
              <a:ea typeface="Courier New"/>
              <a:cs typeface="Courier New"/>
              <a:sym typeface="Courier New"/>
            </a:endParaRPr>
          </a:p>
          <a:p>
            <a:pPr marL="0" indent="0">
              <a:buNone/>
            </a:pPr>
            <a:endParaRPr lang="en-US" sz="1800" dirty="0">
              <a:solidFill>
                <a:srgbClr val="FF0000"/>
              </a:solidFill>
            </a:endParaRPr>
          </a:p>
        </p:txBody>
      </p:sp>
    </p:spTree>
    <p:extLst>
      <p:ext uri="{BB962C8B-B14F-4D97-AF65-F5344CB8AC3E}">
        <p14:creationId xmlns:p14="http://schemas.microsoft.com/office/powerpoint/2010/main" val="38373828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a:xfrm>
            <a:off x="274620" y="2595562"/>
            <a:ext cx="8450280" cy="3670767"/>
          </a:xfrm>
        </p:spPr>
        <p:txBody>
          <a:bodyPr/>
          <a:lstStyle/>
          <a:p>
            <a:pPr lvl="0">
              <a:spcBef>
                <a:spcPts val="0"/>
              </a:spcBef>
              <a:buNone/>
            </a:pPr>
            <a:r>
              <a:rPr lang="en" dirty="0" smtClean="0">
                <a:solidFill>
                  <a:srgbClr val="FF0000"/>
                </a:solidFill>
                <a:latin typeface="Courier New"/>
                <a:ea typeface="Courier New"/>
                <a:cs typeface="Courier New"/>
                <a:sym typeface="Courier New"/>
              </a:rPr>
              <a:t>emp1 </a:t>
            </a:r>
            <a:r>
              <a:rPr lang="en" dirty="0">
                <a:solidFill>
                  <a:srgbClr val="FF0000"/>
                </a:solidFill>
                <a:latin typeface="Courier New"/>
                <a:ea typeface="Courier New"/>
                <a:cs typeface="Courier New"/>
                <a:sym typeface="Courier New"/>
              </a:rPr>
              <a:t>= Employee("Zara", 2000)</a:t>
            </a:r>
          </a:p>
          <a:p>
            <a:pPr lvl="0">
              <a:spcBef>
                <a:spcPts val="0"/>
              </a:spcBef>
              <a:buNone/>
            </a:pPr>
            <a:r>
              <a:rPr lang="en" dirty="0" smtClean="0">
                <a:solidFill>
                  <a:srgbClr val="FF0000"/>
                </a:solidFill>
                <a:latin typeface="Courier New"/>
                <a:ea typeface="Courier New"/>
                <a:cs typeface="Courier New"/>
                <a:sym typeface="Courier New"/>
              </a:rPr>
              <a:t>emp2 </a:t>
            </a:r>
            <a:r>
              <a:rPr lang="en" dirty="0">
                <a:solidFill>
                  <a:srgbClr val="FF0000"/>
                </a:solidFill>
                <a:latin typeface="Courier New"/>
                <a:ea typeface="Courier New"/>
                <a:cs typeface="Courier New"/>
                <a:sym typeface="Courier New"/>
              </a:rPr>
              <a:t>= Employee("Manni", 5000)</a:t>
            </a:r>
          </a:p>
          <a:p>
            <a:pPr lvl="0">
              <a:spcBef>
                <a:spcPts val="0"/>
              </a:spcBef>
              <a:buNone/>
            </a:pPr>
            <a:r>
              <a:rPr lang="en" dirty="0">
                <a:solidFill>
                  <a:srgbClr val="FF0000"/>
                </a:solidFill>
                <a:latin typeface="Courier New"/>
                <a:ea typeface="Courier New"/>
                <a:cs typeface="Courier New"/>
                <a:sym typeface="Courier New"/>
              </a:rPr>
              <a:t>emp1.displayEmployee()</a:t>
            </a:r>
          </a:p>
          <a:p>
            <a:pPr lvl="0">
              <a:spcBef>
                <a:spcPts val="0"/>
              </a:spcBef>
              <a:buNone/>
            </a:pPr>
            <a:r>
              <a:rPr lang="en" dirty="0">
                <a:solidFill>
                  <a:srgbClr val="FF0000"/>
                </a:solidFill>
                <a:latin typeface="Courier New"/>
                <a:ea typeface="Courier New"/>
                <a:cs typeface="Courier New"/>
                <a:sym typeface="Courier New"/>
              </a:rPr>
              <a:t>emp2.displayEmployee()</a:t>
            </a:r>
          </a:p>
          <a:p>
            <a:pPr lvl="0">
              <a:spcBef>
                <a:spcPts val="0"/>
              </a:spcBef>
              <a:buNone/>
            </a:pPr>
            <a:r>
              <a:rPr lang="en-US" dirty="0">
                <a:solidFill>
                  <a:srgbClr val="FF0000"/>
                </a:solidFill>
                <a:latin typeface="Courier New"/>
                <a:ea typeface="Courier New"/>
                <a:cs typeface="Courier New"/>
                <a:sym typeface="Courier New"/>
              </a:rPr>
              <a:t>p</a:t>
            </a:r>
            <a:r>
              <a:rPr lang="en" dirty="0" err="1" smtClean="0">
                <a:solidFill>
                  <a:srgbClr val="FF0000"/>
                </a:solidFill>
                <a:latin typeface="Courier New"/>
                <a:ea typeface="Courier New"/>
                <a:cs typeface="Courier New"/>
                <a:sym typeface="Courier New"/>
              </a:rPr>
              <a:t>rint</a:t>
            </a:r>
            <a:r>
              <a:rPr lang="en-US" dirty="0" smtClean="0">
                <a:solidFill>
                  <a:srgbClr val="FF0000"/>
                </a:solidFill>
                <a:latin typeface="Courier New"/>
                <a:ea typeface="Courier New"/>
                <a:cs typeface="Courier New"/>
                <a:sym typeface="Courier New"/>
              </a:rPr>
              <a:t>(</a:t>
            </a:r>
            <a:r>
              <a:rPr lang="en" dirty="0" smtClean="0">
                <a:solidFill>
                  <a:srgbClr val="FF0000"/>
                </a:solidFill>
                <a:latin typeface="Courier New"/>
                <a:ea typeface="Courier New"/>
                <a:cs typeface="Courier New"/>
                <a:sym typeface="Courier New"/>
              </a:rPr>
              <a:t>"Total </a:t>
            </a:r>
            <a:r>
              <a:rPr lang="en" dirty="0">
                <a:solidFill>
                  <a:srgbClr val="FF0000"/>
                </a:solidFill>
                <a:latin typeface="Courier New"/>
                <a:ea typeface="Courier New"/>
                <a:cs typeface="Courier New"/>
                <a:sym typeface="Courier New"/>
              </a:rPr>
              <a:t>Employee %d" % </a:t>
            </a:r>
            <a:r>
              <a:rPr lang="en" dirty="0" err="1" smtClean="0">
                <a:solidFill>
                  <a:srgbClr val="FF0000"/>
                </a:solidFill>
                <a:latin typeface="Courier New"/>
                <a:ea typeface="Courier New"/>
                <a:cs typeface="Courier New"/>
                <a:sym typeface="Courier New"/>
              </a:rPr>
              <a:t>Employee.empCount</a:t>
            </a:r>
            <a:r>
              <a:rPr lang="en-US" dirty="0" smtClean="0">
                <a:solidFill>
                  <a:srgbClr val="FF0000"/>
                </a:solidFill>
                <a:latin typeface="Courier New"/>
                <a:ea typeface="Courier New"/>
                <a:cs typeface="Courier New"/>
                <a:sym typeface="Courier New"/>
              </a:rPr>
              <a:t>)</a:t>
            </a:r>
            <a:endParaRPr lang="en" dirty="0">
              <a:solidFill>
                <a:srgbClr val="FF0000"/>
              </a:solidFill>
              <a:latin typeface="Courier New"/>
              <a:ea typeface="Courier New"/>
              <a:cs typeface="Courier New"/>
              <a:sym typeface="Courier New"/>
            </a:endParaRPr>
          </a:p>
          <a:p>
            <a:pPr marL="0" indent="0">
              <a:buNone/>
            </a:pPr>
            <a:endParaRPr lang="en-US" dirty="0">
              <a:solidFill>
                <a:srgbClr val="FF0000"/>
              </a:solidFill>
            </a:endParaRPr>
          </a:p>
        </p:txBody>
      </p:sp>
    </p:spTree>
    <p:extLst>
      <p:ext uri="{BB962C8B-B14F-4D97-AF65-F5344CB8AC3E}">
        <p14:creationId xmlns:p14="http://schemas.microsoft.com/office/powerpoint/2010/main" val="3354617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b="1" dirty="0"/>
              <a:t>Inheritance</a:t>
            </a:r>
            <a:r>
              <a:rPr lang="en-US" dirty="0"/>
              <a:t> : The transfer of the characteristics of a class to other classes that are derived from it</a:t>
            </a:r>
            <a:r>
              <a:rPr lang="en-US" dirty="0" smtClean="0"/>
              <a:t>.</a:t>
            </a:r>
          </a:p>
          <a:p>
            <a:r>
              <a:rPr lang="en-US" dirty="0" smtClean="0"/>
              <a:t>Private Class Variable</a:t>
            </a:r>
          </a:p>
          <a:p>
            <a:pPr marL="0" indent="0">
              <a:buNone/>
            </a:pPr>
            <a:r>
              <a:rPr lang="en-US" dirty="0"/>
              <a:t>	</a:t>
            </a:r>
            <a:r>
              <a:rPr lang="en-US" dirty="0" err="1" smtClean="0"/>
              <a:t>obj</a:t>
            </a:r>
            <a:r>
              <a:rPr lang="en-US" dirty="0" smtClean="0"/>
              <a:t>._</a:t>
            </a:r>
            <a:r>
              <a:rPr lang="en-US" dirty="0" err="1" smtClean="0"/>
              <a:t>className</a:t>
            </a:r>
            <a:r>
              <a:rPr lang="en-US" dirty="0" smtClean="0"/>
              <a:t>.__private</a:t>
            </a:r>
            <a:endParaRPr lang="en-US" dirty="0"/>
          </a:p>
          <a:p>
            <a:endParaRPr lang="en-US" dirty="0"/>
          </a:p>
        </p:txBody>
      </p:sp>
    </p:spTree>
    <p:extLst>
      <p:ext uri="{BB962C8B-B14F-4D97-AF65-F5344CB8AC3E}">
        <p14:creationId xmlns:p14="http://schemas.microsoft.com/office/powerpoint/2010/main" val="5630119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14424" y="2325758"/>
            <a:ext cx="7610476" cy="3940572"/>
          </a:xfrm>
        </p:spPr>
        <p:txBody>
          <a:bodyPr>
            <a:normAutofit fontScale="92500" lnSpcReduction="20000"/>
          </a:bodyPr>
          <a:lstStyle/>
          <a:p>
            <a:r>
              <a:rPr lang="en-US" dirty="0" smtClean="0"/>
              <a:t>Identify if a given string is a pangram. A pangram is a sentence, phrase or verse that contains all the letters of the alphabet.</a:t>
            </a:r>
          </a:p>
          <a:p>
            <a:r>
              <a:rPr lang="en-US" dirty="0" smtClean="0"/>
              <a:t>Given the following mapping:</a:t>
            </a:r>
          </a:p>
          <a:p>
            <a:pPr marL="0" indent="0">
              <a:buNone/>
            </a:pPr>
            <a:r>
              <a:rPr lang="nl-NL" b="1" dirty="0" err="1" smtClean="0"/>
              <a:t>key</a:t>
            </a:r>
            <a:r>
              <a:rPr lang="nl-NL" b="1" dirty="0" smtClean="0"/>
              <a:t> </a:t>
            </a:r>
            <a:r>
              <a:rPr lang="nl-NL" b="1" dirty="0"/>
              <a:t>= {'</a:t>
            </a:r>
            <a:r>
              <a:rPr lang="nl-NL" b="1" dirty="0" err="1"/>
              <a:t>a':'n</a:t>
            </a:r>
            <a:r>
              <a:rPr lang="nl-NL" b="1" dirty="0"/>
              <a:t>', '</a:t>
            </a:r>
            <a:r>
              <a:rPr lang="nl-NL" b="1" dirty="0" err="1"/>
              <a:t>b':'o</a:t>
            </a:r>
            <a:r>
              <a:rPr lang="nl-NL" b="1" dirty="0"/>
              <a:t>', '</a:t>
            </a:r>
            <a:r>
              <a:rPr lang="nl-NL" b="1" dirty="0" err="1"/>
              <a:t>c':'p</a:t>
            </a:r>
            <a:r>
              <a:rPr lang="nl-NL" b="1" dirty="0"/>
              <a:t>', '</a:t>
            </a:r>
            <a:r>
              <a:rPr lang="nl-NL" b="1" dirty="0" err="1"/>
              <a:t>d':'q</a:t>
            </a:r>
            <a:r>
              <a:rPr lang="nl-NL" b="1" dirty="0"/>
              <a:t>', '</a:t>
            </a:r>
            <a:r>
              <a:rPr lang="nl-NL" b="1" dirty="0" err="1"/>
              <a:t>e':'r</a:t>
            </a:r>
            <a:r>
              <a:rPr lang="nl-NL" b="1" dirty="0"/>
              <a:t>', '</a:t>
            </a:r>
            <a:r>
              <a:rPr lang="nl-NL" b="1" dirty="0" err="1"/>
              <a:t>f':'s</a:t>
            </a:r>
            <a:r>
              <a:rPr lang="nl-NL" b="1" dirty="0"/>
              <a:t>', '</a:t>
            </a:r>
            <a:r>
              <a:rPr lang="nl-NL" b="1" dirty="0" err="1"/>
              <a:t>g':'t</a:t>
            </a:r>
            <a:r>
              <a:rPr lang="nl-NL" b="1" dirty="0"/>
              <a:t>', '</a:t>
            </a:r>
            <a:r>
              <a:rPr lang="nl-NL" b="1" dirty="0" err="1"/>
              <a:t>h':'u</a:t>
            </a:r>
            <a:r>
              <a:rPr lang="nl-NL" b="1" dirty="0"/>
              <a:t>', '</a:t>
            </a:r>
            <a:r>
              <a:rPr lang="nl-NL" b="1" dirty="0" err="1"/>
              <a:t>i':'v</a:t>
            </a:r>
            <a:r>
              <a:rPr lang="nl-NL" b="1" dirty="0"/>
              <a:t>', '</a:t>
            </a:r>
            <a:r>
              <a:rPr lang="nl-NL" b="1" dirty="0" err="1"/>
              <a:t>j':'w','k':'x</a:t>
            </a:r>
            <a:r>
              <a:rPr lang="nl-NL" b="1" dirty="0"/>
              <a:t>', '</a:t>
            </a:r>
            <a:r>
              <a:rPr lang="nl-NL" b="1" dirty="0" err="1"/>
              <a:t>l':'y</a:t>
            </a:r>
            <a:r>
              <a:rPr lang="nl-NL" b="1" dirty="0"/>
              <a:t>', 'm':'</a:t>
            </a:r>
            <a:r>
              <a:rPr lang="nl-NL" b="1" dirty="0" err="1"/>
              <a:t>z</a:t>
            </a:r>
            <a:r>
              <a:rPr lang="nl-NL" b="1" dirty="0"/>
              <a:t>', '</a:t>
            </a:r>
            <a:r>
              <a:rPr lang="nl-NL" b="1" dirty="0" err="1"/>
              <a:t>n':'a</a:t>
            </a:r>
            <a:r>
              <a:rPr lang="nl-NL" b="1" dirty="0"/>
              <a:t>', '</a:t>
            </a:r>
            <a:r>
              <a:rPr lang="nl-NL" b="1" dirty="0" err="1"/>
              <a:t>o':'b</a:t>
            </a:r>
            <a:r>
              <a:rPr lang="nl-NL" b="1" dirty="0"/>
              <a:t>', '</a:t>
            </a:r>
            <a:r>
              <a:rPr lang="nl-NL" b="1" dirty="0" err="1"/>
              <a:t>p':'c</a:t>
            </a:r>
            <a:r>
              <a:rPr lang="nl-NL" b="1" dirty="0"/>
              <a:t>', '</a:t>
            </a:r>
            <a:r>
              <a:rPr lang="nl-NL" b="1" dirty="0" err="1"/>
              <a:t>q':'d</a:t>
            </a:r>
            <a:r>
              <a:rPr lang="nl-NL" b="1" dirty="0"/>
              <a:t>', '</a:t>
            </a:r>
            <a:r>
              <a:rPr lang="nl-NL" b="1" dirty="0" err="1"/>
              <a:t>r':'e</a:t>
            </a:r>
            <a:r>
              <a:rPr lang="nl-NL" b="1" dirty="0"/>
              <a:t>', '</a:t>
            </a:r>
            <a:r>
              <a:rPr lang="nl-NL" b="1" dirty="0" err="1"/>
              <a:t>s':'f</a:t>
            </a:r>
            <a:r>
              <a:rPr lang="nl-NL" b="1" dirty="0"/>
              <a:t>', '</a:t>
            </a:r>
            <a:r>
              <a:rPr lang="nl-NL" b="1" dirty="0" err="1"/>
              <a:t>t':'g</a:t>
            </a:r>
            <a:r>
              <a:rPr lang="nl-NL" b="1" dirty="0"/>
              <a:t>', '</a:t>
            </a:r>
            <a:r>
              <a:rPr lang="nl-NL" b="1" dirty="0" err="1"/>
              <a:t>u':'h','v':'i</a:t>
            </a:r>
            <a:r>
              <a:rPr lang="nl-NL" b="1" dirty="0"/>
              <a:t>', '</a:t>
            </a:r>
            <a:r>
              <a:rPr lang="nl-NL" b="1" dirty="0" err="1"/>
              <a:t>w':'j</a:t>
            </a:r>
            <a:r>
              <a:rPr lang="nl-NL" b="1" dirty="0"/>
              <a:t>', '</a:t>
            </a:r>
            <a:r>
              <a:rPr lang="nl-NL" b="1" dirty="0" err="1"/>
              <a:t>x':'k','y':'l</a:t>
            </a:r>
            <a:r>
              <a:rPr lang="nl-NL" b="1" dirty="0"/>
              <a:t>', '</a:t>
            </a:r>
            <a:r>
              <a:rPr lang="nl-NL" b="1" dirty="0" err="1"/>
              <a:t>z</a:t>
            </a:r>
            <a:r>
              <a:rPr lang="nl-NL" b="1" dirty="0"/>
              <a:t>':'m', 'A':'N', 'B':'O', 'C':'P', 'D':'Q', 'E':'R', 'F':'S','G':'T', 'H':'U', 'I':'V', 'J':'W', 'K':'X', 'L':'Y', 'M':'Z', 'N':'A', 'O':'B', 'P':'C', 'Q':'D','R':'E', 'S':'F', 'T':'G', 'U':'H', 'V':'I', 'W':'J', 'X':'K', 'Y':'L', 'Z':'M</a:t>
            </a:r>
            <a:r>
              <a:rPr lang="nl-NL" b="1" dirty="0" smtClean="0"/>
              <a:t>'}</a:t>
            </a:r>
          </a:p>
          <a:p>
            <a:pPr marL="0" indent="0">
              <a:buNone/>
            </a:pPr>
            <a:r>
              <a:rPr lang="nl-NL" dirty="0" err="1" smtClean="0"/>
              <a:t>Decode</a:t>
            </a:r>
            <a:r>
              <a:rPr lang="nl-NL" dirty="0" smtClean="0"/>
              <a:t> </a:t>
            </a:r>
            <a:r>
              <a:rPr lang="nl-NL" dirty="0" err="1" smtClean="0"/>
              <a:t>any</a:t>
            </a:r>
            <a:r>
              <a:rPr lang="nl-NL" dirty="0" smtClean="0"/>
              <a:t> </a:t>
            </a:r>
            <a:r>
              <a:rPr lang="nl-NL" dirty="0" err="1" smtClean="0"/>
              <a:t>given</a:t>
            </a:r>
            <a:r>
              <a:rPr lang="nl-NL" dirty="0" smtClean="0"/>
              <a:t> string. Hint: </a:t>
            </a:r>
            <a:r>
              <a:rPr lang="nl-NL" dirty="0" err="1" smtClean="0"/>
              <a:t>you</a:t>
            </a:r>
            <a:r>
              <a:rPr lang="nl-NL" dirty="0" smtClean="0"/>
              <a:t> have </a:t>
            </a:r>
            <a:r>
              <a:rPr lang="nl-NL" dirty="0" err="1" smtClean="0"/>
              <a:t>to</a:t>
            </a:r>
            <a:r>
              <a:rPr lang="nl-NL" dirty="0" smtClean="0"/>
              <a:t> import </a:t>
            </a:r>
            <a:r>
              <a:rPr lang="nl-NL" dirty="0" err="1" smtClean="0"/>
              <a:t>the</a:t>
            </a:r>
            <a:r>
              <a:rPr lang="nl-NL" dirty="0" smtClean="0"/>
              <a:t> </a:t>
            </a:r>
            <a:r>
              <a:rPr lang="nl-NL" dirty="0" err="1" smtClean="0"/>
              <a:t>library</a:t>
            </a:r>
            <a:r>
              <a:rPr lang="nl-NL" dirty="0" smtClean="0"/>
              <a:t> </a:t>
            </a:r>
            <a:r>
              <a:rPr lang="nl-NL" b="1" dirty="0" smtClean="0"/>
              <a:t>string </a:t>
            </a:r>
            <a:r>
              <a:rPr lang="nl-NL" dirty="0" err="1" smtClean="0"/>
              <a:t>to</a:t>
            </a:r>
            <a:r>
              <a:rPr lang="nl-NL" dirty="0" smtClean="0"/>
              <a:t> </a:t>
            </a:r>
            <a:r>
              <a:rPr lang="nl-NL" dirty="0" err="1" smtClean="0"/>
              <a:t>use</a:t>
            </a:r>
            <a:r>
              <a:rPr lang="nl-NL" dirty="0" smtClean="0"/>
              <a:t> </a:t>
            </a:r>
            <a:r>
              <a:rPr lang="nl-NL" dirty="0" err="1" smtClean="0"/>
              <a:t>the</a:t>
            </a:r>
            <a:r>
              <a:rPr lang="nl-NL" dirty="0" smtClean="0"/>
              <a:t> </a:t>
            </a:r>
            <a:r>
              <a:rPr lang="nl-NL" dirty="0" err="1" smtClean="0"/>
              <a:t>methods</a:t>
            </a:r>
            <a:r>
              <a:rPr lang="nl-NL" dirty="0" smtClean="0"/>
              <a:t> </a:t>
            </a:r>
            <a:r>
              <a:rPr lang="nl-NL" b="1" dirty="0" err="1" smtClean="0"/>
              <a:t>join</a:t>
            </a:r>
            <a:r>
              <a:rPr lang="nl-NL" b="1" dirty="0" smtClean="0"/>
              <a:t>, translate</a:t>
            </a:r>
            <a:r>
              <a:rPr lang="nl-NL" dirty="0" smtClean="0"/>
              <a:t> </a:t>
            </a:r>
            <a:r>
              <a:rPr lang="nl-NL" dirty="0" err="1" smtClean="0"/>
              <a:t>and</a:t>
            </a:r>
            <a:r>
              <a:rPr lang="nl-NL" dirty="0" smtClean="0"/>
              <a:t> </a:t>
            </a:r>
            <a:r>
              <a:rPr lang="nl-NL" b="1" dirty="0" err="1" smtClean="0"/>
              <a:t>maketrans</a:t>
            </a:r>
            <a:r>
              <a:rPr lang="nl-NL" dirty="0" smtClean="0"/>
              <a:t>.</a:t>
            </a:r>
            <a:endParaRPr lang="en-US" b="1" dirty="0" smtClean="0"/>
          </a:p>
          <a:p>
            <a:endParaRPr lang="en-US" dirty="0"/>
          </a:p>
        </p:txBody>
      </p:sp>
    </p:spTree>
    <p:extLst>
      <p:ext uri="{BB962C8B-B14F-4D97-AF65-F5344CB8AC3E}">
        <p14:creationId xmlns:p14="http://schemas.microsoft.com/office/powerpoint/2010/main" val="1518293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14424" y="2038256"/>
            <a:ext cx="7610476" cy="4640840"/>
          </a:xfrm>
        </p:spPr>
        <p:txBody>
          <a:bodyPr>
            <a:noAutofit/>
          </a:bodyPr>
          <a:lstStyle/>
          <a:p>
            <a:pPr marL="0" indent="0">
              <a:buNone/>
            </a:pPr>
            <a:r>
              <a:rPr lang="en-US" sz="1600" dirty="0" smtClean="0"/>
              <a:t>The International Civil Aviation Organization (ICAO) alphabet assigns code words to the letters of the English alphabet </a:t>
            </a:r>
            <a:r>
              <a:rPr lang="en-US" sz="1600" dirty="0" err="1" smtClean="0"/>
              <a:t>acrophonically</a:t>
            </a:r>
            <a:r>
              <a:rPr lang="en-US" sz="1600" dirty="0"/>
              <a:t> </a:t>
            </a:r>
            <a:r>
              <a:rPr lang="en-US" sz="1600" dirty="0" smtClean="0"/>
              <a:t>so that critical combinations of letters can be pronounced and understood by those who transmit and receive voice messages by radio or telephone regardless of their native language, especially when the safety of navigation or person is essential. </a:t>
            </a:r>
          </a:p>
          <a:p>
            <a:pPr marL="0" indent="0">
              <a:buNone/>
            </a:pPr>
            <a:r>
              <a:rPr lang="nl-NL" sz="1600" dirty="0" smtClean="0"/>
              <a:t>d </a:t>
            </a:r>
            <a:r>
              <a:rPr lang="nl-NL" sz="1600" dirty="0"/>
              <a:t>= {'</a:t>
            </a:r>
            <a:r>
              <a:rPr lang="nl-NL" sz="1600" dirty="0" err="1"/>
              <a:t>a':'alfa</a:t>
            </a:r>
            <a:r>
              <a:rPr lang="nl-NL" sz="1600" dirty="0"/>
              <a:t>', '</a:t>
            </a:r>
            <a:r>
              <a:rPr lang="nl-NL" sz="1600" dirty="0" err="1"/>
              <a:t>b':'bravo</a:t>
            </a:r>
            <a:r>
              <a:rPr lang="nl-NL" sz="1600" dirty="0"/>
              <a:t>', 'c':'</a:t>
            </a:r>
            <a:r>
              <a:rPr lang="nl-NL" sz="1600" dirty="0" err="1"/>
              <a:t>charlie</a:t>
            </a:r>
            <a:r>
              <a:rPr lang="nl-NL" sz="1600" dirty="0"/>
              <a:t>', '</a:t>
            </a:r>
            <a:r>
              <a:rPr lang="nl-NL" sz="1600" dirty="0" err="1"/>
              <a:t>d':'delta</a:t>
            </a:r>
            <a:r>
              <a:rPr lang="nl-NL" sz="1600" dirty="0"/>
              <a:t>', '</a:t>
            </a:r>
            <a:r>
              <a:rPr lang="nl-NL" sz="1600" dirty="0" err="1"/>
              <a:t>e':'echo</a:t>
            </a:r>
            <a:r>
              <a:rPr lang="nl-NL" sz="1600" dirty="0"/>
              <a:t>',      '</a:t>
            </a:r>
            <a:r>
              <a:rPr lang="nl-NL" sz="1600" dirty="0" err="1"/>
              <a:t>f':'foxtrot</a:t>
            </a:r>
            <a:r>
              <a:rPr lang="nl-NL" sz="1600" dirty="0"/>
              <a:t>', '</a:t>
            </a:r>
            <a:r>
              <a:rPr lang="nl-NL" sz="1600" dirty="0" err="1"/>
              <a:t>g':'golf</a:t>
            </a:r>
            <a:r>
              <a:rPr lang="nl-NL" sz="1600" dirty="0"/>
              <a:t>', '</a:t>
            </a:r>
            <a:r>
              <a:rPr lang="nl-NL" sz="1600" dirty="0" err="1"/>
              <a:t>h':'hotel</a:t>
            </a:r>
            <a:r>
              <a:rPr lang="nl-NL" sz="1600" dirty="0"/>
              <a:t>', 'i':'</a:t>
            </a:r>
            <a:r>
              <a:rPr lang="nl-NL" sz="1600" dirty="0" err="1"/>
              <a:t>india</a:t>
            </a:r>
            <a:r>
              <a:rPr lang="nl-NL" sz="1600" dirty="0"/>
              <a:t>', 'j':'</a:t>
            </a:r>
            <a:r>
              <a:rPr lang="nl-NL" sz="1600" dirty="0" err="1"/>
              <a:t>juliett</a:t>
            </a:r>
            <a:r>
              <a:rPr lang="nl-NL" sz="1600" dirty="0"/>
              <a:t>',      '</a:t>
            </a:r>
            <a:r>
              <a:rPr lang="nl-NL" sz="1600" dirty="0" err="1"/>
              <a:t>k':'kilo</a:t>
            </a:r>
            <a:r>
              <a:rPr lang="nl-NL" sz="1600" dirty="0"/>
              <a:t>', 'l':'</a:t>
            </a:r>
            <a:r>
              <a:rPr lang="nl-NL" sz="1600" dirty="0" err="1"/>
              <a:t>lima</a:t>
            </a:r>
            <a:r>
              <a:rPr lang="nl-NL" sz="1600" dirty="0"/>
              <a:t>', 'm':'</a:t>
            </a:r>
            <a:r>
              <a:rPr lang="nl-NL" sz="1600" dirty="0" err="1"/>
              <a:t>mike</a:t>
            </a:r>
            <a:r>
              <a:rPr lang="nl-NL" sz="1600" dirty="0"/>
              <a:t>', '</a:t>
            </a:r>
            <a:r>
              <a:rPr lang="nl-NL" sz="1600" dirty="0" err="1"/>
              <a:t>n':'november</a:t>
            </a:r>
            <a:r>
              <a:rPr lang="nl-NL" sz="1600" dirty="0"/>
              <a:t>', 'o':'</a:t>
            </a:r>
            <a:r>
              <a:rPr lang="nl-NL" sz="1600" dirty="0" err="1"/>
              <a:t>oscar</a:t>
            </a:r>
            <a:r>
              <a:rPr lang="nl-NL" sz="1600" dirty="0"/>
              <a:t>',      '</a:t>
            </a:r>
            <a:r>
              <a:rPr lang="nl-NL" sz="1600" dirty="0" err="1"/>
              <a:t>p':'papa</a:t>
            </a:r>
            <a:r>
              <a:rPr lang="nl-NL" sz="1600" dirty="0"/>
              <a:t>', 'q':'</a:t>
            </a:r>
            <a:r>
              <a:rPr lang="nl-NL" sz="1600" dirty="0" err="1"/>
              <a:t>quebec</a:t>
            </a:r>
            <a:r>
              <a:rPr lang="nl-NL" sz="1600" dirty="0"/>
              <a:t>', 'r':'</a:t>
            </a:r>
            <a:r>
              <a:rPr lang="nl-NL" sz="1600" dirty="0" err="1"/>
              <a:t>romeo</a:t>
            </a:r>
            <a:r>
              <a:rPr lang="nl-NL" sz="1600" dirty="0"/>
              <a:t>', 's':'</a:t>
            </a:r>
            <a:r>
              <a:rPr lang="nl-NL" sz="1600" dirty="0" err="1"/>
              <a:t>sierra</a:t>
            </a:r>
            <a:r>
              <a:rPr lang="nl-NL" sz="1600" dirty="0"/>
              <a:t>', '</a:t>
            </a:r>
            <a:r>
              <a:rPr lang="nl-NL" sz="1600" dirty="0" err="1"/>
              <a:t>t':'tango</a:t>
            </a:r>
            <a:r>
              <a:rPr lang="nl-NL" sz="1600" dirty="0"/>
              <a:t>',      '</a:t>
            </a:r>
            <a:r>
              <a:rPr lang="nl-NL" sz="1600" dirty="0" err="1"/>
              <a:t>u':'uniform</a:t>
            </a:r>
            <a:r>
              <a:rPr lang="nl-NL" sz="1600" dirty="0"/>
              <a:t>', 'v':'</a:t>
            </a:r>
            <a:r>
              <a:rPr lang="nl-NL" sz="1600" dirty="0" err="1"/>
              <a:t>victor</a:t>
            </a:r>
            <a:r>
              <a:rPr lang="nl-NL" sz="1600" dirty="0"/>
              <a:t>', 'w':'</a:t>
            </a:r>
            <a:r>
              <a:rPr lang="nl-NL" sz="1600" dirty="0" err="1"/>
              <a:t>whiskey</a:t>
            </a:r>
            <a:r>
              <a:rPr lang="nl-NL" sz="1600" dirty="0"/>
              <a:t>', 'x':'</a:t>
            </a:r>
            <a:r>
              <a:rPr lang="nl-NL" sz="1600" dirty="0" err="1"/>
              <a:t>x-ray</a:t>
            </a:r>
            <a:r>
              <a:rPr lang="nl-NL" sz="1600" dirty="0"/>
              <a:t>', '</a:t>
            </a:r>
            <a:r>
              <a:rPr lang="nl-NL" sz="1600" dirty="0" err="1"/>
              <a:t>y':'yankee</a:t>
            </a:r>
            <a:r>
              <a:rPr lang="nl-NL" sz="1600" dirty="0"/>
              <a:t>',      '</a:t>
            </a:r>
            <a:r>
              <a:rPr lang="nl-NL" sz="1600" dirty="0" err="1"/>
              <a:t>z</a:t>
            </a:r>
            <a:r>
              <a:rPr lang="nl-NL" sz="1600" dirty="0"/>
              <a:t>':'</a:t>
            </a:r>
            <a:r>
              <a:rPr lang="nl-NL" sz="1600" dirty="0" err="1"/>
              <a:t>zulu</a:t>
            </a:r>
            <a:r>
              <a:rPr lang="nl-NL" sz="1600" dirty="0" smtClean="0"/>
              <a:t>'}</a:t>
            </a:r>
          </a:p>
          <a:p>
            <a:pPr marL="0" indent="0">
              <a:buNone/>
            </a:pPr>
            <a:r>
              <a:rPr lang="nl-NL" sz="1600" dirty="0" smtClean="0"/>
              <a:t>Write a procedure </a:t>
            </a:r>
            <a:r>
              <a:rPr lang="nl-NL" sz="1600" dirty="0" err="1" smtClean="0"/>
              <a:t>speak_ICAO</a:t>
            </a:r>
            <a:r>
              <a:rPr lang="nl-NL" sz="1600" dirty="0" smtClean="0"/>
              <a:t>() </a:t>
            </a:r>
            <a:r>
              <a:rPr lang="nl-NL" sz="1600" dirty="0" err="1" smtClean="0"/>
              <a:t>that</a:t>
            </a:r>
            <a:r>
              <a:rPr lang="nl-NL" sz="1600" dirty="0" smtClean="0"/>
              <a:t> </a:t>
            </a:r>
            <a:r>
              <a:rPr lang="nl-NL" sz="1600" dirty="0" err="1" smtClean="0"/>
              <a:t>translates</a:t>
            </a:r>
            <a:r>
              <a:rPr lang="nl-NL" sz="1600" dirty="0" smtClean="0"/>
              <a:t> </a:t>
            </a:r>
            <a:r>
              <a:rPr lang="nl-NL" sz="1600" dirty="0" err="1" smtClean="0"/>
              <a:t>any</a:t>
            </a:r>
            <a:r>
              <a:rPr lang="nl-NL" sz="1600" dirty="0" smtClean="0"/>
              <a:t> </a:t>
            </a:r>
            <a:r>
              <a:rPr lang="nl-NL" sz="1600" dirty="0" err="1" smtClean="0"/>
              <a:t>text</a:t>
            </a:r>
            <a:r>
              <a:rPr lang="nl-NL" sz="1600" dirty="0" smtClean="0"/>
              <a:t> </a:t>
            </a:r>
            <a:r>
              <a:rPr lang="nl-NL" sz="1600" dirty="0" err="1" smtClean="0"/>
              <a:t>into</a:t>
            </a:r>
            <a:r>
              <a:rPr lang="nl-NL" sz="1600" dirty="0" smtClean="0"/>
              <a:t> spoken ICAO </a:t>
            </a:r>
            <a:r>
              <a:rPr lang="nl-NL" sz="1600" dirty="0" err="1" smtClean="0"/>
              <a:t>words</a:t>
            </a:r>
            <a:r>
              <a:rPr lang="nl-NL" sz="1600" dirty="0" smtClean="0"/>
              <a:t>. Import </a:t>
            </a:r>
            <a:r>
              <a:rPr lang="nl-NL" sz="1600" dirty="0" err="1" smtClean="0"/>
              <a:t>two</a:t>
            </a:r>
            <a:r>
              <a:rPr lang="nl-NL" sz="1600" dirty="0" smtClean="0"/>
              <a:t> </a:t>
            </a:r>
            <a:r>
              <a:rPr lang="nl-NL" sz="1600" dirty="0" err="1" smtClean="0"/>
              <a:t>libraries</a:t>
            </a:r>
            <a:r>
              <a:rPr lang="nl-NL" sz="1600" dirty="0" smtClean="0"/>
              <a:t>: os </a:t>
            </a:r>
            <a:r>
              <a:rPr lang="nl-NL" sz="1600" dirty="0" err="1" smtClean="0"/>
              <a:t>and</a:t>
            </a:r>
            <a:r>
              <a:rPr lang="nl-NL" sz="1600" dirty="0" smtClean="0"/>
              <a:t> time. </a:t>
            </a:r>
            <a:r>
              <a:rPr lang="nl-NL" sz="1600" dirty="0" err="1" smtClean="0"/>
              <a:t>You</a:t>
            </a:r>
            <a:r>
              <a:rPr lang="nl-NL" sz="1600" dirty="0" smtClean="0"/>
              <a:t> have access </a:t>
            </a:r>
            <a:r>
              <a:rPr lang="nl-NL" sz="1600" dirty="0" err="1" smtClean="0"/>
              <a:t>to</a:t>
            </a:r>
            <a:r>
              <a:rPr lang="nl-NL" sz="1600" dirty="0" smtClean="0"/>
              <a:t> </a:t>
            </a:r>
            <a:r>
              <a:rPr lang="nl-NL" sz="1600" dirty="0" err="1" smtClean="0"/>
              <a:t>the</a:t>
            </a:r>
            <a:r>
              <a:rPr lang="nl-NL" sz="1600" dirty="0" smtClean="0"/>
              <a:t> system TTS (</a:t>
            </a:r>
            <a:r>
              <a:rPr lang="nl-NL" sz="1600" dirty="0" err="1" smtClean="0"/>
              <a:t>text</a:t>
            </a:r>
            <a:r>
              <a:rPr lang="nl-NL" sz="1600" dirty="0" smtClean="0"/>
              <a:t>-</a:t>
            </a:r>
            <a:r>
              <a:rPr lang="nl-NL" sz="1600" dirty="0" err="1" smtClean="0"/>
              <a:t>to</a:t>
            </a:r>
            <a:r>
              <a:rPr lang="nl-NL" sz="1600" dirty="0" smtClean="0"/>
              <a:t>-speech) </a:t>
            </a:r>
            <a:r>
              <a:rPr lang="nl-NL" sz="1600" dirty="0" err="1" smtClean="0"/>
              <a:t>by</a:t>
            </a:r>
            <a:r>
              <a:rPr lang="nl-NL" sz="1600" dirty="0" smtClean="0"/>
              <a:t> </a:t>
            </a:r>
            <a:r>
              <a:rPr lang="nl-NL" sz="1600" dirty="0" err="1" smtClean="0"/>
              <a:t>os.system</a:t>
            </a:r>
            <a:r>
              <a:rPr lang="nl-NL" sz="1600" dirty="0" smtClean="0"/>
              <a:t>(‘say ‘ + </a:t>
            </a:r>
            <a:r>
              <a:rPr lang="nl-NL" sz="1600" dirty="0" err="1" smtClean="0"/>
              <a:t>msg</a:t>
            </a:r>
            <a:r>
              <a:rPr lang="nl-NL" sz="1600" dirty="0" smtClean="0"/>
              <a:t>) </a:t>
            </a:r>
            <a:r>
              <a:rPr lang="nl-NL" sz="1600" dirty="0" err="1" smtClean="0"/>
              <a:t>where</a:t>
            </a:r>
            <a:r>
              <a:rPr lang="nl-NL" sz="1600" dirty="0" smtClean="0"/>
              <a:t> </a:t>
            </a:r>
            <a:r>
              <a:rPr lang="nl-NL" sz="1600" dirty="0" err="1" smtClean="0"/>
              <a:t>msg</a:t>
            </a:r>
            <a:r>
              <a:rPr lang="nl-NL" sz="1600" dirty="0" smtClean="0"/>
              <a:t> is </a:t>
            </a:r>
            <a:r>
              <a:rPr lang="nl-NL" sz="1600" dirty="0" err="1" smtClean="0"/>
              <a:t>the</a:t>
            </a:r>
            <a:r>
              <a:rPr lang="nl-NL" sz="1600" dirty="0" smtClean="0"/>
              <a:t> string </a:t>
            </a:r>
            <a:r>
              <a:rPr lang="nl-NL" sz="1600" dirty="0" err="1" smtClean="0"/>
              <a:t>to</a:t>
            </a:r>
            <a:r>
              <a:rPr lang="nl-NL" sz="1600" dirty="0" smtClean="0"/>
              <a:t> </a:t>
            </a:r>
            <a:r>
              <a:rPr lang="nl-NL" sz="1600" dirty="0" err="1" smtClean="0"/>
              <a:t>be</a:t>
            </a:r>
            <a:r>
              <a:rPr lang="nl-NL" sz="1600" dirty="0" smtClean="0"/>
              <a:t> spoken. </a:t>
            </a:r>
            <a:r>
              <a:rPr lang="nl-NL" sz="1600" dirty="0" err="1" smtClean="0"/>
              <a:t>Aside</a:t>
            </a:r>
            <a:r>
              <a:rPr lang="nl-NL" sz="1600" dirty="0" smtClean="0"/>
              <a:t> </a:t>
            </a:r>
            <a:r>
              <a:rPr lang="nl-NL" sz="1600" dirty="0" err="1" smtClean="0"/>
              <a:t>from</a:t>
            </a:r>
            <a:r>
              <a:rPr lang="nl-NL" sz="1600" dirty="0" smtClean="0"/>
              <a:t> </a:t>
            </a:r>
            <a:r>
              <a:rPr lang="nl-NL" sz="1600" dirty="0" err="1" smtClean="0"/>
              <a:t>the</a:t>
            </a:r>
            <a:r>
              <a:rPr lang="nl-NL" sz="1600" dirty="0" smtClean="0"/>
              <a:t> string parameter, accept </a:t>
            </a:r>
            <a:r>
              <a:rPr lang="nl-NL" sz="1600" dirty="0" err="1" smtClean="0"/>
              <a:t>two</a:t>
            </a:r>
            <a:r>
              <a:rPr lang="nl-NL" sz="1600" dirty="0" smtClean="0"/>
              <a:t> </a:t>
            </a:r>
            <a:r>
              <a:rPr lang="nl-NL" sz="1600" dirty="0" err="1" smtClean="0"/>
              <a:t>floats</a:t>
            </a:r>
            <a:r>
              <a:rPr lang="nl-NL" sz="1600" dirty="0" smtClean="0"/>
              <a:t> </a:t>
            </a:r>
            <a:r>
              <a:rPr lang="nl-NL" sz="1600" dirty="0" err="1" smtClean="0"/>
              <a:t>that</a:t>
            </a:r>
            <a:r>
              <a:rPr lang="nl-NL" sz="1600" dirty="0" smtClean="0"/>
              <a:t> </a:t>
            </a:r>
            <a:r>
              <a:rPr lang="nl-NL" sz="1600" dirty="0" err="1" smtClean="0"/>
              <a:t>will</a:t>
            </a:r>
            <a:r>
              <a:rPr lang="nl-NL" sz="1600" dirty="0" smtClean="0"/>
              <a:t> </a:t>
            </a:r>
            <a:r>
              <a:rPr lang="nl-NL" sz="1600" dirty="0" err="1" smtClean="0"/>
              <a:t>indicate</a:t>
            </a:r>
            <a:r>
              <a:rPr lang="nl-NL" sz="1600" dirty="0" smtClean="0"/>
              <a:t> </a:t>
            </a:r>
            <a:r>
              <a:rPr lang="nl-NL" sz="1600" dirty="0" err="1" smtClean="0"/>
              <a:t>the</a:t>
            </a:r>
            <a:r>
              <a:rPr lang="nl-NL" sz="1600" dirty="0" smtClean="0"/>
              <a:t> </a:t>
            </a:r>
            <a:r>
              <a:rPr lang="nl-NL" sz="1600" dirty="0" err="1" smtClean="0"/>
              <a:t>length</a:t>
            </a:r>
            <a:r>
              <a:rPr lang="nl-NL" sz="1600" dirty="0" smtClean="0"/>
              <a:t> of </a:t>
            </a:r>
            <a:r>
              <a:rPr lang="nl-NL" sz="1600" dirty="0" err="1" smtClean="0"/>
              <a:t>pause</a:t>
            </a:r>
            <a:r>
              <a:rPr lang="nl-NL" sz="1600" dirty="0" smtClean="0"/>
              <a:t> </a:t>
            </a:r>
            <a:r>
              <a:rPr lang="nl-NL" sz="1600" dirty="0" err="1" smtClean="0"/>
              <a:t>between</a:t>
            </a:r>
            <a:r>
              <a:rPr lang="nl-NL" sz="1600" dirty="0" smtClean="0"/>
              <a:t> ICAO </a:t>
            </a:r>
            <a:r>
              <a:rPr lang="nl-NL" sz="1600" dirty="0" err="1" smtClean="0"/>
              <a:t>words</a:t>
            </a:r>
            <a:r>
              <a:rPr lang="nl-NL" sz="1600" dirty="0" smtClean="0"/>
              <a:t> (</a:t>
            </a:r>
            <a:r>
              <a:rPr lang="nl-NL" sz="1600" dirty="0" err="1" smtClean="0"/>
              <a:t>the</a:t>
            </a:r>
            <a:r>
              <a:rPr lang="nl-NL" sz="1600" dirty="0" smtClean="0"/>
              <a:t> letters) </a:t>
            </a:r>
            <a:r>
              <a:rPr lang="nl-NL" sz="1600" dirty="0" err="1" smtClean="0"/>
              <a:t>and</a:t>
            </a:r>
            <a:r>
              <a:rPr lang="nl-NL" sz="1600" dirty="0" smtClean="0"/>
              <a:t> </a:t>
            </a:r>
            <a:r>
              <a:rPr lang="nl-NL" sz="1600" dirty="0" err="1" smtClean="0"/>
              <a:t>between</a:t>
            </a:r>
            <a:r>
              <a:rPr lang="nl-NL" sz="1600" dirty="0" smtClean="0"/>
              <a:t> </a:t>
            </a:r>
            <a:r>
              <a:rPr lang="nl-NL" sz="1600" dirty="0" err="1" smtClean="0"/>
              <a:t>each</a:t>
            </a:r>
            <a:r>
              <a:rPr lang="nl-NL" sz="1600" dirty="0" smtClean="0"/>
              <a:t> word spoken.</a:t>
            </a:r>
            <a:endParaRPr lang="en-US" sz="1600" dirty="0"/>
          </a:p>
        </p:txBody>
      </p:sp>
    </p:spTree>
    <p:extLst>
      <p:ext uri="{BB962C8B-B14F-4D97-AF65-F5344CB8AC3E}">
        <p14:creationId xmlns:p14="http://schemas.microsoft.com/office/powerpoint/2010/main" val="19474174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14424" y="2325758"/>
            <a:ext cx="7610476" cy="3940572"/>
          </a:xfrm>
        </p:spPr>
        <p:txBody>
          <a:bodyPr>
            <a:normAutofit lnSpcReduction="10000"/>
          </a:bodyPr>
          <a:lstStyle/>
          <a:p>
            <a:r>
              <a:rPr lang="en-US" dirty="0" smtClean="0"/>
              <a:t>From a string input, create a per-word letter-counter that excludes the article </a:t>
            </a:r>
            <a:r>
              <a:rPr lang="en-US" i="1" dirty="0" smtClean="0"/>
              <a:t>the</a:t>
            </a:r>
            <a:r>
              <a:rPr lang="en-US" dirty="0" smtClean="0"/>
              <a:t> from the count. Use a shorthand looping in lists.</a:t>
            </a:r>
          </a:p>
          <a:p>
            <a:r>
              <a:rPr lang="en-US" dirty="0" smtClean="0"/>
              <a:t>The aliens invaded the Earth. Their language goes like this: if the letter is a consonant, they spell it as consonant + o + consonant (as in, h = </a:t>
            </a:r>
            <a:r>
              <a:rPr lang="en-US" dirty="0" err="1" smtClean="0"/>
              <a:t>hoh</a:t>
            </a:r>
            <a:r>
              <a:rPr lang="en-US" dirty="0" smtClean="0"/>
              <a:t>). Vowels are spelled as is. Translate a given list of strings to this alien language using the method map().</a:t>
            </a:r>
          </a:p>
          <a:p>
            <a:r>
              <a:rPr lang="en-US" dirty="0" smtClean="0"/>
              <a:t>Given an input text file, create a new file that numbers the input text file per line. Use the </a:t>
            </a:r>
            <a:r>
              <a:rPr lang="en-US" dirty="0" err="1" smtClean="0"/>
              <a:t>argv</a:t>
            </a:r>
            <a:r>
              <a:rPr lang="en-US" dirty="0" smtClean="0"/>
              <a:t> module from the sys package so that your run command is something like: python exercise6.py </a:t>
            </a:r>
            <a:r>
              <a:rPr lang="en-US" dirty="0" err="1" smtClean="0"/>
              <a:t>input.txt</a:t>
            </a:r>
            <a:r>
              <a:rPr lang="en-US" dirty="0" smtClean="0"/>
              <a:t> </a:t>
            </a:r>
            <a:r>
              <a:rPr lang="en-US" dirty="0" err="1" smtClean="0"/>
              <a:t>output.txt</a:t>
            </a:r>
            <a:endParaRPr lang="en-US" dirty="0"/>
          </a:p>
        </p:txBody>
      </p:sp>
    </p:spTree>
    <p:extLst>
      <p:ext uri="{BB962C8B-B14F-4D97-AF65-F5344CB8AC3E}">
        <p14:creationId xmlns:p14="http://schemas.microsoft.com/office/powerpoint/2010/main" val="1415292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a:lstStyle/>
          <a:p>
            <a:r>
              <a:rPr lang="en-US" dirty="0" smtClean="0">
                <a:solidFill>
                  <a:srgbClr val="FF0000"/>
                </a:solidFill>
                <a:latin typeface="Courier New"/>
                <a:cs typeface="Courier New"/>
              </a:rPr>
              <a:t>filter(function, sequence)</a:t>
            </a:r>
          </a:p>
          <a:p>
            <a:r>
              <a:rPr lang="en-US" dirty="0"/>
              <a:t>o</a:t>
            </a:r>
            <a:r>
              <a:rPr lang="en-US" dirty="0" smtClean="0"/>
              <a:t>ffers </a:t>
            </a:r>
            <a:r>
              <a:rPr lang="en-US" dirty="0"/>
              <a:t>an elegant way to filter out all the elements of a list, for which the </a:t>
            </a:r>
            <a:r>
              <a:rPr lang="en-US" dirty="0">
                <a:solidFill>
                  <a:srgbClr val="FF0000"/>
                </a:solidFill>
                <a:latin typeface="Courier New"/>
                <a:cs typeface="Courier New"/>
              </a:rPr>
              <a:t>function</a:t>
            </a:r>
            <a:r>
              <a:rPr lang="en-US" dirty="0"/>
              <a:t> returns </a:t>
            </a:r>
            <a:r>
              <a:rPr lang="en-US" dirty="0" smtClean="0"/>
              <a:t>True</a:t>
            </a:r>
          </a:p>
          <a:p>
            <a:r>
              <a:rPr lang="en-US" dirty="0">
                <a:solidFill>
                  <a:srgbClr val="FF0000"/>
                </a:solidFill>
                <a:latin typeface="Courier New"/>
                <a:cs typeface="Courier New"/>
              </a:rPr>
              <a:t>f</a:t>
            </a:r>
            <a:r>
              <a:rPr lang="en-US" dirty="0" smtClean="0">
                <a:solidFill>
                  <a:srgbClr val="FF0000"/>
                </a:solidFill>
                <a:latin typeface="Courier New"/>
                <a:cs typeface="Courier New"/>
              </a:rPr>
              <a:t>unction </a:t>
            </a:r>
            <a:r>
              <a:rPr lang="en-US" dirty="0" smtClean="0"/>
              <a:t>returns </a:t>
            </a:r>
            <a:r>
              <a:rPr lang="en-US" dirty="0"/>
              <a:t>a Boolean value, i.e. either True or False. This function will be applied to every element of the </a:t>
            </a:r>
            <a:r>
              <a:rPr lang="en-US" dirty="0" smtClean="0">
                <a:solidFill>
                  <a:srgbClr val="FF0000"/>
                </a:solidFill>
                <a:latin typeface="Courier New"/>
                <a:cs typeface="Courier New"/>
              </a:rPr>
              <a:t>sequence</a:t>
            </a:r>
            <a:r>
              <a:rPr lang="en-US" dirty="0" smtClean="0"/>
              <a:t>. </a:t>
            </a:r>
            <a:r>
              <a:rPr lang="en-US" dirty="0"/>
              <a:t>Only if </a:t>
            </a:r>
            <a:r>
              <a:rPr lang="en-US" dirty="0" smtClean="0">
                <a:solidFill>
                  <a:srgbClr val="FF0000"/>
                </a:solidFill>
                <a:latin typeface="Courier New"/>
                <a:cs typeface="Courier New"/>
              </a:rPr>
              <a:t>function </a:t>
            </a:r>
            <a:r>
              <a:rPr lang="en-US" dirty="0" smtClean="0"/>
              <a:t>returns </a:t>
            </a:r>
            <a:r>
              <a:rPr lang="en-US" dirty="0"/>
              <a:t>True will the element of the </a:t>
            </a:r>
            <a:r>
              <a:rPr lang="en-US" dirty="0" smtClean="0"/>
              <a:t>sequence be </a:t>
            </a:r>
            <a:r>
              <a:rPr lang="en-US" dirty="0"/>
              <a:t>included in the result </a:t>
            </a:r>
            <a:r>
              <a:rPr lang="en-US" dirty="0" smtClean="0"/>
              <a:t>list</a:t>
            </a:r>
            <a:endParaRPr lang="en-US" dirty="0" smtClean="0">
              <a:solidFill>
                <a:srgbClr val="FF0000"/>
              </a:solidFill>
              <a:latin typeface="Courier New"/>
              <a:cs typeface="Courier New"/>
            </a:endParaRPr>
          </a:p>
          <a:p>
            <a:endParaRPr lang="en-US" dirty="0"/>
          </a:p>
        </p:txBody>
      </p:sp>
    </p:spTree>
    <p:extLst>
      <p:ext uri="{BB962C8B-B14F-4D97-AF65-F5344CB8AC3E}">
        <p14:creationId xmlns:p14="http://schemas.microsoft.com/office/powerpoint/2010/main" val="1123640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14424" y="2325758"/>
            <a:ext cx="7610476" cy="3940572"/>
          </a:xfrm>
        </p:spPr>
        <p:txBody>
          <a:bodyPr>
            <a:normAutofit/>
          </a:bodyPr>
          <a:lstStyle/>
          <a:p>
            <a:r>
              <a:rPr lang="en-US" dirty="0" smtClean="0"/>
              <a:t>From an input text file, get the average count of all the letters in that file.</a:t>
            </a:r>
          </a:p>
          <a:p>
            <a:r>
              <a:rPr lang="en-US" dirty="0" smtClean="0"/>
              <a:t>From a file </a:t>
            </a:r>
            <a:r>
              <a:rPr lang="en-US" dirty="0" err="1" smtClean="0"/>
              <a:t>simpsons_phone_book.txt</a:t>
            </a:r>
            <a:r>
              <a:rPr lang="en-US" dirty="0" smtClean="0"/>
              <a:t>, print all lines that matches these characteristics: starts with J, followed by any letter, and surname is </a:t>
            </a:r>
            <a:r>
              <a:rPr lang="en-US" dirty="0" err="1" smtClean="0"/>
              <a:t>Neu</a:t>
            </a:r>
            <a:r>
              <a:rPr lang="en-US" dirty="0" smtClean="0"/>
              <a:t>. Some input may be improperly spaced so it should follow that names with several spaces between the first name and last name is accepted.</a:t>
            </a:r>
            <a:endParaRPr lang="en-US" dirty="0"/>
          </a:p>
        </p:txBody>
      </p:sp>
    </p:spTree>
    <p:extLst>
      <p:ext uri="{BB962C8B-B14F-4D97-AF65-F5344CB8AC3E}">
        <p14:creationId xmlns:p14="http://schemas.microsoft.com/office/powerpoint/2010/main" val="6431296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14424" y="2325758"/>
            <a:ext cx="7610476" cy="3940572"/>
          </a:xfrm>
        </p:spPr>
        <p:txBody>
          <a:bodyPr>
            <a:normAutofit/>
          </a:bodyPr>
          <a:lstStyle/>
          <a:p>
            <a:pPr marL="0" indent="0">
              <a:buNone/>
            </a:pPr>
            <a:r>
              <a:rPr lang="en-US" dirty="0" smtClean="0"/>
              <a:t>Below is a list of  sample postcodes:</a:t>
            </a:r>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69" y="2845432"/>
            <a:ext cx="5003800" cy="3708400"/>
          </a:xfrm>
          <a:prstGeom prst="rect">
            <a:avLst/>
          </a:prstGeom>
        </p:spPr>
      </p:pic>
      <p:sp>
        <p:nvSpPr>
          <p:cNvPr id="5" name="TextBox 4"/>
          <p:cNvSpPr txBox="1"/>
          <p:nvPr/>
        </p:nvSpPr>
        <p:spPr>
          <a:xfrm>
            <a:off x="5645426" y="2802835"/>
            <a:ext cx="3079474" cy="3970318"/>
          </a:xfrm>
          <a:prstGeom prst="rect">
            <a:avLst/>
          </a:prstGeom>
          <a:noFill/>
        </p:spPr>
        <p:txBody>
          <a:bodyPr wrap="square" rtlCol="0">
            <a:spAutoFit/>
          </a:bodyPr>
          <a:lstStyle/>
          <a:p>
            <a:r>
              <a:rPr lang="en-US" sz="1400" dirty="0" smtClean="0"/>
              <a:t>A valid postcode is defined by these characteristics:</a:t>
            </a:r>
          </a:p>
          <a:p>
            <a:endParaRPr lang="en-US" sz="1400" dirty="0"/>
          </a:p>
          <a:p>
            <a:r>
              <a:rPr lang="en-US" sz="1400" dirty="0"/>
              <a:t>has 2 codes separated by </a:t>
            </a:r>
            <a:r>
              <a:rPr lang="en-US" sz="1400" dirty="0" smtClean="0"/>
              <a:t>space</a:t>
            </a:r>
            <a:endParaRPr lang="en-US" sz="1400" dirty="0"/>
          </a:p>
          <a:p>
            <a:r>
              <a:rPr lang="en-US" sz="1400" dirty="0"/>
              <a:t>first code:</a:t>
            </a:r>
          </a:p>
          <a:p>
            <a:r>
              <a:rPr lang="en-US" sz="1400" dirty="0"/>
              <a:t>starts in 1 or 2 capital letters</a:t>
            </a:r>
          </a:p>
          <a:p>
            <a:r>
              <a:rPr lang="en-US" sz="1400" dirty="0"/>
              <a:t>followed by number or the letter R</a:t>
            </a:r>
          </a:p>
          <a:p>
            <a:r>
              <a:rPr lang="en-US" sz="1400" dirty="0"/>
              <a:t>optional: end with any number or capital </a:t>
            </a:r>
            <a:r>
              <a:rPr lang="en-US" sz="1400" dirty="0" smtClean="0"/>
              <a:t>letter</a:t>
            </a:r>
            <a:endParaRPr lang="en-US" sz="1400" dirty="0"/>
          </a:p>
          <a:p>
            <a:r>
              <a:rPr lang="en-US" sz="1400" dirty="0"/>
              <a:t>second code:</a:t>
            </a:r>
          </a:p>
          <a:p>
            <a:r>
              <a:rPr lang="en-US" sz="1400" dirty="0"/>
              <a:t>any number</a:t>
            </a:r>
          </a:p>
          <a:p>
            <a:r>
              <a:rPr lang="en-US" sz="1400" dirty="0"/>
              <a:t>exactly 2 capital letters except C I K M O V</a:t>
            </a:r>
            <a:r>
              <a:rPr lang="en-US" sz="1400" dirty="0" smtClean="0"/>
              <a:t/>
            </a:r>
            <a:br>
              <a:rPr lang="en-US" sz="1400" dirty="0" smtClean="0"/>
            </a:br>
            <a:r>
              <a:rPr lang="en-US" sz="1400" dirty="0" smtClean="0"/>
              <a:t/>
            </a:r>
            <a:br>
              <a:rPr lang="en-US" sz="1400" dirty="0" smtClean="0"/>
            </a:br>
            <a:r>
              <a:rPr lang="en-US" sz="1400" dirty="0" smtClean="0"/>
              <a:t>Your task is to identify correctly the valid and invalid postcodes in the given list </a:t>
            </a:r>
            <a:r>
              <a:rPr lang="en-US" sz="1400" dirty="0" err="1" smtClean="0"/>
              <a:t>example_codes</a:t>
            </a:r>
            <a:r>
              <a:rPr lang="en-US" sz="1400" dirty="0" smtClean="0"/>
              <a:t>. </a:t>
            </a:r>
            <a:endParaRPr lang="en-US" sz="1400" dirty="0"/>
          </a:p>
        </p:txBody>
      </p:sp>
    </p:spTree>
    <p:extLst>
      <p:ext uri="{BB962C8B-B14F-4D97-AF65-F5344CB8AC3E}">
        <p14:creationId xmlns:p14="http://schemas.microsoft.com/office/powerpoint/2010/main" val="13956745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114424" y="2325758"/>
            <a:ext cx="7610476" cy="3940572"/>
          </a:xfrm>
        </p:spPr>
        <p:txBody>
          <a:bodyPr>
            <a:normAutofit/>
          </a:bodyPr>
          <a:lstStyle/>
          <a:p>
            <a:r>
              <a:rPr lang="en-US" dirty="0" smtClean="0"/>
              <a:t>Create a class Circle with methods __</a:t>
            </a:r>
            <a:r>
              <a:rPr lang="en-US" dirty="0" err="1" smtClean="0"/>
              <a:t>init</a:t>
            </a:r>
            <a:r>
              <a:rPr lang="en-US" dirty="0" smtClean="0"/>
              <a:t>__(self, r) where r is the radius of the circle, and area(self) which is the area of the circle. Make sure you also create an attribute radius, which is equal to the value of r. The user will input the desired radius, and your program should compute the area.</a:t>
            </a:r>
          </a:p>
          <a:p>
            <a:r>
              <a:rPr lang="en-US" dirty="0" smtClean="0"/>
              <a:t>Do exercise 10 but using class Rectangle.</a:t>
            </a:r>
          </a:p>
          <a:p>
            <a:r>
              <a:rPr lang="en-US" dirty="0" smtClean="0"/>
              <a:t>Create a class Song that has methods: __</a:t>
            </a:r>
            <a:r>
              <a:rPr lang="en-US" dirty="0" err="1" smtClean="0"/>
              <a:t>init</a:t>
            </a:r>
            <a:r>
              <a:rPr lang="en-US" dirty="0" smtClean="0"/>
              <a:t>__(self, lyrics) where lyrics is a list containing the lines of the input song, and </a:t>
            </a:r>
            <a:r>
              <a:rPr lang="en-US" dirty="0" err="1" smtClean="0"/>
              <a:t>sing_me_a_song</a:t>
            </a:r>
            <a:r>
              <a:rPr lang="en-US" smtClean="0"/>
              <a:t> that prints all the lines of the song.</a:t>
            </a:r>
            <a:endParaRPr lang="en-US" dirty="0" smtClean="0"/>
          </a:p>
        </p:txBody>
      </p:sp>
    </p:spTree>
    <p:extLst>
      <p:ext uri="{BB962C8B-B14F-4D97-AF65-F5344CB8AC3E}">
        <p14:creationId xmlns:p14="http://schemas.microsoft.com/office/powerpoint/2010/main" val="1666817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a:lstStyle/>
          <a:p>
            <a:pPr marL="0" lvl="0" indent="0">
              <a:spcBef>
                <a:spcPts val="0"/>
              </a:spcBef>
              <a:buClrTx/>
              <a:buNone/>
            </a:pPr>
            <a:r>
              <a:rPr lang="en-US" dirty="0">
                <a:solidFill>
                  <a:srgbClr val="FF0000"/>
                </a:solidFill>
                <a:latin typeface="Courier New"/>
                <a:cs typeface="Courier New"/>
              </a:rPr>
              <a:t>&gt;&gt;&gt; </a:t>
            </a:r>
            <a:r>
              <a:rPr lang="en-US" dirty="0" err="1" smtClean="0">
                <a:solidFill>
                  <a:srgbClr val="FF0000"/>
                </a:solidFill>
                <a:latin typeface="Courier New"/>
                <a:cs typeface="Courier New"/>
              </a:rPr>
              <a:t>alist</a:t>
            </a:r>
            <a:r>
              <a:rPr lang="en-US" dirty="0" smtClean="0">
                <a:solidFill>
                  <a:srgbClr val="FF0000"/>
                </a:solidFill>
                <a:latin typeface="Courier New"/>
                <a:cs typeface="Courier New"/>
              </a:rPr>
              <a:t>= </a:t>
            </a:r>
            <a:r>
              <a:rPr lang="en-US" dirty="0">
                <a:solidFill>
                  <a:srgbClr val="FF0000"/>
                </a:solidFill>
                <a:latin typeface="Courier New"/>
                <a:cs typeface="Courier New"/>
              </a:rPr>
              <a:t>[0,1,1,2,3,5,8,13,21,34,55] </a:t>
            </a:r>
            <a:endParaRPr lang="en-US" dirty="0" smtClean="0">
              <a:solidFill>
                <a:srgbClr val="FF0000"/>
              </a:solidFill>
              <a:latin typeface="Courier New"/>
              <a:cs typeface="Courier New"/>
            </a:endParaRPr>
          </a:p>
          <a:p>
            <a:pPr marL="0" lvl="0" indent="0">
              <a:spcBef>
                <a:spcPts val="0"/>
              </a:spcBef>
              <a:buClrTx/>
              <a:buNone/>
            </a:pPr>
            <a:r>
              <a:rPr lang="en-US" dirty="0" smtClean="0">
                <a:solidFill>
                  <a:srgbClr val="FF0000"/>
                </a:solidFill>
                <a:latin typeface="Courier New"/>
                <a:cs typeface="Courier New"/>
              </a:rPr>
              <a:t>&gt;&gt;&gt; </a:t>
            </a:r>
            <a:r>
              <a:rPr lang="en-US" dirty="0">
                <a:solidFill>
                  <a:srgbClr val="FF0000"/>
                </a:solidFill>
                <a:latin typeface="Courier New"/>
                <a:cs typeface="Courier New"/>
              </a:rPr>
              <a:t>result = filter(lambda x: x % 2, </a:t>
            </a:r>
            <a:r>
              <a:rPr lang="en-US" dirty="0" err="1" smtClean="0">
                <a:solidFill>
                  <a:srgbClr val="FF0000"/>
                </a:solidFill>
                <a:latin typeface="Courier New"/>
                <a:cs typeface="Courier New"/>
              </a:rPr>
              <a:t>alist</a:t>
            </a:r>
            <a:r>
              <a:rPr lang="en-US" dirty="0" smtClean="0">
                <a:solidFill>
                  <a:srgbClr val="FF0000"/>
                </a:solidFill>
                <a:latin typeface="Courier New"/>
                <a:cs typeface="Courier New"/>
              </a:rPr>
              <a:t>) </a:t>
            </a:r>
          </a:p>
          <a:p>
            <a:pPr marL="0" lvl="0" indent="0">
              <a:spcBef>
                <a:spcPts val="0"/>
              </a:spcBef>
              <a:buClrTx/>
              <a:buNone/>
            </a:pPr>
            <a:r>
              <a:rPr lang="en-US" dirty="0" smtClean="0">
                <a:solidFill>
                  <a:srgbClr val="FF0000"/>
                </a:solidFill>
                <a:latin typeface="Courier New"/>
                <a:cs typeface="Courier New"/>
              </a:rPr>
              <a:t>&gt;&gt;&gt; </a:t>
            </a:r>
            <a:r>
              <a:rPr lang="en-US" dirty="0">
                <a:solidFill>
                  <a:srgbClr val="FF0000"/>
                </a:solidFill>
                <a:latin typeface="Courier New"/>
                <a:cs typeface="Courier New"/>
              </a:rPr>
              <a:t>print result </a:t>
            </a:r>
            <a:endParaRPr lang="en-US" dirty="0" smtClean="0">
              <a:solidFill>
                <a:srgbClr val="FF0000"/>
              </a:solidFill>
              <a:latin typeface="Courier New"/>
              <a:cs typeface="Courier New"/>
            </a:endParaRPr>
          </a:p>
          <a:p>
            <a:pPr marL="0" lvl="0" indent="0">
              <a:spcBef>
                <a:spcPts val="0"/>
              </a:spcBef>
              <a:buClrTx/>
              <a:buNone/>
            </a:pPr>
            <a:r>
              <a:rPr lang="en-US" dirty="0" smtClean="0">
                <a:solidFill>
                  <a:srgbClr val="FF0000"/>
                </a:solidFill>
                <a:latin typeface="Courier New"/>
                <a:cs typeface="Courier New"/>
              </a:rPr>
              <a:t>[</a:t>
            </a:r>
            <a:r>
              <a:rPr lang="en-US" dirty="0">
                <a:solidFill>
                  <a:srgbClr val="FF0000"/>
                </a:solidFill>
                <a:latin typeface="Courier New"/>
                <a:cs typeface="Courier New"/>
              </a:rPr>
              <a:t>1, 1, 3, 5, 13, 21, 55] </a:t>
            </a:r>
            <a:endParaRPr lang="en-US" dirty="0" smtClean="0">
              <a:solidFill>
                <a:srgbClr val="FF0000"/>
              </a:solidFill>
              <a:latin typeface="Courier New"/>
              <a:cs typeface="Courier New"/>
            </a:endParaRPr>
          </a:p>
          <a:p>
            <a:pPr marL="0" lvl="0" indent="0">
              <a:spcBef>
                <a:spcPts val="0"/>
              </a:spcBef>
              <a:buClrTx/>
              <a:buNone/>
            </a:pPr>
            <a:r>
              <a:rPr lang="en-US" dirty="0" smtClean="0">
                <a:solidFill>
                  <a:srgbClr val="FF0000"/>
                </a:solidFill>
                <a:latin typeface="Courier New"/>
                <a:cs typeface="Courier New"/>
              </a:rPr>
              <a:t>&gt;&gt;&gt; </a:t>
            </a:r>
            <a:r>
              <a:rPr lang="en-US" dirty="0">
                <a:solidFill>
                  <a:srgbClr val="FF0000"/>
                </a:solidFill>
                <a:latin typeface="Courier New"/>
                <a:cs typeface="Courier New"/>
              </a:rPr>
              <a:t>result = filter(lambda x: x % 2 == 0, </a:t>
            </a:r>
            <a:r>
              <a:rPr lang="en-US" dirty="0" err="1" smtClean="0">
                <a:solidFill>
                  <a:srgbClr val="FF0000"/>
                </a:solidFill>
                <a:latin typeface="Courier New"/>
                <a:cs typeface="Courier New"/>
              </a:rPr>
              <a:t>alist</a:t>
            </a:r>
            <a:r>
              <a:rPr lang="en-US" dirty="0" smtClean="0">
                <a:solidFill>
                  <a:srgbClr val="FF0000"/>
                </a:solidFill>
                <a:latin typeface="Courier New"/>
                <a:cs typeface="Courier New"/>
              </a:rPr>
              <a:t>) </a:t>
            </a:r>
            <a:r>
              <a:rPr lang="en-US" dirty="0">
                <a:solidFill>
                  <a:srgbClr val="FF0000"/>
                </a:solidFill>
                <a:latin typeface="Courier New"/>
                <a:cs typeface="Courier New"/>
              </a:rPr>
              <a:t>&gt;&gt;&gt; print result </a:t>
            </a:r>
            <a:endParaRPr lang="en-US" dirty="0" smtClean="0">
              <a:solidFill>
                <a:srgbClr val="FF0000"/>
              </a:solidFill>
              <a:latin typeface="Courier New"/>
              <a:cs typeface="Courier New"/>
            </a:endParaRPr>
          </a:p>
          <a:p>
            <a:pPr marL="0" lvl="0" indent="0">
              <a:spcBef>
                <a:spcPts val="0"/>
              </a:spcBef>
              <a:buClrTx/>
              <a:buNone/>
            </a:pPr>
            <a:r>
              <a:rPr lang="en-US" dirty="0" smtClean="0">
                <a:solidFill>
                  <a:srgbClr val="FF0000"/>
                </a:solidFill>
                <a:latin typeface="Courier New"/>
                <a:cs typeface="Courier New"/>
              </a:rPr>
              <a:t>[</a:t>
            </a:r>
            <a:r>
              <a:rPr lang="en-US" dirty="0">
                <a:solidFill>
                  <a:srgbClr val="FF0000"/>
                </a:solidFill>
                <a:latin typeface="Courier New"/>
                <a:cs typeface="Courier New"/>
              </a:rPr>
              <a:t>0, 2, 8, 34</a:t>
            </a:r>
            <a:r>
              <a:rPr lang="en-US" dirty="0" smtClean="0">
                <a:solidFill>
                  <a:srgbClr val="FF0000"/>
                </a:solidFill>
                <a:latin typeface="Courier New"/>
                <a:cs typeface="Courier New"/>
              </a:rPr>
              <a:t>] </a:t>
            </a:r>
          </a:p>
          <a:p>
            <a:pPr marL="0" lvl="0" indent="0">
              <a:spcBef>
                <a:spcPts val="0"/>
              </a:spcBef>
              <a:buClrTx/>
              <a:buNone/>
            </a:pPr>
            <a:r>
              <a:rPr lang="en-US" dirty="0">
                <a:solidFill>
                  <a:srgbClr val="FF0000"/>
                </a:solidFill>
                <a:latin typeface="Courier New"/>
                <a:cs typeface="Courier New"/>
              </a:rPr>
              <a:t>&gt;&gt;&gt;</a:t>
            </a:r>
            <a:endParaRPr lang="en-US" dirty="0"/>
          </a:p>
        </p:txBody>
      </p:sp>
    </p:spTree>
    <p:extLst>
      <p:ext uri="{BB962C8B-B14F-4D97-AF65-F5344CB8AC3E}">
        <p14:creationId xmlns:p14="http://schemas.microsoft.com/office/powerpoint/2010/main" val="55271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latin typeface="Courier New"/>
                <a:cs typeface="Courier New"/>
              </a:rPr>
              <a:t>map(function</a:t>
            </a:r>
            <a:r>
              <a:rPr lang="en-US" dirty="0">
                <a:solidFill>
                  <a:srgbClr val="FF0000"/>
                </a:solidFill>
                <a:latin typeface="Courier New"/>
                <a:cs typeface="Courier New"/>
              </a:rPr>
              <a:t>, sequence</a:t>
            </a:r>
            <a:r>
              <a:rPr lang="en-US" dirty="0" smtClean="0">
                <a:solidFill>
                  <a:srgbClr val="FF0000"/>
                </a:solidFill>
                <a:latin typeface="Courier New"/>
                <a:cs typeface="Courier New"/>
              </a:rPr>
              <a:t>)</a:t>
            </a:r>
          </a:p>
          <a:p>
            <a:r>
              <a:rPr lang="en-US" dirty="0"/>
              <a:t>c</a:t>
            </a:r>
            <a:r>
              <a:rPr lang="en-US" dirty="0" smtClean="0"/>
              <a:t>alls </a:t>
            </a:r>
            <a:r>
              <a:rPr lang="en-US" dirty="0" smtClean="0">
                <a:solidFill>
                  <a:srgbClr val="FF0000"/>
                </a:solidFill>
                <a:latin typeface="Courier New"/>
                <a:cs typeface="Courier New"/>
              </a:rPr>
              <a:t>function(item)</a:t>
            </a:r>
            <a:r>
              <a:rPr lang="en-US" dirty="0" smtClean="0"/>
              <a:t> for each of the </a:t>
            </a:r>
            <a:r>
              <a:rPr lang="en-US" dirty="0" smtClean="0">
                <a:solidFill>
                  <a:srgbClr val="FF0000"/>
                </a:solidFill>
                <a:latin typeface="Courier New"/>
                <a:cs typeface="Courier New"/>
              </a:rPr>
              <a:t>sequence’s </a:t>
            </a:r>
            <a:r>
              <a:rPr lang="en-US" dirty="0" smtClean="0"/>
              <a:t>item and returns a list of the return values</a:t>
            </a:r>
          </a:p>
          <a:p>
            <a:endParaRPr lang="en-US" dirty="0">
              <a:solidFill>
                <a:srgbClr val="FF0000"/>
              </a:solidFill>
              <a:latin typeface="Courier New"/>
              <a:cs typeface="Courier New"/>
            </a:endParaRPr>
          </a:p>
          <a:p>
            <a:pPr marL="0" lvl="0" indent="0">
              <a:spcBef>
                <a:spcPts val="0"/>
              </a:spcBef>
              <a:buClrTx/>
              <a:buNone/>
            </a:pPr>
            <a:r>
              <a:rPr lang="en-US" dirty="0">
                <a:solidFill>
                  <a:srgbClr val="FF0000"/>
                </a:solidFill>
                <a:latin typeface="Courier New"/>
                <a:cs typeface="Courier New"/>
              </a:rPr>
              <a:t>&gt;&gt;&gt; </a:t>
            </a:r>
            <a:r>
              <a:rPr lang="en-US" dirty="0" smtClean="0">
                <a:solidFill>
                  <a:srgbClr val="FF0000"/>
                </a:solidFill>
                <a:latin typeface="Courier New"/>
                <a:cs typeface="Courier New"/>
              </a:rPr>
              <a:t>map(lambda x: x*x*x, range(1,6))</a:t>
            </a:r>
          </a:p>
          <a:p>
            <a:pPr marL="0" lvl="0" indent="0">
              <a:spcBef>
                <a:spcPts val="0"/>
              </a:spcBef>
              <a:buClrTx/>
              <a:buNone/>
            </a:pPr>
            <a:r>
              <a:rPr lang="en-US" dirty="0" smtClean="0">
                <a:solidFill>
                  <a:srgbClr val="FF0000"/>
                </a:solidFill>
                <a:latin typeface="Courier New"/>
                <a:cs typeface="Courier New"/>
              </a:rPr>
              <a:t>[1, 8, 27, 64, 125]</a:t>
            </a:r>
          </a:p>
          <a:p>
            <a:pPr marL="0" lvl="0" indent="0">
              <a:spcBef>
                <a:spcPts val="0"/>
              </a:spcBef>
              <a:buClrTx/>
              <a:buNone/>
            </a:pPr>
            <a:r>
              <a:rPr lang="en-US" dirty="0">
                <a:solidFill>
                  <a:srgbClr val="FF0000"/>
                </a:solidFill>
                <a:latin typeface="Courier New"/>
                <a:cs typeface="Courier New"/>
              </a:rPr>
              <a:t>&gt;&gt;&gt; a = [1,2,3,4] </a:t>
            </a:r>
            <a:r>
              <a:rPr lang="en-US" dirty="0" smtClean="0">
                <a:solidFill>
                  <a:srgbClr val="FF0000"/>
                </a:solidFill>
                <a:latin typeface="Courier New"/>
                <a:cs typeface="Courier New"/>
              </a:rPr>
              <a:t/>
            </a:r>
            <a:br>
              <a:rPr lang="en-US" dirty="0" smtClean="0">
                <a:solidFill>
                  <a:srgbClr val="FF0000"/>
                </a:solidFill>
                <a:latin typeface="Courier New"/>
                <a:cs typeface="Courier New"/>
              </a:rPr>
            </a:br>
            <a:r>
              <a:rPr lang="en-US" dirty="0" smtClean="0">
                <a:solidFill>
                  <a:srgbClr val="FF0000"/>
                </a:solidFill>
                <a:latin typeface="Courier New"/>
                <a:cs typeface="Courier New"/>
              </a:rPr>
              <a:t>&gt;&gt;&gt; </a:t>
            </a:r>
            <a:r>
              <a:rPr lang="en-US" dirty="0">
                <a:solidFill>
                  <a:srgbClr val="FF0000"/>
                </a:solidFill>
                <a:latin typeface="Courier New"/>
                <a:cs typeface="Courier New"/>
              </a:rPr>
              <a:t>b = [17,12,11,10</a:t>
            </a:r>
            <a:r>
              <a:rPr lang="en-US" dirty="0" smtClean="0">
                <a:solidFill>
                  <a:srgbClr val="FF0000"/>
                </a:solidFill>
                <a:latin typeface="Courier New"/>
                <a:cs typeface="Courier New"/>
              </a:rPr>
              <a:t>]</a:t>
            </a:r>
          </a:p>
          <a:p>
            <a:pPr marL="0" lvl="0" indent="0">
              <a:spcBef>
                <a:spcPts val="0"/>
              </a:spcBef>
              <a:buClrTx/>
              <a:buNone/>
            </a:pPr>
            <a:r>
              <a:rPr lang="en-US" dirty="0" smtClean="0">
                <a:solidFill>
                  <a:srgbClr val="FF0000"/>
                </a:solidFill>
                <a:latin typeface="Courier New"/>
                <a:cs typeface="Courier New"/>
              </a:rPr>
              <a:t>&gt;&gt;&gt; map(lambda x, y: x + y, a, b)</a:t>
            </a:r>
          </a:p>
          <a:p>
            <a:pPr marL="0" lvl="0" indent="0">
              <a:spcBef>
                <a:spcPts val="0"/>
              </a:spcBef>
              <a:buClrTx/>
              <a:buNone/>
            </a:pPr>
            <a:r>
              <a:rPr lang="pt-BR" dirty="0">
                <a:solidFill>
                  <a:srgbClr val="FF0000"/>
                </a:solidFill>
                <a:latin typeface="Courier New"/>
                <a:cs typeface="Courier New"/>
              </a:rPr>
              <a:t>[18, 14, 14, 14]</a:t>
            </a:r>
            <a:endParaRPr lang="en-US" dirty="0" smtClean="0">
              <a:solidFill>
                <a:srgbClr val="FF0000"/>
              </a:solidFill>
              <a:latin typeface="Courier New"/>
              <a:cs typeface="Courier New"/>
            </a:endParaRPr>
          </a:p>
          <a:p>
            <a:endParaRPr lang="en-US" dirty="0"/>
          </a:p>
        </p:txBody>
      </p:sp>
    </p:spTree>
    <p:extLst>
      <p:ext uri="{BB962C8B-B14F-4D97-AF65-F5344CB8AC3E}">
        <p14:creationId xmlns:p14="http://schemas.microsoft.com/office/powerpoint/2010/main" val="2139575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latin typeface="Courier New"/>
                <a:cs typeface="Courier New"/>
              </a:rPr>
              <a:t>reduce(function</a:t>
            </a:r>
            <a:r>
              <a:rPr lang="en-US" dirty="0">
                <a:solidFill>
                  <a:srgbClr val="FF0000"/>
                </a:solidFill>
                <a:latin typeface="Courier New"/>
                <a:cs typeface="Courier New"/>
              </a:rPr>
              <a:t>, </a:t>
            </a:r>
            <a:r>
              <a:rPr lang="en-US" dirty="0" smtClean="0">
                <a:solidFill>
                  <a:srgbClr val="FF0000"/>
                </a:solidFill>
                <a:latin typeface="Courier New"/>
                <a:cs typeface="Courier New"/>
              </a:rPr>
              <a:t>sequence [, </a:t>
            </a:r>
            <a:r>
              <a:rPr lang="en-US" dirty="0" err="1" smtClean="0">
                <a:solidFill>
                  <a:srgbClr val="FF0000"/>
                </a:solidFill>
                <a:latin typeface="Courier New"/>
                <a:cs typeface="Courier New"/>
              </a:rPr>
              <a:t>start_value</a:t>
            </a:r>
            <a:r>
              <a:rPr lang="en-US" dirty="0" smtClean="0">
                <a:solidFill>
                  <a:srgbClr val="FF0000"/>
                </a:solidFill>
                <a:latin typeface="Courier New"/>
                <a:cs typeface="Courier New"/>
              </a:rPr>
              <a:t>])</a:t>
            </a:r>
          </a:p>
          <a:p>
            <a:r>
              <a:rPr lang="en-US" dirty="0"/>
              <a:t>c</a:t>
            </a:r>
            <a:r>
              <a:rPr lang="en-US" dirty="0" smtClean="0"/>
              <a:t>ontinually </a:t>
            </a:r>
            <a:r>
              <a:rPr lang="en-US" dirty="0"/>
              <a:t>applies the </a:t>
            </a:r>
            <a:r>
              <a:rPr lang="en-US" dirty="0" smtClean="0">
                <a:solidFill>
                  <a:srgbClr val="FF0000"/>
                </a:solidFill>
                <a:latin typeface="Courier New"/>
                <a:cs typeface="Courier New"/>
              </a:rPr>
              <a:t>function </a:t>
            </a:r>
            <a:r>
              <a:rPr lang="en-US" dirty="0" smtClean="0"/>
              <a:t>to </a:t>
            </a:r>
            <a:r>
              <a:rPr lang="en-US" dirty="0"/>
              <a:t>the </a:t>
            </a:r>
            <a:r>
              <a:rPr lang="en-US" dirty="0" smtClean="0">
                <a:solidFill>
                  <a:srgbClr val="FF0000"/>
                </a:solidFill>
                <a:latin typeface="Courier New"/>
                <a:cs typeface="Courier New"/>
              </a:rPr>
              <a:t>sequence</a:t>
            </a:r>
            <a:r>
              <a:rPr lang="en-US" dirty="0" smtClean="0"/>
              <a:t>. </a:t>
            </a:r>
            <a:r>
              <a:rPr lang="en-US" dirty="0"/>
              <a:t>It returns a single </a:t>
            </a:r>
            <a:r>
              <a:rPr lang="en-US" dirty="0" smtClean="0"/>
              <a:t>value</a:t>
            </a:r>
          </a:p>
          <a:p>
            <a:r>
              <a:rPr lang="en-US" dirty="0" smtClean="0"/>
              <a:t>a third argument can be passed to indicate the starting value. In this case, the starting value is returned for an empty sequence</a:t>
            </a:r>
            <a:br>
              <a:rPr lang="en-US" dirty="0" smtClean="0"/>
            </a:br>
            <a:r>
              <a:rPr lang="en-US" dirty="0" smtClean="0"/>
              <a:t/>
            </a:r>
            <a:br>
              <a:rPr lang="en-US" dirty="0" smtClean="0"/>
            </a:br>
            <a:r>
              <a:rPr lang="pt-BR" dirty="0" smtClean="0">
                <a:solidFill>
                  <a:srgbClr val="FF0000"/>
                </a:solidFill>
                <a:latin typeface="Courier New"/>
                <a:cs typeface="Courier New"/>
              </a:rPr>
              <a:t>&gt;&gt;&gt; </a:t>
            </a:r>
            <a:r>
              <a:rPr lang="pt-BR" dirty="0" err="1" smtClean="0">
                <a:solidFill>
                  <a:srgbClr val="FF0000"/>
                </a:solidFill>
                <a:latin typeface="Courier New"/>
                <a:cs typeface="Courier New"/>
              </a:rPr>
              <a:t>reduce</a:t>
            </a:r>
            <a:r>
              <a:rPr lang="pt-BR" dirty="0" smtClean="0">
                <a:solidFill>
                  <a:srgbClr val="FF0000"/>
                </a:solidFill>
                <a:latin typeface="Courier New"/>
                <a:cs typeface="Courier New"/>
              </a:rPr>
              <a:t>(lambda </a:t>
            </a:r>
            <a:r>
              <a:rPr lang="pt-BR" dirty="0" err="1" smtClean="0">
                <a:solidFill>
                  <a:srgbClr val="FF0000"/>
                </a:solidFill>
                <a:latin typeface="Courier New"/>
                <a:cs typeface="Courier New"/>
              </a:rPr>
              <a:t>x,y</a:t>
            </a:r>
            <a:r>
              <a:rPr lang="pt-BR" dirty="0" smtClean="0">
                <a:solidFill>
                  <a:srgbClr val="FF0000"/>
                </a:solidFill>
                <a:latin typeface="Courier New"/>
                <a:cs typeface="Courier New"/>
              </a:rPr>
              <a:t>: </a:t>
            </a:r>
            <a:r>
              <a:rPr lang="pt-BR" dirty="0" err="1" smtClean="0">
                <a:solidFill>
                  <a:srgbClr val="FF0000"/>
                </a:solidFill>
                <a:latin typeface="Courier New"/>
                <a:cs typeface="Courier New"/>
              </a:rPr>
              <a:t>x+y</a:t>
            </a:r>
            <a:r>
              <a:rPr lang="pt-BR" dirty="0" smtClean="0">
                <a:solidFill>
                  <a:srgbClr val="FF0000"/>
                </a:solidFill>
                <a:latin typeface="Courier New"/>
                <a:cs typeface="Courier New"/>
              </a:rPr>
              <a:t>, [47,11,42,13]) </a:t>
            </a:r>
            <a:br>
              <a:rPr lang="pt-BR" dirty="0" smtClean="0">
                <a:solidFill>
                  <a:srgbClr val="FF0000"/>
                </a:solidFill>
                <a:latin typeface="Courier New"/>
                <a:cs typeface="Courier New"/>
              </a:rPr>
            </a:br>
            <a:r>
              <a:rPr lang="pt-BR" dirty="0" smtClean="0">
                <a:solidFill>
                  <a:srgbClr val="FF0000"/>
                </a:solidFill>
                <a:latin typeface="Courier New"/>
                <a:cs typeface="Courier New"/>
              </a:rPr>
              <a:t>113</a:t>
            </a:r>
            <a:br>
              <a:rPr lang="pt-BR" dirty="0" smtClean="0">
                <a:solidFill>
                  <a:srgbClr val="FF0000"/>
                </a:solidFill>
                <a:latin typeface="Courier New"/>
                <a:cs typeface="Courier New"/>
              </a:rPr>
            </a:br>
            <a:r>
              <a:rPr lang="pt-BR" dirty="0" smtClean="0">
                <a:solidFill>
                  <a:srgbClr val="FF0000"/>
                </a:solidFill>
                <a:latin typeface="Courier New"/>
                <a:cs typeface="Courier New"/>
              </a:rPr>
              <a:t>&gt;&gt;&gt; </a:t>
            </a:r>
            <a:r>
              <a:rPr lang="pt-BR" dirty="0" err="1" smtClean="0">
                <a:solidFill>
                  <a:srgbClr val="FF0000"/>
                </a:solidFill>
                <a:latin typeface="Courier New"/>
                <a:cs typeface="Courier New"/>
              </a:rPr>
              <a:t>reduce</a:t>
            </a:r>
            <a:r>
              <a:rPr lang="pt-BR" dirty="0" smtClean="0">
                <a:solidFill>
                  <a:srgbClr val="FF0000"/>
                </a:solidFill>
                <a:latin typeface="Courier New"/>
                <a:cs typeface="Courier New"/>
              </a:rPr>
              <a:t>(lambda </a:t>
            </a:r>
            <a:r>
              <a:rPr lang="pt-BR" dirty="0" err="1" smtClean="0">
                <a:solidFill>
                  <a:srgbClr val="FF0000"/>
                </a:solidFill>
                <a:latin typeface="Courier New"/>
                <a:cs typeface="Courier New"/>
              </a:rPr>
              <a:t>x</a:t>
            </a:r>
            <a:r>
              <a:rPr lang="pt-BR" dirty="0" smtClean="0">
                <a:solidFill>
                  <a:srgbClr val="FF0000"/>
                </a:solidFill>
                <a:latin typeface="Courier New"/>
                <a:cs typeface="Courier New"/>
              </a:rPr>
              <a:t>: </a:t>
            </a:r>
            <a:r>
              <a:rPr lang="pt-BR" dirty="0" err="1" smtClean="0">
                <a:solidFill>
                  <a:srgbClr val="FF0000"/>
                </a:solidFill>
                <a:latin typeface="Courier New"/>
                <a:cs typeface="Courier New"/>
              </a:rPr>
              <a:t>x</a:t>
            </a:r>
            <a:r>
              <a:rPr lang="pt-BR" dirty="0" smtClean="0">
                <a:solidFill>
                  <a:srgbClr val="FF0000"/>
                </a:solidFill>
                <a:latin typeface="Courier New"/>
                <a:cs typeface="Courier New"/>
              </a:rPr>
              <a:t>**2, [], 1)</a:t>
            </a:r>
            <a:br>
              <a:rPr lang="pt-BR" dirty="0" smtClean="0">
                <a:solidFill>
                  <a:srgbClr val="FF0000"/>
                </a:solidFill>
                <a:latin typeface="Courier New"/>
                <a:cs typeface="Courier New"/>
              </a:rPr>
            </a:br>
            <a:r>
              <a:rPr lang="pt-BR" dirty="0" smtClean="0">
                <a:solidFill>
                  <a:srgbClr val="FF0000"/>
                </a:solidFill>
                <a:latin typeface="Courier New"/>
                <a:cs typeface="Courier New"/>
              </a:rPr>
              <a:t>1</a:t>
            </a:r>
            <a:endParaRPr lang="en-US" dirty="0">
              <a:solidFill>
                <a:srgbClr val="FF0000"/>
              </a:solidFill>
              <a:latin typeface="Courier New"/>
              <a:cs typeface="Courier New"/>
            </a:endParaRPr>
          </a:p>
        </p:txBody>
      </p:sp>
    </p:spTree>
    <p:extLst>
      <p:ext uri="{BB962C8B-B14F-4D97-AF65-F5344CB8AC3E}">
        <p14:creationId xmlns:p14="http://schemas.microsoft.com/office/powerpoint/2010/main" val="1300351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a:t>
            </a:r>
            <a:endParaRPr lang="en-US" dirty="0"/>
          </a:p>
        </p:txBody>
      </p:sp>
      <p:sp>
        <p:nvSpPr>
          <p:cNvPr id="3" name="Content Placeholder 2"/>
          <p:cNvSpPr>
            <a:spLocks noGrp="1"/>
          </p:cNvSpPr>
          <p:nvPr>
            <p:ph idx="1"/>
          </p:nvPr>
        </p:nvSpPr>
        <p:spPr>
          <a:xfrm>
            <a:off x="609600" y="2595562"/>
            <a:ext cx="8534400" cy="3670767"/>
          </a:xfrm>
        </p:spPr>
        <p:txBody>
          <a:bodyPr/>
          <a:lstStyle/>
          <a:p>
            <a:r>
              <a:rPr lang="en-US" dirty="0" smtClean="0"/>
              <a:t>provides a concise way to create lists</a:t>
            </a:r>
          </a:p>
          <a:p>
            <a:r>
              <a:rPr lang="en-US" dirty="0"/>
              <a:t>c</a:t>
            </a:r>
            <a:r>
              <a:rPr lang="en-US" dirty="0" smtClean="0"/>
              <a:t>onsists of brackets containing an </a:t>
            </a:r>
            <a:r>
              <a:rPr lang="en-US" dirty="0" smtClean="0">
                <a:solidFill>
                  <a:srgbClr val="FF0000"/>
                </a:solidFill>
                <a:latin typeface="Courier New"/>
                <a:cs typeface="Courier New"/>
              </a:rPr>
              <a:t>expression </a:t>
            </a:r>
            <a:r>
              <a:rPr lang="en-US" dirty="0" smtClean="0"/>
              <a:t>followed by a </a:t>
            </a:r>
            <a:r>
              <a:rPr lang="en-US" dirty="0" smtClean="0">
                <a:solidFill>
                  <a:srgbClr val="FF0000"/>
                </a:solidFill>
                <a:latin typeface="Courier New"/>
                <a:cs typeface="Courier New"/>
              </a:rPr>
              <a:t>for </a:t>
            </a:r>
            <a:r>
              <a:rPr lang="en-US" dirty="0" smtClean="0"/>
              <a:t>clause, the zero or more </a:t>
            </a:r>
            <a:r>
              <a:rPr lang="en-US" dirty="0" smtClean="0">
                <a:solidFill>
                  <a:srgbClr val="FF0000"/>
                </a:solidFill>
                <a:latin typeface="Courier New"/>
                <a:cs typeface="Courier New"/>
              </a:rPr>
              <a:t>for </a:t>
            </a:r>
            <a:r>
              <a:rPr lang="en-US" dirty="0" smtClean="0"/>
              <a:t>and </a:t>
            </a:r>
            <a:r>
              <a:rPr lang="en-US" dirty="0" smtClean="0">
                <a:solidFill>
                  <a:srgbClr val="FF0000"/>
                </a:solidFill>
                <a:latin typeface="Courier New"/>
                <a:cs typeface="Courier New"/>
              </a:rPr>
              <a:t>if </a:t>
            </a:r>
            <a:r>
              <a:rPr lang="en-US" dirty="0" smtClean="0"/>
              <a:t>clauses it follows</a:t>
            </a:r>
            <a:br>
              <a:rPr lang="en-US" dirty="0" smtClean="0"/>
            </a:br>
            <a:r>
              <a:rPr lang="en-US" dirty="0" smtClean="0">
                <a:solidFill>
                  <a:srgbClr val="FF0000"/>
                </a:solidFill>
                <a:latin typeface="Courier New"/>
                <a:cs typeface="Courier New"/>
              </a:rPr>
              <a:t/>
            </a:r>
            <a:br>
              <a:rPr lang="en-US" dirty="0" smtClean="0">
                <a:solidFill>
                  <a:srgbClr val="FF0000"/>
                </a:solidFill>
                <a:latin typeface="Courier New"/>
                <a:cs typeface="Courier New"/>
              </a:rPr>
            </a:br>
            <a:r>
              <a:rPr lang="en-US" dirty="0" smtClean="0">
                <a:solidFill>
                  <a:srgbClr val="FF0000"/>
                </a:solidFill>
                <a:latin typeface="Courier New"/>
                <a:cs typeface="Courier New"/>
              </a:rPr>
              <a:t>&gt;&gt;&gt; squares = [x**2 for x in range(5)]</a:t>
            </a:r>
            <a:br>
              <a:rPr lang="en-US" dirty="0" smtClean="0">
                <a:solidFill>
                  <a:srgbClr val="FF0000"/>
                </a:solidFill>
                <a:latin typeface="Courier New"/>
                <a:cs typeface="Courier New"/>
              </a:rPr>
            </a:br>
            <a:r>
              <a:rPr lang="en-US" dirty="0" smtClean="0">
                <a:solidFill>
                  <a:srgbClr val="FF0000"/>
                </a:solidFill>
                <a:latin typeface="Courier New"/>
                <a:cs typeface="Courier New"/>
              </a:rPr>
              <a:t>[0, 1, 4, 9, 16]</a:t>
            </a:r>
            <a:br>
              <a:rPr lang="en-US" dirty="0" smtClean="0">
                <a:solidFill>
                  <a:srgbClr val="FF0000"/>
                </a:solidFill>
                <a:latin typeface="Courier New"/>
                <a:cs typeface="Courier New"/>
              </a:rPr>
            </a:br>
            <a:r>
              <a:rPr lang="en-US" dirty="0" smtClean="0">
                <a:solidFill>
                  <a:srgbClr val="FF0000"/>
                </a:solidFill>
                <a:latin typeface="Courier New"/>
                <a:cs typeface="Courier New"/>
              </a:rPr>
              <a:t>&gt;&gt;&gt; [(</a:t>
            </a:r>
            <a:r>
              <a:rPr lang="en-US" dirty="0" err="1" smtClean="0">
                <a:solidFill>
                  <a:srgbClr val="FF0000"/>
                </a:solidFill>
                <a:latin typeface="Courier New"/>
                <a:cs typeface="Courier New"/>
              </a:rPr>
              <a:t>x,y</a:t>
            </a:r>
            <a:r>
              <a:rPr lang="en-US" dirty="0" smtClean="0">
                <a:solidFill>
                  <a:srgbClr val="FF0000"/>
                </a:solidFill>
                <a:latin typeface="Courier New"/>
                <a:cs typeface="Courier New"/>
              </a:rPr>
              <a:t>) for x in [1,2] for y in [1,3] if x = y]</a:t>
            </a:r>
            <a:br>
              <a:rPr lang="en-US" dirty="0" smtClean="0">
                <a:solidFill>
                  <a:srgbClr val="FF0000"/>
                </a:solidFill>
                <a:latin typeface="Courier New"/>
                <a:cs typeface="Courier New"/>
              </a:rPr>
            </a:br>
            <a:r>
              <a:rPr lang="en-US" dirty="0" smtClean="0">
                <a:solidFill>
                  <a:srgbClr val="FF0000"/>
                </a:solidFill>
                <a:latin typeface="Courier New"/>
                <a:cs typeface="Courier New"/>
              </a:rPr>
              <a:t>[(1,1)]</a:t>
            </a:r>
          </a:p>
        </p:txBody>
      </p:sp>
    </p:spTree>
    <p:extLst>
      <p:ext uri="{BB962C8B-B14F-4D97-AF65-F5344CB8AC3E}">
        <p14:creationId xmlns:p14="http://schemas.microsoft.com/office/powerpoint/2010/main" val="1868775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majorFont>
      <a:minorFont>
        <a:latin typeface="Century Gothic"/>
        <a:ea typeface=""/>
        <a:cs typeface=""/>
        <a:font script="Jpan" typeface="メイリオ"/>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8167</TotalTime>
  <Words>2723</Words>
  <Application>Microsoft Macintosh PowerPoint</Application>
  <PresentationFormat>On-screen Show (4:3)</PresentationFormat>
  <Paragraphs>329</Paragraphs>
  <Slides>52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Century Gothic</vt:lpstr>
      <vt:lpstr>Courier New</vt:lpstr>
      <vt:lpstr>Wingdings 2</vt:lpstr>
      <vt:lpstr>Arial</vt:lpstr>
      <vt:lpstr>Perception</vt:lpstr>
      <vt:lpstr>Topic for Today</vt:lpstr>
      <vt:lpstr>Lambda Function</vt:lpstr>
      <vt:lpstr>Lambda Function</vt:lpstr>
      <vt:lpstr>Functional Programming Tools</vt:lpstr>
      <vt:lpstr>Filter</vt:lpstr>
      <vt:lpstr>Filter</vt:lpstr>
      <vt:lpstr>Map</vt:lpstr>
      <vt:lpstr>Reduce</vt:lpstr>
      <vt:lpstr>List Comprehension</vt:lpstr>
      <vt:lpstr>String</vt:lpstr>
      <vt:lpstr>Built in Methods</vt:lpstr>
      <vt:lpstr>Built in Methods</vt:lpstr>
      <vt:lpstr>Dictionary</vt:lpstr>
      <vt:lpstr>Dictionary</vt:lpstr>
      <vt:lpstr>Built in Methods</vt:lpstr>
      <vt:lpstr>Built in Functions</vt:lpstr>
      <vt:lpstr>Built in Functions</vt:lpstr>
      <vt:lpstr>Modules</vt:lpstr>
      <vt:lpstr>Modules</vt:lpstr>
      <vt:lpstr>dir() function</vt:lpstr>
      <vt:lpstr>reload()</vt:lpstr>
      <vt:lpstr>Packages</vt:lpstr>
      <vt:lpstr>Packages</vt:lpstr>
      <vt:lpstr>Packages</vt:lpstr>
      <vt:lpstr>FILE I/O</vt:lpstr>
      <vt:lpstr>FILE I/O</vt:lpstr>
      <vt:lpstr>FILE I/O - Attributes</vt:lpstr>
      <vt:lpstr>Access Mode</vt:lpstr>
      <vt:lpstr>Access Mode</vt:lpstr>
      <vt:lpstr>Access Mode</vt:lpstr>
      <vt:lpstr>FILE I/O</vt:lpstr>
      <vt:lpstr>FILE I/O</vt:lpstr>
      <vt:lpstr>Regular Expression</vt:lpstr>
      <vt:lpstr>Regular Expression</vt:lpstr>
      <vt:lpstr>Search</vt:lpstr>
      <vt:lpstr>Regular Expression</vt:lpstr>
      <vt:lpstr>Regular Expression</vt:lpstr>
      <vt:lpstr>Regular Expression</vt:lpstr>
      <vt:lpstr>Regular Expression</vt:lpstr>
      <vt:lpstr>Regular Expression</vt:lpstr>
      <vt:lpstr>Regular Expression</vt:lpstr>
      <vt:lpstr>Classes</vt:lpstr>
      <vt:lpstr>Classes</vt:lpstr>
      <vt:lpstr>Classes</vt:lpstr>
      <vt:lpstr>Classes</vt:lpstr>
      <vt:lpstr>Inheritance</vt:lpstr>
      <vt:lpstr>Exercises</vt:lpstr>
      <vt:lpstr>Exercises</vt:lpstr>
      <vt:lpstr>Exercises</vt:lpstr>
      <vt:lpstr>Exercises</vt:lpstr>
      <vt:lpstr>Exercises</vt:lpstr>
      <vt:lpstr>Exercises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Short Course</dc:title>
  <dc:creator>Ryan</dc:creator>
  <cp:lastModifiedBy>Vic Angelo Mamaril</cp:lastModifiedBy>
  <cp:revision>201</cp:revision>
  <dcterms:created xsi:type="dcterms:W3CDTF">2014-06-14T14:49:16Z</dcterms:created>
  <dcterms:modified xsi:type="dcterms:W3CDTF">2020-01-31T23:47:48Z</dcterms:modified>
</cp:coreProperties>
</file>