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4" r:id="rId18"/>
    <p:sldId id="275" r:id="rId19"/>
    <p:sldId id="276" r:id="rId20"/>
    <p:sldId id="277" r:id="rId21"/>
    <p:sldId id="279" r:id="rId22"/>
    <p:sldId id="278"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7" autoAdjust="0"/>
    <p:restoredTop sz="69370"/>
  </p:normalViewPr>
  <p:slideViewPr>
    <p:cSldViewPr snapToGrid="0">
      <p:cViewPr varScale="1">
        <p:scale>
          <a:sx n="100" d="100"/>
          <a:sy n="100" d="100"/>
        </p:scale>
        <p:origin x="2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506B3-34D7-AF43-BAA9-0DBE13A89150}" type="datetimeFigureOut">
              <a:rPr lang="en-US" smtClean="0"/>
              <a:t>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FEE0D-42B7-7647-BB54-087FD168D608}" type="slidenum">
              <a:rPr lang="en-US" smtClean="0"/>
              <a:t>‹#›</a:t>
            </a:fld>
            <a:endParaRPr lang="en-US"/>
          </a:p>
        </p:txBody>
      </p:sp>
    </p:spTree>
    <p:extLst>
      <p:ext uri="{BB962C8B-B14F-4D97-AF65-F5344CB8AC3E}">
        <p14:creationId xmlns:p14="http://schemas.microsoft.com/office/powerpoint/2010/main" val="100983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print(math.__</a:t>
            </a:r>
            <a:r>
              <a:rPr lang="en-US" dirty="0" err="1" smtClean="0"/>
              <a:t>dict</a:t>
            </a:r>
            <a:r>
              <a:rPr lang="en-US" dirty="0" smtClean="0"/>
              <a:t>__)</a:t>
            </a:r>
            <a:br>
              <a:rPr lang="en-US" dirty="0" smtClean="0"/>
            </a:br>
            <a:r>
              <a:rPr lang="en-US" dirty="0" smtClean="0"/>
              <a:t>print(</a:t>
            </a:r>
            <a:r>
              <a:rPr lang="en-US" dirty="0" err="1" smtClean="0"/>
              <a:t>sys.__doc</a:t>
            </a:r>
            <a:r>
              <a:rPr lang="en-US" dirty="0" smtClean="0"/>
              <a:t>__)</a:t>
            </a:r>
          </a:p>
          <a:p>
            <a:r>
              <a:rPr lang="en-US" dirty="0" smtClean="0"/>
              <a:t>print(</a:t>
            </a:r>
            <a:r>
              <a:rPr lang="en-US" dirty="0" err="1" smtClean="0"/>
              <a:t>math.__name</a:t>
            </a:r>
            <a:r>
              <a:rPr lang="en-US" dirty="0" smtClean="0"/>
              <a:t>__)</a:t>
            </a:r>
          </a:p>
          <a:p>
            <a:r>
              <a:rPr lang="en-US" dirty="0" smtClean="0"/>
              <a:t>print(math1.__</a:t>
            </a:r>
            <a:r>
              <a:rPr lang="en-US" dirty="0" smtClean="0"/>
              <a:t>module__)</a:t>
            </a:r>
            <a:r>
              <a:rPr lang="en-US" baseline="0" dirty="0" smtClean="0"/>
              <a:t> = math</a:t>
            </a:r>
          </a:p>
          <a:p>
            <a:r>
              <a:rPr lang="en-US" baseline="0" smtClean="0"/>
              <a:t>print(add1.__</a:t>
            </a:r>
            <a:r>
              <a:rPr lang="en-US" baseline="0" dirty="0" err="1" smtClean="0"/>
              <a:t>module</a:t>
            </a:r>
            <a:r>
              <a:rPr lang="en-US" baseline="0" dirty="0" smtClean="0"/>
              <a:t>__) = __main__ #user defined add function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A0FEE0D-42B7-7647-BB54-087FD168D608}" type="slidenum">
              <a:rPr lang="en-US" smtClean="0"/>
              <a:t>21</a:t>
            </a:fld>
            <a:endParaRPr lang="en-US"/>
          </a:p>
        </p:txBody>
      </p:sp>
    </p:spTree>
    <p:extLst>
      <p:ext uri="{BB962C8B-B14F-4D97-AF65-F5344CB8AC3E}">
        <p14:creationId xmlns:p14="http://schemas.microsoft.com/office/powerpoint/2010/main" val="77514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81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29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7645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1656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65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852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955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64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35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54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8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86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58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046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4734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09790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noFill/>
          </a:ln>
        </p:spPr>
        <p:txBody>
          <a:bodyPr/>
          <a:lstStyle/>
          <a:p>
            <a:r>
              <a:rPr lang="en-PH" dirty="0" smtClean="0"/>
              <a:t>Python Programming</a:t>
            </a:r>
            <a:endParaRPr lang="en-PH" dirty="0"/>
          </a:p>
        </p:txBody>
      </p:sp>
      <p:sp>
        <p:nvSpPr>
          <p:cNvPr id="3" name="Subtitle 2"/>
          <p:cNvSpPr>
            <a:spLocks noGrp="1"/>
          </p:cNvSpPr>
          <p:nvPr>
            <p:ph type="subTitle" idx="1"/>
          </p:nvPr>
        </p:nvSpPr>
        <p:spPr/>
        <p:txBody>
          <a:bodyPr>
            <a:normAutofit/>
          </a:bodyPr>
          <a:lstStyle/>
          <a:p>
            <a:r>
              <a:rPr lang="en-PH" sz="3600" dirty="0"/>
              <a:t>Day 2</a:t>
            </a:r>
          </a:p>
        </p:txBody>
      </p:sp>
      <p:cxnSp>
        <p:nvCxnSpPr>
          <p:cNvPr id="5" name="Straight Connector 4"/>
          <p:cNvCxnSpPr/>
          <p:nvPr/>
        </p:nvCxnSpPr>
        <p:spPr>
          <a:xfrm>
            <a:off x="2589213" y="4758329"/>
            <a:ext cx="84693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11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Truth Table</a:t>
            </a:r>
            <a:endParaRPr lang="en-PH" dirty="0"/>
          </a:p>
        </p:txBody>
      </p:sp>
      <p:sp>
        <p:nvSpPr>
          <p:cNvPr id="3" name="Content Placeholder 2"/>
          <p:cNvSpPr>
            <a:spLocks noGrp="1"/>
          </p:cNvSpPr>
          <p:nvPr>
            <p:ph idx="1"/>
          </p:nvPr>
        </p:nvSpPr>
        <p:spPr>
          <a:xfrm>
            <a:off x="2592925" y="1428750"/>
            <a:ext cx="8915400" cy="1428750"/>
          </a:xfrm>
        </p:spPr>
        <p:txBody>
          <a:bodyPr>
            <a:normAutofit/>
          </a:bodyPr>
          <a:lstStyle/>
          <a:p>
            <a:endParaRPr lang="en-PH" dirty="0" smtClean="0"/>
          </a:p>
          <a:p>
            <a:endParaRPr lang="en-PH" dirty="0"/>
          </a:p>
        </p:txBody>
      </p:sp>
      <p:pic>
        <p:nvPicPr>
          <p:cNvPr id="5" name="Picture 4"/>
          <p:cNvPicPr>
            <a:picLocks noChangeAspect="1"/>
          </p:cNvPicPr>
          <p:nvPr/>
        </p:nvPicPr>
        <p:blipFill>
          <a:blip r:embed="rId2"/>
          <a:stretch>
            <a:fillRect/>
          </a:stretch>
        </p:blipFill>
        <p:spPr>
          <a:xfrm>
            <a:off x="2013329" y="1452563"/>
            <a:ext cx="1937420" cy="890588"/>
          </a:xfrm>
          <a:prstGeom prst="rect">
            <a:avLst/>
          </a:prstGeom>
        </p:spPr>
      </p:pic>
      <p:pic>
        <p:nvPicPr>
          <p:cNvPr id="6" name="Picture 5"/>
          <p:cNvPicPr>
            <a:picLocks noChangeAspect="1"/>
          </p:cNvPicPr>
          <p:nvPr/>
        </p:nvPicPr>
        <p:blipFill>
          <a:blip r:embed="rId3"/>
          <a:stretch>
            <a:fillRect/>
          </a:stretch>
        </p:blipFill>
        <p:spPr>
          <a:xfrm>
            <a:off x="4353039" y="1452563"/>
            <a:ext cx="2850383" cy="1752600"/>
          </a:xfrm>
          <a:prstGeom prst="rect">
            <a:avLst/>
          </a:prstGeom>
        </p:spPr>
      </p:pic>
      <p:pic>
        <p:nvPicPr>
          <p:cNvPr id="7" name="Picture 6"/>
          <p:cNvPicPr>
            <a:picLocks noChangeAspect="1"/>
          </p:cNvPicPr>
          <p:nvPr/>
        </p:nvPicPr>
        <p:blipFill>
          <a:blip r:embed="rId4"/>
          <a:stretch>
            <a:fillRect/>
          </a:stretch>
        </p:blipFill>
        <p:spPr>
          <a:xfrm>
            <a:off x="7710487" y="1452563"/>
            <a:ext cx="3067054" cy="1752602"/>
          </a:xfrm>
          <a:prstGeom prst="rect">
            <a:avLst/>
          </a:prstGeom>
        </p:spPr>
      </p:pic>
      <p:sp>
        <p:nvSpPr>
          <p:cNvPr id="8" name="Content Placeholder 2"/>
          <p:cNvSpPr txBox="1">
            <a:spLocks/>
          </p:cNvSpPr>
          <p:nvPr/>
        </p:nvSpPr>
        <p:spPr>
          <a:xfrm>
            <a:off x="2013329" y="3590924"/>
            <a:ext cx="8864221" cy="2714625"/>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a:t>
            </a:r>
            <a:r>
              <a:rPr lang="en-PH" dirty="0">
                <a:solidFill>
                  <a:srgbClr val="00B050"/>
                </a:solidFill>
              </a:rPr>
              <a:t> </a:t>
            </a:r>
            <a:r>
              <a:rPr lang="en-PH" dirty="0" smtClean="0">
                <a:solidFill>
                  <a:srgbClr val="00B050"/>
                </a:solidFill>
              </a:rPr>
              <a:t>a = 10</a:t>
            </a:r>
          </a:p>
          <a:p>
            <a:pPr marL="0" indent="0">
              <a:buNone/>
            </a:pPr>
            <a:r>
              <a:rPr lang="en-PH" dirty="0" smtClean="0">
                <a:solidFill>
                  <a:srgbClr val="00B050"/>
                </a:solidFill>
              </a:rPr>
              <a:t>&gt;&gt;&gt; b = 12</a:t>
            </a:r>
          </a:p>
          <a:p>
            <a:pPr marL="0" indent="0">
              <a:buNone/>
            </a:pPr>
            <a:r>
              <a:rPr lang="en-PH" dirty="0" smtClean="0">
                <a:solidFill>
                  <a:srgbClr val="00B050"/>
                </a:solidFill>
              </a:rPr>
              <a:t>&gt;&gt;&gt; if a != b:</a:t>
            </a:r>
          </a:p>
          <a:p>
            <a:pPr marL="0" indent="0">
              <a:buNone/>
            </a:pPr>
            <a:r>
              <a:rPr lang="en-PH" dirty="0" smtClean="0">
                <a:solidFill>
                  <a:srgbClr val="00B050"/>
                </a:solidFill>
              </a:rPr>
              <a:t>&gt;&gt;&gt; True</a:t>
            </a:r>
          </a:p>
          <a:p>
            <a:pPr marL="0" indent="0">
              <a:buNone/>
            </a:pPr>
            <a:r>
              <a:rPr lang="en-PH" dirty="0" smtClean="0">
                <a:solidFill>
                  <a:srgbClr val="00B050"/>
                </a:solidFill>
              </a:rPr>
              <a:t>&gt;&gt;&gt; if a ==b or b == 12:</a:t>
            </a:r>
          </a:p>
          <a:p>
            <a:pPr marL="0" indent="0">
              <a:buNone/>
            </a:pPr>
            <a:r>
              <a:rPr lang="en-PH" dirty="0" smtClean="0">
                <a:solidFill>
                  <a:srgbClr val="00B050"/>
                </a:solidFill>
              </a:rPr>
              <a:t>&gt;&gt;&gt; True</a:t>
            </a:r>
          </a:p>
          <a:p>
            <a:pPr marL="0" indent="0">
              <a:buNone/>
            </a:pPr>
            <a:r>
              <a:rPr lang="en-PH" dirty="0" smtClean="0">
                <a:solidFill>
                  <a:srgbClr val="00B050"/>
                </a:solidFill>
              </a:rPr>
              <a:t>&gt;&gt;&gt; if a == b and b &gt;= 20:</a:t>
            </a:r>
          </a:p>
          <a:p>
            <a:pPr marL="0" indent="0">
              <a:buNone/>
            </a:pPr>
            <a:r>
              <a:rPr lang="en-PH" dirty="0" smtClean="0">
                <a:solidFill>
                  <a:srgbClr val="00B050"/>
                </a:solidFill>
              </a:rPr>
              <a:t>&gt;&gt;&gt; False</a:t>
            </a:r>
          </a:p>
        </p:txBody>
      </p:sp>
    </p:spTree>
    <p:extLst>
      <p:ext uri="{BB962C8B-B14F-4D97-AF65-F5344CB8AC3E}">
        <p14:creationId xmlns:p14="http://schemas.microsoft.com/office/powerpoint/2010/main" val="3511443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Loops</a:t>
            </a:r>
            <a:endParaRPr lang="en-PH" dirty="0"/>
          </a:p>
        </p:txBody>
      </p:sp>
      <p:sp>
        <p:nvSpPr>
          <p:cNvPr id="3" name="Content Placeholder 2"/>
          <p:cNvSpPr>
            <a:spLocks noGrp="1"/>
          </p:cNvSpPr>
          <p:nvPr>
            <p:ph idx="1"/>
          </p:nvPr>
        </p:nvSpPr>
        <p:spPr>
          <a:xfrm>
            <a:off x="2592925" y="1428750"/>
            <a:ext cx="8915400" cy="1428750"/>
          </a:xfrm>
        </p:spPr>
        <p:txBody>
          <a:bodyPr>
            <a:normAutofit/>
          </a:bodyPr>
          <a:lstStyle/>
          <a:p>
            <a:r>
              <a:rPr lang="en-PH" dirty="0" smtClean="0"/>
              <a:t>while</a:t>
            </a:r>
          </a:p>
          <a:p>
            <a:r>
              <a:rPr lang="en-PH" dirty="0"/>
              <a:t>f</a:t>
            </a:r>
            <a:r>
              <a:rPr lang="en-PH" dirty="0" smtClean="0"/>
              <a:t>or loop</a:t>
            </a:r>
            <a:endParaRPr lang="en-PH" dirty="0"/>
          </a:p>
          <a:p>
            <a:endParaRPr lang="en-PH" dirty="0" smtClean="0"/>
          </a:p>
          <a:p>
            <a:endParaRPr lang="en-PH" dirty="0"/>
          </a:p>
        </p:txBody>
      </p:sp>
      <p:sp>
        <p:nvSpPr>
          <p:cNvPr id="4" name="Content Placeholder 2"/>
          <p:cNvSpPr txBox="1">
            <a:spLocks/>
          </p:cNvSpPr>
          <p:nvPr/>
        </p:nvSpPr>
        <p:spPr>
          <a:xfrm>
            <a:off x="2589212" y="3048000"/>
            <a:ext cx="8915400" cy="3076575"/>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hairs = [“brown”, “blond”, “red”]</a:t>
            </a:r>
          </a:p>
          <a:p>
            <a:pPr marL="0" indent="0">
              <a:buNone/>
            </a:pPr>
            <a:r>
              <a:rPr lang="en-PH" dirty="0" smtClean="0">
                <a:solidFill>
                  <a:srgbClr val="00B050"/>
                </a:solidFill>
              </a:rPr>
              <a:t>&gt;&gt;&gt; for hair in hairs:</a:t>
            </a:r>
          </a:p>
          <a:p>
            <a:pPr marL="0" indent="0">
              <a:buNone/>
            </a:pPr>
            <a:r>
              <a:rPr lang="en-PH" dirty="0" smtClean="0">
                <a:solidFill>
                  <a:srgbClr val="00B050"/>
                </a:solidFill>
              </a:rPr>
              <a:t>&gt;&gt;&gt;    print(hair)</a:t>
            </a:r>
          </a:p>
          <a:p>
            <a:pPr marL="0" indent="0">
              <a:buNone/>
            </a:pPr>
            <a:endParaRPr lang="en-PH" dirty="0">
              <a:solidFill>
                <a:srgbClr val="00B050"/>
              </a:solidFill>
            </a:endParaRPr>
          </a:p>
          <a:p>
            <a:pPr marL="0" indent="0">
              <a:buNone/>
            </a:pPr>
            <a:r>
              <a:rPr lang="en-PH" dirty="0" smtClean="0">
                <a:solidFill>
                  <a:srgbClr val="00B050"/>
                </a:solidFill>
              </a:rPr>
              <a:t>&gt;&gt;&gt; for </a:t>
            </a:r>
            <a:r>
              <a:rPr lang="en-PH" dirty="0" err="1" smtClean="0">
                <a:solidFill>
                  <a:srgbClr val="00B050"/>
                </a:solidFill>
              </a:rPr>
              <a:t>i</a:t>
            </a:r>
            <a:r>
              <a:rPr lang="en-PH" dirty="0" smtClean="0">
                <a:solidFill>
                  <a:srgbClr val="00B050"/>
                </a:solidFill>
              </a:rPr>
              <a:t> in range(3):</a:t>
            </a:r>
          </a:p>
          <a:p>
            <a:pPr marL="0" indent="0">
              <a:buNone/>
            </a:pPr>
            <a:r>
              <a:rPr lang="en-PH" dirty="0" smtClean="0">
                <a:solidFill>
                  <a:srgbClr val="00B050"/>
                </a:solidFill>
              </a:rPr>
              <a:t>&gt;&gt;&gt;    print(hairs[</a:t>
            </a:r>
            <a:r>
              <a:rPr lang="en-PH" dirty="0" err="1" smtClean="0">
                <a:solidFill>
                  <a:srgbClr val="00B050"/>
                </a:solidFill>
              </a:rPr>
              <a:t>i</a:t>
            </a:r>
            <a:r>
              <a:rPr lang="en-PH" dirty="0" smtClean="0">
                <a:solidFill>
                  <a:srgbClr val="00B050"/>
                </a:solidFill>
              </a:rPr>
              <a:t>])</a:t>
            </a:r>
            <a:endParaRPr lang="en-PH" dirty="0">
              <a:solidFill>
                <a:srgbClr val="00B050"/>
              </a:solidFill>
            </a:endParaRPr>
          </a:p>
        </p:txBody>
      </p:sp>
    </p:spTree>
    <p:extLst>
      <p:ext uri="{BB962C8B-B14F-4D97-AF65-F5344CB8AC3E}">
        <p14:creationId xmlns:p14="http://schemas.microsoft.com/office/powerpoint/2010/main" val="177250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Tuple, List, Dictionary</a:t>
            </a:r>
            <a:endParaRPr lang="en-PH" dirty="0"/>
          </a:p>
        </p:txBody>
      </p:sp>
      <p:sp>
        <p:nvSpPr>
          <p:cNvPr id="3" name="Content Placeholder 2"/>
          <p:cNvSpPr>
            <a:spLocks noGrp="1"/>
          </p:cNvSpPr>
          <p:nvPr>
            <p:ph idx="1"/>
          </p:nvPr>
        </p:nvSpPr>
        <p:spPr>
          <a:xfrm>
            <a:off x="2592925" y="1428750"/>
            <a:ext cx="8915400" cy="1428750"/>
          </a:xfrm>
        </p:spPr>
        <p:txBody>
          <a:bodyPr>
            <a:normAutofit/>
          </a:bodyPr>
          <a:lstStyle/>
          <a:p>
            <a:r>
              <a:rPr lang="en-PH" dirty="0" smtClean="0"/>
              <a:t>a = (“apple”, “grapes”)</a:t>
            </a:r>
          </a:p>
          <a:p>
            <a:r>
              <a:rPr lang="en-PH" dirty="0" smtClean="0"/>
              <a:t>b = [“apple”, “grapes”]</a:t>
            </a:r>
          </a:p>
          <a:p>
            <a:r>
              <a:rPr lang="en-PH" dirty="0" smtClean="0"/>
              <a:t>c = {“fruits”: [“apple”, “grapes”]}</a:t>
            </a:r>
          </a:p>
          <a:p>
            <a:endParaRPr lang="en-PH" dirty="0"/>
          </a:p>
        </p:txBody>
      </p:sp>
      <p:sp>
        <p:nvSpPr>
          <p:cNvPr id="4" name="Content Placeholder 2"/>
          <p:cNvSpPr txBox="1">
            <a:spLocks/>
          </p:cNvSpPr>
          <p:nvPr/>
        </p:nvSpPr>
        <p:spPr>
          <a:xfrm>
            <a:off x="2589212" y="3048000"/>
            <a:ext cx="8915400" cy="3524250"/>
          </a:xfrm>
          <a:prstGeom prst="rect">
            <a:avLst/>
          </a:prstGeom>
          <a:solidFill>
            <a:schemeClr val="tx1"/>
          </a:solidFill>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 Accessing tuple</a:t>
            </a:r>
          </a:p>
          <a:p>
            <a:pPr marL="0" indent="0">
              <a:buNone/>
            </a:pPr>
            <a:r>
              <a:rPr lang="en-PH" dirty="0" smtClean="0">
                <a:solidFill>
                  <a:srgbClr val="00B050"/>
                </a:solidFill>
              </a:rPr>
              <a:t>&gt;&gt;&gt; a[0]</a:t>
            </a:r>
          </a:p>
          <a:p>
            <a:pPr marL="0" indent="0">
              <a:buNone/>
            </a:pPr>
            <a:r>
              <a:rPr lang="en-PH" dirty="0" smtClean="0">
                <a:solidFill>
                  <a:srgbClr val="00B050"/>
                </a:solidFill>
              </a:rPr>
              <a:t>&gt;&gt;&gt; apples</a:t>
            </a:r>
          </a:p>
          <a:p>
            <a:pPr marL="0" indent="0">
              <a:buNone/>
            </a:pPr>
            <a:endParaRPr lang="en-PH" dirty="0" smtClean="0">
              <a:solidFill>
                <a:srgbClr val="00B050"/>
              </a:solidFill>
            </a:endParaRPr>
          </a:p>
          <a:p>
            <a:pPr marL="0" indent="0">
              <a:buNone/>
            </a:pPr>
            <a:r>
              <a:rPr lang="en-PH" dirty="0" smtClean="0">
                <a:solidFill>
                  <a:srgbClr val="00B050"/>
                </a:solidFill>
              </a:rPr>
              <a:t>&gt;&gt;&gt; # Accessing list</a:t>
            </a:r>
          </a:p>
          <a:p>
            <a:pPr marL="0" indent="0">
              <a:buNone/>
            </a:pPr>
            <a:r>
              <a:rPr lang="en-PH" dirty="0" smtClean="0">
                <a:solidFill>
                  <a:srgbClr val="00B050"/>
                </a:solidFill>
              </a:rPr>
              <a:t>&gt;&gt;&gt; b[0]</a:t>
            </a:r>
          </a:p>
          <a:p>
            <a:pPr marL="0" indent="0">
              <a:buNone/>
            </a:pPr>
            <a:r>
              <a:rPr lang="en-PH" dirty="0" smtClean="0">
                <a:solidFill>
                  <a:srgbClr val="00B050"/>
                </a:solidFill>
              </a:rPr>
              <a:t>&gt;&gt;&gt; apples</a:t>
            </a:r>
          </a:p>
          <a:p>
            <a:pPr marL="0" indent="0">
              <a:buNone/>
            </a:pPr>
            <a:endParaRPr lang="en-PH" dirty="0">
              <a:solidFill>
                <a:srgbClr val="00B050"/>
              </a:solidFill>
            </a:endParaRPr>
          </a:p>
          <a:p>
            <a:pPr marL="0" indent="0">
              <a:buNone/>
            </a:pPr>
            <a:r>
              <a:rPr lang="en-PH" dirty="0" smtClean="0">
                <a:solidFill>
                  <a:srgbClr val="00B050"/>
                </a:solidFill>
              </a:rPr>
              <a:t>&gt;&gt;&gt; # Accessing dictionary</a:t>
            </a:r>
          </a:p>
          <a:p>
            <a:pPr marL="0" indent="0">
              <a:buNone/>
            </a:pPr>
            <a:r>
              <a:rPr lang="en-PH" dirty="0" smtClean="0">
                <a:solidFill>
                  <a:srgbClr val="00B050"/>
                </a:solidFill>
              </a:rPr>
              <a:t>&gt;&gt;&gt; c[“fruits”][0]</a:t>
            </a:r>
          </a:p>
          <a:p>
            <a:pPr marL="0" indent="0">
              <a:buNone/>
            </a:pPr>
            <a:r>
              <a:rPr lang="en-PH" dirty="0" smtClean="0">
                <a:solidFill>
                  <a:srgbClr val="00B050"/>
                </a:solidFill>
              </a:rPr>
              <a:t>&gt;&gt;&gt; apples</a:t>
            </a:r>
            <a:endParaRPr lang="en-PH" dirty="0">
              <a:solidFill>
                <a:srgbClr val="00B050"/>
              </a:solidFill>
            </a:endParaRPr>
          </a:p>
        </p:txBody>
      </p:sp>
    </p:spTree>
    <p:extLst>
      <p:ext uri="{BB962C8B-B14F-4D97-AF65-F5344CB8AC3E}">
        <p14:creationId xmlns:p14="http://schemas.microsoft.com/office/powerpoint/2010/main" val="4250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800" y="81185"/>
            <a:ext cx="8911687" cy="1280890"/>
          </a:xfrm>
        </p:spPr>
        <p:txBody>
          <a:bodyPr/>
          <a:lstStyle/>
          <a:p>
            <a:r>
              <a:rPr lang="en-PH" dirty="0" smtClean="0"/>
              <a:t>Functions and Parameters</a:t>
            </a:r>
            <a:endParaRPr lang="en-PH" dirty="0"/>
          </a:p>
        </p:txBody>
      </p:sp>
      <p:sp>
        <p:nvSpPr>
          <p:cNvPr id="4" name="Content Placeholder 2"/>
          <p:cNvSpPr txBox="1">
            <a:spLocks/>
          </p:cNvSpPr>
          <p:nvPr/>
        </p:nvSpPr>
        <p:spPr>
          <a:xfrm>
            <a:off x="2592925" y="714375"/>
            <a:ext cx="8915400" cy="5981700"/>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smtClean="0">
                <a:solidFill>
                  <a:srgbClr val="00B050"/>
                </a:solidFill>
              </a:rPr>
              <a:t>def</a:t>
            </a:r>
            <a:r>
              <a:rPr lang="en-US" dirty="0" smtClean="0">
                <a:solidFill>
                  <a:srgbClr val="00B050"/>
                </a:solidFill>
              </a:rPr>
              <a:t> </a:t>
            </a:r>
            <a:r>
              <a:rPr lang="en-US" dirty="0" err="1">
                <a:solidFill>
                  <a:srgbClr val="00B050"/>
                </a:solidFill>
              </a:rPr>
              <a:t>print_two</a:t>
            </a:r>
            <a:r>
              <a:rPr lang="en-US" dirty="0">
                <a:solidFill>
                  <a:srgbClr val="00B050"/>
                </a:solidFill>
              </a:rPr>
              <a:t>(*</a:t>
            </a:r>
            <a:r>
              <a:rPr lang="en-US" dirty="0" err="1">
                <a:solidFill>
                  <a:srgbClr val="00B050"/>
                </a:solidFill>
              </a:rPr>
              <a:t>args</a:t>
            </a:r>
            <a:r>
              <a:rPr lang="en-US" dirty="0">
                <a:solidFill>
                  <a:srgbClr val="00B050"/>
                </a:solidFill>
              </a:rPr>
              <a:t>): </a:t>
            </a:r>
          </a:p>
          <a:p>
            <a:pPr marL="0" indent="0">
              <a:buNone/>
            </a:pPr>
            <a:r>
              <a:rPr lang="en-US" dirty="0" smtClean="0">
                <a:solidFill>
                  <a:srgbClr val="00B050"/>
                </a:solidFill>
              </a:rPr>
              <a:t>   arg1</a:t>
            </a:r>
            <a:r>
              <a:rPr lang="en-US" dirty="0">
                <a:solidFill>
                  <a:srgbClr val="00B050"/>
                </a:solidFill>
              </a:rPr>
              <a:t>, arg2 = </a:t>
            </a:r>
            <a:r>
              <a:rPr lang="en-US" dirty="0" err="1" smtClean="0">
                <a:solidFill>
                  <a:srgbClr val="00B050"/>
                </a:solidFill>
              </a:rPr>
              <a:t>args</a:t>
            </a:r>
            <a:endParaRPr lang="en-US" dirty="0" smtClean="0">
              <a:solidFill>
                <a:srgbClr val="00B050"/>
              </a:solidFill>
            </a:endParaRPr>
          </a:p>
          <a:p>
            <a:pPr marL="0" indent="0">
              <a:buNone/>
            </a:pPr>
            <a:r>
              <a:rPr lang="en-US" dirty="0">
                <a:solidFill>
                  <a:srgbClr val="00B050"/>
                </a:solidFill>
              </a:rPr>
              <a:t> </a:t>
            </a:r>
            <a:r>
              <a:rPr lang="en-US" dirty="0" smtClean="0">
                <a:solidFill>
                  <a:srgbClr val="00B050"/>
                </a:solidFill>
              </a:rPr>
              <a:t>  print("arg1</a:t>
            </a:r>
            <a:r>
              <a:rPr lang="en-US" dirty="0">
                <a:solidFill>
                  <a:srgbClr val="00B050"/>
                </a:solidFill>
              </a:rPr>
              <a:t>: %r, arg2: %r" % (arg1, arg2</a:t>
            </a:r>
            <a:r>
              <a:rPr lang="en-US" dirty="0" smtClean="0">
                <a:solidFill>
                  <a:srgbClr val="00B050"/>
                </a:solidFill>
              </a:rPr>
              <a:t>)) </a:t>
            </a:r>
            <a:endParaRPr lang="en-US" dirty="0">
              <a:solidFill>
                <a:srgbClr val="00B050"/>
              </a:solidFill>
            </a:endParaRPr>
          </a:p>
          <a:p>
            <a:pPr marL="0" indent="0">
              <a:buNone/>
            </a:pPr>
            <a:endParaRPr lang="en-US" dirty="0">
              <a:solidFill>
                <a:srgbClr val="00B050"/>
              </a:solidFill>
            </a:endParaRPr>
          </a:p>
          <a:p>
            <a:pPr marL="0" indent="0">
              <a:buNone/>
            </a:pPr>
            <a:r>
              <a:rPr lang="en-US" dirty="0" err="1" smtClean="0">
                <a:solidFill>
                  <a:srgbClr val="00B050"/>
                </a:solidFill>
              </a:rPr>
              <a:t>def</a:t>
            </a:r>
            <a:r>
              <a:rPr lang="en-US" dirty="0" smtClean="0">
                <a:solidFill>
                  <a:srgbClr val="00B050"/>
                </a:solidFill>
              </a:rPr>
              <a:t> </a:t>
            </a:r>
            <a:r>
              <a:rPr lang="en-US" dirty="0" err="1">
                <a:solidFill>
                  <a:srgbClr val="00B050"/>
                </a:solidFill>
              </a:rPr>
              <a:t>print_two_again</a:t>
            </a:r>
            <a:r>
              <a:rPr lang="en-US" dirty="0">
                <a:solidFill>
                  <a:srgbClr val="00B050"/>
                </a:solidFill>
              </a:rPr>
              <a:t>(arg1, arg2): </a:t>
            </a:r>
          </a:p>
          <a:p>
            <a:pPr marL="0" indent="0">
              <a:buNone/>
            </a:pPr>
            <a:r>
              <a:rPr lang="en-US" dirty="0" smtClean="0">
                <a:solidFill>
                  <a:srgbClr val="00B050"/>
                </a:solidFill>
              </a:rPr>
              <a:t>    print("arg1</a:t>
            </a:r>
            <a:r>
              <a:rPr lang="en-US" dirty="0">
                <a:solidFill>
                  <a:srgbClr val="00B050"/>
                </a:solidFill>
              </a:rPr>
              <a:t>: %r, arg2: %r" % (arg1, arg2</a:t>
            </a:r>
            <a:r>
              <a:rPr lang="en-US" dirty="0" smtClean="0">
                <a:solidFill>
                  <a:srgbClr val="00B050"/>
                </a:solidFill>
              </a:rPr>
              <a:t>)) </a:t>
            </a:r>
          </a:p>
          <a:p>
            <a:pPr marL="0" indent="0">
              <a:buNone/>
            </a:pPr>
            <a:endParaRPr lang="en-US" dirty="0">
              <a:solidFill>
                <a:srgbClr val="00B050"/>
              </a:solidFill>
            </a:endParaRPr>
          </a:p>
          <a:p>
            <a:pPr marL="0" indent="0">
              <a:buNone/>
            </a:pPr>
            <a:r>
              <a:rPr lang="en-US" dirty="0" err="1" smtClean="0">
                <a:solidFill>
                  <a:srgbClr val="00B050"/>
                </a:solidFill>
              </a:rPr>
              <a:t>def</a:t>
            </a:r>
            <a:r>
              <a:rPr lang="en-US" dirty="0" smtClean="0">
                <a:solidFill>
                  <a:srgbClr val="00B050"/>
                </a:solidFill>
              </a:rPr>
              <a:t> </a:t>
            </a:r>
            <a:r>
              <a:rPr lang="en-US" dirty="0" err="1">
                <a:solidFill>
                  <a:srgbClr val="00B050"/>
                </a:solidFill>
              </a:rPr>
              <a:t>print_one</a:t>
            </a:r>
            <a:r>
              <a:rPr lang="en-US" dirty="0">
                <a:solidFill>
                  <a:srgbClr val="00B050"/>
                </a:solidFill>
              </a:rPr>
              <a:t>(arg1</a:t>
            </a:r>
            <a:r>
              <a:rPr lang="en-US" dirty="0" smtClean="0">
                <a:solidFill>
                  <a:srgbClr val="00B050"/>
                </a:solidFill>
              </a:rPr>
              <a:t>):</a:t>
            </a:r>
          </a:p>
          <a:p>
            <a:pPr marL="0" indent="0">
              <a:buNone/>
            </a:pPr>
            <a:r>
              <a:rPr lang="en-US" dirty="0" smtClean="0">
                <a:solidFill>
                  <a:srgbClr val="00B050"/>
                </a:solidFill>
              </a:rPr>
              <a:t>     print("arg1</a:t>
            </a:r>
            <a:r>
              <a:rPr lang="en-US" dirty="0">
                <a:solidFill>
                  <a:srgbClr val="00B050"/>
                </a:solidFill>
              </a:rPr>
              <a:t>: %r" % </a:t>
            </a:r>
            <a:r>
              <a:rPr lang="en-US" dirty="0" smtClean="0">
                <a:solidFill>
                  <a:srgbClr val="00B050"/>
                </a:solidFill>
              </a:rPr>
              <a:t>arg1)</a:t>
            </a:r>
          </a:p>
          <a:p>
            <a:pPr marL="0" indent="0">
              <a:buNone/>
            </a:pPr>
            <a:endParaRPr lang="en-US" dirty="0" smtClean="0">
              <a:solidFill>
                <a:srgbClr val="00B050"/>
              </a:solidFill>
            </a:endParaRPr>
          </a:p>
          <a:p>
            <a:pPr marL="0" indent="0">
              <a:buNone/>
            </a:pPr>
            <a:r>
              <a:rPr lang="en-US" dirty="0" err="1" smtClean="0">
                <a:solidFill>
                  <a:srgbClr val="00B050"/>
                </a:solidFill>
              </a:rPr>
              <a:t>def</a:t>
            </a:r>
            <a:r>
              <a:rPr lang="en-US" dirty="0" smtClean="0">
                <a:solidFill>
                  <a:srgbClr val="00B050"/>
                </a:solidFill>
              </a:rPr>
              <a:t> </a:t>
            </a:r>
            <a:r>
              <a:rPr lang="en-US" dirty="0" err="1">
                <a:solidFill>
                  <a:srgbClr val="00B050"/>
                </a:solidFill>
              </a:rPr>
              <a:t>print_none</a:t>
            </a:r>
            <a:r>
              <a:rPr lang="en-US" dirty="0">
                <a:solidFill>
                  <a:srgbClr val="00B050"/>
                </a:solidFill>
              </a:rPr>
              <a:t>(): </a:t>
            </a:r>
          </a:p>
          <a:p>
            <a:pPr marL="0" indent="0">
              <a:buNone/>
            </a:pPr>
            <a:r>
              <a:rPr lang="en-US" dirty="0" smtClean="0">
                <a:solidFill>
                  <a:srgbClr val="00B050"/>
                </a:solidFill>
              </a:rPr>
              <a:t>     print("I </a:t>
            </a:r>
            <a:r>
              <a:rPr lang="en-US" dirty="0">
                <a:solidFill>
                  <a:srgbClr val="00B050"/>
                </a:solidFill>
              </a:rPr>
              <a:t>got </a:t>
            </a:r>
            <a:r>
              <a:rPr lang="en-US" dirty="0" err="1">
                <a:solidFill>
                  <a:srgbClr val="00B050"/>
                </a:solidFill>
              </a:rPr>
              <a:t>nothin</a:t>
            </a:r>
            <a:r>
              <a:rPr lang="en-US" dirty="0" smtClean="0">
                <a:solidFill>
                  <a:srgbClr val="00B050"/>
                </a:solidFill>
              </a:rPr>
              <a:t>'.”)</a:t>
            </a:r>
            <a:endParaRPr lang="en-US" dirty="0">
              <a:solidFill>
                <a:srgbClr val="00B050"/>
              </a:solidFill>
            </a:endParaRPr>
          </a:p>
          <a:p>
            <a:pPr marL="0" indent="0">
              <a:buNone/>
            </a:pPr>
            <a:endParaRPr lang="en-US" dirty="0">
              <a:solidFill>
                <a:srgbClr val="00B050"/>
              </a:solidFill>
            </a:endParaRPr>
          </a:p>
          <a:p>
            <a:pPr marL="0" indent="0">
              <a:buNone/>
            </a:pPr>
            <a:r>
              <a:rPr lang="en-US" dirty="0" smtClean="0">
                <a:solidFill>
                  <a:srgbClr val="00B050"/>
                </a:solidFill>
              </a:rPr>
              <a:t>&gt;&gt;&gt; </a:t>
            </a:r>
            <a:r>
              <a:rPr lang="en-US" dirty="0" err="1" smtClean="0">
                <a:solidFill>
                  <a:srgbClr val="00B050"/>
                </a:solidFill>
              </a:rPr>
              <a:t>print_two</a:t>
            </a:r>
            <a:r>
              <a:rPr lang="en-US" dirty="0">
                <a:solidFill>
                  <a:srgbClr val="00B050"/>
                </a:solidFill>
              </a:rPr>
              <a:t>("</a:t>
            </a:r>
            <a:r>
              <a:rPr lang="en-US" dirty="0" err="1">
                <a:solidFill>
                  <a:srgbClr val="00B050"/>
                </a:solidFill>
              </a:rPr>
              <a:t>Zed","Shaw</a:t>
            </a:r>
            <a:r>
              <a:rPr lang="en-US" dirty="0" smtClean="0">
                <a:solidFill>
                  <a:srgbClr val="00B050"/>
                </a:solidFill>
              </a:rPr>
              <a:t>")</a:t>
            </a:r>
          </a:p>
          <a:p>
            <a:pPr marL="0" indent="0">
              <a:buNone/>
            </a:pPr>
            <a:r>
              <a:rPr lang="en-US" dirty="0" smtClean="0">
                <a:solidFill>
                  <a:srgbClr val="00B050"/>
                </a:solidFill>
              </a:rPr>
              <a:t>&gt;&gt;&gt; </a:t>
            </a:r>
            <a:r>
              <a:rPr lang="en-US" dirty="0" err="1" smtClean="0">
                <a:solidFill>
                  <a:srgbClr val="00B050"/>
                </a:solidFill>
              </a:rPr>
              <a:t>print_two_again</a:t>
            </a:r>
            <a:r>
              <a:rPr lang="en-US" dirty="0">
                <a:solidFill>
                  <a:srgbClr val="00B050"/>
                </a:solidFill>
              </a:rPr>
              <a:t>("</a:t>
            </a:r>
            <a:r>
              <a:rPr lang="en-US" dirty="0" err="1">
                <a:solidFill>
                  <a:srgbClr val="00B050"/>
                </a:solidFill>
              </a:rPr>
              <a:t>Zed","Shaw</a:t>
            </a:r>
            <a:r>
              <a:rPr lang="en-US" dirty="0" smtClean="0">
                <a:solidFill>
                  <a:srgbClr val="00B050"/>
                </a:solidFill>
              </a:rPr>
              <a:t>")</a:t>
            </a:r>
          </a:p>
          <a:p>
            <a:pPr marL="0" indent="0">
              <a:buNone/>
            </a:pPr>
            <a:r>
              <a:rPr lang="en-US" dirty="0" smtClean="0">
                <a:solidFill>
                  <a:srgbClr val="00B050"/>
                </a:solidFill>
              </a:rPr>
              <a:t>&gt;&gt;&gt; </a:t>
            </a:r>
            <a:r>
              <a:rPr lang="en-US" dirty="0" err="1" smtClean="0">
                <a:solidFill>
                  <a:srgbClr val="00B050"/>
                </a:solidFill>
              </a:rPr>
              <a:t>print_one</a:t>
            </a:r>
            <a:r>
              <a:rPr lang="en-US" dirty="0">
                <a:solidFill>
                  <a:srgbClr val="00B050"/>
                </a:solidFill>
              </a:rPr>
              <a:t>("First</a:t>
            </a:r>
            <a:r>
              <a:rPr lang="en-US" dirty="0" smtClean="0">
                <a:solidFill>
                  <a:srgbClr val="00B050"/>
                </a:solidFill>
              </a:rPr>
              <a:t>!")</a:t>
            </a:r>
          </a:p>
          <a:p>
            <a:pPr marL="0" indent="0">
              <a:buNone/>
            </a:pPr>
            <a:r>
              <a:rPr lang="en-US" dirty="0" smtClean="0">
                <a:solidFill>
                  <a:srgbClr val="00B050"/>
                </a:solidFill>
              </a:rPr>
              <a:t>&gt;&gt;&gt; </a:t>
            </a:r>
            <a:r>
              <a:rPr lang="en-US" dirty="0" err="1" smtClean="0">
                <a:solidFill>
                  <a:srgbClr val="00B050"/>
                </a:solidFill>
              </a:rPr>
              <a:t>print_none</a:t>
            </a:r>
            <a:r>
              <a:rPr lang="en-US" dirty="0">
                <a:solidFill>
                  <a:srgbClr val="00B050"/>
                </a:solidFill>
              </a:rPr>
              <a:t>()</a:t>
            </a:r>
          </a:p>
          <a:p>
            <a:pPr marL="0" indent="0">
              <a:buNone/>
            </a:pPr>
            <a:endParaRPr lang="en-PH" dirty="0">
              <a:solidFill>
                <a:srgbClr val="00B050"/>
              </a:solidFill>
            </a:endParaRPr>
          </a:p>
        </p:txBody>
      </p:sp>
    </p:spTree>
    <p:extLst>
      <p:ext uri="{BB962C8B-B14F-4D97-AF65-F5344CB8AC3E}">
        <p14:creationId xmlns:p14="http://schemas.microsoft.com/office/powerpoint/2010/main" val="2520247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Functions and Parameters</a:t>
            </a:r>
            <a:endParaRPr lang="en-PH" dirty="0"/>
          </a:p>
        </p:txBody>
      </p:sp>
      <p:sp>
        <p:nvSpPr>
          <p:cNvPr id="4" name="Content Placeholder 2"/>
          <p:cNvSpPr txBox="1">
            <a:spLocks/>
          </p:cNvSpPr>
          <p:nvPr/>
        </p:nvSpPr>
        <p:spPr>
          <a:xfrm>
            <a:off x="2440525" y="1524000"/>
            <a:ext cx="8915400" cy="4324350"/>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smtClean="0">
                <a:solidFill>
                  <a:srgbClr val="00B050"/>
                </a:solidFill>
              </a:rPr>
              <a:t>def</a:t>
            </a:r>
            <a:r>
              <a:rPr lang="en-US" dirty="0" smtClean="0">
                <a:solidFill>
                  <a:srgbClr val="00B050"/>
                </a:solidFill>
              </a:rPr>
              <a:t> </a:t>
            </a:r>
            <a:r>
              <a:rPr lang="en-US" dirty="0" err="1" smtClean="0">
                <a:solidFill>
                  <a:srgbClr val="00B050"/>
                </a:solidFill>
              </a:rPr>
              <a:t>print_kw</a:t>
            </a:r>
            <a:r>
              <a:rPr lang="en-US" dirty="0" smtClean="0">
                <a:solidFill>
                  <a:srgbClr val="00B050"/>
                </a:solidFill>
              </a:rPr>
              <a:t>(**</a:t>
            </a:r>
            <a:r>
              <a:rPr lang="en-US" dirty="0" err="1" smtClean="0">
                <a:solidFill>
                  <a:srgbClr val="00B050"/>
                </a:solidFill>
              </a:rPr>
              <a:t>kwargs</a:t>
            </a:r>
            <a:r>
              <a:rPr lang="en-US" dirty="0" smtClean="0">
                <a:solidFill>
                  <a:srgbClr val="00B050"/>
                </a:solidFill>
              </a:rPr>
              <a:t>): </a:t>
            </a:r>
            <a:endParaRPr lang="en-US" dirty="0">
              <a:solidFill>
                <a:srgbClr val="00B050"/>
              </a:solidFill>
            </a:endParaRPr>
          </a:p>
          <a:p>
            <a:pPr marL="0" indent="0">
              <a:buNone/>
            </a:pPr>
            <a:r>
              <a:rPr lang="en-US" dirty="0" smtClean="0">
                <a:solidFill>
                  <a:srgbClr val="00B050"/>
                </a:solidFill>
              </a:rPr>
              <a:t>   print(</a:t>
            </a:r>
            <a:r>
              <a:rPr lang="en-US" dirty="0" err="1" smtClean="0">
                <a:solidFill>
                  <a:srgbClr val="00B050"/>
                </a:solidFill>
              </a:rPr>
              <a:t>kwargs</a:t>
            </a:r>
            <a:r>
              <a:rPr lang="en-US" dirty="0" smtClean="0">
                <a:solidFill>
                  <a:srgbClr val="00B050"/>
                </a:solidFill>
              </a:rPr>
              <a:t>)</a:t>
            </a:r>
          </a:p>
          <a:p>
            <a:pPr marL="0" indent="0">
              <a:buNone/>
            </a:pPr>
            <a:endParaRPr lang="en-US" dirty="0">
              <a:solidFill>
                <a:srgbClr val="00B050"/>
              </a:solidFill>
            </a:endParaRPr>
          </a:p>
          <a:p>
            <a:pPr marL="0" indent="0">
              <a:buNone/>
            </a:pPr>
            <a:r>
              <a:rPr lang="en-US" dirty="0" smtClean="0">
                <a:solidFill>
                  <a:srgbClr val="00B050"/>
                </a:solidFill>
              </a:rPr>
              <a:t>&gt;&gt;&gt; </a:t>
            </a:r>
            <a:r>
              <a:rPr lang="en-US" dirty="0" err="1" smtClean="0">
                <a:solidFill>
                  <a:srgbClr val="00B050"/>
                </a:solidFill>
              </a:rPr>
              <a:t>print_kw</a:t>
            </a:r>
            <a:r>
              <a:rPr lang="en-US" dirty="0" smtClean="0">
                <a:solidFill>
                  <a:srgbClr val="00B050"/>
                </a:solidFill>
              </a:rPr>
              <a:t>(name=“</a:t>
            </a:r>
            <a:r>
              <a:rPr lang="en-US" dirty="0" err="1" smtClean="0">
                <a:solidFill>
                  <a:srgbClr val="00B050"/>
                </a:solidFill>
              </a:rPr>
              <a:t>Bearbrand</a:t>
            </a:r>
            <a:r>
              <a:rPr lang="en-US" dirty="0" smtClean="0">
                <a:solidFill>
                  <a:srgbClr val="00B050"/>
                </a:solidFill>
              </a:rPr>
              <a:t>”, milk=“Nay”)</a:t>
            </a:r>
          </a:p>
          <a:p>
            <a:pPr marL="0" indent="0">
              <a:buNone/>
            </a:pPr>
            <a:r>
              <a:rPr lang="en-US" dirty="0" smtClean="0">
                <a:solidFill>
                  <a:srgbClr val="00B050"/>
                </a:solidFill>
              </a:rPr>
              <a:t>&gt;&gt;&gt; {“name”: “</a:t>
            </a:r>
            <a:r>
              <a:rPr lang="en-US" dirty="0" err="1" smtClean="0">
                <a:solidFill>
                  <a:srgbClr val="00B050"/>
                </a:solidFill>
              </a:rPr>
              <a:t>Bearbrand</a:t>
            </a:r>
            <a:r>
              <a:rPr lang="en-US" dirty="0" smtClean="0">
                <a:solidFill>
                  <a:srgbClr val="00B050"/>
                </a:solidFill>
              </a:rPr>
              <a:t>”, “milk”:  “Nay”}</a:t>
            </a:r>
          </a:p>
        </p:txBody>
      </p:sp>
    </p:spTree>
    <p:extLst>
      <p:ext uri="{BB962C8B-B14F-4D97-AF65-F5344CB8AC3E}">
        <p14:creationId xmlns:p14="http://schemas.microsoft.com/office/powerpoint/2010/main" val="28424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Functions and Return</a:t>
            </a:r>
            <a:endParaRPr lang="en-PH" dirty="0"/>
          </a:p>
        </p:txBody>
      </p:sp>
      <p:sp>
        <p:nvSpPr>
          <p:cNvPr id="4" name="Content Placeholder 2"/>
          <p:cNvSpPr txBox="1">
            <a:spLocks/>
          </p:cNvSpPr>
          <p:nvPr/>
        </p:nvSpPr>
        <p:spPr>
          <a:xfrm>
            <a:off x="2440525" y="1524000"/>
            <a:ext cx="8915400" cy="4324350"/>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smtClean="0">
                <a:solidFill>
                  <a:srgbClr val="00B050"/>
                </a:solidFill>
              </a:rPr>
              <a:t>def</a:t>
            </a:r>
            <a:r>
              <a:rPr lang="en-US" dirty="0" smtClean="0">
                <a:solidFill>
                  <a:srgbClr val="00B050"/>
                </a:solidFill>
              </a:rPr>
              <a:t> add(a, b): </a:t>
            </a:r>
            <a:endParaRPr lang="en-US" dirty="0">
              <a:solidFill>
                <a:srgbClr val="00B050"/>
              </a:solidFill>
            </a:endParaRPr>
          </a:p>
          <a:p>
            <a:pPr marL="0" indent="0">
              <a:buNone/>
            </a:pPr>
            <a:r>
              <a:rPr lang="en-US" dirty="0" smtClean="0">
                <a:solidFill>
                  <a:srgbClr val="00B050"/>
                </a:solidFill>
              </a:rPr>
              <a:t>   return a + b</a:t>
            </a:r>
          </a:p>
          <a:p>
            <a:pPr marL="0" indent="0">
              <a:buNone/>
            </a:pPr>
            <a:endParaRPr lang="en-US" dirty="0">
              <a:solidFill>
                <a:srgbClr val="00B050"/>
              </a:solidFill>
            </a:endParaRPr>
          </a:p>
          <a:p>
            <a:pPr marL="0" indent="0">
              <a:buNone/>
            </a:pPr>
            <a:r>
              <a:rPr lang="en-US" dirty="0" smtClean="0">
                <a:solidFill>
                  <a:srgbClr val="00B050"/>
                </a:solidFill>
              </a:rPr>
              <a:t>&gt;&gt;&gt; add(3, 4)</a:t>
            </a:r>
          </a:p>
          <a:p>
            <a:pPr marL="0" indent="0">
              <a:buNone/>
            </a:pPr>
            <a:r>
              <a:rPr lang="en-US" dirty="0" smtClean="0">
                <a:solidFill>
                  <a:srgbClr val="00B050"/>
                </a:solidFill>
              </a:rPr>
              <a:t>&gt;&gt;&gt; 7</a:t>
            </a:r>
          </a:p>
        </p:txBody>
      </p:sp>
    </p:spTree>
    <p:extLst>
      <p:ext uri="{BB962C8B-B14F-4D97-AF65-F5344CB8AC3E}">
        <p14:creationId xmlns:p14="http://schemas.microsoft.com/office/powerpoint/2010/main" val="1495207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Object Oriented Programming</a:t>
            </a:r>
            <a:endParaRPr lang="en-PH" dirty="0"/>
          </a:p>
        </p:txBody>
      </p:sp>
      <p:sp>
        <p:nvSpPr>
          <p:cNvPr id="4" name="Content Placeholder 2"/>
          <p:cNvSpPr txBox="1">
            <a:spLocks/>
          </p:cNvSpPr>
          <p:nvPr/>
        </p:nvSpPr>
        <p:spPr>
          <a:xfrm>
            <a:off x="2343151" y="2771774"/>
            <a:ext cx="8915400" cy="3705225"/>
          </a:xfrm>
          <a:prstGeom prst="rect">
            <a:avLst/>
          </a:prstGeom>
          <a:solidFill>
            <a:schemeClr val="tx1"/>
          </a:solidFill>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class </a:t>
            </a:r>
            <a:r>
              <a:rPr lang="en-US" dirty="0" smtClean="0">
                <a:solidFill>
                  <a:srgbClr val="00B050"/>
                </a:solidFill>
              </a:rPr>
              <a:t>Person():</a:t>
            </a:r>
          </a:p>
          <a:p>
            <a:pPr marL="0" indent="0">
              <a:buNone/>
            </a:pPr>
            <a:r>
              <a:rPr lang="en-US" dirty="0">
                <a:solidFill>
                  <a:srgbClr val="00B050"/>
                </a:solidFill>
              </a:rPr>
              <a:t> </a:t>
            </a:r>
            <a:r>
              <a:rPr lang="en-US" dirty="0" smtClean="0">
                <a:solidFill>
                  <a:srgbClr val="00B050"/>
                </a:solidFill>
              </a:rPr>
              <a:t>        name = “”</a:t>
            </a:r>
            <a:endParaRPr lang="en-US" dirty="0">
              <a:solidFill>
                <a:srgbClr val="00B050"/>
              </a:solidFill>
            </a:endParaRPr>
          </a:p>
          <a:p>
            <a:pPr marL="0" indent="0">
              <a:buNone/>
            </a:pPr>
            <a:r>
              <a:rPr lang="en-US" dirty="0" smtClean="0">
                <a:solidFill>
                  <a:srgbClr val="00B050"/>
                </a:solidFill>
              </a:rPr>
              <a:t>     	</a:t>
            </a:r>
            <a:r>
              <a:rPr lang="en-US" dirty="0" err="1" smtClean="0">
                <a:solidFill>
                  <a:srgbClr val="00B050"/>
                </a:solidFill>
              </a:rPr>
              <a:t>def</a:t>
            </a:r>
            <a:r>
              <a:rPr lang="en-US" dirty="0" smtClean="0">
                <a:solidFill>
                  <a:srgbClr val="00B050"/>
                </a:solidFill>
              </a:rPr>
              <a:t> </a:t>
            </a:r>
            <a:r>
              <a:rPr lang="en-US" dirty="0">
                <a:solidFill>
                  <a:srgbClr val="00B050"/>
                </a:solidFill>
              </a:rPr>
              <a:t>__</a:t>
            </a:r>
            <a:r>
              <a:rPr lang="en-US" dirty="0" err="1">
                <a:solidFill>
                  <a:srgbClr val="00B050"/>
                </a:solidFill>
              </a:rPr>
              <a:t>init</a:t>
            </a:r>
            <a:r>
              <a:rPr lang="en-US" dirty="0">
                <a:solidFill>
                  <a:srgbClr val="00B050"/>
                </a:solidFill>
              </a:rPr>
              <a:t>__(self</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self.name = “”</a:t>
            </a:r>
            <a:endParaRPr lang="en-US" dirty="0">
              <a:solidFill>
                <a:srgbClr val="00B050"/>
              </a:solidFill>
            </a:endParaRPr>
          </a:p>
          <a:p>
            <a:pPr marL="0" indent="0">
              <a:buNone/>
            </a:pPr>
            <a:r>
              <a:rPr lang="en-US" dirty="0" smtClean="0">
                <a:solidFill>
                  <a:srgbClr val="00B050"/>
                </a:solidFill>
              </a:rPr>
              <a:t>     </a:t>
            </a:r>
          </a:p>
          <a:p>
            <a:pPr marL="0" indent="0">
              <a:buNone/>
            </a:pPr>
            <a:r>
              <a:rPr lang="en-US" dirty="0">
                <a:solidFill>
                  <a:srgbClr val="00B050"/>
                </a:solidFill>
              </a:rPr>
              <a:t>	</a:t>
            </a:r>
            <a:r>
              <a:rPr lang="en-US" dirty="0" err="1" smtClean="0">
                <a:solidFill>
                  <a:srgbClr val="00B050"/>
                </a:solidFill>
              </a:rPr>
              <a:t>def</a:t>
            </a:r>
            <a:r>
              <a:rPr lang="en-US" dirty="0" smtClean="0">
                <a:solidFill>
                  <a:srgbClr val="00B050"/>
                </a:solidFill>
              </a:rPr>
              <a:t> talk(self):</a:t>
            </a:r>
          </a:p>
          <a:p>
            <a:pPr marL="0" indent="0">
              <a:buNone/>
            </a:pPr>
            <a:r>
              <a:rPr lang="en-US" dirty="0">
                <a:solidFill>
                  <a:srgbClr val="00B050"/>
                </a:solidFill>
              </a:rPr>
              <a:t> </a:t>
            </a:r>
            <a:r>
              <a:rPr lang="en-US" dirty="0" smtClean="0">
                <a:solidFill>
                  <a:srgbClr val="00B050"/>
                </a:solidFill>
              </a:rPr>
              <a:t>    	</a:t>
            </a:r>
            <a:r>
              <a:rPr lang="en-US" smtClean="0">
                <a:solidFill>
                  <a:srgbClr val="00B050"/>
                </a:solidFill>
              </a:rPr>
              <a:t>	print(“Hi!“)</a:t>
            </a:r>
            <a:endParaRPr lang="en-US" dirty="0" smtClean="0">
              <a:solidFill>
                <a:srgbClr val="00B050"/>
              </a:solidFill>
            </a:endParaRPr>
          </a:p>
          <a:p>
            <a:pPr marL="0" indent="0">
              <a:buNone/>
            </a:pPr>
            <a:endParaRPr lang="en-US" dirty="0" smtClean="0">
              <a:solidFill>
                <a:srgbClr val="00B050"/>
              </a:solidFill>
            </a:endParaRPr>
          </a:p>
          <a:p>
            <a:pPr marL="0" indent="0">
              <a:buNone/>
            </a:pPr>
            <a:r>
              <a:rPr lang="en-US" dirty="0" smtClean="0">
                <a:solidFill>
                  <a:srgbClr val="00B050"/>
                </a:solidFill>
              </a:rPr>
              <a:t>&gt;&gt;&gt; </a:t>
            </a:r>
            <a:r>
              <a:rPr lang="en-US" dirty="0" err="1" smtClean="0">
                <a:solidFill>
                  <a:srgbClr val="00B050"/>
                </a:solidFill>
              </a:rPr>
              <a:t>miguelito</a:t>
            </a:r>
            <a:r>
              <a:rPr lang="en-US" dirty="0" smtClean="0">
                <a:solidFill>
                  <a:srgbClr val="00B050"/>
                </a:solidFill>
              </a:rPr>
              <a:t> = Person()</a:t>
            </a:r>
          </a:p>
          <a:p>
            <a:pPr marL="0" indent="0">
              <a:buNone/>
            </a:pPr>
            <a:r>
              <a:rPr lang="en-US" dirty="0" smtClean="0">
                <a:solidFill>
                  <a:srgbClr val="00B050"/>
                </a:solidFill>
              </a:rPr>
              <a:t>&gt;&gt;&gt; miguelito.name = “</a:t>
            </a:r>
            <a:r>
              <a:rPr lang="en-US" dirty="0" err="1" smtClean="0">
                <a:solidFill>
                  <a:srgbClr val="00B050"/>
                </a:solidFill>
              </a:rPr>
              <a:t>Miguelito</a:t>
            </a:r>
            <a:r>
              <a:rPr lang="en-US" dirty="0" smtClean="0">
                <a:solidFill>
                  <a:srgbClr val="00B050"/>
                </a:solidFill>
              </a:rPr>
              <a:t> Rivera”</a:t>
            </a:r>
          </a:p>
          <a:p>
            <a:pPr marL="0" indent="0">
              <a:buNone/>
            </a:pPr>
            <a:r>
              <a:rPr lang="en-US" dirty="0" smtClean="0">
                <a:solidFill>
                  <a:srgbClr val="00B050"/>
                </a:solidFill>
              </a:rPr>
              <a:t>&gt;&gt;&gt; </a:t>
            </a:r>
            <a:r>
              <a:rPr lang="en-US" dirty="0" err="1" smtClean="0">
                <a:solidFill>
                  <a:srgbClr val="00B050"/>
                </a:solidFill>
              </a:rPr>
              <a:t>miguelito.talk</a:t>
            </a:r>
            <a:r>
              <a:rPr lang="en-US" dirty="0" smtClean="0">
                <a:solidFill>
                  <a:srgbClr val="00B050"/>
                </a:solidFill>
              </a:rPr>
              <a:t>()</a:t>
            </a:r>
          </a:p>
          <a:p>
            <a:pPr marL="0" indent="0">
              <a:buNone/>
            </a:pPr>
            <a:r>
              <a:rPr lang="en-US" dirty="0" smtClean="0">
                <a:solidFill>
                  <a:srgbClr val="00B050"/>
                </a:solidFill>
              </a:rPr>
              <a:t>&gt;&gt;&gt; Hi!</a:t>
            </a:r>
          </a:p>
        </p:txBody>
      </p:sp>
      <p:sp>
        <p:nvSpPr>
          <p:cNvPr id="3" name="Rectangle 2"/>
          <p:cNvSpPr/>
          <p:nvPr/>
        </p:nvSpPr>
        <p:spPr>
          <a:xfrm>
            <a:off x="2343151" y="1410384"/>
            <a:ext cx="9009062" cy="1200329"/>
          </a:xfrm>
          <a:prstGeom prst="rect">
            <a:avLst/>
          </a:prstGeom>
        </p:spPr>
        <p:txBody>
          <a:bodyPr wrap="square">
            <a:spAutoFit/>
          </a:bodyPr>
          <a:lstStyle/>
          <a:p>
            <a:pPr marL="285750" indent="-285750">
              <a:buFontTx/>
              <a:buChar char="-"/>
            </a:pPr>
            <a:r>
              <a:rPr lang="en-PH" dirty="0" smtClean="0"/>
              <a:t>Classes / Objects</a:t>
            </a:r>
          </a:p>
          <a:p>
            <a:pPr marL="285750" indent="-285750">
              <a:buFontTx/>
              <a:buChar char="-"/>
            </a:pPr>
            <a:r>
              <a:rPr lang="en-PH" dirty="0" smtClean="0"/>
              <a:t>Instances</a:t>
            </a:r>
          </a:p>
          <a:p>
            <a:pPr marL="285750" indent="-285750">
              <a:buFontTx/>
              <a:buChar char="-"/>
            </a:pPr>
            <a:r>
              <a:rPr lang="en-PH" dirty="0" smtClean="0"/>
              <a:t>Fields</a:t>
            </a:r>
          </a:p>
          <a:p>
            <a:pPr marL="285750" indent="-285750">
              <a:buFontTx/>
              <a:buChar char="-"/>
            </a:pPr>
            <a:r>
              <a:rPr lang="en-PH" dirty="0" smtClean="0"/>
              <a:t>Method</a:t>
            </a:r>
            <a:endParaRPr lang="en-PH" dirty="0"/>
          </a:p>
        </p:txBody>
      </p:sp>
    </p:spTree>
    <p:extLst>
      <p:ext uri="{BB962C8B-B14F-4D97-AF65-F5344CB8AC3E}">
        <p14:creationId xmlns:p14="http://schemas.microsoft.com/office/powerpoint/2010/main" val="2033022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Object Oriented Programming</a:t>
            </a:r>
            <a:endParaRPr lang="en-PH" dirty="0"/>
          </a:p>
        </p:txBody>
      </p:sp>
      <p:sp>
        <p:nvSpPr>
          <p:cNvPr id="3" name="Rectangle 2"/>
          <p:cNvSpPr/>
          <p:nvPr/>
        </p:nvSpPr>
        <p:spPr>
          <a:xfrm>
            <a:off x="2343151" y="1410384"/>
            <a:ext cx="9009062" cy="1754326"/>
          </a:xfrm>
          <a:prstGeom prst="rect">
            <a:avLst/>
          </a:prstGeom>
        </p:spPr>
        <p:txBody>
          <a:bodyPr wrap="square">
            <a:spAutoFit/>
          </a:bodyPr>
          <a:lstStyle/>
          <a:p>
            <a:pPr marL="285750" indent="-285750">
              <a:buFontTx/>
              <a:buChar char="-"/>
            </a:pPr>
            <a:r>
              <a:rPr lang="en-PH" dirty="0" smtClean="0"/>
              <a:t>__</a:t>
            </a:r>
            <a:r>
              <a:rPr lang="en-PH" dirty="0" err="1" smtClean="0"/>
              <a:t>init</a:t>
            </a:r>
            <a:r>
              <a:rPr lang="en-PH" dirty="0" smtClean="0"/>
              <a:t>__ method</a:t>
            </a:r>
          </a:p>
          <a:p>
            <a:pPr marL="742950" lvl="1" indent="-285750">
              <a:buFontTx/>
              <a:buChar char="-"/>
            </a:pPr>
            <a:r>
              <a:rPr lang="en-US" dirty="0"/>
              <a:t>The __</a:t>
            </a:r>
            <a:r>
              <a:rPr lang="en-US" dirty="0" err="1"/>
              <a:t>init</a:t>
            </a:r>
            <a:r>
              <a:rPr lang="en-US" dirty="0"/>
              <a:t>__ method is run as soon as an object of a class is instantiated (i.e. created). The method is useful to do any initialization (i.e. passing initial values to your object) you want to do with your object. Notice the double underscores both at the beginning and at the end of the name</a:t>
            </a:r>
            <a:r>
              <a:rPr lang="en-US" dirty="0" smtClean="0"/>
              <a:t>.</a:t>
            </a:r>
          </a:p>
          <a:p>
            <a:pPr marL="742950" lvl="1" indent="-285750">
              <a:buFontTx/>
              <a:buChar char="-"/>
            </a:pPr>
            <a:endParaRPr lang="en-PH" dirty="0" smtClean="0"/>
          </a:p>
        </p:txBody>
      </p:sp>
    </p:spTree>
    <p:extLst>
      <p:ext uri="{BB962C8B-B14F-4D97-AF65-F5344CB8AC3E}">
        <p14:creationId xmlns:p14="http://schemas.microsoft.com/office/powerpoint/2010/main" val="1412229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Adding attributes</a:t>
            </a:r>
            <a:endParaRPr lang="en-PH" dirty="0"/>
          </a:p>
        </p:txBody>
      </p:sp>
      <p:sp>
        <p:nvSpPr>
          <p:cNvPr id="4" name="Content Placeholder 2"/>
          <p:cNvSpPr txBox="1">
            <a:spLocks/>
          </p:cNvSpPr>
          <p:nvPr/>
        </p:nvSpPr>
        <p:spPr>
          <a:xfrm>
            <a:off x="2343151" y="1285876"/>
            <a:ext cx="8915400" cy="5191124"/>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class </a:t>
            </a:r>
            <a:r>
              <a:rPr lang="en-US" dirty="0" smtClean="0">
                <a:solidFill>
                  <a:srgbClr val="00B050"/>
                </a:solidFill>
              </a:rPr>
              <a:t>Person():</a:t>
            </a:r>
          </a:p>
          <a:p>
            <a:pPr marL="0" indent="0">
              <a:buNone/>
            </a:pPr>
            <a:r>
              <a:rPr lang="en-US" dirty="0" smtClean="0">
                <a:solidFill>
                  <a:srgbClr val="00B050"/>
                </a:solidFill>
              </a:rPr>
              <a:t>	</a:t>
            </a:r>
            <a:r>
              <a:rPr lang="en-US" dirty="0" err="1" smtClean="0">
                <a:solidFill>
                  <a:srgbClr val="00B050"/>
                </a:solidFill>
              </a:rPr>
              <a:t>def</a:t>
            </a:r>
            <a:r>
              <a:rPr lang="en-US" dirty="0" smtClean="0">
                <a:solidFill>
                  <a:srgbClr val="00B050"/>
                </a:solidFill>
              </a:rPr>
              <a:t> </a:t>
            </a:r>
            <a:r>
              <a:rPr lang="en-US" dirty="0">
                <a:solidFill>
                  <a:srgbClr val="00B050"/>
                </a:solidFill>
              </a:rPr>
              <a:t>__</a:t>
            </a:r>
            <a:r>
              <a:rPr lang="en-US" dirty="0" err="1">
                <a:solidFill>
                  <a:srgbClr val="00B050"/>
                </a:solidFill>
              </a:rPr>
              <a:t>init</a:t>
            </a:r>
            <a:r>
              <a:rPr lang="en-US" dirty="0">
                <a:solidFill>
                  <a:srgbClr val="00B050"/>
                </a:solidFill>
              </a:rPr>
              <a:t>__(self</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self.name = “”</a:t>
            </a:r>
            <a:endParaRPr lang="en-US" dirty="0">
              <a:solidFill>
                <a:srgbClr val="00B050"/>
              </a:solidFill>
            </a:endParaRPr>
          </a:p>
          <a:p>
            <a:pPr marL="0" indent="0">
              <a:buNone/>
            </a:pPr>
            <a:r>
              <a:rPr lang="en-US" dirty="0" smtClean="0">
                <a:solidFill>
                  <a:srgbClr val="00B050"/>
                </a:solidFill>
              </a:rPr>
              <a:t>     </a:t>
            </a:r>
          </a:p>
          <a:p>
            <a:pPr marL="0" indent="0">
              <a:buNone/>
            </a:pPr>
            <a:r>
              <a:rPr lang="en-US" dirty="0">
                <a:solidFill>
                  <a:srgbClr val="00B050"/>
                </a:solidFill>
              </a:rPr>
              <a:t>	</a:t>
            </a:r>
            <a:r>
              <a:rPr lang="en-US" dirty="0" err="1" smtClean="0">
                <a:solidFill>
                  <a:srgbClr val="00B050"/>
                </a:solidFill>
              </a:rPr>
              <a:t>def</a:t>
            </a:r>
            <a:r>
              <a:rPr lang="en-US" dirty="0" smtClean="0">
                <a:solidFill>
                  <a:srgbClr val="00B050"/>
                </a:solidFill>
              </a:rPr>
              <a:t> talk(self):</a:t>
            </a:r>
          </a:p>
          <a:p>
            <a:pPr marL="0" indent="0">
              <a:buNone/>
            </a:pPr>
            <a:r>
              <a:rPr lang="en-US" dirty="0">
                <a:solidFill>
                  <a:srgbClr val="00B050"/>
                </a:solidFill>
              </a:rPr>
              <a:t> </a:t>
            </a:r>
            <a:r>
              <a:rPr lang="en-US" dirty="0" smtClean="0">
                <a:solidFill>
                  <a:srgbClr val="00B050"/>
                </a:solidFill>
              </a:rPr>
              <a:t>    		print(“Hi!“)</a:t>
            </a:r>
          </a:p>
          <a:p>
            <a:pPr marL="0" indent="0">
              <a:buNone/>
            </a:pPr>
            <a:endParaRPr lang="en-US" dirty="0" smtClean="0">
              <a:solidFill>
                <a:srgbClr val="00B050"/>
              </a:solidFill>
            </a:endParaRPr>
          </a:p>
          <a:p>
            <a:pPr marL="0" indent="0">
              <a:buNone/>
            </a:pPr>
            <a:r>
              <a:rPr lang="en-US" dirty="0" smtClean="0">
                <a:solidFill>
                  <a:srgbClr val="00B050"/>
                </a:solidFill>
              </a:rPr>
              <a:t>&gt;&gt;&gt; </a:t>
            </a:r>
            <a:r>
              <a:rPr lang="en-US" dirty="0" err="1" smtClean="0">
                <a:solidFill>
                  <a:srgbClr val="00B050"/>
                </a:solidFill>
              </a:rPr>
              <a:t>miguelito</a:t>
            </a:r>
            <a:r>
              <a:rPr lang="en-US" dirty="0" smtClean="0">
                <a:solidFill>
                  <a:srgbClr val="00B050"/>
                </a:solidFill>
              </a:rPr>
              <a:t> = Person()</a:t>
            </a:r>
          </a:p>
          <a:p>
            <a:pPr marL="0" indent="0">
              <a:buNone/>
            </a:pPr>
            <a:r>
              <a:rPr lang="en-US" dirty="0" smtClean="0">
                <a:solidFill>
                  <a:srgbClr val="00B050"/>
                </a:solidFill>
              </a:rPr>
              <a:t>&gt;&gt;&gt; miguelito.name = “</a:t>
            </a:r>
            <a:r>
              <a:rPr lang="en-US" dirty="0" err="1" smtClean="0">
                <a:solidFill>
                  <a:srgbClr val="00B050"/>
                </a:solidFill>
              </a:rPr>
              <a:t>Miguelito</a:t>
            </a:r>
            <a:r>
              <a:rPr lang="en-US" dirty="0" smtClean="0">
                <a:solidFill>
                  <a:srgbClr val="00B050"/>
                </a:solidFill>
              </a:rPr>
              <a:t> Rivera”</a:t>
            </a:r>
          </a:p>
          <a:p>
            <a:pPr marL="0" indent="0">
              <a:buNone/>
            </a:pPr>
            <a:r>
              <a:rPr lang="en-US" dirty="0" smtClean="0">
                <a:solidFill>
                  <a:srgbClr val="00B050"/>
                </a:solidFill>
              </a:rPr>
              <a:t>&gt;&gt;&gt; coco = Person()</a:t>
            </a:r>
          </a:p>
          <a:p>
            <a:pPr marL="0" indent="0">
              <a:buNone/>
            </a:pPr>
            <a:r>
              <a:rPr lang="en-US" dirty="0" smtClean="0">
                <a:solidFill>
                  <a:srgbClr val="00B050"/>
                </a:solidFill>
              </a:rPr>
              <a:t>&gt;&gt;&gt; coco.name = “Coco Rivera”</a:t>
            </a:r>
          </a:p>
          <a:p>
            <a:pPr marL="0" indent="0">
              <a:buNone/>
            </a:pPr>
            <a:r>
              <a:rPr lang="en-US" dirty="0" smtClean="0">
                <a:solidFill>
                  <a:srgbClr val="00B050"/>
                </a:solidFill>
              </a:rPr>
              <a:t>&gt;&gt;&gt; </a:t>
            </a:r>
            <a:r>
              <a:rPr lang="en-US" dirty="0" err="1" smtClean="0">
                <a:solidFill>
                  <a:srgbClr val="00B050"/>
                </a:solidFill>
              </a:rPr>
              <a:t>miguelito.age</a:t>
            </a:r>
            <a:r>
              <a:rPr lang="en-US" dirty="0" smtClean="0">
                <a:solidFill>
                  <a:srgbClr val="00B050"/>
                </a:solidFill>
              </a:rPr>
              <a:t> = 10</a:t>
            </a:r>
          </a:p>
        </p:txBody>
      </p:sp>
    </p:spTree>
    <p:extLst>
      <p:ext uri="{BB962C8B-B14F-4D97-AF65-F5344CB8AC3E}">
        <p14:creationId xmlns:p14="http://schemas.microsoft.com/office/powerpoint/2010/main" val="173294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Deleting attributes</a:t>
            </a:r>
            <a:endParaRPr lang="en-PH" dirty="0"/>
          </a:p>
        </p:txBody>
      </p:sp>
      <p:sp>
        <p:nvSpPr>
          <p:cNvPr id="4" name="Content Placeholder 2"/>
          <p:cNvSpPr txBox="1">
            <a:spLocks/>
          </p:cNvSpPr>
          <p:nvPr/>
        </p:nvSpPr>
        <p:spPr>
          <a:xfrm>
            <a:off x="2343151" y="1285876"/>
            <a:ext cx="8915400" cy="5191124"/>
          </a:xfrm>
          <a:prstGeom prst="rect">
            <a:avLst/>
          </a:prstGeom>
          <a:solidFill>
            <a:schemeClr val="tx1"/>
          </a:solidFill>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class </a:t>
            </a:r>
            <a:r>
              <a:rPr lang="en-US" dirty="0" smtClean="0">
                <a:solidFill>
                  <a:srgbClr val="00B050"/>
                </a:solidFill>
              </a:rPr>
              <a:t>Person():</a:t>
            </a:r>
          </a:p>
          <a:p>
            <a:pPr marL="0" indent="0">
              <a:buNone/>
            </a:pPr>
            <a:r>
              <a:rPr lang="en-US" dirty="0">
                <a:solidFill>
                  <a:srgbClr val="00B050"/>
                </a:solidFill>
              </a:rPr>
              <a:t> </a:t>
            </a:r>
            <a:r>
              <a:rPr lang="en-US" dirty="0" smtClean="0">
                <a:solidFill>
                  <a:srgbClr val="00B050"/>
                </a:solidFill>
              </a:rPr>
              <a:t>        name = “”</a:t>
            </a:r>
            <a:endParaRPr lang="en-US" dirty="0">
              <a:solidFill>
                <a:srgbClr val="00B050"/>
              </a:solidFill>
            </a:endParaRPr>
          </a:p>
          <a:p>
            <a:pPr marL="0" indent="0">
              <a:buNone/>
            </a:pPr>
            <a:r>
              <a:rPr lang="en-US" dirty="0" smtClean="0">
                <a:solidFill>
                  <a:srgbClr val="00B050"/>
                </a:solidFill>
              </a:rPr>
              <a:t>     	</a:t>
            </a:r>
            <a:r>
              <a:rPr lang="en-US" dirty="0" err="1" smtClean="0">
                <a:solidFill>
                  <a:srgbClr val="00B050"/>
                </a:solidFill>
              </a:rPr>
              <a:t>def</a:t>
            </a:r>
            <a:r>
              <a:rPr lang="en-US" dirty="0" smtClean="0">
                <a:solidFill>
                  <a:srgbClr val="00B050"/>
                </a:solidFill>
              </a:rPr>
              <a:t> </a:t>
            </a:r>
            <a:r>
              <a:rPr lang="en-US" dirty="0">
                <a:solidFill>
                  <a:srgbClr val="00B050"/>
                </a:solidFill>
              </a:rPr>
              <a:t>__</a:t>
            </a:r>
            <a:r>
              <a:rPr lang="en-US" dirty="0" err="1">
                <a:solidFill>
                  <a:srgbClr val="00B050"/>
                </a:solidFill>
              </a:rPr>
              <a:t>init</a:t>
            </a:r>
            <a:r>
              <a:rPr lang="en-US" dirty="0">
                <a:solidFill>
                  <a:srgbClr val="00B050"/>
                </a:solidFill>
              </a:rPr>
              <a:t>__(self</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self.name = “”</a:t>
            </a:r>
            <a:endParaRPr lang="en-US" dirty="0">
              <a:solidFill>
                <a:srgbClr val="00B050"/>
              </a:solidFill>
            </a:endParaRPr>
          </a:p>
          <a:p>
            <a:pPr marL="0" indent="0">
              <a:buNone/>
            </a:pPr>
            <a:r>
              <a:rPr lang="en-US" dirty="0" smtClean="0">
                <a:solidFill>
                  <a:srgbClr val="00B050"/>
                </a:solidFill>
              </a:rPr>
              <a:t>     </a:t>
            </a:r>
          </a:p>
          <a:p>
            <a:pPr marL="0" indent="0">
              <a:buNone/>
            </a:pPr>
            <a:r>
              <a:rPr lang="en-US" dirty="0">
                <a:solidFill>
                  <a:srgbClr val="00B050"/>
                </a:solidFill>
              </a:rPr>
              <a:t>	</a:t>
            </a:r>
            <a:r>
              <a:rPr lang="en-US" dirty="0" err="1" smtClean="0">
                <a:solidFill>
                  <a:srgbClr val="00B050"/>
                </a:solidFill>
              </a:rPr>
              <a:t>def</a:t>
            </a:r>
            <a:r>
              <a:rPr lang="en-US" dirty="0" smtClean="0">
                <a:solidFill>
                  <a:srgbClr val="00B050"/>
                </a:solidFill>
              </a:rPr>
              <a:t> talk(self):</a:t>
            </a:r>
          </a:p>
          <a:p>
            <a:pPr marL="0" indent="0">
              <a:buNone/>
            </a:pPr>
            <a:r>
              <a:rPr lang="en-US" dirty="0">
                <a:solidFill>
                  <a:srgbClr val="00B050"/>
                </a:solidFill>
              </a:rPr>
              <a:t> </a:t>
            </a:r>
            <a:r>
              <a:rPr lang="en-US" dirty="0" smtClean="0">
                <a:solidFill>
                  <a:srgbClr val="00B050"/>
                </a:solidFill>
              </a:rPr>
              <a:t>    		print(“Hi!“)</a:t>
            </a:r>
          </a:p>
          <a:p>
            <a:pPr marL="0" indent="0">
              <a:buNone/>
            </a:pPr>
            <a:endParaRPr lang="en-US" dirty="0" smtClean="0">
              <a:solidFill>
                <a:srgbClr val="00B050"/>
              </a:solidFill>
            </a:endParaRPr>
          </a:p>
          <a:p>
            <a:pPr marL="0" indent="0">
              <a:buNone/>
            </a:pPr>
            <a:r>
              <a:rPr lang="en-US" dirty="0" smtClean="0">
                <a:solidFill>
                  <a:srgbClr val="00B050"/>
                </a:solidFill>
              </a:rPr>
              <a:t>&gt;&gt;&gt; </a:t>
            </a:r>
            <a:r>
              <a:rPr lang="en-US" dirty="0" err="1" smtClean="0">
                <a:solidFill>
                  <a:srgbClr val="00B050"/>
                </a:solidFill>
              </a:rPr>
              <a:t>miguelito</a:t>
            </a:r>
            <a:r>
              <a:rPr lang="en-US" dirty="0" smtClean="0">
                <a:solidFill>
                  <a:srgbClr val="00B050"/>
                </a:solidFill>
              </a:rPr>
              <a:t> = Person()</a:t>
            </a:r>
          </a:p>
          <a:p>
            <a:pPr marL="0" indent="0">
              <a:buNone/>
            </a:pPr>
            <a:r>
              <a:rPr lang="en-US" dirty="0" smtClean="0">
                <a:solidFill>
                  <a:srgbClr val="00B050"/>
                </a:solidFill>
              </a:rPr>
              <a:t>&gt;&gt;&gt; miguelito.name = “</a:t>
            </a:r>
            <a:r>
              <a:rPr lang="en-US" dirty="0" err="1" smtClean="0">
                <a:solidFill>
                  <a:srgbClr val="00B050"/>
                </a:solidFill>
              </a:rPr>
              <a:t>Miguelito</a:t>
            </a:r>
            <a:r>
              <a:rPr lang="en-US" dirty="0" smtClean="0">
                <a:solidFill>
                  <a:srgbClr val="00B050"/>
                </a:solidFill>
              </a:rPr>
              <a:t> Rivera”</a:t>
            </a:r>
          </a:p>
          <a:p>
            <a:pPr marL="0" indent="0">
              <a:buNone/>
            </a:pPr>
            <a:r>
              <a:rPr lang="en-US" dirty="0" smtClean="0">
                <a:solidFill>
                  <a:srgbClr val="00B050"/>
                </a:solidFill>
              </a:rPr>
              <a:t>&gt;&gt;&gt; coco = Person()</a:t>
            </a:r>
          </a:p>
          <a:p>
            <a:pPr marL="0" indent="0">
              <a:buNone/>
            </a:pPr>
            <a:r>
              <a:rPr lang="en-US" dirty="0" smtClean="0">
                <a:solidFill>
                  <a:srgbClr val="00B050"/>
                </a:solidFill>
              </a:rPr>
              <a:t>&gt;&gt;&gt; coco.name = “Coco Rivera”</a:t>
            </a:r>
          </a:p>
          <a:p>
            <a:pPr marL="0" indent="0">
              <a:buNone/>
            </a:pPr>
            <a:r>
              <a:rPr lang="en-US" dirty="0" smtClean="0">
                <a:solidFill>
                  <a:srgbClr val="00B050"/>
                </a:solidFill>
              </a:rPr>
              <a:t>&gt;&gt;&gt; </a:t>
            </a:r>
            <a:r>
              <a:rPr lang="en-US" dirty="0" err="1" smtClean="0">
                <a:solidFill>
                  <a:srgbClr val="00B050"/>
                </a:solidFill>
              </a:rPr>
              <a:t>miguelito.age</a:t>
            </a:r>
            <a:r>
              <a:rPr lang="en-US" dirty="0" smtClean="0">
                <a:solidFill>
                  <a:srgbClr val="00B050"/>
                </a:solidFill>
              </a:rPr>
              <a:t> = 10</a:t>
            </a:r>
          </a:p>
          <a:p>
            <a:pPr marL="0" indent="0">
              <a:buNone/>
            </a:pPr>
            <a:r>
              <a:rPr lang="en-US" dirty="0" smtClean="0">
                <a:solidFill>
                  <a:srgbClr val="00B050"/>
                </a:solidFill>
              </a:rPr>
              <a:t>&gt;&gt;&gt; del </a:t>
            </a:r>
            <a:r>
              <a:rPr lang="en-US" dirty="0" err="1" smtClean="0">
                <a:solidFill>
                  <a:srgbClr val="00B050"/>
                </a:solidFill>
              </a:rPr>
              <a:t>miguelito.age</a:t>
            </a:r>
            <a:endParaRPr lang="en-US" dirty="0" smtClean="0">
              <a:solidFill>
                <a:srgbClr val="00B050"/>
              </a:solidFill>
            </a:endParaRPr>
          </a:p>
        </p:txBody>
      </p:sp>
    </p:spTree>
    <p:extLst>
      <p:ext uri="{BB962C8B-B14F-4D97-AF65-F5344CB8AC3E}">
        <p14:creationId xmlns:p14="http://schemas.microsoft.com/office/powerpoint/2010/main" val="689104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Reca</a:t>
            </a:r>
            <a:r>
              <a:rPr lang="en-PH" dirty="0"/>
              <a:t>p</a:t>
            </a:r>
          </a:p>
        </p:txBody>
      </p:sp>
      <p:sp>
        <p:nvSpPr>
          <p:cNvPr id="3" name="Content Placeholder 2"/>
          <p:cNvSpPr>
            <a:spLocks noGrp="1"/>
          </p:cNvSpPr>
          <p:nvPr>
            <p:ph idx="1"/>
          </p:nvPr>
        </p:nvSpPr>
        <p:spPr/>
        <p:txBody>
          <a:bodyPr>
            <a:normAutofit lnSpcReduction="10000"/>
          </a:bodyPr>
          <a:lstStyle/>
          <a:p>
            <a:r>
              <a:rPr lang="en-PH" dirty="0" smtClean="0"/>
              <a:t>Comments</a:t>
            </a:r>
          </a:p>
          <a:p>
            <a:r>
              <a:rPr lang="en-PH" dirty="0" smtClean="0"/>
              <a:t>Numbers and Arithmetic</a:t>
            </a:r>
          </a:p>
          <a:p>
            <a:r>
              <a:rPr lang="en-PH" dirty="0" smtClean="0"/>
              <a:t>Variables</a:t>
            </a:r>
          </a:p>
          <a:p>
            <a:r>
              <a:rPr lang="en-PH" dirty="0" smtClean="0"/>
              <a:t>Data Types</a:t>
            </a:r>
          </a:p>
          <a:p>
            <a:r>
              <a:rPr lang="en-PH" dirty="0" smtClean="0"/>
              <a:t>Printing Variables</a:t>
            </a:r>
          </a:p>
          <a:p>
            <a:r>
              <a:rPr lang="en-PH" dirty="0" smtClean="0"/>
              <a:t>Input and </a:t>
            </a:r>
            <a:r>
              <a:rPr lang="en-PH" dirty="0" err="1" smtClean="0"/>
              <a:t>Argv</a:t>
            </a:r>
            <a:endParaRPr lang="en-PH" dirty="0" smtClean="0"/>
          </a:p>
          <a:p>
            <a:r>
              <a:rPr lang="en-PH" dirty="0" smtClean="0"/>
              <a:t>Conditional Statement</a:t>
            </a:r>
          </a:p>
          <a:p>
            <a:r>
              <a:rPr lang="en-PH" dirty="0" smtClean="0"/>
              <a:t>Truth Table</a:t>
            </a:r>
          </a:p>
          <a:p>
            <a:r>
              <a:rPr lang="en-PH" dirty="0" smtClean="0"/>
              <a:t>Loops</a:t>
            </a:r>
          </a:p>
          <a:p>
            <a:r>
              <a:rPr lang="en-PH" dirty="0" smtClean="0"/>
              <a:t>Tuple, List, Dictionary</a:t>
            </a:r>
          </a:p>
          <a:p>
            <a:endParaRPr lang="en-PH" dirty="0" smtClean="0"/>
          </a:p>
          <a:p>
            <a:endParaRPr lang="en-PH" dirty="0" smtClean="0"/>
          </a:p>
          <a:p>
            <a:endParaRPr lang="en-PH" dirty="0"/>
          </a:p>
        </p:txBody>
      </p:sp>
    </p:spTree>
    <p:extLst>
      <p:ext uri="{BB962C8B-B14F-4D97-AF65-F5344CB8AC3E}">
        <p14:creationId xmlns:p14="http://schemas.microsoft.com/office/powerpoint/2010/main" val="1489952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Built in functions</a:t>
            </a:r>
            <a:endParaRPr lang="en-PH" dirty="0"/>
          </a:p>
        </p:txBody>
      </p:sp>
      <p:sp>
        <p:nvSpPr>
          <p:cNvPr id="4" name="Content Placeholder 2"/>
          <p:cNvSpPr txBox="1">
            <a:spLocks/>
          </p:cNvSpPr>
          <p:nvPr/>
        </p:nvSpPr>
        <p:spPr>
          <a:xfrm>
            <a:off x="2352676" y="1285876"/>
            <a:ext cx="8915400" cy="5191124"/>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solidFill>
                  <a:srgbClr val="00B050"/>
                </a:solidFill>
              </a:rPr>
              <a:t>&gt;&gt;&gt; </a:t>
            </a:r>
            <a:r>
              <a:rPr lang="en-US" dirty="0" err="1" smtClean="0">
                <a:solidFill>
                  <a:srgbClr val="00B050"/>
                </a:solidFill>
              </a:rPr>
              <a:t>hasattr</a:t>
            </a:r>
            <a:r>
              <a:rPr lang="en-US" dirty="0" smtClean="0">
                <a:solidFill>
                  <a:srgbClr val="00B050"/>
                </a:solidFill>
              </a:rPr>
              <a:t>(coco, “age”)  # Returns true if age attribute exists</a:t>
            </a:r>
          </a:p>
          <a:p>
            <a:pPr marL="0" indent="0">
              <a:buNone/>
            </a:pPr>
            <a:r>
              <a:rPr lang="en-US" dirty="0" smtClean="0">
                <a:solidFill>
                  <a:srgbClr val="00B050"/>
                </a:solidFill>
              </a:rPr>
              <a:t>&gt;&gt;&gt; False</a:t>
            </a:r>
          </a:p>
          <a:p>
            <a:pPr marL="0" indent="0">
              <a:buNone/>
            </a:pPr>
            <a:r>
              <a:rPr lang="en-US" dirty="0" smtClean="0">
                <a:solidFill>
                  <a:srgbClr val="00B050"/>
                </a:solidFill>
              </a:rPr>
              <a:t>&gt;&gt;&gt; </a:t>
            </a:r>
            <a:r>
              <a:rPr lang="en-US" dirty="0" err="1" smtClean="0">
                <a:solidFill>
                  <a:srgbClr val="00B050"/>
                </a:solidFill>
              </a:rPr>
              <a:t>getattr</a:t>
            </a:r>
            <a:r>
              <a:rPr lang="en-US" dirty="0" smtClean="0">
                <a:solidFill>
                  <a:srgbClr val="00B050"/>
                </a:solidFill>
              </a:rPr>
              <a:t>(</a:t>
            </a:r>
            <a:r>
              <a:rPr lang="en-US" dirty="0" err="1" smtClean="0">
                <a:solidFill>
                  <a:srgbClr val="00B050"/>
                </a:solidFill>
              </a:rPr>
              <a:t>miguelito</a:t>
            </a:r>
            <a:r>
              <a:rPr lang="en-US" dirty="0" smtClean="0">
                <a:solidFill>
                  <a:srgbClr val="00B050"/>
                </a:solidFill>
              </a:rPr>
              <a:t>, “age”) # Returns value of age attribute</a:t>
            </a:r>
          </a:p>
          <a:p>
            <a:pPr marL="0" indent="0">
              <a:buNone/>
            </a:pPr>
            <a:r>
              <a:rPr lang="en-US" dirty="0" smtClean="0">
                <a:solidFill>
                  <a:srgbClr val="00B050"/>
                </a:solidFill>
              </a:rPr>
              <a:t>&gt;&gt;&gt; 10</a:t>
            </a:r>
          </a:p>
          <a:p>
            <a:pPr marL="0" indent="0">
              <a:buNone/>
            </a:pPr>
            <a:r>
              <a:rPr lang="en-US" dirty="0" smtClean="0">
                <a:solidFill>
                  <a:srgbClr val="00B050"/>
                </a:solidFill>
              </a:rPr>
              <a:t>&gt;&gt;&gt; </a:t>
            </a:r>
            <a:r>
              <a:rPr lang="en-US" dirty="0" err="1" smtClean="0">
                <a:solidFill>
                  <a:srgbClr val="00B050"/>
                </a:solidFill>
              </a:rPr>
              <a:t>setattr</a:t>
            </a:r>
            <a:r>
              <a:rPr lang="en-US" dirty="0" smtClean="0">
                <a:solidFill>
                  <a:srgbClr val="00B050"/>
                </a:solidFill>
              </a:rPr>
              <a:t>(</a:t>
            </a:r>
            <a:r>
              <a:rPr lang="en-US" dirty="0" err="1" smtClean="0">
                <a:solidFill>
                  <a:srgbClr val="00B050"/>
                </a:solidFill>
              </a:rPr>
              <a:t>miguelito</a:t>
            </a:r>
            <a:r>
              <a:rPr lang="en-US" dirty="0" smtClean="0">
                <a:solidFill>
                  <a:srgbClr val="00B050"/>
                </a:solidFill>
              </a:rPr>
              <a:t>, “age”, 8)  # Sets attribute age to 8</a:t>
            </a:r>
          </a:p>
          <a:p>
            <a:pPr marL="0" indent="0">
              <a:buNone/>
            </a:pPr>
            <a:r>
              <a:rPr lang="en-US" dirty="0" smtClean="0">
                <a:solidFill>
                  <a:srgbClr val="00B050"/>
                </a:solidFill>
              </a:rPr>
              <a:t>&gt;&gt;&gt; </a:t>
            </a:r>
            <a:r>
              <a:rPr lang="en-US" dirty="0" err="1" smtClean="0">
                <a:solidFill>
                  <a:srgbClr val="00B050"/>
                </a:solidFill>
              </a:rPr>
              <a:t>delattr</a:t>
            </a:r>
            <a:r>
              <a:rPr lang="en-US" dirty="0" smtClean="0">
                <a:solidFill>
                  <a:srgbClr val="00B050"/>
                </a:solidFill>
              </a:rPr>
              <a:t>(</a:t>
            </a:r>
            <a:r>
              <a:rPr lang="en-US" dirty="0" err="1" smtClean="0">
                <a:solidFill>
                  <a:srgbClr val="00B050"/>
                </a:solidFill>
              </a:rPr>
              <a:t>miguelito</a:t>
            </a:r>
            <a:r>
              <a:rPr lang="en-US" dirty="0" smtClean="0">
                <a:solidFill>
                  <a:srgbClr val="00B050"/>
                </a:solidFill>
              </a:rPr>
              <a:t>, “age”)</a:t>
            </a:r>
          </a:p>
        </p:txBody>
      </p:sp>
    </p:spTree>
    <p:extLst>
      <p:ext uri="{BB962C8B-B14F-4D97-AF65-F5344CB8AC3E}">
        <p14:creationId xmlns:p14="http://schemas.microsoft.com/office/powerpoint/2010/main" val="3650859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452660"/>
            <a:ext cx="8911687" cy="1280890"/>
          </a:xfrm>
        </p:spPr>
        <p:txBody>
          <a:bodyPr/>
          <a:lstStyle/>
          <a:p>
            <a:r>
              <a:rPr lang="en-PH" dirty="0" smtClean="0"/>
              <a:t>Built in functions</a:t>
            </a:r>
            <a:endParaRPr lang="en-PH" dirty="0"/>
          </a:p>
        </p:txBody>
      </p:sp>
      <p:sp>
        <p:nvSpPr>
          <p:cNvPr id="3" name="Rectangle 2"/>
          <p:cNvSpPr/>
          <p:nvPr/>
        </p:nvSpPr>
        <p:spPr>
          <a:xfrm>
            <a:off x="2524125" y="1545015"/>
            <a:ext cx="8534400" cy="3139321"/>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__</a:t>
            </a:r>
            <a:r>
              <a:rPr lang="en-US" b="1" dirty="0" err="1">
                <a:solidFill>
                  <a:srgbClr val="000000"/>
                </a:solidFill>
                <a:latin typeface="Verdana" panose="020B0604030504040204" pitchFamily="34" charset="0"/>
              </a:rPr>
              <a:t>dict</a:t>
            </a:r>
            <a:r>
              <a:rPr lang="en-US" b="1" dirty="0">
                <a:solidFill>
                  <a:srgbClr val="000000"/>
                </a:solidFill>
                <a:latin typeface="Verdana" panose="020B0604030504040204" pitchFamily="34" charset="0"/>
              </a:rPr>
              <a:t>__</a:t>
            </a:r>
            <a:r>
              <a:rPr lang="en-US" dirty="0">
                <a:solidFill>
                  <a:srgbClr val="000000"/>
                </a:solidFill>
                <a:latin typeface="Verdana" panose="020B0604030504040204" pitchFamily="34" charset="0"/>
              </a:rPr>
              <a:t> − Dictionary containing the class's namespace</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__doc__</a:t>
            </a:r>
            <a:r>
              <a:rPr lang="en-US" dirty="0">
                <a:solidFill>
                  <a:srgbClr val="000000"/>
                </a:solidFill>
                <a:latin typeface="Verdana" panose="020B0604030504040204" pitchFamily="34" charset="0"/>
              </a:rPr>
              <a:t> − Class documentation string or none, if undefined</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__name__</a:t>
            </a:r>
            <a:r>
              <a:rPr lang="en-US" dirty="0">
                <a:solidFill>
                  <a:srgbClr val="000000"/>
                </a:solidFill>
                <a:latin typeface="Verdana" panose="020B0604030504040204" pitchFamily="34" charset="0"/>
              </a:rPr>
              <a:t> − Class name</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__module__</a:t>
            </a:r>
            <a:r>
              <a:rPr lang="en-US" dirty="0">
                <a:solidFill>
                  <a:srgbClr val="000000"/>
                </a:solidFill>
                <a:latin typeface="Verdana" panose="020B0604030504040204" pitchFamily="34" charset="0"/>
              </a:rPr>
              <a:t> − Module name in which the class is defined. This attribute is "__main__" in interactive mode</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__bases__</a:t>
            </a:r>
            <a:r>
              <a:rPr lang="en-US" dirty="0">
                <a:solidFill>
                  <a:srgbClr val="000000"/>
                </a:solidFill>
                <a:latin typeface="Verdana" panose="020B0604030504040204" pitchFamily="34" charset="0"/>
              </a:rPr>
              <a:t> − A possibly empty tuple containing the base classes, in the order of their occurrence in the base class list.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99656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550" y="4986"/>
            <a:ext cx="8911687" cy="1280890"/>
          </a:xfrm>
        </p:spPr>
        <p:txBody>
          <a:bodyPr/>
          <a:lstStyle/>
          <a:p>
            <a:r>
              <a:rPr lang="en-PH" dirty="0" smtClean="0"/>
              <a:t>Class Variable</a:t>
            </a:r>
            <a:endParaRPr lang="en-PH" dirty="0"/>
          </a:p>
        </p:txBody>
      </p:sp>
      <p:sp>
        <p:nvSpPr>
          <p:cNvPr id="4" name="Content Placeholder 2"/>
          <p:cNvSpPr txBox="1">
            <a:spLocks/>
          </p:cNvSpPr>
          <p:nvPr/>
        </p:nvSpPr>
        <p:spPr>
          <a:xfrm>
            <a:off x="2352676" y="762000"/>
            <a:ext cx="8915400" cy="5886450"/>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class Employee:</a:t>
            </a:r>
          </a:p>
          <a:p>
            <a:pPr marL="0" indent="0">
              <a:buNone/>
            </a:pPr>
            <a:r>
              <a:rPr lang="en-US" dirty="0">
                <a:solidFill>
                  <a:srgbClr val="00B050"/>
                </a:solidFill>
              </a:rPr>
              <a:t>   'Common base class for all employees'</a:t>
            </a:r>
          </a:p>
          <a:p>
            <a:pPr marL="0" indent="0">
              <a:buNone/>
            </a:pPr>
            <a:r>
              <a:rPr lang="en-US" dirty="0">
                <a:solidFill>
                  <a:srgbClr val="00B050"/>
                </a:solidFill>
              </a:rPr>
              <a:t>   </a:t>
            </a:r>
            <a:r>
              <a:rPr lang="en-US" dirty="0" err="1">
                <a:solidFill>
                  <a:srgbClr val="00B050"/>
                </a:solidFill>
              </a:rPr>
              <a:t>empCount</a:t>
            </a:r>
            <a:r>
              <a:rPr lang="en-US" dirty="0">
                <a:solidFill>
                  <a:srgbClr val="00B050"/>
                </a:solidFill>
              </a:rPr>
              <a:t> = 0</a:t>
            </a:r>
          </a:p>
          <a:p>
            <a:pPr marL="0" indent="0">
              <a:buNone/>
            </a:pPr>
            <a:endParaRPr lang="en-US" dirty="0">
              <a:solidFill>
                <a:srgbClr val="00B050"/>
              </a:solidFill>
            </a:endParaRPr>
          </a:p>
          <a:p>
            <a:pPr marL="0" indent="0">
              <a:buNone/>
            </a:pPr>
            <a:r>
              <a:rPr lang="en-US" dirty="0">
                <a:solidFill>
                  <a:srgbClr val="00B050"/>
                </a:solidFill>
              </a:rPr>
              <a:t>   </a:t>
            </a:r>
            <a:r>
              <a:rPr lang="en-US" dirty="0" err="1">
                <a:solidFill>
                  <a:srgbClr val="00B050"/>
                </a:solidFill>
              </a:rPr>
              <a:t>def</a:t>
            </a:r>
            <a:r>
              <a:rPr lang="en-US" dirty="0">
                <a:solidFill>
                  <a:srgbClr val="00B050"/>
                </a:solidFill>
              </a:rPr>
              <a:t> __</a:t>
            </a:r>
            <a:r>
              <a:rPr lang="en-US" dirty="0" err="1">
                <a:solidFill>
                  <a:srgbClr val="00B050"/>
                </a:solidFill>
              </a:rPr>
              <a:t>init</a:t>
            </a:r>
            <a:r>
              <a:rPr lang="en-US" dirty="0">
                <a:solidFill>
                  <a:srgbClr val="00B050"/>
                </a:solidFill>
              </a:rPr>
              <a:t>__(self, name, salary):</a:t>
            </a:r>
          </a:p>
          <a:p>
            <a:pPr marL="0" indent="0">
              <a:buNone/>
            </a:pPr>
            <a:r>
              <a:rPr lang="en-US" dirty="0">
                <a:solidFill>
                  <a:srgbClr val="00B050"/>
                </a:solidFill>
              </a:rPr>
              <a:t>      self.name = name</a:t>
            </a:r>
          </a:p>
          <a:p>
            <a:pPr marL="0" indent="0">
              <a:buNone/>
            </a:pPr>
            <a:r>
              <a:rPr lang="en-US" dirty="0">
                <a:solidFill>
                  <a:srgbClr val="00B050"/>
                </a:solidFill>
              </a:rPr>
              <a:t>      </a:t>
            </a:r>
            <a:r>
              <a:rPr lang="en-US" dirty="0" err="1">
                <a:solidFill>
                  <a:srgbClr val="00B050"/>
                </a:solidFill>
              </a:rPr>
              <a:t>self.salary</a:t>
            </a:r>
            <a:r>
              <a:rPr lang="en-US" dirty="0">
                <a:solidFill>
                  <a:srgbClr val="00B050"/>
                </a:solidFill>
              </a:rPr>
              <a:t> = salary</a:t>
            </a:r>
          </a:p>
          <a:p>
            <a:pPr marL="0" indent="0">
              <a:buNone/>
            </a:pPr>
            <a:r>
              <a:rPr lang="en-US" dirty="0">
                <a:solidFill>
                  <a:srgbClr val="00B050"/>
                </a:solidFill>
              </a:rPr>
              <a:t>      </a:t>
            </a:r>
            <a:r>
              <a:rPr lang="en-US" dirty="0" err="1">
                <a:solidFill>
                  <a:srgbClr val="00B050"/>
                </a:solidFill>
              </a:rPr>
              <a:t>Employee.empCount</a:t>
            </a:r>
            <a:r>
              <a:rPr lang="en-US" dirty="0">
                <a:solidFill>
                  <a:srgbClr val="00B050"/>
                </a:solidFill>
              </a:rPr>
              <a:t> += </a:t>
            </a:r>
            <a:r>
              <a:rPr lang="en-US" dirty="0" smtClean="0">
                <a:solidFill>
                  <a:srgbClr val="00B050"/>
                </a:solidFill>
              </a:rPr>
              <a:t>1</a:t>
            </a:r>
            <a:endParaRPr lang="en-US" dirty="0">
              <a:solidFill>
                <a:srgbClr val="00B050"/>
              </a:solidFill>
            </a:endParaRPr>
          </a:p>
          <a:p>
            <a:pPr marL="0" indent="0">
              <a:buNone/>
            </a:pPr>
            <a:endParaRPr lang="en-US" dirty="0">
              <a:solidFill>
                <a:srgbClr val="00B050"/>
              </a:solidFill>
            </a:endParaRPr>
          </a:p>
          <a:p>
            <a:pPr marL="0" indent="0">
              <a:buNone/>
            </a:pPr>
            <a:r>
              <a:rPr lang="en-US" dirty="0">
                <a:solidFill>
                  <a:srgbClr val="00B050"/>
                </a:solidFill>
              </a:rPr>
              <a:t>a = Employee("Jose", 2009)</a:t>
            </a:r>
          </a:p>
          <a:p>
            <a:pPr marL="0" indent="0">
              <a:buNone/>
            </a:pPr>
            <a:r>
              <a:rPr lang="en-US" dirty="0">
                <a:solidFill>
                  <a:srgbClr val="00B050"/>
                </a:solidFill>
              </a:rPr>
              <a:t>p</a:t>
            </a:r>
            <a:r>
              <a:rPr lang="en-US" dirty="0" smtClean="0">
                <a:solidFill>
                  <a:srgbClr val="00B050"/>
                </a:solidFill>
              </a:rPr>
              <a:t>rint(</a:t>
            </a:r>
            <a:r>
              <a:rPr lang="en-US" dirty="0" err="1" smtClean="0">
                <a:solidFill>
                  <a:srgbClr val="00B050"/>
                </a:solidFill>
              </a:rPr>
              <a:t>a.empCount</a:t>
            </a:r>
            <a:r>
              <a:rPr lang="en-US" dirty="0" smtClean="0">
                <a:solidFill>
                  <a:srgbClr val="00B050"/>
                </a:solidFill>
              </a:rPr>
              <a:t>)</a:t>
            </a:r>
            <a:endParaRPr lang="en-US" dirty="0">
              <a:solidFill>
                <a:srgbClr val="00B050"/>
              </a:solidFill>
            </a:endParaRPr>
          </a:p>
          <a:p>
            <a:pPr marL="0" indent="0">
              <a:buNone/>
            </a:pPr>
            <a:r>
              <a:rPr lang="en-US" dirty="0">
                <a:solidFill>
                  <a:srgbClr val="00B050"/>
                </a:solidFill>
              </a:rPr>
              <a:t>b = Employee("</a:t>
            </a:r>
            <a:r>
              <a:rPr lang="en-US" dirty="0" err="1">
                <a:solidFill>
                  <a:srgbClr val="00B050"/>
                </a:solidFill>
              </a:rPr>
              <a:t>Lito</a:t>
            </a:r>
            <a:r>
              <a:rPr lang="en-US" dirty="0">
                <a:solidFill>
                  <a:srgbClr val="00B050"/>
                </a:solidFill>
              </a:rPr>
              <a:t>", </a:t>
            </a:r>
            <a:r>
              <a:rPr lang="en-US" dirty="0" smtClean="0">
                <a:solidFill>
                  <a:srgbClr val="00B050"/>
                </a:solidFill>
              </a:rPr>
              <a:t>232)</a:t>
            </a:r>
          </a:p>
          <a:p>
            <a:pPr marL="0" indent="0">
              <a:buNone/>
            </a:pPr>
            <a:r>
              <a:rPr lang="en-US" dirty="0" smtClean="0">
                <a:solidFill>
                  <a:srgbClr val="00B050"/>
                </a:solidFill>
              </a:rPr>
              <a:t>print(</a:t>
            </a:r>
            <a:r>
              <a:rPr lang="en-US" dirty="0" err="1" smtClean="0">
                <a:solidFill>
                  <a:srgbClr val="00B050"/>
                </a:solidFill>
              </a:rPr>
              <a:t>a.empCount</a:t>
            </a:r>
            <a:r>
              <a:rPr lang="en-US" dirty="0" smtClean="0">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2539047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4" y="252636"/>
            <a:ext cx="8911687" cy="1280890"/>
          </a:xfrm>
        </p:spPr>
        <p:txBody>
          <a:bodyPr/>
          <a:lstStyle/>
          <a:p>
            <a:r>
              <a:rPr lang="en-PH" dirty="0" smtClean="0"/>
              <a:t>Destroying Objects</a:t>
            </a:r>
            <a:endParaRPr lang="en-PH" dirty="0"/>
          </a:p>
        </p:txBody>
      </p:sp>
      <p:sp>
        <p:nvSpPr>
          <p:cNvPr id="4" name="Content Placeholder 2"/>
          <p:cNvSpPr txBox="1">
            <a:spLocks/>
          </p:cNvSpPr>
          <p:nvPr/>
        </p:nvSpPr>
        <p:spPr>
          <a:xfrm>
            <a:off x="2381251" y="1285876"/>
            <a:ext cx="8915400" cy="4714875"/>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class Employee:</a:t>
            </a:r>
          </a:p>
          <a:p>
            <a:pPr marL="0" indent="0">
              <a:buNone/>
            </a:pPr>
            <a:r>
              <a:rPr lang="en-US" dirty="0">
                <a:solidFill>
                  <a:srgbClr val="00B050"/>
                </a:solidFill>
              </a:rPr>
              <a:t>   'Common base class for all employees'</a:t>
            </a:r>
          </a:p>
          <a:p>
            <a:pPr marL="0" indent="0">
              <a:buNone/>
            </a:pPr>
            <a:r>
              <a:rPr lang="en-US" dirty="0">
                <a:solidFill>
                  <a:srgbClr val="00B050"/>
                </a:solidFill>
              </a:rPr>
              <a:t>   </a:t>
            </a:r>
            <a:r>
              <a:rPr lang="en-US" dirty="0" err="1">
                <a:solidFill>
                  <a:srgbClr val="00B050"/>
                </a:solidFill>
              </a:rPr>
              <a:t>empCount</a:t>
            </a:r>
            <a:r>
              <a:rPr lang="en-US" dirty="0">
                <a:solidFill>
                  <a:srgbClr val="00B050"/>
                </a:solidFill>
              </a:rPr>
              <a:t> = 0</a:t>
            </a:r>
          </a:p>
          <a:p>
            <a:pPr marL="0" indent="0">
              <a:buNone/>
            </a:pPr>
            <a:endParaRPr lang="en-US" dirty="0">
              <a:solidFill>
                <a:srgbClr val="00B050"/>
              </a:solidFill>
            </a:endParaRPr>
          </a:p>
          <a:p>
            <a:pPr marL="0" indent="0">
              <a:buNone/>
            </a:pPr>
            <a:r>
              <a:rPr lang="en-US" dirty="0">
                <a:solidFill>
                  <a:srgbClr val="00B050"/>
                </a:solidFill>
              </a:rPr>
              <a:t>   </a:t>
            </a:r>
            <a:r>
              <a:rPr lang="en-US" dirty="0" err="1">
                <a:solidFill>
                  <a:srgbClr val="00B050"/>
                </a:solidFill>
              </a:rPr>
              <a:t>def</a:t>
            </a:r>
            <a:r>
              <a:rPr lang="en-US" dirty="0">
                <a:solidFill>
                  <a:srgbClr val="00B050"/>
                </a:solidFill>
              </a:rPr>
              <a:t> __</a:t>
            </a:r>
            <a:r>
              <a:rPr lang="en-US" dirty="0" err="1">
                <a:solidFill>
                  <a:srgbClr val="00B050"/>
                </a:solidFill>
              </a:rPr>
              <a:t>init</a:t>
            </a:r>
            <a:r>
              <a:rPr lang="en-US" dirty="0">
                <a:solidFill>
                  <a:srgbClr val="00B050"/>
                </a:solidFill>
              </a:rPr>
              <a:t>__(self, name, salary):</a:t>
            </a:r>
          </a:p>
          <a:p>
            <a:pPr marL="0" indent="0">
              <a:buNone/>
            </a:pPr>
            <a:r>
              <a:rPr lang="en-US" dirty="0">
                <a:solidFill>
                  <a:srgbClr val="00B050"/>
                </a:solidFill>
              </a:rPr>
              <a:t>      self.name = name</a:t>
            </a:r>
          </a:p>
          <a:p>
            <a:pPr marL="0" indent="0">
              <a:buNone/>
            </a:pPr>
            <a:r>
              <a:rPr lang="en-US" dirty="0">
                <a:solidFill>
                  <a:srgbClr val="00B050"/>
                </a:solidFill>
              </a:rPr>
              <a:t>      </a:t>
            </a:r>
            <a:r>
              <a:rPr lang="en-US" dirty="0" err="1">
                <a:solidFill>
                  <a:srgbClr val="00B050"/>
                </a:solidFill>
              </a:rPr>
              <a:t>self.salary</a:t>
            </a:r>
            <a:r>
              <a:rPr lang="en-US" dirty="0">
                <a:solidFill>
                  <a:srgbClr val="00B050"/>
                </a:solidFill>
              </a:rPr>
              <a:t> = salary</a:t>
            </a:r>
          </a:p>
          <a:p>
            <a:pPr marL="0" indent="0">
              <a:buNone/>
            </a:pPr>
            <a:r>
              <a:rPr lang="en-US" dirty="0">
                <a:solidFill>
                  <a:srgbClr val="00B050"/>
                </a:solidFill>
              </a:rPr>
              <a:t>      </a:t>
            </a:r>
            <a:r>
              <a:rPr lang="en-US" dirty="0" err="1">
                <a:solidFill>
                  <a:srgbClr val="00B050"/>
                </a:solidFill>
              </a:rPr>
              <a:t>Employee.empCount</a:t>
            </a:r>
            <a:r>
              <a:rPr lang="en-US" dirty="0">
                <a:solidFill>
                  <a:srgbClr val="00B050"/>
                </a:solidFill>
              </a:rPr>
              <a:t> += </a:t>
            </a:r>
            <a:r>
              <a:rPr lang="en-US" dirty="0" smtClean="0">
                <a:solidFill>
                  <a:srgbClr val="00B050"/>
                </a:solidFill>
              </a:rPr>
              <a:t>1</a:t>
            </a:r>
          </a:p>
          <a:p>
            <a:pPr marL="0" indent="0">
              <a:buNone/>
            </a:pPr>
            <a:r>
              <a:rPr lang="en-US" dirty="0">
                <a:solidFill>
                  <a:srgbClr val="00B050"/>
                </a:solidFill>
              </a:rPr>
              <a:t>  </a:t>
            </a:r>
            <a:r>
              <a:rPr lang="en-US" dirty="0" smtClean="0">
                <a:solidFill>
                  <a:srgbClr val="00B050"/>
                </a:solidFill>
              </a:rPr>
              <a:t> </a:t>
            </a:r>
          </a:p>
          <a:p>
            <a:pPr marL="0" indent="0">
              <a:buNone/>
            </a:pPr>
            <a:r>
              <a:rPr lang="en-US" dirty="0" smtClean="0">
                <a:solidFill>
                  <a:srgbClr val="00B050"/>
                </a:solidFill>
              </a:rPr>
              <a:t>  </a:t>
            </a:r>
            <a:r>
              <a:rPr lang="en-US" dirty="0" err="1" smtClean="0">
                <a:solidFill>
                  <a:srgbClr val="00B050"/>
                </a:solidFill>
              </a:rPr>
              <a:t>def</a:t>
            </a:r>
            <a:r>
              <a:rPr lang="en-US" dirty="0" smtClean="0">
                <a:solidFill>
                  <a:srgbClr val="00B050"/>
                </a:solidFill>
              </a:rPr>
              <a:t> __del__(self):</a:t>
            </a:r>
          </a:p>
          <a:p>
            <a:pPr marL="0" indent="0">
              <a:buNone/>
            </a:pPr>
            <a:r>
              <a:rPr lang="en-US" dirty="0">
                <a:solidFill>
                  <a:srgbClr val="00B050"/>
                </a:solidFill>
              </a:rPr>
              <a:t> </a:t>
            </a:r>
            <a:r>
              <a:rPr lang="en-US" dirty="0" smtClean="0">
                <a:solidFill>
                  <a:srgbClr val="00B050"/>
                </a:solidFill>
              </a:rPr>
              <a:t>     print(“Employee Destroyed”)</a:t>
            </a:r>
            <a:endParaRPr lang="en-US" dirty="0">
              <a:solidFill>
                <a:srgbClr val="00B050"/>
              </a:solidFill>
            </a:endParaRPr>
          </a:p>
        </p:txBody>
      </p:sp>
    </p:spTree>
    <p:extLst>
      <p:ext uri="{BB962C8B-B14F-4D97-AF65-F5344CB8AC3E}">
        <p14:creationId xmlns:p14="http://schemas.microsoft.com/office/powerpoint/2010/main" val="795028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4" y="252636"/>
            <a:ext cx="8911687" cy="1280890"/>
          </a:xfrm>
        </p:spPr>
        <p:txBody>
          <a:bodyPr/>
          <a:lstStyle/>
          <a:p>
            <a:r>
              <a:rPr lang="en-PH" dirty="0" smtClean="0"/>
              <a:t>Class Inheritance</a:t>
            </a:r>
            <a:endParaRPr lang="en-PH" dirty="0"/>
          </a:p>
        </p:txBody>
      </p:sp>
      <p:sp>
        <p:nvSpPr>
          <p:cNvPr id="4" name="Content Placeholder 2"/>
          <p:cNvSpPr txBox="1">
            <a:spLocks/>
          </p:cNvSpPr>
          <p:nvPr/>
        </p:nvSpPr>
        <p:spPr>
          <a:xfrm>
            <a:off x="2381251" y="1285876"/>
            <a:ext cx="8915400" cy="4714875"/>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a:t>
            </a:r>
            <a:r>
              <a:rPr lang="en-US" dirty="0" smtClean="0">
                <a:solidFill>
                  <a:srgbClr val="00B050"/>
                </a:solidFill>
              </a:rPr>
              <a:t>lass Animal():</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no_of_legs</a:t>
            </a:r>
            <a:r>
              <a:rPr lang="en-US" dirty="0" smtClean="0">
                <a:solidFill>
                  <a:srgbClr val="00B050"/>
                </a:solidFill>
              </a:rPr>
              <a:t> = 0</a:t>
            </a:r>
          </a:p>
          <a:p>
            <a:pPr marL="0" indent="0">
              <a:buNone/>
            </a:pPr>
            <a:r>
              <a:rPr lang="en-US" dirty="0" smtClean="0">
                <a:solidFill>
                  <a:srgbClr val="00B050"/>
                </a:solidFill>
              </a:rPr>
              <a:t>         </a:t>
            </a:r>
            <a:r>
              <a:rPr lang="en-US" dirty="0" err="1" smtClean="0">
                <a:solidFill>
                  <a:srgbClr val="00B050"/>
                </a:solidFill>
              </a:rPr>
              <a:t>animal_class</a:t>
            </a:r>
            <a:r>
              <a:rPr lang="en-US" dirty="0" smtClean="0">
                <a:solidFill>
                  <a:srgbClr val="00B050"/>
                </a:solidFill>
              </a:rPr>
              <a:t> = “”</a:t>
            </a:r>
          </a:p>
          <a:p>
            <a:pPr marL="0" indent="0">
              <a:buNone/>
            </a:pPr>
            <a:endParaRPr lang="en-US" dirty="0">
              <a:solidFill>
                <a:srgbClr val="00B050"/>
              </a:solidFill>
            </a:endParaRPr>
          </a:p>
          <a:p>
            <a:pPr marL="0" indent="0">
              <a:buNone/>
            </a:pPr>
            <a:r>
              <a:rPr lang="en-US" dirty="0" smtClean="0">
                <a:solidFill>
                  <a:srgbClr val="00B050"/>
                </a:solidFill>
              </a:rPr>
              <a:t>         </a:t>
            </a:r>
            <a:r>
              <a:rPr lang="en-US" dirty="0" err="1" smtClean="0">
                <a:solidFill>
                  <a:srgbClr val="00B050"/>
                </a:solidFill>
              </a:rPr>
              <a:t>def</a:t>
            </a:r>
            <a:r>
              <a:rPr lang="en-US" dirty="0">
                <a:solidFill>
                  <a:srgbClr val="00B050"/>
                </a:solidFill>
              </a:rPr>
              <a:t> </a:t>
            </a:r>
            <a:r>
              <a:rPr lang="en-US" dirty="0" smtClean="0">
                <a:solidFill>
                  <a:srgbClr val="00B050"/>
                </a:solidFill>
              </a:rPr>
              <a:t>move(self):</a:t>
            </a:r>
          </a:p>
          <a:p>
            <a:pPr marL="0" indent="0">
              <a:buNone/>
            </a:pPr>
            <a:r>
              <a:rPr lang="en-US" dirty="0">
                <a:solidFill>
                  <a:srgbClr val="00B050"/>
                </a:solidFill>
              </a:rPr>
              <a:t> </a:t>
            </a:r>
            <a:r>
              <a:rPr lang="en-US" dirty="0" smtClean="0">
                <a:solidFill>
                  <a:srgbClr val="00B050"/>
                </a:solidFill>
              </a:rPr>
              <a:t>            print(“Moving”)</a:t>
            </a:r>
          </a:p>
          <a:p>
            <a:pPr marL="0" indent="0">
              <a:buNone/>
            </a:pPr>
            <a:endParaRPr lang="en-US" dirty="0">
              <a:solidFill>
                <a:srgbClr val="00B050"/>
              </a:solidFill>
            </a:endParaRPr>
          </a:p>
          <a:p>
            <a:pPr marL="0" indent="0">
              <a:buNone/>
            </a:pPr>
            <a:r>
              <a:rPr lang="en-US" dirty="0">
                <a:solidFill>
                  <a:srgbClr val="00B050"/>
                </a:solidFill>
              </a:rPr>
              <a:t>c</a:t>
            </a:r>
            <a:r>
              <a:rPr lang="en-US" dirty="0" smtClean="0">
                <a:solidFill>
                  <a:srgbClr val="00B050"/>
                </a:solidFill>
              </a:rPr>
              <a:t>lass Dog(Animal):</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def</a:t>
            </a:r>
            <a:r>
              <a:rPr lang="en-US" dirty="0">
                <a:solidFill>
                  <a:srgbClr val="00B050"/>
                </a:solidFill>
              </a:rPr>
              <a:t> </a:t>
            </a:r>
            <a:r>
              <a:rPr lang="en-US" dirty="0" smtClean="0">
                <a:solidFill>
                  <a:srgbClr val="00B050"/>
                </a:solidFill>
              </a:rPr>
              <a:t>__</a:t>
            </a:r>
            <a:r>
              <a:rPr lang="en-US" dirty="0" err="1" smtClean="0">
                <a:solidFill>
                  <a:srgbClr val="00B050"/>
                </a:solidFill>
              </a:rPr>
              <a:t>init</a:t>
            </a:r>
            <a:r>
              <a:rPr lang="en-US" dirty="0" smtClean="0">
                <a:solidFill>
                  <a:srgbClr val="00B050"/>
                </a:solidFill>
              </a:rPr>
              <a:t>__(self):</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self.breed</a:t>
            </a:r>
            <a:r>
              <a:rPr lang="en-US" dirty="0" smtClean="0">
                <a:solidFill>
                  <a:srgbClr val="00B050"/>
                </a:solidFill>
              </a:rPr>
              <a:t> = “”</a:t>
            </a:r>
          </a:p>
          <a:p>
            <a:pPr marL="0" indent="0">
              <a:buNone/>
            </a:pPr>
            <a:endParaRPr lang="en-US" dirty="0">
              <a:solidFill>
                <a:srgbClr val="00B050"/>
              </a:solidFill>
            </a:endParaRPr>
          </a:p>
        </p:txBody>
      </p:sp>
    </p:spTree>
    <p:extLst>
      <p:ext uri="{BB962C8B-B14F-4D97-AF65-F5344CB8AC3E}">
        <p14:creationId xmlns:p14="http://schemas.microsoft.com/office/powerpoint/2010/main" val="980833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4" y="252636"/>
            <a:ext cx="8911687" cy="1280890"/>
          </a:xfrm>
        </p:spPr>
        <p:txBody>
          <a:bodyPr/>
          <a:lstStyle/>
          <a:p>
            <a:r>
              <a:rPr lang="en-PH" dirty="0" smtClean="0"/>
              <a:t>Overriding Methods</a:t>
            </a:r>
            <a:endParaRPr lang="en-PH" dirty="0"/>
          </a:p>
        </p:txBody>
      </p:sp>
      <p:sp>
        <p:nvSpPr>
          <p:cNvPr id="4" name="Content Placeholder 2"/>
          <p:cNvSpPr txBox="1">
            <a:spLocks/>
          </p:cNvSpPr>
          <p:nvPr/>
        </p:nvSpPr>
        <p:spPr>
          <a:xfrm>
            <a:off x="2381251" y="1285876"/>
            <a:ext cx="8915400" cy="4714875"/>
          </a:xfrm>
          <a:prstGeom prst="rect">
            <a:avLst/>
          </a:prstGeom>
          <a:solidFill>
            <a:schemeClr val="tx1"/>
          </a:solidFill>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a:t>
            </a:r>
            <a:r>
              <a:rPr lang="en-US" dirty="0" smtClean="0">
                <a:solidFill>
                  <a:srgbClr val="00B050"/>
                </a:solidFill>
              </a:rPr>
              <a:t>lass Animal():</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no_of_legs</a:t>
            </a:r>
            <a:r>
              <a:rPr lang="en-US" dirty="0" smtClean="0">
                <a:solidFill>
                  <a:srgbClr val="00B050"/>
                </a:solidFill>
              </a:rPr>
              <a:t> = 0</a:t>
            </a:r>
          </a:p>
          <a:p>
            <a:pPr marL="0" indent="0">
              <a:buNone/>
            </a:pPr>
            <a:r>
              <a:rPr lang="en-US" dirty="0" smtClean="0">
                <a:solidFill>
                  <a:srgbClr val="00B050"/>
                </a:solidFill>
              </a:rPr>
              <a:t>         </a:t>
            </a:r>
            <a:r>
              <a:rPr lang="en-US" dirty="0" err="1" smtClean="0">
                <a:solidFill>
                  <a:srgbClr val="00B050"/>
                </a:solidFill>
              </a:rPr>
              <a:t>animal_class</a:t>
            </a:r>
            <a:r>
              <a:rPr lang="en-US" dirty="0" smtClean="0">
                <a:solidFill>
                  <a:srgbClr val="00B050"/>
                </a:solidFill>
              </a:rPr>
              <a:t> = “”</a:t>
            </a:r>
          </a:p>
          <a:p>
            <a:pPr marL="0" indent="0">
              <a:buNone/>
            </a:pPr>
            <a:endParaRPr lang="en-US" dirty="0">
              <a:solidFill>
                <a:srgbClr val="00B050"/>
              </a:solidFill>
            </a:endParaRPr>
          </a:p>
          <a:p>
            <a:pPr marL="0" indent="0">
              <a:buNone/>
            </a:pPr>
            <a:r>
              <a:rPr lang="en-US" dirty="0" smtClean="0">
                <a:solidFill>
                  <a:srgbClr val="00B050"/>
                </a:solidFill>
              </a:rPr>
              <a:t>         </a:t>
            </a:r>
            <a:r>
              <a:rPr lang="en-US" dirty="0" err="1" smtClean="0">
                <a:solidFill>
                  <a:srgbClr val="00B050"/>
                </a:solidFill>
              </a:rPr>
              <a:t>def</a:t>
            </a:r>
            <a:r>
              <a:rPr lang="en-US" dirty="0">
                <a:solidFill>
                  <a:srgbClr val="00B050"/>
                </a:solidFill>
              </a:rPr>
              <a:t> </a:t>
            </a:r>
            <a:r>
              <a:rPr lang="en-US" dirty="0" smtClean="0">
                <a:solidFill>
                  <a:srgbClr val="00B050"/>
                </a:solidFill>
              </a:rPr>
              <a:t>move(self):</a:t>
            </a:r>
          </a:p>
          <a:p>
            <a:pPr marL="0" indent="0">
              <a:buNone/>
            </a:pPr>
            <a:r>
              <a:rPr lang="en-US" dirty="0">
                <a:solidFill>
                  <a:srgbClr val="00B050"/>
                </a:solidFill>
              </a:rPr>
              <a:t> </a:t>
            </a:r>
            <a:r>
              <a:rPr lang="en-US" dirty="0" smtClean="0">
                <a:solidFill>
                  <a:srgbClr val="00B050"/>
                </a:solidFill>
              </a:rPr>
              <a:t>            print(“Moving”)</a:t>
            </a:r>
          </a:p>
          <a:p>
            <a:pPr marL="0" indent="0">
              <a:buNone/>
            </a:pPr>
            <a:endParaRPr lang="en-US" dirty="0">
              <a:solidFill>
                <a:srgbClr val="00B050"/>
              </a:solidFill>
            </a:endParaRPr>
          </a:p>
          <a:p>
            <a:pPr marL="0" indent="0">
              <a:buNone/>
            </a:pPr>
            <a:r>
              <a:rPr lang="en-US" dirty="0">
                <a:solidFill>
                  <a:srgbClr val="00B050"/>
                </a:solidFill>
              </a:rPr>
              <a:t>c</a:t>
            </a:r>
            <a:r>
              <a:rPr lang="en-US" dirty="0" smtClean="0">
                <a:solidFill>
                  <a:srgbClr val="00B050"/>
                </a:solidFill>
              </a:rPr>
              <a:t>lass Dog(Animal):</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def</a:t>
            </a:r>
            <a:r>
              <a:rPr lang="en-US" dirty="0">
                <a:solidFill>
                  <a:srgbClr val="00B050"/>
                </a:solidFill>
              </a:rPr>
              <a:t> </a:t>
            </a:r>
            <a:r>
              <a:rPr lang="en-US" dirty="0" smtClean="0">
                <a:solidFill>
                  <a:srgbClr val="00B050"/>
                </a:solidFill>
              </a:rPr>
              <a:t>__</a:t>
            </a:r>
            <a:r>
              <a:rPr lang="en-US" dirty="0" err="1" smtClean="0">
                <a:solidFill>
                  <a:srgbClr val="00B050"/>
                </a:solidFill>
              </a:rPr>
              <a:t>init</a:t>
            </a:r>
            <a:r>
              <a:rPr lang="en-US" dirty="0" smtClean="0">
                <a:solidFill>
                  <a:srgbClr val="00B050"/>
                </a:solidFill>
              </a:rPr>
              <a:t>__(self):</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self.breed</a:t>
            </a:r>
            <a:r>
              <a:rPr lang="en-US" dirty="0" smtClean="0">
                <a:solidFill>
                  <a:srgbClr val="00B050"/>
                </a:solidFill>
              </a:rPr>
              <a:t> = “”</a:t>
            </a:r>
          </a:p>
          <a:p>
            <a:pPr marL="0" indent="0">
              <a:buNone/>
            </a:pPr>
            <a:endParaRPr lang="en-US" dirty="0">
              <a:solidFill>
                <a:srgbClr val="00B050"/>
              </a:solidFill>
            </a:endParaRPr>
          </a:p>
          <a:p>
            <a:pPr marL="0" indent="0">
              <a:buNone/>
            </a:pPr>
            <a:r>
              <a:rPr lang="en-US" dirty="0" smtClean="0">
                <a:solidFill>
                  <a:srgbClr val="00B050"/>
                </a:solidFill>
              </a:rPr>
              <a:t>     </a:t>
            </a:r>
            <a:r>
              <a:rPr lang="en-US" dirty="0" err="1" smtClean="0">
                <a:solidFill>
                  <a:srgbClr val="00B050"/>
                </a:solidFill>
              </a:rPr>
              <a:t>def</a:t>
            </a:r>
            <a:r>
              <a:rPr lang="en-US" dirty="0" smtClean="0">
                <a:solidFill>
                  <a:srgbClr val="00B050"/>
                </a:solidFill>
              </a:rPr>
              <a:t> move(self):</a:t>
            </a:r>
          </a:p>
          <a:p>
            <a:pPr marL="0" indent="0">
              <a:buNone/>
            </a:pPr>
            <a:r>
              <a:rPr lang="en-US" dirty="0">
                <a:solidFill>
                  <a:srgbClr val="00B050"/>
                </a:solidFill>
              </a:rPr>
              <a:t> </a:t>
            </a:r>
            <a:r>
              <a:rPr lang="en-US" dirty="0" smtClean="0">
                <a:solidFill>
                  <a:srgbClr val="00B050"/>
                </a:solidFill>
              </a:rPr>
              <a:t>         print(“Moving….”)</a:t>
            </a:r>
          </a:p>
          <a:p>
            <a:pPr marL="0" indent="0">
              <a:buNone/>
            </a:pPr>
            <a:endParaRPr lang="en-US" dirty="0">
              <a:solidFill>
                <a:srgbClr val="00B050"/>
              </a:solidFill>
            </a:endParaRPr>
          </a:p>
        </p:txBody>
      </p:sp>
    </p:spTree>
    <p:extLst>
      <p:ext uri="{BB962C8B-B14F-4D97-AF65-F5344CB8AC3E}">
        <p14:creationId xmlns:p14="http://schemas.microsoft.com/office/powerpoint/2010/main" val="411769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4" y="252636"/>
            <a:ext cx="8911687" cy="1280890"/>
          </a:xfrm>
        </p:spPr>
        <p:txBody>
          <a:bodyPr/>
          <a:lstStyle/>
          <a:p>
            <a:r>
              <a:rPr lang="en-PH" dirty="0" smtClean="0"/>
              <a:t>Data Hiding</a:t>
            </a:r>
            <a:endParaRPr lang="en-PH" dirty="0"/>
          </a:p>
        </p:txBody>
      </p:sp>
      <p:sp>
        <p:nvSpPr>
          <p:cNvPr id="4" name="Content Placeholder 2"/>
          <p:cNvSpPr txBox="1">
            <a:spLocks/>
          </p:cNvSpPr>
          <p:nvPr/>
        </p:nvSpPr>
        <p:spPr>
          <a:xfrm>
            <a:off x="2381251" y="1285876"/>
            <a:ext cx="8915400" cy="4714875"/>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00B050"/>
                </a:solidFill>
              </a:rPr>
              <a:t>class </a:t>
            </a:r>
            <a:r>
              <a:rPr lang="en-US" dirty="0" err="1">
                <a:solidFill>
                  <a:srgbClr val="00B050"/>
                </a:solidFill>
              </a:rPr>
              <a:t>JustCounter</a:t>
            </a:r>
            <a:r>
              <a:rPr lang="en-US" dirty="0">
                <a:solidFill>
                  <a:srgbClr val="00B050"/>
                </a:solidFill>
              </a:rPr>
              <a:t>:</a:t>
            </a:r>
          </a:p>
          <a:p>
            <a:pPr marL="0" indent="0">
              <a:buNone/>
            </a:pPr>
            <a:r>
              <a:rPr lang="en-US" dirty="0">
                <a:solidFill>
                  <a:srgbClr val="00B050"/>
                </a:solidFill>
              </a:rPr>
              <a:t>   __</a:t>
            </a:r>
            <a:r>
              <a:rPr lang="en-US" dirty="0" err="1">
                <a:solidFill>
                  <a:srgbClr val="00B050"/>
                </a:solidFill>
              </a:rPr>
              <a:t>secretCount</a:t>
            </a:r>
            <a:r>
              <a:rPr lang="en-US" dirty="0">
                <a:solidFill>
                  <a:srgbClr val="00B050"/>
                </a:solidFill>
              </a:rPr>
              <a:t> = 0</a:t>
            </a:r>
          </a:p>
          <a:p>
            <a:pPr marL="0" indent="0">
              <a:buNone/>
            </a:pPr>
            <a:r>
              <a:rPr lang="en-US" dirty="0">
                <a:solidFill>
                  <a:srgbClr val="00B050"/>
                </a:solidFill>
              </a:rPr>
              <a:t>  </a:t>
            </a:r>
          </a:p>
          <a:p>
            <a:pPr marL="0" indent="0">
              <a:buNone/>
            </a:pPr>
            <a:r>
              <a:rPr lang="en-US" dirty="0">
                <a:solidFill>
                  <a:srgbClr val="00B050"/>
                </a:solidFill>
              </a:rPr>
              <a:t>   </a:t>
            </a:r>
            <a:r>
              <a:rPr lang="en-US" dirty="0" err="1">
                <a:solidFill>
                  <a:srgbClr val="00B050"/>
                </a:solidFill>
              </a:rPr>
              <a:t>def</a:t>
            </a:r>
            <a:r>
              <a:rPr lang="en-US" dirty="0">
                <a:solidFill>
                  <a:srgbClr val="00B050"/>
                </a:solidFill>
              </a:rPr>
              <a:t> count(self):</a:t>
            </a:r>
          </a:p>
          <a:p>
            <a:pPr marL="0" indent="0">
              <a:buNone/>
            </a:pPr>
            <a:r>
              <a:rPr lang="en-US" dirty="0">
                <a:solidFill>
                  <a:srgbClr val="00B050"/>
                </a:solidFill>
              </a:rPr>
              <a:t>      self.__</a:t>
            </a:r>
            <a:r>
              <a:rPr lang="en-US" dirty="0" err="1">
                <a:solidFill>
                  <a:srgbClr val="00B050"/>
                </a:solidFill>
              </a:rPr>
              <a:t>secretCount</a:t>
            </a:r>
            <a:r>
              <a:rPr lang="en-US" dirty="0">
                <a:solidFill>
                  <a:srgbClr val="00B050"/>
                </a:solidFill>
              </a:rPr>
              <a:t> += 1</a:t>
            </a:r>
          </a:p>
          <a:p>
            <a:pPr marL="0" indent="0">
              <a:buNone/>
            </a:pPr>
            <a:r>
              <a:rPr lang="en-US" dirty="0">
                <a:solidFill>
                  <a:srgbClr val="00B050"/>
                </a:solidFill>
              </a:rPr>
              <a:t>      </a:t>
            </a:r>
            <a:r>
              <a:rPr lang="en-US" dirty="0" smtClean="0">
                <a:solidFill>
                  <a:srgbClr val="00B050"/>
                </a:solidFill>
              </a:rPr>
              <a:t>print(self</a:t>
            </a:r>
            <a:r>
              <a:rPr lang="en-US" dirty="0">
                <a:solidFill>
                  <a:srgbClr val="00B050"/>
                </a:solidFill>
              </a:rPr>
              <a:t>.__</a:t>
            </a:r>
            <a:r>
              <a:rPr lang="en-US" dirty="0" err="1" smtClean="0">
                <a:solidFill>
                  <a:srgbClr val="00B050"/>
                </a:solidFill>
              </a:rPr>
              <a:t>secretCount</a:t>
            </a:r>
            <a:r>
              <a:rPr lang="en-US" dirty="0" smtClean="0">
                <a:solidFill>
                  <a:srgbClr val="00B050"/>
                </a:solidFill>
              </a:rPr>
              <a:t>)</a:t>
            </a:r>
            <a:endParaRPr lang="en-US" dirty="0">
              <a:solidFill>
                <a:srgbClr val="00B050"/>
              </a:solidFill>
            </a:endParaRPr>
          </a:p>
          <a:p>
            <a:pPr marL="0" indent="0">
              <a:buNone/>
            </a:pPr>
            <a:endParaRPr lang="en-US" dirty="0">
              <a:solidFill>
                <a:srgbClr val="00B050"/>
              </a:solidFill>
            </a:endParaRPr>
          </a:p>
          <a:p>
            <a:pPr marL="0" indent="0">
              <a:buNone/>
            </a:pPr>
            <a:r>
              <a:rPr lang="en-US" dirty="0">
                <a:solidFill>
                  <a:srgbClr val="00B050"/>
                </a:solidFill>
              </a:rPr>
              <a:t>counter = </a:t>
            </a:r>
            <a:r>
              <a:rPr lang="en-US" dirty="0" err="1">
                <a:solidFill>
                  <a:srgbClr val="00B050"/>
                </a:solidFill>
              </a:rPr>
              <a:t>JustCounter</a:t>
            </a:r>
            <a:r>
              <a:rPr lang="en-US" dirty="0">
                <a:solidFill>
                  <a:srgbClr val="00B050"/>
                </a:solidFill>
              </a:rPr>
              <a:t>()</a:t>
            </a:r>
          </a:p>
          <a:p>
            <a:pPr marL="0" indent="0">
              <a:buNone/>
            </a:pPr>
            <a:r>
              <a:rPr lang="en-US" dirty="0" err="1">
                <a:solidFill>
                  <a:srgbClr val="00B050"/>
                </a:solidFill>
              </a:rPr>
              <a:t>counter.count</a:t>
            </a:r>
            <a:r>
              <a:rPr lang="en-US" dirty="0">
                <a:solidFill>
                  <a:srgbClr val="00B050"/>
                </a:solidFill>
              </a:rPr>
              <a:t>()</a:t>
            </a:r>
          </a:p>
          <a:p>
            <a:pPr marL="0" indent="0">
              <a:buNone/>
            </a:pPr>
            <a:r>
              <a:rPr lang="en-US" dirty="0" err="1">
                <a:solidFill>
                  <a:srgbClr val="00B050"/>
                </a:solidFill>
              </a:rPr>
              <a:t>counter.count</a:t>
            </a:r>
            <a:r>
              <a:rPr lang="en-US" dirty="0">
                <a:solidFill>
                  <a:srgbClr val="00B050"/>
                </a:solidFill>
              </a:rPr>
              <a:t>()</a:t>
            </a:r>
          </a:p>
          <a:p>
            <a:pPr marL="0" indent="0">
              <a:buNone/>
            </a:pPr>
            <a:r>
              <a:rPr lang="en-US" dirty="0">
                <a:solidFill>
                  <a:srgbClr val="00B050"/>
                </a:solidFill>
              </a:rPr>
              <a:t>p</a:t>
            </a:r>
            <a:r>
              <a:rPr lang="en-US" dirty="0" smtClean="0">
                <a:solidFill>
                  <a:srgbClr val="00B050"/>
                </a:solidFill>
              </a:rPr>
              <a:t>rint(counter</a:t>
            </a:r>
            <a:r>
              <a:rPr lang="en-US" dirty="0">
                <a:solidFill>
                  <a:srgbClr val="00B050"/>
                </a:solidFill>
              </a:rPr>
              <a:t>.__</a:t>
            </a:r>
            <a:r>
              <a:rPr lang="en-US" dirty="0" err="1" smtClean="0">
                <a:solidFill>
                  <a:srgbClr val="00B050"/>
                </a:solidFill>
              </a:rPr>
              <a:t>secretCount</a:t>
            </a:r>
            <a:r>
              <a:rPr lang="en-US" dirty="0" smtClean="0">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1128604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4" y="252636"/>
            <a:ext cx="8911687" cy="1280890"/>
          </a:xfrm>
        </p:spPr>
        <p:txBody>
          <a:bodyPr/>
          <a:lstStyle/>
          <a:p>
            <a:r>
              <a:rPr lang="en-PH" dirty="0" smtClean="0"/>
              <a:t>Modules</a:t>
            </a:r>
            <a:endParaRPr lang="en-PH" dirty="0"/>
          </a:p>
        </p:txBody>
      </p:sp>
      <p:sp>
        <p:nvSpPr>
          <p:cNvPr id="4" name="Content Placeholder 2"/>
          <p:cNvSpPr txBox="1">
            <a:spLocks/>
          </p:cNvSpPr>
          <p:nvPr/>
        </p:nvSpPr>
        <p:spPr>
          <a:xfrm>
            <a:off x="2381251" y="1704976"/>
            <a:ext cx="8915400" cy="2343149"/>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solidFill>
                  <a:srgbClr val="00B050"/>
                </a:solidFill>
              </a:rPr>
              <a:t>&gt;&gt;&gt; import Math</a:t>
            </a:r>
          </a:p>
          <a:p>
            <a:pPr marL="0" indent="0">
              <a:buNone/>
            </a:pPr>
            <a:endParaRPr lang="en-US" dirty="0">
              <a:solidFill>
                <a:srgbClr val="00B050"/>
              </a:solidFill>
            </a:endParaRPr>
          </a:p>
          <a:p>
            <a:pPr marL="0" indent="0">
              <a:buNone/>
            </a:pPr>
            <a:r>
              <a:rPr lang="en-US" dirty="0" smtClean="0">
                <a:solidFill>
                  <a:srgbClr val="00B050"/>
                </a:solidFill>
              </a:rPr>
              <a:t>&gt;&gt;&gt; </a:t>
            </a:r>
            <a:r>
              <a:rPr lang="en-PH" dirty="0">
                <a:solidFill>
                  <a:srgbClr val="00B050"/>
                </a:solidFill>
              </a:rPr>
              <a:t>from sys import </a:t>
            </a:r>
            <a:r>
              <a:rPr lang="en-PH" dirty="0" err="1" smtClean="0">
                <a:solidFill>
                  <a:srgbClr val="00B050"/>
                </a:solidFill>
              </a:rPr>
              <a:t>argv</a:t>
            </a:r>
            <a:endParaRPr lang="en-US" dirty="0" smtClean="0">
              <a:solidFill>
                <a:srgbClr val="00B050"/>
              </a:solidFill>
            </a:endParaRPr>
          </a:p>
          <a:p>
            <a:pPr marL="0" indent="0">
              <a:buNone/>
            </a:pPr>
            <a:endParaRPr lang="en-US" dirty="0">
              <a:solidFill>
                <a:srgbClr val="00B050"/>
              </a:solidFill>
            </a:endParaRPr>
          </a:p>
          <a:p>
            <a:pPr marL="0" indent="0">
              <a:buNone/>
            </a:pPr>
            <a:r>
              <a:rPr lang="en-US" dirty="0" smtClean="0">
                <a:solidFill>
                  <a:srgbClr val="00B050"/>
                </a:solidFill>
              </a:rPr>
              <a:t>&gt;&gt;&gt; from sys import *</a:t>
            </a:r>
            <a:endParaRPr lang="en-PH" dirty="0">
              <a:solidFill>
                <a:srgbClr val="00B050"/>
              </a:solidFill>
            </a:endParaRPr>
          </a:p>
        </p:txBody>
      </p:sp>
      <p:sp>
        <p:nvSpPr>
          <p:cNvPr id="3" name="Rectangle 2"/>
          <p:cNvSpPr/>
          <p:nvPr/>
        </p:nvSpPr>
        <p:spPr>
          <a:xfrm>
            <a:off x="2295526" y="4219575"/>
            <a:ext cx="8915400" cy="1754326"/>
          </a:xfrm>
          <a:prstGeom prst="rect">
            <a:avLst/>
          </a:prstGeom>
        </p:spPr>
        <p:txBody>
          <a:bodyPr wrap="square">
            <a:spAutoFit/>
          </a:bodyPr>
          <a:lstStyle/>
          <a:p>
            <a:r>
              <a:rPr lang="en-US" dirty="0" smtClean="0"/>
              <a:t>Locating </a:t>
            </a:r>
            <a:r>
              <a:rPr lang="en-US" dirty="0"/>
              <a:t>Modules</a:t>
            </a:r>
          </a:p>
          <a:p>
            <a:r>
              <a:rPr lang="en-US" dirty="0" smtClean="0"/>
              <a:t>- The </a:t>
            </a:r>
            <a:r>
              <a:rPr lang="en-US" dirty="0"/>
              <a:t>current </a:t>
            </a:r>
            <a:r>
              <a:rPr lang="en-US" dirty="0" smtClean="0"/>
              <a:t>directory</a:t>
            </a:r>
            <a:endParaRPr lang="en-US" dirty="0"/>
          </a:p>
          <a:p>
            <a:r>
              <a:rPr lang="en-US" dirty="0" smtClean="0"/>
              <a:t>- If </a:t>
            </a:r>
            <a:r>
              <a:rPr lang="en-US" dirty="0"/>
              <a:t>the module isn't found, Python then searches each directory in the shell variable </a:t>
            </a:r>
            <a:r>
              <a:rPr lang="en-US" dirty="0" smtClean="0"/>
              <a:t>PYTHONPATH</a:t>
            </a:r>
            <a:endParaRPr lang="en-US" dirty="0"/>
          </a:p>
          <a:p>
            <a:r>
              <a:rPr lang="en-US" dirty="0" smtClean="0"/>
              <a:t>- If </a:t>
            </a:r>
            <a:r>
              <a:rPr lang="en-US" dirty="0"/>
              <a:t>all else fails, Python checks the default path. On UNIX, this default path is normally /</a:t>
            </a:r>
            <a:r>
              <a:rPr lang="en-US" dirty="0" err="1"/>
              <a:t>usr</a:t>
            </a:r>
            <a:r>
              <a:rPr lang="en-US" dirty="0"/>
              <a:t>/local/lib/python</a:t>
            </a:r>
            <a:r>
              <a:rPr lang="en-US" dirty="0" smtClean="0"/>
              <a:t>/</a:t>
            </a:r>
            <a:endParaRPr lang="en-US" dirty="0"/>
          </a:p>
        </p:txBody>
      </p:sp>
    </p:spTree>
    <p:extLst>
      <p:ext uri="{BB962C8B-B14F-4D97-AF65-F5344CB8AC3E}">
        <p14:creationId xmlns:p14="http://schemas.microsoft.com/office/powerpoint/2010/main" val="2324934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4" y="252636"/>
            <a:ext cx="8911687" cy="1280890"/>
          </a:xfrm>
        </p:spPr>
        <p:txBody>
          <a:bodyPr/>
          <a:lstStyle/>
          <a:p>
            <a:r>
              <a:rPr lang="en-PH" dirty="0" smtClean="0"/>
              <a:t>Modules</a:t>
            </a:r>
            <a:endParaRPr lang="en-PH" dirty="0"/>
          </a:p>
        </p:txBody>
      </p:sp>
      <p:sp>
        <p:nvSpPr>
          <p:cNvPr id="4" name="Content Placeholder 2"/>
          <p:cNvSpPr txBox="1">
            <a:spLocks/>
          </p:cNvSpPr>
          <p:nvPr/>
        </p:nvSpPr>
        <p:spPr>
          <a:xfrm>
            <a:off x="2381251" y="1704976"/>
            <a:ext cx="8915400" cy="3857624"/>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 filename: math.py</a:t>
            </a:r>
          </a:p>
          <a:p>
            <a:pPr marL="0" indent="0">
              <a:buNone/>
            </a:pPr>
            <a:r>
              <a:rPr lang="en-PH" dirty="0" err="1">
                <a:solidFill>
                  <a:srgbClr val="00B050"/>
                </a:solidFill>
              </a:rPr>
              <a:t>d</a:t>
            </a:r>
            <a:r>
              <a:rPr lang="en-PH" dirty="0" err="1" smtClean="0">
                <a:solidFill>
                  <a:srgbClr val="00B050"/>
                </a:solidFill>
              </a:rPr>
              <a:t>ef</a:t>
            </a:r>
            <a:r>
              <a:rPr lang="en-PH" dirty="0" smtClean="0">
                <a:solidFill>
                  <a:srgbClr val="00B050"/>
                </a:solidFill>
              </a:rPr>
              <a:t> add(</a:t>
            </a:r>
            <a:r>
              <a:rPr lang="en-PH" dirty="0" err="1" smtClean="0">
                <a:solidFill>
                  <a:srgbClr val="00B050"/>
                </a:solidFill>
              </a:rPr>
              <a:t>x,y</a:t>
            </a:r>
            <a:r>
              <a:rPr lang="en-PH" dirty="0" smtClean="0">
                <a:solidFill>
                  <a:srgbClr val="00B050"/>
                </a:solidFill>
              </a:rPr>
              <a:t>):</a:t>
            </a:r>
          </a:p>
          <a:p>
            <a:pPr marL="0" indent="0">
              <a:buNone/>
            </a:pPr>
            <a:r>
              <a:rPr lang="en-PH" dirty="0">
                <a:solidFill>
                  <a:srgbClr val="00B050"/>
                </a:solidFill>
              </a:rPr>
              <a:t> </a:t>
            </a:r>
            <a:r>
              <a:rPr lang="en-PH" dirty="0" smtClean="0">
                <a:solidFill>
                  <a:srgbClr val="00B050"/>
                </a:solidFill>
              </a:rPr>
              <a:t>  return x + y</a:t>
            </a:r>
          </a:p>
          <a:p>
            <a:pPr marL="0" indent="0">
              <a:buNone/>
            </a:pPr>
            <a:endParaRPr lang="en-PH" dirty="0">
              <a:solidFill>
                <a:srgbClr val="00B050"/>
              </a:solidFill>
            </a:endParaRPr>
          </a:p>
          <a:p>
            <a:pPr marL="0" indent="0">
              <a:buNone/>
            </a:pPr>
            <a:r>
              <a:rPr lang="en-PH" dirty="0" smtClean="0">
                <a:solidFill>
                  <a:srgbClr val="00B050"/>
                </a:solidFill>
              </a:rPr>
              <a:t># filename script.py</a:t>
            </a:r>
          </a:p>
          <a:p>
            <a:pPr marL="0" indent="0">
              <a:buNone/>
            </a:pPr>
            <a:r>
              <a:rPr lang="en-PH" dirty="0" smtClean="0">
                <a:solidFill>
                  <a:srgbClr val="00B050"/>
                </a:solidFill>
              </a:rPr>
              <a:t>from math import add</a:t>
            </a:r>
          </a:p>
          <a:p>
            <a:pPr marL="0" indent="0">
              <a:buNone/>
            </a:pPr>
            <a:r>
              <a:rPr lang="en-PH" dirty="0">
                <a:solidFill>
                  <a:srgbClr val="00B050"/>
                </a:solidFill>
              </a:rPr>
              <a:t>p</a:t>
            </a:r>
            <a:r>
              <a:rPr lang="en-PH" dirty="0" smtClean="0">
                <a:solidFill>
                  <a:srgbClr val="00B050"/>
                </a:solidFill>
              </a:rPr>
              <a:t>rint(add(5,6))</a:t>
            </a:r>
            <a:endParaRPr lang="en-PH" dirty="0">
              <a:solidFill>
                <a:srgbClr val="00B050"/>
              </a:solidFill>
            </a:endParaRPr>
          </a:p>
        </p:txBody>
      </p:sp>
    </p:spTree>
    <p:extLst>
      <p:ext uri="{BB962C8B-B14F-4D97-AF65-F5344CB8AC3E}">
        <p14:creationId xmlns:p14="http://schemas.microsoft.com/office/powerpoint/2010/main" val="3969862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Comments</a:t>
            </a:r>
            <a:endParaRPr lang="en-PH" dirty="0"/>
          </a:p>
        </p:txBody>
      </p:sp>
      <p:sp>
        <p:nvSpPr>
          <p:cNvPr id="3" name="Content Placeholder 2"/>
          <p:cNvSpPr>
            <a:spLocks noGrp="1"/>
          </p:cNvSpPr>
          <p:nvPr>
            <p:ph idx="1"/>
          </p:nvPr>
        </p:nvSpPr>
        <p:spPr>
          <a:xfrm>
            <a:off x="2592925" y="1428750"/>
            <a:ext cx="8915400" cy="1428750"/>
          </a:xfrm>
        </p:spPr>
        <p:txBody>
          <a:bodyPr/>
          <a:lstStyle/>
          <a:p>
            <a:r>
              <a:rPr lang="en-PH" dirty="0" smtClean="0"/>
              <a:t>#</a:t>
            </a:r>
          </a:p>
          <a:p>
            <a:r>
              <a:rPr lang="en-PH" dirty="0" smtClean="0"/>
              <a:t>“”” “””</a:t>
            </a:r>
            <a:endParaRPr lang="en-PH" dirty="0"/>
          </a:p>
        </p:txBody>
      </p:sp>
      <p:sp>
        <p:nvSpPr>
          <p:cNvPr id="4" name="Content Placeholder 2"/>
          <p:cNvSpPr txBox="1">
            <a:spLocks/>
          </p:cNvSpPr>
          <p:nvPr/>
        </p:nvSpPr>
        <p:spPr>
          <a:xfrm>
            <a:off x="2592925" y="2976340"/>
            <a:ext cx="8915400" cy="3176810"/>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 This is a comment</a:t>
            </a:r>
          </a:p>
          <a:p>
            <a:pPr marL="0" indent="0">
              <a:buNone/>
            </a:pPr>
            <a:r>
              <a:rPr lang="en-PH" dirty="0" smtClean="0">
                <a:solidFill>
                  <a:srgbClr val="00B050"/>
                </a:solidFill>
              </a:rPr>
              <a:t>&gt;&gt;&gt; “”” This is also a comment “””</a:t>
            </a:r>
            <a:endParaRPr lang="en-PH" dirty="0">
              <a:solidFill>
                <a:srgbClr val="00B050"/>
              </a:solidFill>
            </a:endParaRPr>
          </a:p>
        </p:txBody>
      </p:sp>
    </p:spTree>
    <p:extLst>
      <p:ext uri="{BB962C8B-B14F-4D97-AF65-F5344CB8AC3E}">
        <p14:creationId xmlns:p14="http://schemas.microsoft.com/office/powerpoint/2010/main" val="57735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Numbers and Arithmetic</a:t>
            </a:r>
            <a:endParaRPr lang="en-PH" dirty="0"/>
          </a:p>
        </p:txBody>
      </p:sp>
      <p:sp>
        <p:nvSpPr>
          <p:cNvPr id="3" name="Content Placeholder 2"/>
          <p:cNvSpPr>
            <a:spLocks noGrp="1"/>
          </p:cNvSpPr>
          <p:nvPr>
            <p:ph idx="1"/>
          </p:nvPr>
        </p:nvSpPr>
        <p:spPr>
          <a:xfrm>
            <a:off x="2592925" y="1428750"/>
            <a:ext cx="2160050" cy="1428750"/>
          </a:xfrm>
        </p:spPr>
        <p:txBody>
          <a:bodyPr/>
          <a:lstStyle/>
          <a:p>
            <a:r>
              <a:rPr lang="en-PH" dirty="0" smtClean="0"/>
              <a:t>+ addition</a:t>
            </a:r>
          </a:p>
          <a:p>
            <a:r>
              <a:rPr lang="en-PH" dirty="0" smtClean="0"/>
              <a:t>- subtraction</a:t>
            </a:r>
          </a:p>
          <a:p>
            <a:r>
              <a:rPr lang="en-PH" dirty="0" smtClean="0"/>
              <a:t>/ division</a:t>
            </a:r>
            <a:endParaRPr lang="en-PH" dirty="0"/>
          </a:p>
        </p:txBody>
      </p:sp>
      <p:sp>
        <p:nvSpPr>
          <p:cNvPr id="4" name="Content Placeholder 2"/>
          <p:cNvSpPr txBox="1">
            <a:spLocks/>
          </p:cNvSpPr>
          <p:nvPr/>
        </p:nvSpPr>
        <p:spPr>
          <a:xfrm>
            <a:off x="2592925" y="3286126"/>
            <a:ext cx="8915400" cy="3267074"/>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a = 12</a:t>
            </a:r>
          </a:p>
          <a:p>
            <a:pPr marL="0" indent="0">
              <a:buNone/>
            </a:pPr>
            <a:r>
              <a:rPr lang="en-PH" dirty="0" smtClean="0">
                <a:solidFill>
                  <a:srgbClr val="00B050"/>
                </a:solidFill>
              </a:rPr>
              <a:t>&gt;&gt;&gt; b = 10</a:t>
            </a:r>
            <a:endParaRPr lang="en-PH" dirty="0">
              <a:solidFill>
                <a:srgbClr val="00B050"/>
              </a:solidFill>
            </a:endParaRPr>
          </a:p>
          <a:p>
            <a:pPr marL="0" indent="0">
              <a:buNone/>
            </a:pPr>
            <a:r>
              <a:rPr lang="en-PH" dirty="0" smtClean="0">
                <a:solidFill>
                  <a:srgbClr val="00B050"/>
                </a:solidFill>
              </a:rPr>
              <a:t>&gt;&gt;&gt; a + b</a:t>
            </a:r>
          </a:p>
          <a:p>
            <a:pPr marL="0" indent="0">
              <a:buNone/>
            </a:pPr>
            <a:r>
              <a:rPr lang="en-PH" dirty="0" smtClean="0">
                <a:solidFill>
                  <a:srgbClr val="00B050"/>
                </a:solidFill>
              </a:rPr>
              <a:t>&gt;&gt;&gt; 22</a:t>
            </a:r>
          </a:p>
          <a:p>
            <a:pPr marL="0" indent="0">
              <a:buNone/>
            </a:pPr>
            <a:endParaRPr lang="en-PH" dirty="0">
              <a:solidFill>
                <a:srgbClr val="00B050"/>
              </a:solidFill>
            </a:endParaRPr>
          </a:p>
          <a:p>
            <a:pPr marL="0" indent="0">
              <a:buNone/>
            </a:pPr>
            <a:r>
              <a:rPr lang="en-PH" dirty="0" smtClean="0">
                <a:solidFill>
                  <a:srgbClr val="00B050"/>
                </a:solidFill>
              </a:rPr>
              <a:t>&gt;&gt;&gt; if a &gt;= b:</a:t>
            </a:r>
          </a:p>
          <a:p>
            <a:pPr marL="0" indent="0">
              <a:buNone/>
            </a:pPr>
            <a:r>
              <a:rPr lang="en-PH" dirty="0" smtClean="0">
                <a:solidFill>
                  <a:srgbClr val="00B050"/>
                </a:solidFill>
              </a:rPr>
              <a:t>&gt;&gt;&gt;    print(True)</a:t>
            </a:r>
          </a:p>
          <a:p>
            <a:pPr marL="0" indent="0">
              <a:buNone/>
            </a:pPr>
            <a:r>
              <a:rPr lang="en-PH" dirty="0" smtClean="0">
                <a:solidFill>
                  <a:srgbClr val="00B050"/>
                </a:solidFill>
              </a:rPr>
              <a:t>&gt;&gt;&gt; True</a:t>
            </a:r>
          </a:p>
          <a:p>
            <a:pPr marL="0" indent="0">
              <a:buNone/>
            </a:pPr>
            <a:endParaRPr lang="en-PH" dirty="0" smtClean="0">
              <a:solidFill>
                <a:srgbClr val="00B050"/>
              </a:solidFill>
            </a:endParaRPr>
          </a:p>
        </p:txBody>
      </p:sp>
      <p:sp>
        <p:nvSpPr>
          <p:cNvPr id="5" name="Content Placeholder 2"/>
          <p:cNvSpPr txBox="1">
            <a:spLocks/>
          </p:cNvSpPr>
          <p:nvPr/>
        </p:nvSpPr>
        <p:spPr>
          <a:xfrm>
            <a:off x="4888717" y="1428750"/>
            <a:ext cx="2645557" cy="1428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PH" dirty="0" smtClean="0"/>
              <a:t>* multiplication</a:t>
            </a:r>
          </a:p>
          <a:p>
            <a:r>
              <a:rPr lang="en-PH" dirty="0" smtClean="0"/>
              <a:t>% modulo</a:t>
            </a:r>
          </a:p>
          <a:p>
            <a:r>
              <a:rPr lang="en-PH" dirty="0" smtClean="0"/>
              <a:t>&lt; less than</a:t>
            </a:r>
            <a:endParaRPr lang="en-PH" dirty="0"/>
          </a:p>
        </p:txBody>
      </p:sp>
      <p:sp>
        <p:nvSpPr>
          <p:cNvPr id="6" name="Content Placeholder 2"/>
          <p:cNvSpPr txBox="1">
            <a:spLocks/>
          </p:cNvSpPr>
          <p:nvPr/>
        </p:nvSpPr>
        <p:spPr>
          <a:xfrm>
            <a:off x="7965292" y="1428750"/>
            <a:ext cx="3388508" cy="14287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PH" dirty="0" smtClean="0"/>
              <a:t>&gt; greater than</a:t>
            </a:r>
          </a:p>
          <a:p>
            <a:r>
              <a:rPr lang="en-PH" dirty="0" smtClean="0"/>
              <a:t>&lt;= less than or equal</a:t>
            </a:r>
          </a:p>
          <a:p>
            <a:r>
              <a:rPr lang="en-PH" dirty="0" smtClean="0"/>
              <a:t>&gt;= greater than or equal</a:t>
            </a:r>
          </a:p>
          <a:p>
            <a:r>
              <a:rPr lang="en-PH" dirty="0" smtClean="0"/>
              <a:t>= equal</a:t>
            </a:r>
            <a:endParaRPr lang="en-PH" dirty="0"/>
          </a:p>
        </p:txBody>
      </p:sp>
    </p:spTree>
    <p:extLst>
      <p:ext uri="{BB962C8B-B14F-4D97-AF65-F5344CB8AC3E}">
        <p14:creationId xmlns:p14="http://schemas.microsoft.com/office/powerpoint/2010/main" val="384171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Variables</a:t>
            </a:r>
            <a:endParaRPr lang="en-PH" dirty="0"/>
          </a:p>
        </p:txBody>
      </p:sp>
      <p:sp>
        <p:nvSpPr>
          <p:cNvPr id="3" name="Content Placeholder 2"/>
          <p:cNvSpPr>
            <a:spLocks noGrp="1"/>
          </p:cNvSpPr>
          <p:nvPr>
            <p:ph idx="1"/>
          </p:nvPr>
        </p:nvSpPr>
        <p:spPr>
          <a:xfrm>
            <a:off x="2592925" y="1428750"/>
            <a:ext cx="8915400" cy="1428750"/>
          </a:xfrm>
        </p:spPr>
        <p:txBody>
          <a:bodyPr/>
          <a:lstStyle/>
          <a:p>
            <a:r>
              <a:rPr lang="en-PH" dirty="0" smtClean="0"/>
              <a:t>&lt;</a:t>
            </a:r>
            <a:r>
              <a:rPr lang="en-PH" dirty="0" err="1" smtClean="0"/>
              <a:t>var_name</a:t>
            </a:r>
            <a:r>
              <a:rPr lang="en-PH" dirty="0" smtClean="0"/>
              <a:t>&gt;</a:t>
            </a:r>
          </a:p>
          <a:p>
            <a:endParaRPr lang="en-PH" dirty="0"/>
          </a:p>
        </p:txBody>
      </p:sp>
      <p:sp>
        <p:nvSpPr>
          <p:cNvPr id="4" name="Content Placeholder 2"/>
          <p:cNvSpPr txBox="1">
            <a:spLocks/>
          </p:cNvSpPr>
          <p:nvPr/>
        </p:nvSpPr>
        <p:spPr>
          <a:xfrm>
            <a:off x="2589212" y="2947765"/>
            <a:ext cx="8915400" cy="3176810"/>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a = 12</a:t>
            </a:r>
          </a:p>
          <a:p>
            <a:pPr marL="0" indent="0">
              <a:buNone/>
            </a:pPr>
            <a:r>
              <a:rPr lang="en-PH" dirty="0" smtClean="0">
                <a:solidFill>
                  <a:srgbClr val="00B050"/>
                </a:solidFill>
              </a:rPr>
              <a:t>&gt;&gt;&gt; # a is a variable</a:t>
            </a:r>
            <a:endParaRPr lang="en-PH" dirty="0">
              <a:solidFill>
                <a:srgbClr val="00B050"/>
              </a:solidFill>
            </a:endParaRPr>
          </a:p>
        </p:txBody>
      </p:sp>
    </p:spTree>
    <p:extLst>
      <p:ext uri="{BB962C8B-B14F-4D97-AF65-F5344CB8AC3E}">
        <p14:creationId xmlns:p14="http://schemas.microsoft.com/office/powerpoint/2010/main" val="3101549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type</a:t>
            </a:r>
            <a:endParaRPr lang="en-PH" dirty="0"/>
          </a:p>
        </p:txBody>
      </p:sp>
      <p:sp>
        <p:nvSpPr>
          <p:cNvPr id="3" name="Content Placeholder 2"/>
          <p:cNvSpPr>
            <a:spLocks noGrp="1"/>
          </p:cNvSpPr>
          <p:nvPr>
            <p:ph idx="1"/>
          </p:nvPr>
        </p:nvSpPr>
        <p:spPr>
          <a:xfrm>
            <a:off x="2592925" y="1428750"/>
            <a:ext cx="2579150" cy="1428750"/>
          </a:xfrm>
        </p:spPr>
        <p:txBody>
          <a:bodyPr/>
          <a:lstStyle/>
          <a:p>
            <a:r>
              <a:rPr lang="en-PH" dirty="0" smtClean="0"/>
              <a:t>String</a:t>
            </a:r>
          </a:p>
          <a:p>
            <a:r>
              <a:rPr lang="en-PH" dirty="0" err="1" smtClean="0"/>
              <a:t>int</a:t>
            </a:r>
            <a:endParaRPr lang="en-PH" dirty="0"/>
          </a:p>
          <a:p>
            <a:r>
              <a:rPr lang="en-PH" dirty="0" smtClean="0"/>
              <a:t>float</a:t>
            </a:r>
            <a:endParaRPr lang="en-PH" dirty="0"/>
          </a:p>
        </p:txBody>
      </p:sp>
      <p:sp>
        <p:nvSpPr>
          <p:cNvPr id="4" name="Content Placeholder 2"/>
          <p:cNvSpPr txBox="1">
            <a:spLocks/>
          </p:cNvSpPr>
          <p:nvPr/>
        </p:nvSpPr>
        <p:spPr>
          <a:xfrm>
            <a:off x="2589212" y="2976340"/>
            <a:ext cx="8915400" cy="3176810"/>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a = “Sample String” # String</a:t>
            </a:r>
          </a:p>
          <a:p>
            <a:pPr marL="0" indent="0">
              <a:buNone/>
            </a:pPr>
            <a:r>
              <a:rPr lang="en-PH" dirty="0" smtClean="0">
                <a:solidFill>
                  <a:srgbClr val="00B050"/>
                </a:solidFill>
              </a:rPr>
              <a:t>&gt;&gt;&gt; b = 10 # Integer</a:t>
            </a:r>
          </a:p>
          <a:p>
            <a:pPr marL="0" indent="0">
              <a:buNone/>
            </a:pPr>
            <a:r>
              <a:rPr lang="en-PH" dirty="0" smtClean="0">
                <a:solidFill>
                  <a:srgbClr val="00B050"/>
                </a:solidFill>
              </a:rPr>
              <a:t>&gt;&gt;&gt; c = 10.01 # Float</a:t>
            </a:r>
          </a:p>
          <a:p>
            <a:pPr marL="0" indent="0">
              <a:buNone/>
            </a:pPr>
            <a:r>
              <a:rPr lang="en-PH" dirty="0" smtClean="0">
                <a:solidFill>
                  <a:srgbClr val="00B050"/>
                </a:solidFill>
              </a:rPr>
              <a:t>&gt;&gt;&gt; d = True # Boolean</a:t>
            </a:r>
          </a:p>
          <a:p>
            <a:pPr marL="0" indent="0">
              <a:buNone/>
            </a:pPr>
            <a:r>
              <a:rPr lang="en-PH" dirty="0" smtClean="0">
                <a:solidFill>
                  <a:srgbClr val="00B050"/>
                </a:solidFill>
              </a:rPr>
              <a:t>&gt;&gt;&gt; e = (1, 2, 3) # Tuple</a:t>
            </a:r>
          </a:p>
          <a:p>
            <a:pPr marL="0" indent="0">
              <a:buNone/>
            </a:pPr>
            <a:r>
              <a:rPr lang="en-PH" dirty="0" smtClean="0">
                <a:solidFill>
                  <a:srgbClr val="00B050"/>
                </a:solidFill>
              </a:rPr>
              <a:t>&gt;&gt;&gt; f = [1, 2, 3] # List</a:t>
            </a:r>
          </a:p>
          <a:p>
            <a:pPr marL="0" indent="0">
              <a:buNone/>
            </a:pPr>
            <a:r>
              <a:rPr lang="en-PH" dirty="0" smtClean="0">
                <a:solidFill>
                  <a:srgbClr val="00B050"/>
                </a:solidFill>
              </a:rPr>
              <a:t>&gt;&gt;&gt; g = {“name”: [“Jose”, “</a:t>
            </a:r>
            <a:r>
              <a:rPr lang="en-PH" dirty="0" err="1" smtClean="0">
                <a:solidFill>
                  <a:srgbClr val="00B050"/>
                </a:solidFill>
              </a:rPr>
              <a:t>Josephone</a:t>
            </a:r>
            <a:r>
              <a:rPr lang="en-PH" dirty="0" smtClean="0">
                <a:solidFill>
                  <a:srgbClr val="00B050"/>
                </a:solidFill>
              </a:rPr>
              <a:t>”, “</a:t>
            </a:r>
            <a:r>
              <a:rPr lang="en-PH" dirty="0" err="1" smtClean="0">
                <a:solidFill>
                  <a:srgbClr val="00B050"/>
                </a:solidFill>
              </a:rPr>
              <a:t>Joselito</a:t>
            </a:r>
            <a:r>
              <a:rPr lang="en-PH" dirty="0" smtClean="0">
                <a:solidFill>
                  <a:srgbClr val="00B050"/>
                </a:solidFill>
              </a:rPr>
              <a:t>”, “</a:t>
            </a:r>
            <a:r>
              <a:rPr lang="en-PH" dirty="0" err="1" smtClean="0">
                <a:solidFill>
                  <a:srgbClr val="00B050"/>
                </a:solidFill>
              </a:rPr>
              <a:t>Miguelito</a:t>
            </a:r>
            <a:r>
              <a:rPr lang="en-PH" dirty="0" smtClean="0">
                <a:solidFill>
                  <a:srgbClr val="00B050"/>
                </a:solidFill>
              </a:rPr>
              <a:t>”], “age”: [2, 4, 6, 8]}</a:t>
            </a:r>
            <a:endParaRPr lang="en-PH" dirty="0">
              <a:solidFill>
                <a:srgbClr val="00B050"/>
              </a:solidFill>
            </a:endParaRPr>
          </a:p>
        </p:txBody>
      </p:sp>
      <p:sp>
        <p:nvSpPr>
          <p:cNvPr id="5" name="Content Placeholder 2"/>
          <p:cNvSpPr txBox="1">
            <a:spLocks/>
          </p:cNvSpPr>
          <p:nvPr/>
        </p:nvSpPr>
        <p:spPr>
          <a:xfrm>
            <a:off x="5172075" y="1428750"/>
            <a:ext cx="2579150" cy="1428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PH" dirty="0" err="1" smtClean="0"/>
              <a:t>boolean</a:t>
            </a:r>
            <a:endParaRPr lang="en-PH" dirty="0" smtClean="0"/>
          </a:p>
          <a:p>
            <a:r>
              <a:rPr lang="en-PH" dirty="0" smtClean="0"/>
              <a:t>tuple</a:t>
            </a:r>
          </a:p>
          <a:p>
            <a:r>
              <a:rPr lang="en-PH" dirty="0" smtClean="0"/>
              <a:t>list</a:t>
            </a:r>
            <a:endParaRPr lang="en-PH" dirty="0"/>
          </a:p>
        </p:txBody>
      </p:sp>
      <p:sp>
        <p:nvSpPr>
          <p:cNvPr id="6" name="Content Placeholder 2"/>
          <p:cNvSpPr txBox="1">
            <a:spLocks/>
          </p:cNvSpPr>
          <p:nvPr/>
        </p:nvSpPr>
        <p:spPr>
          <a:xfrm>
            <a:off x="7667625" y="1428750"/>
            <a:ext cx="2579150" cy="1428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PH" dirty="0" smtClean="0"/>
              <a:t>dictionary</a:t>
            </a:r>
            <a:endParaRPr lang="en-PH" dirty="0"/>
          </a:p>
        </p:txBody>
      </p:sp>
    </p:spTree>
    <p:extLst>
      <p:ext uri="{BB962C8B-B14F-4D97-AF65-F5344CB8AC3E}">
        <p14:creationId xmlns:p14="http://schemas.microsoft.com/office/powerpoint/2010/main" val="1650119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Printing Variables</a:t>
            </a:r>
            <a:endParaRPr lang="en-PH" dirty="0"/>
          </a:p>
        </p:txBody>
      </p:sp>
      <p:sp>
        <p:nvSpPr>
          <p:cNvPr id="3" name="Content Placeholder 2"/>
          <p:cNvSpPr>
            <a:spLocks noGrp="1"/>
          </p:cNvSpPr>
          <p:nvPr>
            <p:ph idx="1"/>
          </p:nvPr>
        </p:nvSpPr>
        <p:spPr>
          <a:xfrm>
            <a:off x="2592925" y="1428750"/>
            <a:ext cx="8915400" cy="1428750"/>
          </a:xfrm>
        </p:spPr>
        <p:txBody>
          <a:bodyPr/>
          <a:lstStyle/>
          <a:p>
            <a:r>
              <a:rPr lang="en-PH" dirty="0" smtClean="0"/>
              <a:t>%s – String</a:t>
            </a:r>
          </a:p>
          <a:p>
            <a:r>
              <a:rPr lang="en-PH" dirty="0" smtClean="0"/>
              <a:t>%d – Integer</a:t>
            </a:r>
          </a:p>
          <a:p>
            <a:r>
              <a:rPr lang="en-PH" dirty="0" smtClean="0"/>
              <a:t>%f - Float</a:t>
            </a:r>
          </a:p>
          <a:p>
            <a:endParaRPr lang="en-PH" dirty="0"/>
          </a:p>
        </p:txBody>
      </p:sp>
      <p:sp>
        <p:nvSpPr>
          <p:cNvPr id="4" name="Content Placeholder 2"/>
          <p:cNvSpPr txBox="1">
            <a:spLocks/>
          </p:cNvSpPr>
          <p:nvPr/>
        </p:nvSpPr>
        <p:spPr>
          <a:xfrm>
            <a:off x="2589212" y="2947765"/>
            <a:ext cx="8915400" cy="3176810"/>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a = 3.1416</a:t>
            </a:r>
          </a:p>
          <a:p>
            <a:pPr marL="0" indent="0">
              <a:buNone/>
            </a:pPr>
            <a:r>
              <a:rPr lang="en-PH" dirty="0" smtClean="0">
                <a:solidFill>
                  <a:srgbClr val="00B050"/>
                </a:solidFill>
              </a:rPr>
              <a:t>&gt;&gt;&gt; print(“%s” % a)</a:t>
            </a:r>
          </a:p>
          <a:p>
            <a:pPr marL="0" indent="0">
              <a:buNone/>
            </a:pPr>
            <a:r>
              <a:rPr lang="en-PH" dirty="0" smtClean="0">
                <a:solidFill>
                  <a:srgbClr val="00B050"/>
                </a:solidFill>
              </a:rPr>
              <a:t>&gt;&gt;&gt; 3.1416</a:t>
            </a:r>
          </a:p>
          <a:p>
            <a:pPr marL="0" indent="0">
              <a:buNone/>
            </a:pPr>
            <a:r>
              <a:rPr lang="en-PH" dirty="0" smtClean="0">
                <a:solidFill>
                  <a:srgbClr val="00B050"/>
                </a:solidFill>
              </a:rPr>
              <a:t>&gt;&gt;&gt; print(“%d” % a)</a:t>
            </a:r>
          </a:p>
          <a:p>
            <a:pPr marL="0" indent="0">
              <a:buNone/>
            </a:pPr>
            <a:r>
              <a:rPr lang="en-PH" dirty="0" smtClean="0">
                <a:solidFill>
                  <a:srgbClr val="00B050"/>
                </a:solidFill>
              </a:rPr>
              <a:t>&gt;&gt;&gt; 3</a:t>
            </a:r>
          </a:p>
          <a:p>
            <a:pPr marL="0" indent="0">
              <a:buNone/>
            </a:pPr>
            <a:r>
              <a:rPr lang="en-PH" dirty="0" smtClean="0">
                <a:solidFill>
                  <a:srgbClr val="00B050"/>
                </a:solidFill>
              </a:rPr>
              <a:t>&gt;&gt;&gt; print(%f” % a)</a:t>
            </a:r>
          </a:p>
          <a:p>
            <a:pPr marL="0" indent="0">
              <a:buNone/>
            </a:pPr>
            <a:r>
              <a:rPr lang="en-PH" dirty="0" smtClean="0">
                <a:solidFill>
                  <a:srgbClr val="00B050"/>
                </a:solidFill>
              </a:rPr>
              <a:t>&gt;&gt;&gt; 3.141600</a:t>
            </a:r>
          </a:p>
          <a:p>
            <a:pPr marL="0" indent="0">
              <a:buNone/>
            </a:pPr>
            <a:r>
              <a:rPr lang="en-PH" dirty="0" smtClean="0">
                <a:solidFill>
                  <a:srgbClr val="00B050"/>
                </a:solidFill>
              </a:rPr>
              <a:t>&gt;&gt;&gt; print(“%.2f” % a)</a:t>
            </a:r>
          </a:p>
          <a:p>
            <a:pPr marL="0" indent="0">
              <a:buNone/>
            </a:pPr>
            <a:r>
              <a:rPr lang="en-PH" dirty="0" smtClean="0">
                <a:solidFill>
                  <a:srgbClr val="00B050"/>
                </a:solidFill>
              </a:rPr>
              <a:t>&gt;&gt;&gt; 3.14</a:t>
            </a:r>
          </a:p>
        </p:txBody>
      </p:sp>
    </p:spTree>
    <p:extLst>
      <p:ext uri="{BB962C8B-B14F-4D97-AF65-F5344CB8AC3E}">
        <p14:creationId xmlns:p14="http://schemas.microsoft.com/office/powerpoint/2010/main" val="48525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a:t>
            </a:r>
            <a:r>
              <a:rPr lang="en-PH" dirty="0" smtClean="0"/>
              <a:t>nput and </a:t>
            </a:r>
            <a:r>
              <a:rPr lang="en-PH" dirty="0" err="1" smtClean="0"/>
              <a:t>Argv</a:t>
            </a:r>
            <a:endParaRPr lang="en-PH" dirty="0"/>
          </a:p>
        </p:txBody>
      </p:sp>
      <p:sp>
        <p:nvSpPr>
          <p:cNvPr id="3" name="Content Placeholder 2"/>
          <p:cNvSpPr>
            <a:spLocks noGrp="1"/>
          </p:cNvSpPr>
          <p:nvPr>
            <p:ph idx="1"/>
          </p:nvPr>
        </p:nvSpPr>
        <p:spPr>
          <a:xfrm>
            <a:off x="2592925" y="1428750"/>
            <a:ext cx="8915400" cy="1428750"/>
          </a:xfrm>
        </p:spPr>
        <p:txBody>
          <a:bodyPr>
            <a:normAutofit fontScale="92500" lnSpcReduction="10000"/>
          </a:bodyPr>
          <a:lstStyle/>
          <a:p>
            <a:r>
              <a:rPr lang="en-PH" dirty="0"/>
              <a:t>i</a:t>
            </a:r>
            <a:r>
              <a:rPr lang="en-PH" dirty="0" smtClean="0"/>
              <a:t>nput</a:t>
            </a:r>
          </a:p>
          <a:p>
            <a:endParaRPr lang="en-PH" dirty="0" smtClean="0"/>
          </a:p>
          <a:p>
            <a:r>
              <a:rPr lang="en-PH" dirty="0"/>
              <a:t>f</a:t>
            </a:r>
            <a:r>
              <a:rPr lang="en-PH" dirty="0" smtClean="0"/>
              <a:t>rom sys import </a:t>
            </a:r>
            <a:r>
              <a:rPr lang="en-PH" dirty="0" err="1" smtClean="0"/>
              <a:t>argv</a:t>
            </a:r>
            <a:endParaRPr lang="en-PH" dirty="0" smtClean="0"/>
          </a:p>
          <a:p>
            <a:r>
              <a:rPr lang="en-PH" dirty="0" smtClean="0"/>
              <a:t>script, b, c, d = </a:t>
            </a:r>
            <a:r>
              <a:rPr lang="en-PH" dirty="0" err="1" smtClean="0"/>
              <a:t>argv</a:t>
            </a:r>
            <a:endParaRPr lang="en-PH" dirty="0"/>
          </a:p>
          <a:p>
            <a:endParaRPr lang="en-PH" dirty="0" smtClean="0"/>
          </a:p>
          <a:p>
            <a:endParaRPr lang="en-PH" dirty="0"/>
          </a:p>
        </p:txBody>
      </p:sp>
      <p:sp>
        <p:nvSpPr>
          <p:cNvPr id="4" name="Content Placeholder 2"/>
          <p:cNvSpPr txBox="1">
            <a:spLocks/>
          </p:cNvSpPr>
          <p:nvPr/>
        </p:nvSpPr>
        <p:spPr>
          <a:xfrm>
            <a:off x="2589212" y="3048000"/>
            <a:ext cx="8915400" cy="3076575"/>
          </a:xfrm>
          <a:prstGeom prst="rect">
            <a:avLst/>
          </a:prstGeom>
          <a:solidFill>
            <a:schemeClr val="tx1"/>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a = input(“Enter your name”)</a:t>
            </a:r>
          </a:p>
          <a:p>
            <a:pPr marL="0" indent="0">
              <a:buNone/>
            </a:pPr>
            <a:endParaRPr lang="en-PH" dirty="0" smtClean="0">
              <a:solidFill>
                <a:srgbClr val="00B050"/>
              </a:solidFill>
            </a:endParaRPr>
          </a:p>
          <a:p>
            <a:pPr marL="0" indent="0">
              <a:buNone/>
            </a:pPr>
            <a:r>
              <a:rPr lang="en-PH" dirty="0" smtClean="0">
                <a:solidFill>
                  <a:srgbClr val="00B050"/>
                </a:solidFill>
              </a:rPr>
              <a:t># inside script.py</a:t>
            </a:r>
            <a:endParaRPr lang="en-PH" dirty="0">
              <a:solidFill>
                <a:srgbClr val="00B050"/>
              </a:solidFill>
            </a:endParaRPr>
          </a:p>
          <a:p>
            <a:pPr marL="0" indent="0">
              <a:buNone/>
            </a:pPr>
            <a:r>
              <a:rPr lang="en-PH" dirty="0" smtClean="0">
                <a:solidFill>
                  <a:srgbClr val="00B050"/>
                </a:solidFill>
              </a:rPr>
              <a:t>from sys import </a:t>
            </a:r>
            <a:r>
              <a:rPr lang="en-PH" dirty="0" err="1" smtClean="0">
                <a:solidFill>
                  <a:srgbClr val="00B050"/>
                </a:solidFill>
              </a:rPr>
              <a:t>argv</a:t>
            </a:r>
            <a:endParaRPr lang="en-PH" dirty="0">
              <a:solidFill>
                <a:srgbClr val="00B050"/>
              </a:solidFill>
            </a:endParaRPr>
          </a:p>
          <a:p>
            <a:pPr marL="0" indent="0">
              <a:buNone/>
            </a:pPr>
            <a:r>
              <a:rPr lang="en-PH" dirty="0" smtClean="0">
                <a:solidFill>
                  <a:srgbClr val="00B050"/>
                </a:solidFill>
              </a:rPr>
              <a:t>script, a = </a:t>
            </a:r>
            <a:r>
              <a:rPr lang="en-PH" dirty="0" err="1" smtClean="0">
                <a:solidFill>
                  <a:srgbClr val="00B050"/>
                </a:solidFill>
              </a:rPr>
              <a:t>argv</a:t>
            </a:r>
            <a:endParaRPr lang="en-PH" dirty="0" smtClean="0">
              <a:solidFill>
                <a:srgbClr val="00B050"/>
              </a:solidFill>
            </a:endParaRPr>
          </a:p>
          <a:p>
            <a:pPr marL="0" indent="0">
              <a:buNone/>
            </a:pPr>
            <a:r>
              <a:rPr lang="en-PH" dirty="0" smtClean="0">
                <a:solidFill>
                  <a:srgbClr val="00B050"/>
                </a:solidFill>
              </a:rPr>
              <a:t>print a</a:t>
            </a:r>
          </a:p>
          <a:p>
            <a:pPr marL="0" indent="0">
              <a:buNone/>
            </a:pPr>
            <a:r>
              <a:rPr lang="en-PH" dirty="0" smtClean="0">
                <a:solidFill>
                  <a:srgbClr val="00B050"/>
                </a:solidFill>
              </a:rPr>
              <a:t># Run script.py</a:t>
            </a:r>
          </a:p>
          <a:p>
            <a:pPr marL="0" indent="0">
              <a:buNone/>
            </a:pPr>
            <a:r>
              <a:rPr lang="en-PH" dirty="0" smtClean="0">
                <a:solidFill>
                  <a:srgbClr val="00B050"/>
                </a:solidFill>
              </a:rPr>
              <a:t>python script.py “hello” </a:t>
            </a:r>
            <a:endParaRPr lang="en-PH" dirty="0">
              <a:solidFill>
                <a:srgbClr val="00B050"/>
              </a:solidFill>
            </a:endParaRPr>
          </a:p>
        </p:txBody>
      </p:sp>
    </p:spTree>
    <p:extLst>
      <p:ext uri="{BB962C8B-B14F-4D97-AF65-F5344CB8AC3E}">
        <p14:creationId xmlns:p14="http://schemas.microsoft.com/office/powerpoint/2010/main" val="99395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Conditional Statement</a:t>
            </a:r>
            <a:endParaRPr lang="en-PH" dirty="0"/>
          </a:p>
        </p:txBody>
      </p:sp>
      <p:sp>
        <p:nvSpPr>
          <p:cNvPr id="3" name="Content Placeholder 2"/>
          <p:cNvSpPr>
            <a:spLocks noGrp="1"/>
          </p:cNvSpPr>
          <p:nvPr>
            <p:ph idx="1"/>
          </p:nvPr>
        </p:nvSpPr>
        <p:spPr>
          <a:xfrm>
            <a:off x="2592925" y="1428750"/>
            <a:ext cx="8915400" cy="1428750"/>
          </a:xfrm>
        </p:spPr>
        <p:txBody>
          <a:bodyPr>
            <a:normAutofit/>
          </a:bodyPr>
          <a:lstStyle/>
          <a:p>
            <a:r>
              <a:rPr lang="en-PH" dirty="0" smtClean="0"/>
              <a:t>if</a:t>
            </a:r>
          </a:p>
          <a:p>
            <a:r>
              <a:rPr lang="en-PH" dirty="0"/>
              <a:t>e</a:t>
            </a:r>
            <a:r>
              <a:rPr lang="en-PH" dirty="0" smtClean="0"/>
              <a:t>lse</a:t>
            </a:r>
          </a:p>
          <a:p>
            <a:r>
              <a:rPr lang="en-PH" dirty="0" err="1" smtClean="0"/>
              <a:t>elif</a:t>
            </a:r>
            <a:endParaRPr lang="en-PH" dirty="0"/>
          </a:p>
          <a:p>
            <a:endParaRPr lang="en-PH" dirty="0" smtClean="0"/>
          </a:p>
          <a:p>
            <a:endParaRPr lang="en-PH" dirty="0"/>
          </a:p>
        </p:txBody>
      </p:sp>
      <p:sp>
        <p:nvSpPr>
          <p:cNvPr id="4" name="Content Placeholder 2"/>
          <p:cNvSpPr txBox="1">
            <a:spLocks/>
          </p:cNvSpPr>
          <p:nvPr/>
        </p:nvSpPr>
        <p:spPr>
          <a:xfrm>
            <a:off x="2589212" y="3048000"/>
            <a:ext cx="8915400" cy="3076575"/>
          </a:xfrm>
          <a:prstGeom prst="rect">
            <a:avLst/>
          </a:prstGeom>
          <a:solidFill>
            <a:schemeClr val="tx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PH" dirty="0" smtClean="0">
                <a:solidFill>
                  <a:srgbClr val="00B050"/>
                </a:solidFill>
              </a:rPr>
              <a:t>&gt;&gt;&gt; a = 10</a:t>
            </a:r>
          </a:p>
          <a:p>
            <a:pPr marL="0" indent="0">
              <a:buNone/>
            </a:pPr>
            <a:r>
              <a:rPr lang="en-PH" dirty="0" smtClean="0">
                <a:solidFill>
                  <a:srgbClr val="00B050"/>
                </a:solidFill>
              </a:rPr>
              <a:t>&gt;&gt;&gt; b = 12</a:t>
            </a:r>
          </a:p>
          <a:p>
            <a:pPr marL="0" indent="0">
              <a:buNone/>
            </a:pPr>
            <a:r>
              <a:rPr lang="en-PH" dirty="0" smtClean="0">
                <a:solidFill>
                  <a:srgbClr val="00B050"/>
                </a:solidFill>
              </a:rPr>
              <a:t>&gt;&gt;&gt; if a &gt;= b:</a:t>
            </a:r>
          </a:p>
          <a:p>
            <a:pPr marL="0" indent="0">
              <a:buNone/>
            </a:pPr>
            <a:r>
              <a:rPr lang="en-PH" dirty="0" smtClean="0">
                <a:solidFill>
                  <a:srgbClr val="00B050"/>
                </a:solidFill>
              </a:rPr>
              <a:t>&gt;&gt;&gt;   print(”Yes”)</a:t>
            </a:r>
          </a:p>
          <a:p>
            <a:pPr marL="0" indent="0">
              <a:buNone/>
            </a:pPr>
            <a:r>
              <a:rPr lang="en-PH" dirty="0" smtClean="0">
                <a:solidFill>
                  <a:srgbClr val="00B050"/>
                </a:solidFill>
              </a:rPr>
              <a:t>&gt;&gt;&gt; else:</a:t>
            </a:r>
          </a:p>
          <a:p>
            <a:pPr marL="0" indent="0">
              <a:buNone/>
            </a:pPr>
            <a:r>
              <a:rPr lang="en-PH" dirty="0" smtClean="0">
                <a:solidFill>
                  <a:srgbClr val="00B050"/>
                </a:solidFill>
              </a:rPr>
              <a:t>&gt;&gt;&gt;   print(“No”)</a:t>
            </a:r>
          </a:p>
          <a:p>
            <a:pPr marL="0" indent="0">
              <a:buNone/>
            </a:pPr>
            <a:r>
              <a:rPr lang="en-PH" dirty="0" smtClean="0">
                <a:solidFill>
                  <a:srgbClr val="00B050"/>
                </a:solidFill>
              </a:rPr>
              <a:t>&gt;&gt;&gt; No</a:t>
            </a:r>
            <a:endParaRPr lang="en-PH" dirty="0">
              <a:solidFill>
                <a:srgbClr val="00B050"/>
              </a:solidFill>
            </a:endParaRPr>
          </a:p>
        </p:txBody>
      </p:sp>
    </p:spTree>
    <p:extLst>
      <p:ext uri="{BB962C8B-B14F-4D97-AF65-F5344CB8AC3E}">
        <p14:creationId xmlns:p14="http://schemas.microsoft.com/office/powerpoint/2010/main" val="1247276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3603</TotalTime>
  <Words>1121</Words>
  <Application>Microsoft Macintosh PowerPoint</Application>
  <PresentationFormat>Widescreen</PresentationFormat>
  <Paragraphs>308</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Verdana</vt:lpstr>
      <vt:lpstr>Wingdings 3</vt:lpstr>
      <vt:lpstr>Wisp</vt:lpstr>
      <vt:lpstr>Python Programming</vt:lpstr>
      <vt:lpstr>Recap</vt:lpstr>
      <vt:lpstr>Comments</vt:lpstr>
      <vt:lpstr>Numbers and Arithmetic</vt:lpstr>
      <vt:lpstr>Variables</vt:lpstr>
      <vt:lpstr>Data type</vt:lpstr>
      <vt:lpstr>Printing Variables</vt:lpstr>
      <vt:lpstr>Input and Argv</vt:lpstr>
      <vt:lpstr>Conditional Statement</vt:lpstr>
      <vt:lpstr>Truth Table</vt:lpstr>
      <vt:lpstr>Loops</vt:lpstr>
      <vt:lpstr>Tuple, List, Dictionary</vt:lpstr>
      <vt:lpstr>Functions and Parameters</vt:lpstr>
      <vt:lpstr>Functions and Parameters</vt:lpstr>
      <vt:lpstr>Functions and Return</vt:lpstr>
      <vt:lpstr>Object Oriented Programming</vt:lpstr>
      <vt:lpstr>Object Oriented Programming</vt:lpstr>
      <vt:lpstr>Adding attributes</vt:lpstr>
      <vt:lpstr>Deleting attributes</vt:lpstr>
      <vt:lpstr>Built in functions</vt:lpstr>
      <vt:lpstr>Built in functions</vt:lpstr>
      <vt:lpstr>Class Variable</vt:lpstr>
      <vt:lpstr>Destroying Objects</vt:lpstr>
      <vt:lpstr>Class Inheritance</vt:lpstr>
      <vt:lpstr>Overriding Methods</vt:lpstr>
      <vt:lpstr>Data Hiding</vt:lpstr>
      <vt:lpstr>Modules</vt:lpstr>
      <vt:lpstr>Modules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ava</dc:creator>
  <cp:lastModifiedBy>Vic Angelo Mamaril</cp:lastModifiedBy>
  <cp:revision>95</cp:revision>
  <dcterms:created xsi:type="dcterms:W3CDTF">2018-04-14T13:34:33Z</dcterms:created>
  <dcterms:modified xsi:type="dcterms:W3CDTF">2020-01-31T23:38:02Z</dcterms:modified>
</cp:coreProperties>
</file>