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2F873-C8FD-250B-1E9F-CF2CF78AC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26B607-6D22-725D-8153-5A948E5B0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7D5AEC-675C-03F8-54E9-4F88682A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C9048E-DFD1-2E28-6A2D-5215395B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3ABEBC-D79F-DFB2-C80B-E82DFEA3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2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FF782-C1DD-BAFE-9B9B-D8AB09CF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D5B986-5BB9-B3E5-22A3-8DC63341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899A6B-DDF0-2A0B-31B1-C0598BFF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FF0BBB-3E86-4594-4279-7D085F96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A4BA99-956B-B7E8-98C2-B36F17C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4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950D14-624E-815C-F6B8-C5B6456C8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6C5928-689B-9D91-15FC-A24EE17B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8ABA9E-77D6-834A-A55D-78CC5662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D23A4-2CEB-BCD3-3911-2534354E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1EF046-69E9-A0E6-B2AE-11961F1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75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D0707-A69F-BC5B-1DA1-2D68D956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707600-30E4-5FE6-80F5-0BE46721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9CA81-7712-A759-45B0-C0FB7DDB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33463A-CCCC-518E-43AF-62DE18D3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48BA2B-9937-1C29-4149-A6E96FD3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8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32235-7D12-A531-7C61-61BF1C86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7819FA-E338-40BB-741B-916A2358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F4CF1-DE5D-0EA1-CF54-1052E98C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7215E9-9479-6D37-D2A7-F04D551A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DC311-2A53-AFFF-7A3F-346A64C4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17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A60BC-E080-AFDA-7277-165A24F1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B817DF-E7AF-7C3F-5C66-3CE3A12FA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906415-968A-FEB5-B664-D971C98B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96F654-39D7-F438-853A-B5DA1069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860C3A-E4DF-E159-CA89-92BD37B1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022033-022F-27A2-E819-5BD4B56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3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5B985-6514-F646-58DF-7FC59454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B16BF-7D37-FCAF-B86D-D45F215AF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26409A-B617-9CB9-166B-8A30F8C4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908D84-5F3C-F681-A447-B851203D4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91429E-6D3E-49DD-C11B-4FD31868A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039891-CC32-8CAB-23A1-0B9CDFCE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CB7EE6-3B19-5324-4AE6-F4EAD4AB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E6972F-FEA7-A277-FD7D-9BE0556B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41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94D3D-8DEF-6A31-2F15-283E82A9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6CB542-027A-FAF9-AD31-89860C71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F43856-13A8-00D0-8351-2A2C60C6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420150-CC33-8090-F956-776757AC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41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04876D-79BB-6476-29F6-13F0DADB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898768-16E5-1FCA-BC4D-8419C1F2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655F00-16A9-F45B-8FA1-C2EC72AC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5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9C801-A099-FEDA-5052-77C5D92D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243F2-3F3B-10E6-CB23-40275EC9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8A8DD0-C7A7-7D0E-F06B-5BF1C3403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0786D7-122D-819D-13C1-FFC34DB4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B3768A-01E3-305A-4FD9-665C29D8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99800-2263-86B4-6893-5D8608CB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00C9E-FB17-C802-8716-70EFA688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67C91C-5F42-10F7-1A58-5F7EA1742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B450D4-23D0-B2C1-FCB3-523EB0996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EB9CD7-FF23-378D-1EF2-B29D8A61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A431-1CE1-A5AD-3889-EFDA3EF2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7A02CE-DDCF-2D20-D5D4-ECBA4D59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73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AD825-6FEB-629B-9D78-4E5B90DE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306EDB-3AC4-AEFB-CE1A-CA587E7B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7DA1A-96D2-951F-B866-09735770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75AC-56C4-49B6-9A11-6EA702BF14D5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C34BE0-B48C-640B-09BF-B4DE20BF8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3D973-0110-D683-95CF-76ACEF470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B201-D0DD-4B74-B20F-68355B361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79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A6ECA-B1E6-643D-9923-1D4FBC8F6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200" b="1" dirty="0"/>
              <a:t>Анализатор текстов:</a:t>
            </a:r>
            <a:br>
              <a:rPr lang="ru-RU" sz="3200" b="1" dirty="0"/>
            </a:br>
            <a:r>
              <a:rPr lang="ru-RU" sz="3200" b="1" dirty="0"/>
              <a:t>Библиотеки</a:t>
            </a:r>
            <a:r>
              <a:rPr lang="ru-RU" sz="3200" dirty="0"/>
              <a:t>: NLTK, </a:t>
            </a:r>
            <a:r>
              <a:rPr lang="ru-RU" sz="3200" dirty="0" err="1"/>
              <a:t>pandas</a:t>
            </a:r>
            <a:br>
              <a:rPr lang="ru-RU" sz="3200" dirty="0"/>
            </a:br>
            <a:r>
              <a:rPr lang="ru-RU" sz="3200" b="1" dirty="0"/>
              <a:t>Описание</a:t>
            </a:r>
            <a:r>
              <a:rPr lang="ru-RU" sz="3200" dirty="0"/>
              <a:t>: Программа для анализа текстов, которая может проводить </a:t>
            </a:r>
            <a:r>
              <a:rPr lang="ru-RU" sz="3200" dirty="0" err="1"/>
              <a:t>лемматизацию</a:t>
            </a:r>
            <a:r>
              <a:rPr lang="ru-RU" sz="3200" dirty="0"/>
              <a:t>, определение частей речи и анализ частоты слов.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A77D25-5AA1-7A09-3905-E67322552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URBAN University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Алпенов</a:t>
            </a:r>
            <a:r>
              <a:rPr lang="ru-RU" dirty="0"/>
              <a:t> Е.</a:t>
            </a:r>
          </a:p>
          <a:p>
            <a:r>
              <a:rPr lang="ru-RU" dirty="0"/>
              <a:t>Исполнитель: Телегин Ф.Ю.</a:t>
            </a:r>
          </a:p>
          <a:p>
            <a:r>
              <a:rPr lang="ru-RU" dirty="0"/>
              <a:t>2024-06-28</a:t>
            </a:r>
          </a:p>
        </p:txBody>
      </p:sp>
    </p:spTree>
    <p:extLst>
      <p:ext uri="{BB962C8B-B14F-4D97-AF65-F5344CB8AC3E}">
        <p14:creationId xmlns:p14="http://schemas.microsoft.com/office/powerpoint/2010/main" val="31844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D7D50-38F2-DE1F-7BC5-6B462338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Анализ текста на английском языке с использованием библиотек </a:t>
            </a:r>
            <a:r>
              <a:rPr lang="en-US" sz="4000" b="1" dirty="0"/>
              <a:t>NLTK</a:t>
            </a:r>
            <a:r>
              <a:rPr lang="ru-RU" sz="4000" b="1" dirty="0"/>
              <a:t> и</a:t>
            </a:r>
            <a:r>
              <a:rPr lang="en-US" sz="4000" b="1" dirty="0"/>
              <a:t> Spacy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7ED1A-5416-200C-499F-1AD341B5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Частотный анализ текста</a:t>
            </a:r>
            <a:br>
              <a:rPr lang="ru-RU" sz="2000" b="1" dirty="0"/>
            </a:br>
            <a:r>
              <a:rPr lang="ru-RU" sz="2000" dirty="0"/>
              <a:t>При наличии очищенного текста частотный анализ не представляет труда с использованием алгоритма</a:t>
            </a:r>
            <a:r>
              <a:rPr lang="en-US" sz="2000" dirty="0"/>
              <a:t> </a:t>
            </a:r>
            <a:r>
              <a:rPr lang="ru-RU" sz="2000" dirty="0"/>
              <a:t>библиотеки </a:t>
            </a:r>
            <a:r>
              <a:rPr lang="en-US" sz="2000" dirty="0"/>
              <a:t>Pandas</a:t>
            </a:r>
            <a:r>
              <a:rPr lang="ru-RU" sz="2000" dirty="0"/>
              <a:t>, данные при этом организованы в таблице </a:t>
            </a:r>
            <a:r>
              <a:rPr lang="en-US" sz="2000" dirty="0" err="1"/>
              <a:t>DataFrame</a:t>
            </a:r>
            <a:r>
              <a:rPr lang="en-US" sz="2000" dirty="0"/>
              <a:t>.  </a:t>
            </a:r>
            <a:r>
              <a:rPr lang="ru-RU" sz="2000" dirty="0"/>
              <a:t>Это </a:t>
            </a:r>
            <a:r>
              <a:rPr lang="ru-RU" sz="2000" dirty="0" err="1"/>
              <a:t>позвоялет</a:t>
            </a:r>
            <a:r>
              <a:rPr lang="ru-RU" sz="2000" dirty="0"/>
              <a:t> достаивать таблицу последующими методами </a:t>
            </a:r>
            <a:r>
              <a:rPr lang="ru-RU" sz="2000" dirty="0" err="1"/>
              <a:t>лемматизации</a:t>
            </a:r>
            <a:r>
              <a:rPr lang="ru-RU" sz="2000" dirty="0"/>
              <a:t> и определения частей речи. </a:t>
            </a:r>
          </a:p>
          <a:p>
            <a:r>
              <a:rPr lang="ru-RU" sz="2000" b="1" dirty="0" err="1"/>
              <a:t>Лемматизация</a:t>
            </a:r>
            <a:r>
              <a:rPr lang="ru-RU" sz="2000" b="1" dirty="0"/>
              <a:t> отдельных слов</a:t>
            </a:r>
            <a:br>
              <a:rPr lang="ru-RU" sz="2000" b="1" dirty="0"/>
            </a:br>
            <a:r>
              <a:rPr lang="ru-RU" sz="2000" dirty="0"/>
              <a:t>При решении этой задачи был использован отфильтрованный текст, содержащий уникальные слова в порядке их частоты появления в тексте. Реализованы два варианта </a:t>
            </a:r>
            <a:r>
              <a:rPr lang="ru-RU" sz="2000" dirty="0" err="1"/>
              <a:t>лемматизации</a:t>
            </a:r>
            <a:r>
              <a:rPr lang="ru-RU" sz="2000" dirty="0"/>
              <a:t>: с использованием библиотек </a:t>
            </a:r>
            <a:r>
              <a:rPr lang="en-US" sz="2000" dirty="0"/>
              <a:t>NLTK </a:t>
            </a:r>
            <a:r>
              <a:rPr lang="ru-RU" sz="2000" dirty="0"/>
              <a:t>и </a:t>
            </a:r>
            <a:r>
              <a:rPr lang="en-US" sz="2000" dirty="0"/>
              <a:t>Spacy. </a:t>
            </a:r>
            <a:r>
              <a:rPr lang="ru-RU" sz="2000" dirty="0"/>
              <a:t>Специальной задачи анализа </a:t>
            </a:r>
            <a:r>
              <a:rPr lang="ru-RU" sz="2000" dirty="0" err="1"/>
              <a:t>лемматизации</a:t>
            </a:r>
            <a:r>
              <a:rPr lang="ru-RU" sz="2000" dirty="0"/>
              <a:t> не стояло, поэтому оба варианта представлены без анализа.</a:t>
            </a:r>
            <a:br>
              <a:rPr lang="ru-RU" sz="2000" b="1" dirty="0"/>
            </a:b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837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D7D50-38F2-DE1F-7BC5-6B462338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Анализ текста на английском языке с использованием библиотек </a:t>
            </a:r>
            <a:r>
              <a:rPr lang="en-US" sz="4000" b="1" dirty="0"/>
              <a:t>NLTK</a:t>
            </a:r>
            <a:r>
              <a:rPr lang="ru-RU" sz="4000" b="1" dirty="0"/>
              <a:t> и</a:t>
            </a:r>
            <a:r>
              <a:rPr lang="en-US" sz="4000" b="1" dirty="0"/>
              <a:t> Spacy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7ED1A-5416-200C-499F-1AD341B5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b="1" dirty="0"/>
              <a:t>Определение частей речи</a:t>
            </a:r>
            <a:br>
              <a:rPr lang="ru-RU" sz="2000" b="1" dirty="0"/>
            </a:br>
            <a:r>
              <a:rPr lang="ru-RU" sz="2000" dirty="0"/>
              <a:t>Этот алгоритм реализован в коде в двух вариантах: с использованием библиотеки </a:t>
            </a:r>
            <a:r>
              <a:rPr lang="en-US" sz="2000" dirty="0"/>
              <a:t>NLTK </a:t>
            </a:r>
            <a:r>
              <a:rPr lang="ru-RU" sz="2000" dirty="0"/>
              <a:t>и библиотеки </a:t>
            </a:r>
            <a:r>
              <a:rPr lang="en-US" sz="2000" dirty="0"/>
              <a:t>Spacy. </a:t>
            </a:r>
            <a:r>
              <a:rPr lang="ru-RU" sz="2000" dirty="0"/>
              <a:t>В варианте библиотеки </a:t>
            </a:r>
            <a:r>
              <a:rPr lang="en-US" sz="2000" dirty="0"/>
              <a:t>NLTK </a:t>
            </a:r>
            <a:r>
              <a:rPr lang="ru-RU" sz="2000" dirty="0"/>
              <a:t>выявлены ошибочные выводы алгоритма в понимания частей речи, например слово </a:t>
            </a:r>
            <a:r>
              <a:rPr lang="en-US" sz="2000" dirty="0"/>
              <a:t>teacher </a:t>
            </a:r>
            <a:r>
              <a:rPr lang="ru-RU" sz="2000" dirty="0"/>
              <a:t>определено как наречие, что является неправильным. Вместе с тем при использовании библиотеки </a:t>
            </a:r>
            <a:r>
              <a:rPr lang="en-US" sz="2000" dirty="0"/>
              <a:t>Spacy </a:t>
            </a:r>
            <a:r>
              <a:rPr lang="ru-RU" sz="2000" dirty="0"/>
              <a:t>слово </a:t>
            </a:r>
            <a:r>
              <a:rPr lang="en-US" sz="2000" dirty="0"/>
              <a:t>teacher </a:t>
            </a:r>
            <a:r>
              <a:rPr lang="ru-RU" sz="2000" dirty="0"/>
              <a:t>верно определено как существительное. </a:t>
            </a:r>
            <a:br>
              <a:rPr lang="ru-RU" sz="2000" dirty="0"/>
            </a:br>
            <a:r>
              <a:rPr lang="ru-RU" sz="2000" dirty="0"/>
              <a:t>В рамках использования библиотеки </a:t>
            </a:r>
            <a:r>
              <a:rPr lang="en-US" sz="2000" dirty="0"/>
              <a:t>NLTK </a:t>
            </a:r>
            <a:r>
              <a:rPr lang="ru-RU" sz="2000" dirty="0"/>
              <a:t>был развит алгоритм для решения указанной проблемы. С этой целью были использованы синонимы проверяемого слова с определением их части речи. В качестве окончательного решения выбиралась часть речи, чаще всего выпадающая среди синонимов слова. Этот алгоритм не представлен ввиду наличия эффективного решения задачи с помощью библиотеки </a:t>
            </a:r>
            <a:r>
              <a:rPr lang="en-US" sz="2000" dirty="0"/>
              <a:t>Spacy</a:t>
            </a:r>
            <a:r>
              <a:rPr lang="ru-RU" sz="2000" dirty="0"/>
              <a:t>.</a:t>
            </a:r>
          </a:p>
          <a:p>
            <a:r>
              <a:rPr lang="ru-RU" sz="2000" b="1" dirty="0"/>
              <a:t>Исходный текст, скрипт для его анализа и результаты обработки</a:t>
            </a:r>
            <a:r>
              <a:rPr lang="ru-RU" sz="2000" dirty="0"/>
              <a:t> представлены в соответствующих файлах:</a:t>
            </a:r>
            <a:br>
              <a:rPr lang="ru-RU" sz="2000" dirty="0"/>
            </a:br>
            <a:r>
              <a:rPr lang="en-US" sz="2000" b="1" dirty="0" err="1"/>
              <a:t>text_file_inp</a:t>
            </a:r>
            <a:r>
              <a:rPr lang="ru-RU" sz="2000" b="1" dirty="0"/>
              <a:t>.</a:t>
            </a:r>
            <a:r>
              <a:rPr lang="en-US" sz="2000" b="1" dirty="0"/>
              <a:t>txt</a:t>
            </a:r>
            <a:br>
              <a:rPr lang="ru-RU" sz="2000" b="1" dirty="0"/>
            </a:br>
            <a:r>
              <a:rPr lang="en-US" sz="2000" b="1" dirty="0"/>
              <a:t>english_text_analysis_3.py		</a:t>
            </a:r>
            <a:br>
              <a:rPr lang="ru-RU" sz="2000" b="1" dirty="0"/>
            </a:br>
            <a:r>
              <a:rPr lang="en-US" sz="2000" b="1" dirty="0"/>
              <a:t>text_file_out_eng_text_analysis.csv</a:t>
            </a:r>
          </a:p>
        </p:txBody>
      </p:sp>
    </p:spTree>
    <p:extLst>
      <p:ext uri="{BB962C8B-B14F-4D97-AF65-F5344CB8AC3E}">
        <p14:creationId xmlns:p14="http://schemas.microsoft.com/office/powerpoint/2010/main" val="301355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41736-C052-1F64-B37F-5D10A6C5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Оглавление</a:t>
            </a:r>
            <a:endParaRPr lang="ru-RU" sz="7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41096-2C35-AA03-34AF-5553C6F9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8000" b="1" dirty="0"/>
              <a:t>Испытание отдельных библиотек и методов</a:t>
            </a:r>
            <a:br>
              <a:rPr lang="ru-RU" sz="8000" b="1" dirty="0"/>
            </a:br>
            <a:r>
              <a:rPr lang="ru-RU" sz="8000" dirty="0"/>
              <a:t>Текст для испытания алгоритмов</a:t>
            </a:r>
            <a:br>
              <a:rPr lang="ru-RU" sz="8000" dirty="0"/>
            </a:br>
            <a:r>
              <a:rPr lang="en-US" sz="8000" dirty="0"/>
              <a:t>PANDAS</a:t>
            </a:r>
            <a:br>
              <a:rPr lang="ru-RU" sz="8000" dirty="0"/>
            </a:br>
            <a:r>
              <a:rPr lang="en-US" sz="8000" dirty="0"/>
              <a:t>NLTK</a:t>
            </a:r>
            <a:br>
              <a:rPr lang="ru-RU" sz="8000" dirty="0"/>
            </a:br>
            <a:r>
              <a:rPr lang="en-US" sz="8000" dirty="0"/>
              <a:t>Spacy</a:t>
            </a:r>
            <a:br>
              <a:rPr lang="en-US" sz="8000" dirty="0"/>
            </a:br>
            <a:r>
              <a:rPr lang="ru-RU" sz="8000" dirty="0"/>
              <a:t>Библиография</a:t>
            </a:r>
          </a:p>
          <a:p>
            <a:r>
              <a:rPr lang="ru-RU" sz="8000" b="1" dirty="0"/>
              <a:t>Анализ текста на английском языке с использованием библиотек </a:t>
            </a:r>
            <a:r>
              <a:rPr lang="en-US" sz="8000" b="1" dirty="0"/>
              <a:t>NLTK</a:t>
            </a:r>
            <a:r>
              <a:rPr lang="ru-RU" sz="8000" b="1" dirty="0"/>
              <a:t> и</a:t>
            </a:r>
            <a:br>
              <a:rPr lang="ru-RU" sz="8000" b="1" dirty="0"/>
            </a:br>
            <a:r>
              <a:rPr lang="en-US" sz="8000" b="1" dirty="0"/>
              <a:t>Spacy</a:t>
            </a:r>
            <a:br>
              <a:rPr lang="ru-RU" sz="8000" b="1" dirty="0"/>
            </a:br>
            <a:r>
              <a:rPr lang="ru-RU" sz="8000" dirty="0"/>
              <a:t>Очистка английского текста от кириллицы, символов транскрипции, цифр, имен собственных, ошибок оптического распознавания</a:t>
            </a:r>
            <a:br>
              <a:rPr lang="ru-RU" sz="8000" dirty="0"/>
            </a:br>
            <a:r>
              <a:rPr lang="ru-RU" sz="8000" dirty="0"/>
              <a:t>Частотный анализ текста</a:t>
            </a:r>
            <a:br>
              <a:rPr lang="ru-RU" sz="8000" dirty="0"/>
            </a:br>
            <a:r>
              <a:rPr lang="ru-RU" sz="8000" dirty="0" err="1"/>
              <a:t>Лемматизация</a:t>
            </a:r>
            <a:r>
              <a:rPr lang="ru-RU" sz="8000" dirty="0"/>
              <a:t> отдельных слов</a:t>
            </a:r>
            <a:br>
              <a:rPr lang="ru-RU" sz="8000" dirty="0"/>
            </a:br>
            <a:r>
              <a:rPr lang="ru-RU" sz="8000" dirty="0" err="1"/>
              <a:t>Определние</a:t>
            </a:r>
            <a:r>
              <a:rPr lang="ru-RU" sz="8000" dirty="0"/>
              <a:t> частей речи</a:t>
            </a:r>
            <a:endParaRPr lang="en-US" sz="8000" dirty="0"/>
          </a:p>
          <a:p>
            <a:r>
              <a:rPr lang="ru-RU" sz="8000" b="1" dirty="0"/>
              <a:t>Общий список файлов скриптов и результатов их выполнения</a:t>
            </a:r>
            <a:br>
              <a:rPr lang="ru-RU" sz="8000" b="1" dirty="0"/>
            </a:br>
            <a:r>
              <a:rPr lang="en-US" sz="8000" b="1" dirty="0"/>
              <a:t>					</a:t>
            </a:r>
            <a:r>
              <a:rPr lang="en-US" sz="8000" dirty="0" err="1"/>
              <a:t>text_file_inp</a:t>
            </a:r>
            <a:r>
              <a:rPr lang="ru-RU" sz="8000" dirty="0"/>
              <a:t>.</a:t>
            </a:r>
            <a:r>
              <a:rPr lang="en-US" sz="8000" dirty="0"/>
              <a:t>txt</a:t>
            </a:r>
            <a:br>
              <a:rPr lang="ru-RU" sz="8000" dirty="0"/>
            </a:br>
            <a:r>
              <a:rPr lang="en-US" sz="8000" dirty="0"/>
              <a:t>clean_text_pandas.py</a:t>
            </a:r>
            <a:r>
              <a:rPr lang="ru-RU" sz="8000" dirty="0"/>
              <a:t>, </a:t>
            </a:r>
            <a:r>
              <a:rPr lang="en-US" sz="8000" dirty="0"/>
              <a:t>			text_file_out_clean_text_pandas.txt</a:t>
            </a:r>
            <a:br>
              <a:rPr lang="ru-RU" sz="8000" dirty="0"/>
            </a:br>
            <a:r>
              <a:rPr lang="en-US" sz="8000" dirty="0"/>
              <a:t>lemmatization_nltk.py</a:t>
            </a:r>
            <a:r>
              <a:rPr lang="ru-RU" sz="8000" dirty="0"/>
              <a:t>, </a:t>
            </a:r>
            <a:r>
              <a:rPr lang="en-US" sz="8000" dirty="0"/>
              <a:t>			text_file_out_lemmatization_nltk.txt</a:t>
            </a:r>
            <a:br>
              <a:rPr lang="ru-RU" sz="8000" dirty="0"/>
            </a:br>
            <a:r>
              <a:rPr lang="en-US" sz="8000" dirty="0"/>
              <a:t>lemmatization_spacy.py</a:t>
            </a:r>
            <a:r>
              <a:rPr lang="ru-RU" sz="8000" dirty="0"/>
              <a:t>, </a:t>
            </a:r>
            <a:r>
              <a:rPr lang="en-US" sz="8000" dirty="0"/>
              <a:t>		text_file_out_lemmatization_spacy.txt</a:t>
            </a:r>
            <a:br>
              <a:rPr lang="en-US" sz="8000" dirty="0"/>
            </a:br>
            <a:r>
              <a:rPr lang="en-US" sz="8000" dirty="0"/>
              <a:t>english_text_analysis_3.py		text_file_out_text_analysis.csv</a:t>
            </a:r>
            <a:br>
              <a:rPr lang="en-US" sz="8000" dirty="0"/>
            </a:br>
            <a:endParaRPr lang="en-US" sz="8000" dirty="0"/>
          </a:p>
          <a:p>
            <a:br>
              <a:rPr lang="ru-RU" sz="2800" b="1" dirty="0"/>
            </a:br>
            <a:br>
              <a:rPr lang="ru-RU" sz="2800" b="1" dirty="0"/>
            </a:br>
            <a:br>
              <a:rPr lang="ru-RU" sz="2800" b="1" dirty="0"/>
            </a:br>
            <a:endParaRPr lang="ru-RU" sz="2800" b="1" dirty="0"/>
          </a:p>
          <a:p>
            <a:pPr marL="0" indent="0">
              <a:buNone/>
            </a:pPr>
            <a:r>
              <a:rPr lang="ru-RU" sz="3200" b="1" dirty="0"/>
              <a:t> </a:t>
            </a:r>
            <a:br>
              <a:rPr lang="ru-RU" sz="3200" b="1" dirty="0"/>
            </a:br>
            <a:br>
              <a:rPr lang="ru-RU" sz="3000" b="1" dirty="0"/>
            </a:b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8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D7D50-38F2-DE1F-7BC5-6B462338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Испытание отдельных библиотек и методов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7ED1A-5416-200C-499F-1AD341B5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b="1" dirty="0"/>
              <a:t>Текст для испытания алгоритмов </a:t>
            </a:r>
            <a:r>
              <a:rPr lang="ru-RU" sz="2000" dirty="0"/>
              <a:t>является результатом сканирования с оптическим распознаванием. В тексте дополнительно присутствует фонетическая транскрипция отдельных слов, нумерация скетчей и страниц. Упомянутая информация засоряет текст для последующего анализа.</a:t>
            </a:r>
            <a:br>
              <a:rPr lang="ru-RU" sz="2000" dirty="0"/>
            </a:br>
            <a:r>
              <a:rPr lang="ru-RU" sz="2000" dirty="0"/>
              <a:t>Оригинальный текст представлен в файле</a:t>
            </a:r>
            <a:br>
              <a:rPr lang="ru-RU" sz="2000" dirty="0"/>
            </a:br>
            <a:r>
              <a:rPr lang="en-US" sz="2000" b="1" dirty="0" err="1"/>
              <a:t>text_file_inp</a:t>
            </a:r>
            <a:r>
              <a:rPr lang="ru-RU" sz="2000" b="1" dirty="0"/>
              <a:t>.</a:t>
            </a:r>
            <a:r>
              <a:rPr lang="en-US" sz="2000" b="1" dirty="0"/>
              <a:t>txt</a:t>
            </a:r>
            <a:endParaRPr lang="ru-RU" sz="2000" b="1" dirty="0"/>
          </a:p>
          <a:p>
            <a:r>
              <a:rPr lang="en-US" sz="2000" b="1" dirty="0"/>
              <a:t>PANDAS</a:t>
            </a:r>
            <a:br>
              <a:rPr lang="en-US" sz="2000" dirty="0"/>
            </a:br>
            <a:r>
              <a:rPr lang="ru-RU" sz="2000" dirty="0"/>
              <a:t>Пример использования этой библиотеки представлен в файле </a:t>
            </a:r>
            <a:br>
              <a:rPr lang="ru-RU" sz="2000" dirty="0"/>
            </a:br>
            <a:r>
              <a:rPr lang="en-US" sz="2000" b="1" dirty="0"/>
              <a:t>clean_text_pandas.py. </a:t>
            </a:r>
            <a:br>
              <a:rPr lang="en-US" sz="2000" dirty="0"/>
            </a:br>
            <a:r>
              <a:rPr lang="ru-RU" sz="2000" dirty="0"/>
              <a:t>Основной целью было применение процедуры очистки текста.</a:t>
            </a:r>
            <a:br>
              <a:rPr lang="ru-RU" sz="2000" dirty="0"/>
            </a:br>
            <a:r>
              <a:rPr lang="ru-RU" sz="2000" dirty="0"/>
              <a:t>Результаты теста показывают, что очистка текста от ошибочных слов и </a:t>
            </a:r>
            <a:r>
              <a:rPr lang="ru-RU" sz="2000" dirty="0" err="1"/>
              <a:t>симфолов</a:t>
            </a:r>
            <a:r>
              <a:rPr lang="ru-RU" sz="2000" dirty="0"/>
              <a:t> не происходит.</a:t>
            </a:r>
            <a:br>
              <a:rPr lang="ru-RU" sz="2000" dirty="0"/>
            </a:br>
            <a:r>
              <a:rPr lang="ru-RU" sz="2000" dirty="0"/>
              <a:t>Оригинальный текст (строчными символами) и очищенный текст</a:t>
            </a:r>
            <a:r>
              <a:rPr lang="en-US" sz="2000" dirty="0"/>
              <a:t> </a:t>
            </a:r>
            <a:r>
              <a:rPr lang="ru-RU" sz="2000" dirty="0"/>
              <a:t>как результат выполнения кода представлен в файле. </a:t>
            </a:r>
            <a:br>
              <a:rPr lang="ru-RU" sz="2000" dirty="0"/>
            </a:br>
            <a:r>
              <a:rPr lang="en-US" sz="2000" b="1" dirty="0"/>
              <a:t>text_file_out_clean_text_pandas.txt</a:t>
            </a:r>
            <a:br>
              <a:rPr lang="ru-RU" sz="2000" b="1" dirty="0"/>
            </a:br>
            <a:r>
              <a:rPr lang="ru-RU" sz="2000" dirty="0"/>
              <a:t>Одновременно с этим результат появляется на экране.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6340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D7D50-38F2-DE1F-7BC5-6B462338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Испытание отдельных библиотек и методов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7ED1A-5416-200C-499F-1AD341B5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NLTK</a:t>
            </a:r>
            <a:br>
              <a:rPr lang="en-US" sz="2000" b="1" dirty="0"/>
            </a:br>
            <a:r>
              <a:rPr lang="ru-RU" sz="2000" dirty="0"/>
              <a:t>Аналогичное испытание оригинального текста проведено с использованием названной библиотеки. </a:t>
            </a:r>
            <a:br>
              <a:rPr lang="ru-RU" sz="2000" dirty="0"/>
            </a:br>
            <a:r>
              <a:rPr lang="ru-RU" sz="2000" dirty="0"/>
              <a:t>Пример использования представлен в файле </a:t>
            </a:r>
            <a:br>
              <a:rPr lang="ru-RU" sz="2000" dirty="0"/>
            </a:br>
            <a:r>
              <a:rPr lang="en-US" sz="2000" b="1" dirty="0"/>
              <a:t>lemmatization_nltk.py.</a:t>
            </a:r>
            <a:br>
              <a:rPr lang="ru-RU" sz="2000" b="1" dirty="0"/>
            </a:br>
            <a:r>
              <a:rPr lang="ru-RU" sz="2000" dirty="0"/>
              <a:t>Предполагалось, что наряду с основной функцией </a:t>
            </a:r>
            <a:r>
              <a:rPr lang="ru-RU" sz="2000" dirty="0" err="1"/>
              <a:t>лемматизация</a:t>
            </a:r>
            <a:r>
              <a:rPr lang="ru-RU" sz="2000" dirty="0"/>
              <a:t> позволит очистить файл от лишней информации. Однако этого не произошло ввиду отсутствия преобразования токенов, отсутствующих в библиотеке. Этого можно было ожидать при ознакомлении с документацией библиотеки. </a:t>
            </a:r>
            <a:br>
              <a:rPr lang="ru-RU" sz="2000" dirty="0"/>
            </a:br>
            <a:r>
              <a:rPr lang="ru-RU" sz="2000" dirty="0"/>
              <a:t>Оригинальный текст (строчными символами) и очищенный текст</a:t>
            </a:r>
            <a:r>
              <a:rPr lang="en-US" sz="2000" dirty="0"/>
              <a:t> </a:t>
            </a:r>
            <a:r>
              <a:rPr lang="ru-RU" sz="2000" dirty="0"/>
              <a:t>как результат выполнения кода представлен в файле </a:t>
            </a:r>
            <a:br>
              <a:rPr lang="ru-RU" sz="2000" dirty="0"/>
            </a:br>
            <a:r>
              <a:rPr lang="en-US" sz="2000" b="1" dirty="0"/>
              <a:t>text_file_out_lemmatization_nltk.txt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3129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D7D50-38F2-DE1F-7BC5-6B462338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Испытание отдельных библиотек и методов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7ED1A-5416-200C-499F-1AD341B5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Spacy</a:t>
            </a:r>
            <a:br>
              <a:rPr lang="en-US" sz="2000" b="1" dirty="0"/>
            </a:br>
            <a:r>
              <a:rPr lang="ru-RU" sz="2000" dirty="0"/>
              <a:t>Пример использования это библиотеки представлен в файле </a:t>
            </a:r>
            <a:br>
              <a:rPr lang="ru-RU" sz="2000" dirty="0"/>
            </a:br>
            <a:r>
              <a:rPr lang="en-US" sz="2000" b="1" dirty="0"/>
              <a:t>lemmatization_spacy.py.</a:t>
            </a:r>
            <a:br>
              <a:rPr lang="ru-RU" sz="2000" b="1" dirty="0"/>
            </a:br>
            <a:r>
              <a:rPr lang="ru-RU" sz="2000" dirty="0"/>
              <a:t>Также, как и выше, наряду с основной функцией дополнительной целью было применение процедуры очистки текста.</a:t>
            </a:r>
            <a:br>
              <a:rPr lang="ru-RU" sz="2000" dirty="0"/>
            </a:br>
            <a:r>
              <a:rPr lang="ru-RU" sz="2000" dirty="0"/>
              <a:t>Результаты теста показывают, что очистка текста от ошибочных слов и символов не происходит.</a:t>
            </a:r>
            <a:br>
              <a:rPr lang="ru-RU" sz="2000" dirty="0"/>
            </a:br>
            <a:r>
              <a:rPr lang="ru-RU" sz="2000" dirty="0"/>
              <a:t>Оригинальный текст (строчными символами) и очищенный текст</a:t>
            </a:r>
            <a:r>
              <a:rPr lang="en-US" sz="2000" dirty="0"/>
              <a:t> </a:t>
            </a:r>
            <a:r>
              <a:rPr lang="ru-RU" sz="2000" dirty="0"/>
              <a:t>как результат выполнения кода представлен в файле </a:t>
            </a:r>
            <a:br>
              <a:rPr lang="ru-RU" sz="2000" dirty="0"/>
            </a:br>
            <a:r>
              <a:rPr lang="en-US" sz="2000" b="1" dirty="0"/>
              <a:t>text_file_out_lemmatization_spacy.txt</a:t>
            </a:r>
            <a:br>
              <a:rPr lang="ru-RU" sz="2000" b="1" dirty="0"/>
            </a:br>
            <a:r>
              <a:rPr lang="ru-RU" sz="2000" dirty="0"/>
              <a:t>Одновременно с этим результат появляется на экране.</a:t>
            </a:r>
          </a:p>
        </p:txBody>
      </p:sp>
    </p:spTree>
    <p:extLst>
      <p:ext uri="{BB962C8B-B14F-4D97-AF65-F5344CB8AC3E}">
        <p14:creationId xmlns:p14="http://schemas.microsoft.com/office/powerpoint/2010/main" val="327459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D7D50-38F2-DE1F-7BC5-6B462338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Испытание отдельных библиотек и методов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7ED1A-5416-200C-499F-1AD341B5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ru-RU" sz="2900" b="1" dirty="0"/>
              <a:t>Библиография</a:t>
            </a:r>
            <a:endParaRPr lang="en-US" sz="2900" b="1" dirty="0"/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Downey, Allen B. (2024): Think Python, 3rd edition. Available online at https://allendowney.github.io/ThinkPython/.</a:t>
            </a:r>
          </a:p>
          <a:p>
            <a:pPr marR="0" algn="l" rtl="0"/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GeeksforGeeks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(03 Jan, 2024): Removing stop words with NLTK in Python. Available online at https://www.geeksforgeeks.org/removing-stop-words-nltk-python/, updated on 03 Jan, 2024.</a:t>
            </a:r>
          </a:p>
          <a:p>
            <a:pPr marR="0" algn="l" rtl="0"/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Yash_R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(Last Updated : 02 Jan, 2024): Python | Lemmatization with NLTK. Available online at https://www.geeksforgeeks.org/python-lemmatization-with-nltk/, updated on Last Updated : 02 Jan, 2024.</a:t>
            </a:r>
          </a:p>
          <a:p>
            <a:pPr marR="0" algn="l" rtl="0"/>
            <a:r>
              <a:rPr lang="ru-RU" sz="1800" b="0" i="0" u="none" strike="noStrike" baseline="0" dirty="0">
                <a:latin typeface="Calibri" panose="020F0502020204030204" pitchFamily="34" charset="0"/>
              </a:rPr>
              <a:t>Джонсон, Даниэль (обновленный 16 марта 2024):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Стемминг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и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лемматизация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в Python NLTK с примерами.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Available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online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at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https://www.guru99.com/ru/stemming-lemmatization-python-nltk.html,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updated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on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обновленный 16 марта 2024.</a:t>
            </a:r>
          </a:p>
          <a:p>
            <a:pPr marR="0" algn="l" rtl="0"/>
            <a:r>
              <a:rPr lang="ru-RU" sz="1800" b="0" i="0" u="none" strike="noStrike" baseline="0" dirty="0">
                <a:latin typeface="Calibri" panose="020F0502020204030204" pitchFamily="34" charset="0"/>
              </a:rPr>
              <a:t>Редакторский дайджест (7 февр. 2024): Создаем чат-бота на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Python: 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Полное руководство.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Available online at https://habr.com/ru/articles/792148/, updated on 7 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февр. 2024.</a:t>
            </a:r>
          </a:p>
          <a:p>
            <a:pPr marR="0" algn="l" rtl="0"/>
            <a:r>
              <a:rPr lang="ru-RU" sz="1800" b="0" i="0" u="none" strike="noStrike" baseline="0" dirty="0">
                <a:latin typeface="Calibri" panose="020F0502020204030204" pitchFamily="34" charset="0"/>
              </a:rPr>
              <a:t>Блог компании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OTUS (2023): 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Анализ текстовых данных с помощью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NLTK 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и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Python. Available online at https://habr.com/ru/companies/otus/articles/774498/, updated on 11/17/2023.</a:t>
            </a:r>
          </a:p>
          <a:p>
            <a:pPr marR="0" algn="l" rtl="0"/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UProger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(2023): 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Анализ данных для задач НЛП.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Available online at https://uproger.com/analiz-dannyh-dlya-zadach-nlp/, updated on 8/13/2023.</a:t>
            </a:r>
          </a:p>
          <a:p>
            <a:pPr marR="0" algn="l" rtl="0"/>
            <a:r>
              <a:rPr lang="en-US" sz="1800" b="0" i="0" u="none" strike="noStrike" baseline="0" dirty="0">
                <a:latin typeface="Calibri" panose="020F0502020204030204" pitchFamily="34" charset="0"/>
              </a:rPr>
              <a:t>NLTK Documentation (2023). Available online at https://www.nltk.org/, updated on 1/2/2023.</a:t>
            </a:r>
          </a:p>
          <a:p>
            <a:pPr marR="0" algn="l" rtl="0"/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Дурмус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, Мурат (2023): Практическое введение в основные библиотеки и фреймворки Python (с примерами кода).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Available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online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at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https://t.me/bkstorage/68,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checked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on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 6/28/2024.</a:t>
            </a:r>
          </a:p>
          <a:p>
            <a:pPr marR="0" algn="l" rtl="0"/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Pullenti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Natasha (2022): NLP. 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Проект по распознаванию адресов.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Available online at https://t.me/ai_machinelearning_big_data, updated on 8/8/2022.</a:t>
            </a:r>
          </a:p>
          <a:p>
            <a:pPr marL="0" marR="0" indent="0" algn="l" rtl="0"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1214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D7D50-38F2-DE1F-7BC5-6B462338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Испытание отдельных библиотек и методов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7ED1A-5416-200C-499F-1AD341B5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rtl="0">
              <a:buNone/>
            </a:pPr>
            <a:r>
              <a:rPr lang="ru-RU" sz="2400" b="1" dirty="0"/>
              <a:t>Библиография</a:t>
            </a:r>
            <a:endParaRPr lang="en-US" sz="2400" b="1" dirty="0"/>
          </a:p>
          <a:p>
            <a:r>
              <a:rPr lang="ru-RU" sz="1600" b="0" i="0" u="none" strike="noStrike" baseline="0" dirty="0">
                <a:latin typeface="Calibri" panose="020F0502020204030204" pitchFamily="34" charset="0"/>
              </a:rPr>
              <a:t>Создаем автокорректор текста на 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Python (</a:t>
            </a:r>
            <a:r>
              <a:rPr lang="ru-RU" sz="1600" b="0" i="0" u="none" strike="noStrike" baseline="0" dirty="0">
                <a:latin typeface="Calibri" panose="020F0502020204030204" pitchFamily="34" charset="0"/>
              </a:rPr>
              <a:t>аналог т9). Работаем с пакетом </a:t>
            </a:r>
            <a:r>
              <a:rPr lang="en-US" sz="1600" b="0" i="0" u="none" strike="noStrike" baseline="0" dirty="0" err="1">
                <a:latin typeface="Calibri" panose="020F0502020204030204" pitchFamily="34" charset="0"/>
              </a:rPr>
              <a:t>nltk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 (20 </a:t>
            </a:r>
            <a:r>
              <a:rPr lang="ru-RU" sz="1600" b="0" i="0" u="none" strike="noStrike" baseline="0" dirty="0">
                <a:latin typeface="Calibri" panose="020F0502020204030204" pitchFamily="34" charset="0"/>
              </a:rPr>
              <a:t>марта 2022). 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Available online at https://dzen.ru/a/YjbqwsDR8GMBk4LL, updated on 20 </a:t>
            </a:r>
            <a:r>
              <a:rPr lang="ru-RU" sz="1600" b="0" i="0" u="none" strike="noStrike" baseline="0" dirty="0">
                <a:latin typeface="Calibri" panose="020F0502020204030204" pitchFamily="34" charset="0"/>
              </a:rPr>
              <a:t>марта 2022.</a:t>
            </a:r>
          </a:p>
          <a:p>
            <a:pPr marR="0" algn="l" rtl="0"/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prak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… (07 Nov, 2022): Python – Lemmatization Approaches with Examples. Available online at https://www.geeksforgeeks.org/python-lemmatization-approaches-with-examples/, updated on 07 Nov, 2022.</a:t>
            </a:r>
          </a:p>
          <a:p>
            <a:pPr marR="0" algn="l" rtl="0"/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proglib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 (15 </a:t>
            </a:r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августа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 2020): 11 </a:t>
            </a:r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популярных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библиотек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 Python </a:t>
            </a:r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для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 Data Science. Available online at https://proglib.io/p/11-populyarnyh-bibliotek-python-dlya-data-science-2020-08-15, updated on 15 </a:t>
            </a:r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августа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 2020.</a:t>
            </a:r>
          </a:p>
          <a:p>
            <a:pPr marR="0" algn="l" rtl="0"/>
            <a:r>
              <a:rPr lang="en-US" sz="1500" b="0" i="0" u="none" strike="noStrike" baseline="0" dirty="0">
                <a:latin typeface="Calibri" panose="020F0502020204030204" pitchFamily="34" charset="0"/>
              </a:rPr>
              <a:t>Vaughan, Lee (2020): Real-World Python: A Hacker's Guide to Solving Problems with Code. Available online at https://t.me/pyproglib/2893.</a:t>
            </a:r>
          </a:p>
          <a:p>
            <a:pPr marR="0" algn="l" rtl="0"/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shaur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… (29 Mar, 2019): Python | </a:t>
            </a:r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PoS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 Tagging and Lemmatization using </a:t>
            </a:r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spaCy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. Available online at https://www.geeksforgeeks.org/python-pos-tagging-and-lemmatization-using-spacy/, updated on 29 Mar, 2019.</a:t>
            </a:r>
          </a:p>
          <a:p>
            <a:pPr marR="0" algn="l" rtl="0"/>
            <a:r>
              <a:rPr lang="ru-RU" sz="1500" b="0" i="0" u="none" strike="noStrike" baseline="0" dirty="0">
                <a:latin typeface="Calibri" panose="020F0502020204030204" pitchFamily="34" charset="0"/>
              </a:rPr>
              <a:t>Редакторский дайджест (2017): Синтаксический анализ в 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NLTK. </a:t>
            </a:r>
            <a:r>
              <a:rPr lang="ru-RU" sz="1500" b="0" i="0" u="none" strike="noStrike" baseline="0" dirty="0">
                <a:latin typeface="Calibri" panose="020F0502020204030204" pitchFamily="34" charset="0"/>
              </a:rPr>
              <a:t>Продолжение. 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Available online at https://habr.com/ru/articles/342162/, updated on 11/16/2017.</a:t>
            </a:r>
          </a:p>
          <a:p>
            <a:pPr marR="0" algn="l" rtl="0"/>
            <a:r>
              <a:rPr lang="ru-RU" sz="1500" b="0" i="0" u="none" strike="noStrike" baseline="0" dirty="0">
                <a:latin typeface="Calibri" panose="020F0502020204030204" pitchFamily="34" charset="0"/>
              </a:rPr>
              <a:t>Редакторский дайджест (2017): Синтаксический анализ в 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NLTK. Available online at https://habr.com/ru/articles/340574/, updated on 10/26/2017.</a:t>
            </a:r>
          </a:p>
          <a:p>
            <a:pPr marR="0" algn="l" rtl="0"/>
            <a:r>
              <a:rPr lang="ru-RU" sz="1500" b="0" i="0" u="none" strike="noStrike" baseline="0" dirty="0">
                <a:latin typeface="Calibri" panose="020F0502020204030204" pitchFamily="34" charset="0"/>
              </a:rPr>
              <a:t>Редакторский дайджест (2017): Сравнение и создание морфологических анализаторов в NLTK. </a:t>
            </a:r>
            <a:r>
              <a:rPr lang="ru-RU" sz="1500" b="0" i="0" u="none" strike="noStrike" baseline="0" dirty="0" err="1">
                <a:latin typeface="Calibri" panose="020F0502020204030204" pitchFamily="34" charset="0"/>
              </a:rPr>
              <a:t>Available</a:t>
            </a:r>
            <a:r>
              <a:rPr lang="ru-RU" sz="15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500" b="0" i="0" u="none" strike="noStrike" baseline="0" dirty="0" err="1">
                <a:latin typeface="Calibri" panose="020F0502020204030204" pitchFamily="34" charset="0"/>
              </a:rPr>
              <a:t>online</a:t>
            </a:r>
            <a:r>
              <a:rPr lang="ru-RU" sz="15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500" b="0" i="0" u="none" strike="noStrike" baseline="0" dirty="0" err="1">
                <a:latin typeface="Calibri" panose="020F0502020204030204" pitchFamily="34" charset="0"/>
              </a:rPr>
              <a:t>at</a:t>
            </a:r>
            <a:r>
              <a:rPr lang="ru-RU" sz="1500" b="0" i="0" u="none" strike="noStrike" baseline="0" dirty="0">
                <a:latin typeface="Calibri" panose="020F0502020204030204" pitchFamily="34" charset="0"/>
              </a:rPr>
              <a:t> https://habr.com/ru/articles/340404/, </a:t>
            </a:r>
            <a:r>
              <a:rPr lang="ru-RU" sz="1500" b="0" i="0" u="none" strike="noStrike" baseline="0" dirty="0" err="1">
                <a:latin typeface="Calibri" panose="020F0502020204030204" pitchFamily="34" charset="0"/>
              </a:rPr>
              <a:t>updated</a:t>
            </a:r>
            <a:r>
              <a:rPr lang="ru-RU" sz="15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500" b="0" i="0" u="none" strike="noStrike" baseline="0" dirty="0" err="1">
                <a:latin typeface="Calibri" panose="020F0502020204030204" pitchFamily="34" charset="0"/>
              </a:rPr>
              <a:t>on</a:t>
            </a:r>
            <a:r>
              <a:rPr lang="ru-RU" sz="1500" b="0" i="0" u="none" strike="noStrike" baseline="0" dirty="0">
                <a:latin typeface="Calibri" panose="020F0502020204030204" pitchFamily="34" charset="0"/>
              </a:rPr>
              <a:t> 10/18/2017.</a:t>
            </a:r>
            <a:endParaRPr lang="en-US" sz="1500" b="0" i="0" u="none" strike="noStrike" baseline="0" dirty="0">
              <a:latin typeface="Calibri" panose="020F0502020204030204" pitchFamily="34" charset="0"/>
            </a:endParaRPr>
          </a:p>
          <a:p>
            <a:pPr marR="0" algn="l" rtl="0"/>
            <a:r>
              <a:rPr lang="en-US" sz="1500" b="0" i="0" u="none" strike="noStrike" baseline="0" dirty="0">
                <a:latin typeface="Calibri" panose="020F0502020204030204" pitchFamily="34" charset="0"/>
              </a:rPr>
              <a:t>Explosion (2016-2024): </a:t>
            </a:r>
            <a:r>
              <a:rPr lang="en-US" sz="1500" b="0" i="0" u="none" strike="noStrike" baseline="0" dirty="0" err="1">
                <a:latin typeface="Calibri" panose="020F0502020204030204" pitchFamily="34" charset="0"/>
              </a:rPr>
              <a:t>spaCy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. Explosion. Available online at https://spacy.io/.</a:t>
            </a:r>
          </a:p>
          <a:p>
            <a:pPr marR="0" algn="l" rtl="0"/>
            <a:r>
              <a:rPr lang="en-US" sz="1500" b="0" i="0" u="none" strike="noStrike" baseline="0" dirty="0">
                <a:latin typeface="Calibri" panose="020F0502020204030204" pitchFamily="34" charset="0"/>
              </a:rPr>
              <a:t>Ershov, Alexander: </a:t>
            </a:r>
            <a:r>
              <a:rPr lang="ru-RU" sz="1500" b="0" i="0" u="none" strike="noStrike" baseline="0" dirty="0">
                <a:latin typeface="Calibri" panose="020F0502020204030204" pitchFamily="34" charset="0"/>
              </a:rPr>
              <a:t>Разбор реальной 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data science </a:t>
            </a:r>
            <a:r>
              <a:rPr lang="ru-RU" sz="1500" b="0" i="0" u="none" strike="noStrike" baseline="0" dirty="0">
                <a:latin typeface="Calibri" panose="020F0502020204030204" pitchFamily="34" charset="0"/>
              </a:rPr>
              <a:t>задачи. </a:t>
            </a:r>
            <a:r>
              <a:rPr lang="en-US" sz="1500" b="0" i="0" u="none" strike="noStrike" baseline="0" dirty="0">
                <a:latin typeface="Calibri" panose="020F0502020204030204" pitchFamily="34" charset="0"/>
              </a:rPr>
              <a:t>Available online at https://www.youtube.com/watch?v=RVUpCdVhF60.</a:t>
            </a:r>
          </a:p>
          <a:p>
            <a:pPr marR="0" algn="l" rtl="0"/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6232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D7D50-38F2-DE1F-7BC5-6B462338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Испытание отдельных библиотек и методов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7ED1A-5416-200C-499F-1AD341B5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ru-RU" sz="2400" b="1" dirty="0"/>
              <a:t>Библиография</a:t>
            </a:r>
            <a:endParaRPr lang="en-US" sz="2400" b="1" dirty="0"/>
          </a:p>
          <a:p>
            <a:r>
              <a:rPr lang="en-US" sz="1400" b="0" i="0" u="none" strike="noStrike" baseline="0" dirty="0">
                <a:latin typeface="Calibri" panose="020F0502020204030204" pitchFamily="34" charset="0"/>
              </a:rPr>
              <a:t>Explosion: </a:t>
            </a:r>
            <a:r>
              <a:rPr lang="en-US" sz="1400" b="0" i="0" u="none" strike="noStrike" baseline="0" dirty="0" err="1">
                <a:latin typeface="Calibri" panose="020F0502020204030204" pitchFamily="34" charset="0"/>
              </a:rPr>
              <a:t>spaCy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. Available online at https://github.com/explosion/spaCy.</a:t>
            </a:r>
          </a:p>
          <a:p>
            <a:pPr marR="0" algn="l" rtl="0"/>
            <a:r>
              <a:rPr lang="en-US" sz="1400" b="0" i="0" u="none" strike="noStrike" baseline="0" dirty="0" err="1">
                <a:latin typeface="Calibri" panose="020F0502020204030204" pitchFamily="34" charset="0"/>
              </a:rPr>
              <a:t>gregyjames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 Greg: twitter-stock-sentiment. Available online at https://github.com/gregyjames/twitter-stock-sentiment.</a:t>
            </a:r>
          </a:p>
          <a:p>
            <a:pPr marR="0" algn="l" rtl="0"/>
            <a:r>
              <a:rPr lang="en-US" sz="1400" b="0" i="0" u="none" strike="noStrike" baseline="0" dirty="0">
                <a:latin typeface="Calibri" panose="020F0502020204030204" pitchFamily="34" charset="0"/>
              </a:rPr>
              <a:t>NLTK Corpora: https://www.nltk.org/nltk_data/. Available online at https://www.nltk.org/nltk_data/.</a:t>
            </a:r>
          </a:p>
          <a:p>
            <a:pPr marR="0" algn="l" rtl="0"/>
            <a:r>
              <a:rPr lang="en-US" sz="1400" b="0" i="0" u="none" strike="noStrike" baseline="0" dirty="0">
                <a:latin typeface="Calibri" panose="020F0502020204030204" pitchFamily="34" charset="0"/>
              </a:rPr>
              <a:t>Steven Bird, Ewan Klein, and Edward </a:t>
            </a:r>
            <a:r>
              <a:rPr lang="en-US" sz="1400" b="0" i="0" u="none" strike="noStrike" baseline="0" dirty="0" err="1">
                <a:latin typeface="Calibri" panose="020F0502020204030204" pitchFamily="34" charset="0"/>
              </a:rPr>
              <a:t>Loper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: Natural Language Processing with Python – Analyzing Text with the Natural Language Toolkit. Available online at https://www.nltk.org/book/.</a:t>
            </a:r>
          </a:p>
          <a:p>
            <a:pPr marR="0" algn="l" rtl="0"/>
            <a:r>
              <a:rPr lang="en-US" sz="1400" b="0" i="0" u="none" strike="noStrike" baseline="0" dirty="0">
                <a:latin typeface="Calibri" panose="020F0502020204030204" pitchFamily="34" charset="0"/>
              </a:rPr>
              <a:t>Subramanian, </a:t>
            </a:r>
            <a:r>
              <a:rPr lang="en-US" sz="1400" b="0" i="0" u="none" strike="noStrike" baseline="0" dirty="0" err="1">
                <a:latin typeface="Calibri" panose="020F0502020204030204" pitchFamily="34" charset="0"/>
              </a:rPr>
              <a:t>Dhilip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: Text Mining in Python: Steps and Examples. Available online at https://www.kdnuggets.com/2020/05/text-mining-python-steps-examples.html.</a:t>
            </a:r>
          </a:p>
          <a:p>
            <a:pPr marR="0" algn="l" rtl="0"/>
            <a:r>
              <a:rPr lang="ru-RU" sz="1400" b="0" i="0" u="none" strike="noStrike" baseline="0" dirty="0" err="1">
                <a:latin typeface="Calibri" panose="020F0502020204030204" pitchFamily="34" charset="0"/>
              </a:rPr>
              <a:t>UProger</a:t>
            </a:r>
            <a:r>
              <a:rPr lang="ru-RU" sz="1400" b="0" i="0" u="none" strike="noStrike" baseline="0" dirty="0">
                <a:latin typeface="Calibri" panose="020F0502020204030204" pitchFamily="34" charset="0"/>
              </a:rPr>
              <a:t>: NLP практика. Определяем тональность текста при помощи NLTK и DL. </a:t>
            </a:r>
            <a:r>
              <a:rPr lang="ru-RU" sz="1400" b="0" i="0" u="none" strike="noStrike" baseline="0" dirty="0" err="1">
                <a:latin typeface="Calibri" panose="020F0502020204030204" pitchFamily="34" charset="0"/>
              </a:rPr>
              <a:t>Available</a:t>
            </a:r>
            <a:r>
              <a:rPr lang="ru-RU" sz="1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400" b="0" i="0" u="none" strike="noStrike" baseline="0" dirty="0" err="1">
                <a:latin typeface="Calibri" panose="020F0502020204030204" pitchFamily="34" charset="0"/>
              </a:rPr>
              <a:t>online</a:t>
            </a:r>
            <a:r>
              <a:rPr lang="ru-RU" sz="1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1400" b="0" i="0" u="none" strike="noStrike" baseline="0" dirty="0" err="1">
                <a:latin typeface="Calibri" panose="020F0502020204030204" pitchFamily="34" charset="0"/>
              </a:rPr>
              <a:t>at</a:t>
            </a:r>
            <a:r>
              <a:rPr lang="ru-RU" sz="1400" b="0" i="0" u="none" strike="noStrike" baseline="0" dirty="0">
                <a:latin typeface="Calibri" panose="020F0502020204030204" pitchFamily="34" charset="0"/>
              </a:rPr>
              <a:t> https://www.youtube.com/@uproger.</a:t>
            </a:r>
          </a:p>
          <a:p>
            <a:pPr marL="0" marR="0" indent="0" algn="l" rtl="0"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708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D7D50-38F2-DE1F-7BC5-6B462338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Анализ текста на английском языке с использованием библиотек </a:t>
            </a:r>
            <a:r>
              <a:rPr lang="en-US" sz="4000" b="1" dirty="0"/>
              <a:t>NLTK</a:t>
            </a:r>
            <a:r>
              <a:rPr lang="ru-RU" sz="4000" b="1" dirty="0"/>
              <a:t> и</a:t>
            </a:r>
            <a:r>
              <a:rPr lang="en-US" sz="4000" b="1" dirty="0"/>
              <a:t> Spacy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7ED1A-5416-200C-499F-1AD341B5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Очистка английского текста от кириллицы, символов транскрипции, цифр, имен собственных, ошибок оптического распознавания</a:t>
            </a:r>
            <a:br>
              <a:rPr lang="en-US" sz="2000" b="1" dirty="0"/>
            </a:br>
            <a:r>
              <a:rPr lang="ru-RU" sz="2000" dirty="0"/>
              <a:t>Собственно очистка текста включает в себя ряд традиционных подходов экстракции символов латинского алфавита. В целях последующего построения гибкого алгоритма отдельными этапами были проверка правописания, удаление цифр, кириллического текста, имен собственных и ошибок оптического распознавания текста.</a:t>
            </a:r>
            <a:br>
              <a:rPr lang="ru-RU" sz="2000" dirty="0"/>
            </a:br>
            <a:r>
              <a:rPr lang="ru-RU" sz="2000" dirty="0"/>
              <a:t>Было выявлено, что проверка правописания текста </a:t>
            </a:r>
            <a:r>
              <a:rPr lang="ru-RU" sz="2000" dirty="0" err="1"/>
              <a:t>удалает</a:t>
            </a:r>
            <a:r>
              <a:rPr lang="ru-RU" sz="2000" dirty="0"/>
              <a:t> большую часть указанных этапов и, в частности не позволяет сохранить в тексте конденсированные слова типа </a:t>
            </a:r>
            <a:r>
              <a:rPr lang="en-US" sz="2000" dirty="0"/>
              <a:t>don’t, I’ve, </a:t>
            </a:r>
            <a:r>
              <a:rPr lang="en-US" sz="2000" dirty="0" err="1"/>
              <a:t>etc</a:t>
            </a:r>
            <a:r>
              <a:rPr lang="en-US" sz="2000" dirty="0"/>
              <a:t>  </a:t>
            </a:r>
            <a:r>
              <a:rPr lang="ru-RU" sz="2000" dirty="0"/>
              <a:t>и разделенные дефисом слова типа</a:t>
            </a:r>
            <a:r>
              <a:rPr lang="en-US" sz="2000" dirty="0"/>
              <a:t> twenty-one, non-English, etc. </a:t>
            </a:r>
            <a:r>
              <a:rPr lang="ru-RU" sz="2000" dirty="0"/>
              <a:t>В предложенном скрипте эти проблемы не решались ввиду отсутствия специальной задачи.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br>
              <a:rPr lang="ru-RU" sz="2000" dirty="0"/>
            </a:b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26075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1775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Анализатор текстов: Библиотеки: NLTK, pandas Описание: Программа для анализа текстов, которая может проводить лемматизацию, определение частей речи и анализ частоты слов.</vt:lpstr>
      <vt:lpstr>Оглавление</vt:lpstr>
      <vt:lpstr>Испытание отдельных библиотек и методов</vt:lpstr>
      <vt:lpstr>Испытание отдельных библиотек и методов</vt:lpstr>
      <vt:lpstr>Испытание отдельных библиотек и методов</vt:lpstr>
      <vt:lpstr>Испытание отдельных библиотек и методов</vt:lpstr>
      <vt:lpstr>Испытание отдельных библиотек и методов</vt:lpstr>
      <vt:lpstr>Испытание отдельных библиотек и методов</vt:lpstr>
      <vt:lpstr>Анализ текста на английском языке с использованием библиотек NLTK и Spacy</vt:lpstr>
      <vt:lpstr>Анализ текста на английском языке с использованием библиотек NLTK и Spacy</vt:lpstr>
      <vt:lpstr>Анализ текста на английском языке с использованием библиотек NLTK и Spacy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Telegin</dc:creator>
  <cp:lastModifiedBy>Felix Telegin</cp:lastModifiedBy>
  <cp:revision>13</cp:revision>
  <dcterms:created xsi:type="dcterms:W3CDTF">2024-06-27T08:31:52Z</dcterms:created>
  <dcterms:modified xsi:type="dcterms:W3CDTF">2024-07-01T09:14:10Z</dcterms:modified>
</cp:coreProperties>
</file>