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30238700" cy="43195875"/>
  <p:notesSz cx="6669088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980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96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942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92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0490454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2588545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468663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1678472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EA51"/>
    <a:srgbClr val="8CD246"/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0" autoAdjust="0"/>
    <p:restoredTop sz="97622" autoAdjust="0"/>
  </p:normalViewPr>
  <p:slideViewPr>
    <p:cSldViewPr>
      <p:cViewPr>
        <p:scale>
          <a:sx n="33" d="100"/>
          <a:sy n="33" d="100"/>
        </p:scale>
        <p:origin x="-2070" y="3330"/>
      </p:cViewPr>
      <p:guideLst>
        <p:guide orient="horz" pos="26709"/>
        <p:guide pos="183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49EE-D745-4049-B24A-C302CD2E0FA2}" type="datetimeFigureOut">
              <a:rPr lang="de-DE" smtClean="0"/>
              <a:pPr/>
              <a:t>15.08.2017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0" y="744538"/>
            <a:ext cx="26050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2E9B-C103-384D-9B74-0B54F1F361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29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8091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9618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9427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92363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90454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88545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8663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8472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2E9B-C103-384D-9B74-0B54F1F361F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HNW_H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9150" y="947737"/>
            <a:ext cx="10363200" cy="172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19691350" y="41727623"/>
            <a:ext cx="9937856" cy="97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19618" tIns="209809" rIns="419618" bIns="209809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CH" sz="3600" b="1" dirty="0"/>
              <a:t>www.fhnw.ch/technik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360000" y="3240000"/>
            <a:ext cx="2880000" cy="39960000"/>
          </a:xfrm>
          <a:prstGeom prst="rect">
            <a:avLst/>
          </a:prstGeom>
          <a:solidFill>
            <a:srgbClr val="9BEA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 rot="16200000">
            <a:off x="-14537719" y="20911274"/>
            <a:ext cx="325374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800" b="0" i="0" dirty="0" smtClean="0">
                <a:latin typeface="Verdana"/>
                <a:cs typeface="Verdana"/>
              </a:rPr>
              <a:t>Studiengang Elektro- und Informationstechnik</a:t>
            </a:r>
            <a:endParaRPr lang="de-DE" sz="10800" b="0" i="0" dirty="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5pPr>
      <a:lvl6pPr marL="2098091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6pPr>
      <a:lvl7pPr marL="419618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7pPr>
      <a:lvl8pPr marL="629427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8pPr>
      <a:lvl9pPr marL="8392363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9pPr>
    </p:titleStyle>
    <p:bodyStyle>
      <a:lvl1pPr marL="1573568" indent="-1573568" algn="l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9398" indent="-1311307" algn="l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45227" indent="-1049045" algn="l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43318" indent="-1049045" algn="l" rtl="0" fontAlgn="base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4140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1153949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3637590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5735681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7833772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98091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9618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9427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92363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90454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545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663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8472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10" Type="http://schemas.openxmlformats.org/officeDocument/2006/relationships/image" Target="../media/image9.png"/><Relationship Id="rId4" Type="http://schemas.openxmlformats.org/officeDocument/2006/relationships/image" Target="../media/image3.tm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280000" y="12955091"/>
            <a:ext cx="11880000" cy="36317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5000" dirty="0" smtClean="0">
                <a:latin typeface="Verdana"/>
                <a:cs typeface="Verdana"/>
              </a:rPr>
              <a:t>Idee</a:t>
            </a:r>
            <a:endParaRPr lang="de-DE" sz="5000" dirty="0">
              <a:latin typeface="Verdana"/>
              <a:cs typeface="Verdana"/>
            </a:endParaRPr>
          </a:p>
          <a:p>
            <a:pPr algn="just"/>
            <a:endParaRPr lang="de-DE" sz="3600" dirty="0" smtClean="0">
              <a:latin typeface="Verdana"/>
              <a:cs typeface="Verdana"/>
            </a:endParaRP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Ziel </a:t>
            </a:r>
            <a:r>
              <a:rPr lang="de-DE" sz="3600" dirty="0" smtClean="0">
                <a:latin typeface="Verdana"/>
                <a:cs typeface="Verdana"/>
              </a:rPr>
              <a:t>ist, teure Laborgeräte wie Oszilloskop und </a:t>
            </a:r>
            <a:r>
              <a:rPr lang="de-DE" sz="3600" dirty="0" err="1" smtClean="0">
                <a:latin typeface="Verdana"/>
                <a:cs typeface="Verdana"/>
              </a:rPr>
              <a:t>Spectrum</a:t>
            </a:r>
            <a:r>
              <a:rPr lang="de-DE" sz="3600" dirty="0" smtClean="0">
                <a:latin typeface="Verdana"/>
                <a:cs typeface="Verdana"/>
              </a:rPr>
              <a:t> Analyzer durch eine günstigere Lösung zu ersetzen. Dafür wird ein </a:t>
            </a:r>
            <a:r>
              <a:rPr lang="de-DE" sz="3600" dirty="0" err="1" smtClean="0">
                <a:latin typeface="Verdana"/>
                <a:cs typeface="Verdana"/>
              </a:rPr>
              <a:t>Red</a:t>
            </a:r>
            <a:r>
              <a:rPr lang="de-DE" sz="3600" dirty="0" smtClean="0">
                <a:latin typeface="Verdana"/>
                <a:cs typeface="Verdana"/>
              </a:rPr>
              <a:t> Pitaya </a:t>
            </a:r>
            <a:r>
              <a:rPr lang="de-DE" sz="3600" dirty="0" err="1" smtClean="0">
                <a:latin typeface="Verdana"/>
                <a:cs typeface="Verdana"/>
              </a:rPr>
              <a:t>STEMlab</a:t>
            </a:r>
            <a:r>
              <a:rPr lang="de-DE" sz="3600" dirty="0" smtClean="0">
                <a:latin typeface="Verdana"/>
                <a:cs typeface="Verdana"/>
              </a:rPr>
              <a:t> </a:t>
            </a:r>
            <a:r>
              <a:rPr lang="de-DE" sz="3600" dirty="0" smtClean="0">
                <a:latin typeface="Verdana"/>
                <a:cs typeface="Verdana"/>
              </a:rPr>
              <a:t>mit integriertem FPGA verwendet</a:t>
            </a:r>
            <a:r>
              <a:rPr lang="de-DE" sz="3600" dirty="0" smtClean="0">
                <a:latin typeface="Verdana"/>
                <a:cs typeface="Verdana"/>
              </a:rPr>
              <a:t>.</a:t>
            </a:r>
          </a:p>
        </p:txBody>
      </p:sp>
      <p:sp>
        <p:nvSpPr>
          <p:cNvPr id="12" name="Textplatzhalter 1"/>
          <p:cNvSpPr txBox="1">
            <a:spLocks/>
          </p:cNvSpPr>
          <p:nvPr/>
        </p:nvSpPr>
        <p:spPr>
          <a:xfrm>
            <a:off x="3384550" y="40814029"/>
            <a:ext cx="10210800" cy="2386308"/>
          </a:xfrm>
          <a:prstGeom prst="rect">
            <a:avLst/>
          </a:prstGeom>
        </p:spPr>
        <p:txBody>
          <a:bodyPr lIns="419618" tIns="209809" rIns="419618" bIns="209809"/>
          <a:lstStyle/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Diplomanden: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de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Raphael Frey, Noah </a:t>
            </a:r>
            <a:r>
              <a:rPr kumimoji="0" lang="de-CH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Hüsser</a:t>
            </a:r>
            <a:endParaRPr kumimoji="0" lang="de-CH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Auftraggeber:  </a:t>
            </a:r>
            <a:r>
              <a:rPr lang="de-CH" sz="3600" kern="0" dirty="0" smtClean="0">
                <a:latin typeface="+mn-lt"/>
              </a:rPr>
              <a:t>Prof. Dr. Richard Gut</a:t>
            </a:r>
            <a:endParaRPr kumimoji="0" lang="de-CH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Experte: </a:t>
            </a:r>
            <a:r>
              <a:rPr lang="de-CH" sz="3600" kern="0" noProof="0" dirty="0" smtClean="0">
                <a:latin typeface="+mn-lt"/>
              </a:rPr>
              <a:t>Dr. Jürg M. </a:t>
            </a:r>
            <a:r>
              <a:rPr lang="de-CH" sz="3600" kern="0" noProof="0" dirty="0" err="1" smtClean="0">
                <a:latin typeface="+mn-lt"/>
              </a:rPr>
              <a:t>Stettbacher</a:t>
            </a:r>
            <a:endParaRPr kumimoji="0" lang="de-CH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3328262" y="1252537"/>
            <a:ext cx="5734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Ausstellungs-Nr</a:t>
            </a:r>
            <a:r>
              <a:rPr lang="de-DE" sz="4800" dirty="0" smtClean="0"/>
              <a:t>. </a:t>
            </a:r>
            <a:r>
              <a:rPr lang="de-DE" sz="7200" dirty="0" smtClean="0"/>
              <a:t>E-07</a:t>
            </a:r>
            <a:endParaRPr lang="de-DE" sz="7200" dirty="0"/>
          </a:p>
        </p:txBody>
      </p:sp>
      <p:sp>
        <p:nvSpPr>
          <p:cNvPr id="14" name="Textfeld 13"/>
          <p:cNvSpPr txBox="1"/>
          <p:nvPr/>
        </p:nvSpPr>
        <p:spPr>
          <a:xfrm>
            <a:off x="4320000" y="3239999"/>
            <a:ext cx="24840000" cy="31700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0" b="1" i="0" dirty="0" err="1" smtClean="0">
                <a:latin typeface="Verdana"/>
                <a:cs typeface="Verdana"/>
              </a:rPr>
              <a:t>Red</a:t>
            </a:r>
            <a:r>
              <a:rPr lang="de-DE" sz="10000" b="1" i="0" dirty="0" smtClean="0">
                <a:latin typeface="Verdana"/>
                <a:cs typeface="Verdana"/>
              </a:rPr>
              <a:t> Pitaya </a:t>
            </a:r>
            <a:r>
              <a:rPr lang="de-DE" sz="10000" b="1" i="0" dirty="0" err="1" smtClean="0">
                <a:latin typeface="Verdana"/>
                <a:cs typeface="Verdana"/>
              </a:rPr>
              <a:t>STEMlab</a:t>
            </a:r>
            <a:endParaRPr lang="de-DE" sz="5000" b="1" i="0" dirty="0" smtClean="0">
              <a:latin typeface="Verdana"/>
              <a:cs typeface="Verdana"/>
            </a:endParaRPr>
          </a:p>
          <a:p>
            <a:r>
              <a:rPr lang="de-DE" sz="5000" b="1" i="0" dirty="0" smtClean="0">
                <a:latin typeface="Verdana"/>
                <a:cs typeface="Verdana"/>
              </a:rPr>
              <a:t>Verbesserung der Dezimationsfilter und der Visualisierungs-Software des </a:t>
            </a:r>
            <a:r>
              <a:rPr lang="de-DE" sz="5000" b="1" i="0" dirty="0" err="1" smtClean="0">
                <a:latin typeface="Verdana"/>
                <a:cs typeface="Verdana"/>
              </a:rPr>
              <a:t>STEMlab</a:t>
            </a:r>
            <a:endParaRPr lang="de-DE" sz="5000" b="1" i="0" dirty="0" smtClean="0">
              <a:latin typeface="Verdana"/>
              <a:cs typeface="Verdana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7196625" y="39085837"/>
            <a:ext cx="11880000" cy="1969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5000" dirty="0" smtClean="0">
                <a:latin typeface="Verdana"/>
                <a:cs typeface="Verdana"/>
              </a:rPr>
              <a:t>Links</a:t>
            </a:r>
            <a:endParaRPr lang="de-DE" sz="3600" dirty="0">
              <a:latin typeface="Verdana"/>
              <a:cs typeface="Verdana"/>
            </a:endParaRP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https://github.com/alpenwasser/pitaya</a:t>
            </a: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https://</a:t>
            </a:r>
            <a:r>
              <a:rPr lang="de-DE" sz="3600" dirty="0" smtClean="0">
                <a:latin typeface="Verdana"/>
                <a:cs typeface="Verdana"/>
              </a:rPr>
              <a:t>redpitaya.com</a:t>
            </a:r>
            <a:endParaRPr lang="de-DE" sz="5000" dirty="0">
              <a:latin typeface="Verdana"/>
              <a:cs typeface="Verdana"/>
            </a:endParaRPr>
          </a:p>
        </p:txBody>
      </p:sp>
      <p:pic>
        <p:nvPicPr>
          <p:cNvPr id="33" name="Grafik 32" descr="Bildschirmausschnitt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60" y="24694281"/>
            <a:ext cx="12912450" cy="3960000"/>
          </a:xfrm>
          <a:prstGeom prst="rect">
            <a:avLst/>
          </a:prstGeom>
        </p:spPr>
      </p:pic>
      <p:pic>
        <p:nvPicPr>
          <p:cNvPr id="34" name="Grafik 33" descr="Bildschirmausschnitt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400" y="28510705"/>
            <a:ext cx="12823110" cy="3960000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4451350" y="32441528"/>
            <a:ext cx="119641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Verdana"/>
                <a:cs typeface="Verdana"/>
              </a:rPr>
              <a:t>Abb. </a:t>
            </a:r>
            <a:r>
              <a:rPr lang="de-DE" sz="2400" dirty="0">
                <a:latin typeface="Verdana"/>
                <a:cs typeface="Verdana"/>
              </a:rPr>
              <a:t>4</a:t>
            </a:r>
            <a:r>
              <a:rPr lang="de-DE" sz="2400" dirty="0" smtClean="0">
                <a:latin typeface="Verdana"/>
                <a:cs typeface="Verdana"/>
              </a:rPr>
              <a:t>: Gefiltertes Signal, Zeitverlauf und Spektrum (vereinfachte </a:t>
            </a:r>
            <a:r>
              <a:rPr lang="de-DE" sz="2400" dirty="0" err="1" smtClean="0">
                <a:latin typeface="Verdana"/>
                <a:cs typeface="Verdana"/>
              </a:rPr>
              <a:t>Darst</a:t>
            </a:r>
            <a:r>
              <a:rPr lang="de-DE" sz="2400" dirty="0" smtClean="0">
                <a:latin typeface="Verdana"/>
                <a:cs typeface="Verdana"/>
              </a:rPr>
              <a:t>.)</a:t>
            </a:r>
            <a:endParaRPr lang="de-DE" sz="2400" dirty="0">
              <a:latin typeface="Verdana"/>
              <a:cs typeface="Verdana"/>
            </a:endParaRPr>
          </a:p>
        </p:txBody>
      </p:sp>
      <p:pic>
        <p:nvPicPr>
          <p:cNvPr id="40" name="Grafik 39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58" y="6692280"/>
            <a:ext cx="24229842" cy="5760641"/>
          </a:xfrm>
          <a:prstGeom prst="rect">
            <a:avLst/>
          </a:prstGeom>
        </p:spPr>
      </p:pic>
      <p:sp>
        <p:nvSpPr>
          <p:cNvPr id="49" name="Textfeld 48"/>
          <p:cNvSpPr txBox="1"/>
          <p:nvPr/>
        </p:nvSpPr>
        <p:spPr>
          <a:xfrm>
            <a:off x="17207582" y="22973629"/>
            <a:ext cx="11880000" cy="66171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5000" dirty="0" smtClean="0">
                <a:latin typeface="Verdana"/>
                <a:cs typeface="Verdana"/>
              </a:rPr>
              <a:t>Konzept</a:t>
            </a:r>
          </a:p>
          <a:p>
            <a:pPr algn="just"/>
            <a:endParaRPr lang="de-DE" sz="5000" dirty="0">
              <a:latin typeface="Verdana"/>
              <a:cs typeface="Verdana"/>
            </a:endParaRPr>
          </a:p>
          <a:p>
            <a:pPr algn="just"/>
            <a:r>
              <a:rPr lang="de-DE" sz="3600" dirty="0">
                <a:latin typeface="Verdana"/>
                <a:cs typeface="Verdana"/>
              </a:rPr>
              <a:t>Zur Übertragung via Netzwerk müssen die Daten aus dem ADC dezimiert werden. </a:t>
            </a:r>
            <a:r>
              <a:rPr lang="de-DE" sz="3600" dirty="0" smtClean="0">
                <a:latin typeface="Verdana"/>
                <a:cs typeface="Verdana"/>
              </a:rPr>
              <a:t>Für diesen </a:t>
            </a:r>
            <a:r>
              <a:rPr lang="de-DE" sz="3600" dirty="0">
                <a:latin typeface="Verdana"/>
                <a:cs typeface="Verdana"/>
              </a:rPr>
              <a:t>Zweck implementiert </a:t>
            </a:r>
            <a:r>
              <a:rPr lang="de-DE" sz="3600" dirty="0" smtClean="0">
                <a:latin typeface="Verdana"/>
                <a:cs typeface="Verdana"/>
              </a:rPr>
              <a:t>dieses </a:t>
            </a:r>
            <a:r>
              <a:rPr lang="de-DE" sz="3600" dirty="0">
                <a:latin typeface="Verdana"/>
                <a:cs typeface="Verdana"/>
              </a:rPr>
              <a:t>Projekt ein </a:t>
            </a:r>
            <a:r>
              <a:rPr lang="de-DE" sz="3600" dirty="0">
                <a:latin typeface="Verdana"/>
                <a:cs typeface="Verdana"/>
              </a:rPr>
              <a:t>neues Filtersystem </a:t>
            </a:r>
            <a:r>
              <a:rPr lang="de-DE" sz="3600" dirty="0" smtClean="0">
                <a:latin typeface="Verdana"/>
                <a:cs typeface="Verdana"/>
              </a:rPr>
              <a:t>sowie </a:t>
            </a:r>
            <a:r>
              <a:rPr lang="de-DE" sz="3600" dirty="0">
                <a:latin typeface="Verdana"/>
                <a:cs typeface="Verdana"/>
              </a:rPr>
              <a:t>eine neue Applikation zur Visualisierung der Daten.</a:t>
            </a: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Die </a:t>
            </a:r>
            <a:r>
              <a:rPr lang="de-DE" sz="3600" dirty="0">
                <a:latin typeface="Verdana"/>
                <a:cs typeface="Verdana"/>
              </a:rPr>
              <a:t>Filter sind als Kaskaden auf dem FPGA des </a:t>
            </a:r>
            <a:r>
              <a:rPr lang="de-DE" sz="3600" dirty="0" err="1">
                <a:latin typeface="Verdana"/>
                <a:cs typeface="Verdana"/>
              </a:rPr>
              <a:t>STEMlab</a:t>
            </a:r>
            <a:r>
              <a:rPr lang="de-DE" sz="3600" dirty="0">
                <a:latin typeface="Verdana"/>
                <a:cs typeface="Verdana"/>
              </a:rPr>
              <a:t> </a:t>
            </a:r>
            <a:r>
              <a:rPr lang="de-DE" sz="3600" dirty="0" smtClean="0">
                <a:latin typeface="Verdana"/>
                <a:cs typeface="Verdana"/>
              </a:rPr>
              <a:t>implementiert. Die grafische Darstellung erfolgt </a:t>
            </a:r>
            <a:r>
              <a:rPr lang="de-DE" sz="3600" dirty="0">
                <a:latin typeface="Verdana"/>
                <a:cs typeface="Verdana"/>
              </a:rPr>
              <a:t>via Web-Applikation, womit Kompatibilität über verschiedene Plattformen erreicht wird</a:t>
            </a:r>
            <a:r>
              <a:rPr lang="de-DE" sz="3600" dirty="0" smtClean="0">
                <a:latin typeface="Verdana"/>
                <a:cs typeface="Verdana"/>
              </a:rPr>
              <a:t>.</a:t>
            </a:r>
            <a:endParaRPr lang="de-DE" sz="3600" dirty="0">
              <a:latin typeface="Verdana"/>
              <a:cs typeface="Verdana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7196625" y="30240047"/>
            <a:ext cx="11880000" cy="7509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5000" dirty="0" smtClean="0">
                <a:latin typeface="Verdana"/>
                <a:cs typeface="Verdana"/>
              </a:rPr>
              <a:t>Resultat</a:t>
            </a:r>
            <a:endParaRPr lang="de-DE" sz="5000" dirty="0">
              <a:latin typeface="Verdana"/>
              <a:cs typeface="Verdana"/>
            </a:endParaRPr>
          </a:p>
          <a:p>
            <a:pPr algn="just"/>
            <a:endParaRPr lang="de-DE" sz="3600" dirty="0" smtClean="0">
              <a:latin typeface="Verdana"/>
              <a:cs typeface="Verdana"/>
            </a:endParaRP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Es sind sechs Dezimationsketten vorhanden, welche Abtastraten zwischen 50 kHz und 25 MHz erlauben. Wichtige Einstellungen können direkt aus der Applikation im Browser vorgenommen werden.</a:t>
            </a: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Die Software erlaubt sowohl den direkten Export von Daten als auch die Anbindung von Dritt-Applikationen für besondere Anforderungen.</a:t>
            </a:r>
          </a:p>
          <a:p>
            <a:pPr algn="just"/>
            <a:r>
              <a:rPr lang="de-DE" sz="3600" dirty="0" smtClean="0">
                <a:latin typeface="Verdana"/>
                <a:cs typeface="Verdana"/>
              </a:rPr>
              <a:t>Das gesamte Projekt ist Open Source, womit bei Bedarf weitere Änderungen und Ergänzungen vorgenommen werden können.</a:t>
            </a:r>
            <a:endParaRPr lang="de-DE" sz="3600" dirty="0">
              <a:latin typeface="Verdana"/>
              <a:cs typeface="Verdana"/>
            </a:endParaRPr>
          </a:p>
        </p:txBody>
      </p:sp>
      <p:cxnSp>
        <p:nvCxnSpPr>
          <p:cNvPr id="52" name="Gerade Verbindung 51"/>
          <p:cNvCxnSpPr/>
          <p:nvPr/>
        </p:nvCxnSpPr>
        <p:spPr>
          <a:xfrm>
            <a:off x="16847542" y="12955091"/>
            <a:ext cx="0" cy="2526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7811" y="11804850"/>
            <a:ext cx="245588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Verdana"/>
                <a:cs typeface="Verdana"/>
              </a:rPr>
              <a:t>Abb. </a:t>
            </a:r>
            <a:r>
              <a:rPr lang="de-DE" sz="2400" dirty="0" smtClean="0">
                <a:latin typeface="Verdana"/>
                <a:cs typeface="Verdana"/>
              </a:rPr>
              <a:t>1: </a:t>
            </a:r>
            <a:r>
              <a:rPr lang="de-DE" sz="2400" dirty="0" smtClean="0">
                <a:latin typeface="Verdana"/>
                <a:cs typeface="Verdana"/>
              </a:rPr>
              <a:t>Signalverarbeitungskette des Systems.</a:t>
            </a:r>
            <a:endParaRPr lang="de-DE" sz="2400" dirty="0">
              <a:latin typeface="Verdana"/>
              <a:cs typeface="Verdana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17481585" y="16360369"/>
            <a:ext cx="10853450" cy="6461704"/>
            <a:chOff x="17481585" y="16360369"/>
            <a:chExt cx="10853450" cy="6461704"/>
          </a:xfrm>
        </p:grpSpPr>
        <p:sp>
          <p:nvSpPr>
            <p:cNvPr id="47" name="Textfeld 46"/>
            <p:cNvSpPr txBox="1"/>
            <p:nvPr/>
          </p:nvSpPr>
          <p:spPr>
            <a:xfrm>
              <a:off x="17481585" y="21971912"/>
              <a:ext cx="10853450" cy="4616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Verdana"/>
                  <a:cs typeface="Verdana"/>
                </a:rPr>
                <a:t>Abb. 2: </a:t>
              </a:r>
              <a:r>
                <a:rPr lang="de-DE" sz="2400" dirty="0" err="1" smtClean="0">
                  <a:latin typeface="Verdana"/>
                  <a:cs typeface="Verdana"/>
                </a:rPr>
                <a:t>Red</a:t>
              </a:r>
              <a:r>
                <a:rPr lang="de-DE" sz="2400" dirty="0" smtClean="0">
                  <a:latin typeface="Verdana"/>
                  <a:cs typeface="Verdana"/>
                </a:rPr>
                <a:t> Pitaya </a:t>
              </a:r>
              <a:r>
                <a:rPr lang="de-DE" sz="2400" dirty="0" err="1" smtClean="0">
                  <a:latin typeface="Verdana"/>
                  <a:cs typeface="Verdana"/>
                </a:rPr>
                <a:t>STEMlab</a:t>
              </a:r>
              <a:r>
                <a:rPr lang="de-DE" sz="2400" dirty="0" smtClean="0">
                  <a:latin typeface="Verdana"/>
                  <a:cs typeface="Verdana"/>
                </a:rPr>
                <a:t> (Quelle: elector.com)</a:t>
              </a:r>
              <a:endParaRPr lang="de-DE" sz="2400" dirty="0">
                <a:latin typeface="Verdana"/>
                <a:cs typeface="Verdana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3846" y="16360369"/>
              <a:ext cx="6461704" cy="6461704"/>
            </a:xfrm>
            <a:prstGeom prst="rect">
              <a:avLst/>
            </a:prstGeom>
          </p:spPr>
        </p:pic>
      </p:grpSp>
      <p:pic>
        <p:nvPicPr>
          <p:cNvPr id="32" name="Grafik 31" descr="Bildschirmausschnitt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94" y="16701833"/>
            <a:ext cx="12817424" cy="3960000"/>
          </a:xfrm>
          <a:prstGeom prst="rect">
            <a:avLst/>
          </a:prstGeom>
        </p:spPr>
      </p:pic>
      <p:pic>
        <p:nvPicPr>
          <p:cNvPr id="31" name="Grafik 30" descr="Bildschirmausschnitt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078" y="12770570"/>
            <a:ext cx="12961440" cy="3960000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4451350" y="20704224"/>
            <a:ext cx="119641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Verdana"/>
                <a:cs typeface="Verdana"/>
              </a:rPr>
              <a:t>Abb. </a:t>
            </a:r>
            <a:r>
              <a:rPr lang="de-DE" sz="2400" dirty="0">
                <a:latin typeface="Verdana"/>
                <a:cs typeface="Verdana"/>
              </a:rPr>
              <a:t>3</a:t>
            </a:r>
            <a:r>
              <a:rPr lang="de-DE" sz="2400" dirty="0" smtClean="0">
                <a:latin typeface="Verdana"/>
                <a:cs typeface="Verdana"/>
              </a:rPr>
              <a:t>: Verrauschtes Eingangssignal, Zeitverlauf und Spektrum</a:t>
            </a:r>
            <a:endParaRPr lang="de-DE" sz="2400" dirty="0">
              <a:latin typeface="Verdana"/>
              <a:cs typeface="Verdana"/>
            </a:endParaRPr>
          </a:p>
        </p:txBody>
      </p:sp>
      <p:sp>
        <p:nvSpPr>
          <p:cNvPr id="38" name="Pfeil nach rechts 37"/>
          <p:cNvSpPr/>
          <p:nvPr/>
        </p:nvSpPr>
        <p:spPr>
          <a:xfrm rot="5400000">
            <a:off x="9991244" y="21438379"/>
            <a:ext cx="1008108" cy="751160"/>
          </a:xfrm>
          <a:prstGeom prst="rightArrow">
            <a:avLst>
              <a:gd name="adj1" fmla="val 24420"/>
              <a:gd name="adj2" fmla="val 65763"/>
            </a:avLst>
          </a:prstGeom>
          <a:solidFill>
            <a:srgbClr val="9BEA51"/>
          </a:solidFill>
          <a:ln>
            <a:solidFill>
              <a:srgbClr val="9BE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Textfeld 43"/>
          <p:cNvSpPr txBox="1"/>
          <p:nvPr/>
        </p:nvSpPr>
        <p:spPr>
          <a:xfrm>
            <a:off x="4451350" y="22462030"/>
            <a:ext cx="11964143" cy="861774"/>
          </a:xfrm>
          <a:prstGeom prst="rect">
            <a:avLst/>
          </a:prstGeom>
          <a:solidFill>
            <a:srgbClr val="9BEA51"/>
          </a:solidFill>
          <a:ln>
            <a:solidFill>
              <a:srgbClr val="9BE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5000" dirty="0" smtClean="0">
                <a:latin typeface="Verdana"/>
                <a:cs typeface="Verdana"/>
              </a:rPr>
              <a:t>FILTER</a:t>
            </a:r>
          </a:p>
        </p:txBody>
      </p:sp>
      <p:sp>
        <p:nvSpPr>
          <p:cNvPr id="36" name="Pfeil nach rechts 35"/>
          <p:cNvSpPr/>
          <p:nvPr/>
        </p:nvSpPr>
        <p:spPr>
          <a:xfrm rot="5400000">
            <a:off x="9991244" y="23598620"/>
            <a:ext cx="1008108" cy="751160"/>
          </a:xfrm>
          <a:prstGeom prst="rightArrow">
            <a:avLst>
              <a:gd name="adj1" fmla="val 24420"/>
              <a:gd name="adj2" fmla="val 65763"/>
            </a:avLst>
          </a:prstGeom>
          <a:solidFill>
            <a:srgbClr val="9BEA51"/>
          </a:solidFill>
          <a:ln>
            <a:solidFill>
              <a:srgbClr val="9BE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6454" y="8492481"/>
            <a:ext cx="1571844" cy="1000265"/>
          </a:xfrm>
          <a:prstGeom prst="rect">
            <a:avLst/>
          </a:prstGeom>
        </p:spPr>
      </p:pic>
      <p:grpSp>
        <p:nvGrpSpPr>
          <p:cNvPr id="15" name="Gruppieren 14"/>
          <p:cNvGrpSpPr/>
          <p:nvPr/>
        </p:nvGrpSpPr>
        <p:grpSpPr>
          <a:xfrm>
            <a:off x="4010422" y="32915370"/>
            <a:ext cx="12969752" cy="7836695"/>
            <a:chOff x="4010422" y="32915370"/>
            <a:chExt cx="12969752" cy="7836695"/>
          </a:xfrm>
        </p:grpSpPr>
        <p:sp>
          <p:nvSpPr>
            <p:cNvPr id="48" name="Textfeld 47"/>
            <p:cNvSpPr txBox="1"/>
            <p:nvPr/>
          </p:nvSpPr>
          <p:spPr>
            <a:xfrm>
              <a:off x="4390158" y="40290400"/>
              <a:ext cx="11964144" cy="4616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Verdana"/>
                  <a:cs typeface="Verdana"/>
                </a:rPr>
                <a:t>Abb. 5: Screenshot der Visualisierungs-Applikation</a:t>
              </a:r>
              <a:endParaRPr lang="de-DE" sz="2400" dirty="0">
                <a:latin typeface="Verdana"/>
                <a:cs typeface="Verdana"/>
              </a:endParaRPr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422" y="32915370"/>
              <a:ext cx="12969752" cy="760586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251</Words>
  <Application>Microsoft Office PowerPoint</Application>
  <PresentationFormat>Benutzerdefiniert</PresentationFormat>
  <Paragraphs>28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Fachhochschule Aargau, Nordwestschweiz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thomd0</dc:creator>
  <cp:lastModifiedBy>of-1</cp:lastModifiedBy>
  <cp:revision>256</cp:revision>
  <dcterms:created xsi:type="dcterms:W3CDTF">2013-05-05T18:29:12Z</dcterms:created>
  <dcterms:modified xsi:type="dcterms:W3CDTF">2017-08-15T12:18:08Z</dcterms:modified>
</cp:coreProperties>
</file>