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EA51"/>
    <a:srgbClr val="8CD246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 autoAdjust="0"/>
    <p:restoredTop sz="97622" autoAdjust="0"/>
  </p:normalViewPr>
  <p:slideViewPr>
    <p:cSldViewPr>
      <p:cViewPr>
        <p:scale>
          <a:sx n="25" d="100"/>
          <a:sy n="25" d="100"/>
        </p:scale>
        <p:origin x="-2862" y="-72"/>
      </p:cViewPr>
      <p:guideLst>
        <p:guide orient="horz" pos="26709"/>
        <p:guide pos="18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15.08.2017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2E9B-C103-384D-9B74-0B54F1F361F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150" y="947737"/>
            <a:ext cx="10363200" cy="17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9691350" y="41727623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60000" y="3240000"/>
            <a:ext cx="2880000" cy="39960000"/>
          </a:xfrm>
          <a:prstGeom prst="rect">
            <a:avLst/>
          </a:prstGeom>
          <a:solidFill>
            <a:srgbClr val="9BEA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 rot="16200000">
            <a:off x="-14537719" y="20911274"/>
            <a:ext cx="325374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0" b="0" i="0" dirty="0" smtClean="0">
                <a:latin typeface="Verdana"/>
                <a:cs typeface="Verdana"/>
              </a:rPr>
              <a:t>Studiengang Elektro- und Informationstechnik</a:t>
            </a:r>
            <a:endParaRPr lang="de-DE" sz="10800" b="0" i="0" dirty="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280000" y="12955091"/>
            <a:ext cx="11880000" cy="3631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Idee</a:t>
            </a:r>
            <a:endParaRPr lang="de-DE" sz="5000" dirty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Das Ziel ist, teure Laborgeräte wie Oszilloskop und </a:t>
            </a:r>
            <a:r>
              <a:rPr lang="de-DE" sz="3600" dirty="0" err="1" smtClean="0">
                <a:latin typeface="Verdana"/>
                <a:cs typeface="Verdana"/>
              </a:rPr>
              <a:t>Spectrum</a:t>
            </a:r>
            <a:r>
              <a:rPr lang="de-DE" sz="3600" dirty="0" smtClean="0">
                <a:latin typeface="Verdana"/>
                <a:cs typeface="Verdana"/>
              </a:rPr>
              <a:t> Analyzer durch eine günstigere Lösung zu ersetzen. Dafür wird ein </a:t>
            </a:r>
            <a:r>
              <a:rPr lang="de-DE" sz="3600" dirty="0" err="1" smtClean="0">
                <a:latin typeface="Verdana"/>
                <a:cs typeface="Verdana"/>
              </a:rPr>
              <a:t>Red</a:t>
            </a:r>
            <a:r>
              <a:rPr lang="de-DE" sz="3600" dirty="0" smtClean="0">
                <a:latin typeface="Verdana"/>
                <a:cs typeface="Verdana"/>
              </a:rPr>
              <a:t> Pitaya </a:t>
            </a:r>
            <a:r>
              <a:rPr lang="de-DE" sz="3600" dirty="0" err="1" smtClean="0">
                <a:latin typeface="Verdana"/>
                <a:cs typeface="Verdana"/>
              </a:rPr>
              <a:t>STEMlab</a:t>
            </a:r>
            <a:r>
              <a:rPr lang="de-DE" sz="3600" dirty="0" smtClean="0">
                <a:latin typeface="Verdana"/>
                <a:cs typeface="Verdana"/>
              </a:rPr>
              <a:t> verwendet.</a:t>
            </a:r>
          </a:p>
        </p:txBody>
      </p:sp>
      <p:sp>
        <p:nvSpPr>
          <p:cNvPr id="12" name="Textplatzhalter 1"/>
          <p:cNvSpPr txBox="1">
            <a:spLocks/>
          </p:cNvSpPr>
          <p:nvPr/>
        </p:nvSpPr>
        <p:spPr>
          <a:xfrm>
            <a:off x="3384550" y="40814029"/>
            <a:ext cx="10210800" cy="2386308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Diplomand: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Raphael Frey, Noah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Hüsser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  </a:t>
            </a:r>
            <a:r>
              <a:rPr lang="de-CH" sz="3600" kern="0" dirty="0" smtClean="0">
                <a:latin typeface="+mn-lt"/>
              </a:rPr>
              <a:t>Prof. Dr. Richard Gut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 </a:t>
            </a:r>
            <a:r>
              <a:rPr lang="de-CH" sz="3600" kern="0" noProof="0" dirty="0" smtClean="0">
                <a:latin typeface="+mn-lt"/>
              </a:rPr>
              <a:t>Dr. Jürg M. </a:t>
            </a:r>
            <a:r>
              <a:rPr lang="de-CH" sz="3600" kern="0" noProof="0" dirty="0" err="1" smtClean="0">
                <a:latin typeface="+mn-lt"/>
              </a:rPr>
              <a:t>Stettbacher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328262" y="1252537"/>
            <a:ext cx="5734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Ausstellungs-Nr</a:t>
            </a:r>
            <a:r>
              <a:rPr lang="de-DE" sz="4800" dirty="0" smtClean="0"/>
              <a:t>. </a:t>
            </a:r>
            <a:r>
              <a:rPr lang="de-DE" sz="7200" dirty="0" smtClean="0"/>
              <a:t>E-07</a:t>
            </a:r>
            <a:endParaRPr lang="de-DE" sz="7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320000" y="3239999"/>
            <a:ext cx="24840000" cy="317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0" b="1" i="0" dirty="0" err="1" smtClean="0">
                <a:latin typeface="Verdana"/>
                <a:cs typeface="Verdana"/>
              </a:rPr>
              <a:t>Red</a:t>
            </a:r>
            <a:r>
              <a:rPr lang="de-DE" sz="10000" b="1" i="0" dirty="0" smtClean="0">
                <a:latin typeface="Verdana"/>
                <a:cs typeface="Verdana"/>
              </a:rPr>
              <a:t> Pitaya </a:t>
            </a:r>
            <a:r>
              <a:rPr lang="de-DE" sz="10000" b="1" i="0" dirty="0" err="1" smtClean="0">
                <a:latin typeface="Verdana"/>
                <a:cs typeface="Verdana"/>
              </a:rPr>
              <a:t>STEMlab</a:t>
            </a:r>
            <a:endParaRPr lang="de-DE" sz="5000" b="1" i="0" dirty="0" smtClean="0">
              <a:latin typeface="Verdana"/>
              <a:cs typeface="Verdana"/>
            </a:endParaRPr>
          </a:p>
          <a:p>
            <a:r>
              <a:rPr lang="de-DE" sz="5000" b="1" i="0" dirty="0" smtClean="0">
                <a:latin typeface="Verdana"/>
                <a:cs typeface="Verdana"/>
              </a:rPr>
              <a:t>Verbesserung der Dezimationsfilter und der Visualisierungs-Software des </a:t>
            </a:r>
            <a:r>
              <a:rPr lang="de-DE" sz="5000" b="1" i="0" dirty="0" err="1" smtClean="0">
                <a:latin typeface="Verdana"/>
                <a:cs typeface="Verdana"/>
              </a:rPr>
              <a:t>STEMlab</a:t>
            </a:r>
            <a:endParaRPr lang="de-DE" sz="5000" b="1" i="0" dirty="0" smtClean="0">
              <a:latin typeface="Verdana"/>
              <a:cs typeface="Verdana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7196625" y="39085837"/>
            <a:ext cx="11880000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Links</a:t>
            </a:r>
            <a:endParaRPr lang="de-DE" sz="3600" dirty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https://github.com/alpenwasser/pitaya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http://redpitaya.com</a:t>
            </a:r>
            <a:endParaRPr lang="de-DE" sz="5000" dirty="0">
              <a:latin typeface="Verdana"/>
              <a:cs typeface="Verdana"/>
            </a:endParaRPr>
          </a:p>
        </p:txBody>
      </p:sp>
      <p:pic>
        <p:nvPicPr>
          <p:cNvPr id="33" name="Grafik 32" descr="Bildschirmausschnitt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60" y="24694281"/>
            <a:ext cx="12912450" cy="3960000"/>
          </a:xfrm>
          <a:prstGeom prst="rect">
            <a:avLst/>
          </a:prstGeom>
        </p:spPr>
      </p:pic>
      <p:pic>
        <p:nvPicPr>
          <p:cNvPr id="34" name="Grafik 33" descr="Bildschirmausschnitt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00" y="28510705"/>
            <a:ext cx="12823110" cy="396000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4451350" y="32441528"/>
            <a:ext cx="119641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>
                <a:latin typeface="Verdana"/>
                <a:cs typeface="Verdana"/>
              </a:rPr>
              <a:t>4</a:t>
            </a:r>
            <a:r>
              <a:rPr lang="de-DE" sz="2400" dirty="0" smtClean="0">
                <a:latin typeface="Verdana"/>
                <a:cs typeface="Verdana"/>
              </a:rPr>
              <a:t>: Gefiltertes Signal, Zeitverlauf und Spektrum (vereinfachte </a:t>
            </a:r>
            <a:r>
              <a:rPr lang="de-DE" sz="2400" dirty="0" err="1" smtClean="0">
                <a:latin typeface="Verdana"/>
                <a:cs typeface="Verdana"/>
              </a:rPr>
              <a:t>Darst</a:t>
            </a:r>
            <a:r>
              <a:rPr lang="de-DE" sz="2400" dirty="0" smtClean="0">
                <a:latin typeface="Verdana"/>
                <a:cs typeface="Verdana"/>
              </a:rPr>
              <a:t>.)</a:t>
            </a:r>
            <a:endParaRPr lang="de-DE" sz="2400" dirty="0">
              <a:latin typeface="Verdana"/>
              <a:cs typeface="Verdana"/>
            </a:endParaRPr>
          </a:p>
        </p:txBody>
      </p:sp>
      <p:pic>
        <p:nvPicPr>
          <p:cNvPr id="40" name="Grafik 3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8" y="6692280"/>
            <a:ext cx="24229842" cy="5760641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4390158" y="33448611"/>
            <a:ext cx="12025334" cy="7303454"/>
            <a:chOff x="4390158" y="33088571"/>
            <a:chExt cx="12025334" cy="7303454"/>
          </a:xfrm>
        </p:grpSpPr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9447" y="33088571"/>
              <a:ext cx="11986045" cy="6871406"/>
            </a:xfrm>
            <a:prstGeom prst="rect">
              <a:avLst/>
            </a:prstGeom>
          </p:spPr>
        </p:pic>
        <p:sp>
          <p:nvSpPr>
            <p:cNvPr id="48" name="Textfeld 47"/>
            <p:cNvSpPr txBox="1"/>
            <p:nvPr/>
          </p:nvSpPr>
          <p:spPr>
            <a:xfrm>
              <a:off x="4390158" y="39930360"/>
              <a:ext cx="11964144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Verdana"/>
                  <a:cs typeface="Verdana"/>
                </a:rPr>
                <a:t>Abb. 5: Screenshot der Visualisierungs-Applikation</a:t>
              </a:r>
              <a:endParaRPr lang="de-DE" sz="2400" dirty="0">
                <a:latin typeface="Verdana"/>
                <a:cs typeface="Verdana"/>
              </a:endParaRPr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17207582" y="22973629"/>
            <a:ext cx="11880000" cy="6617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Konzept</a:t>
            </a:r>
          </a:p>
          <a:p>
            <a:pPr algn="just"/>
            <a:endParaRPr lang="de-DE" sz="5000" dirty="0">
              <a:latin typeface="Verdana"/>
              <a:cs typeface="Verdana"/>
            </a:endParaRPr>
          </a:p>
          <a:p>
            <a:pPr algn="just"/>
            <a:r>
              <a:rPr lang="de-DE" sz="3600" dirty="0">
                <a:latin typeface="Verdana"/>
                <a:cs typeface="Verdana"/>
              </a:rPr>
              <a:t>Zur Übertragung via Netzwerk müssen die Daten aus dem ADC dezimiert werden. Diese Projekt implementiert ein neues Filtersystem zu diesem Zweck sowie eine neue Applikation zur Visualisierung der Daten.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 </a:t>
            </a:r>
            <a:r>
              <a:rPr lang="de-DE" sz="3600" dirty="0">
                <a:latin typeface="Verdana"/>
                <a:cs typeface="Verdana"/>
              </a:rPr>
              <a:t>Filter sind als Kaskaden auf dem FPGA des </a:t>
            </a:r>
            <a:r>
              <a:rPr lang="de-DE" sz="3600" dirty="0" err="1">
                <a:latin typeface="Verdana"/>
                <a:cs typeface="Verdana"/>
              </a:rPr>
              <a:t>STEMlab</a:t>
            </a:r>
            <a:r>
              <a:rPr lang="de-DE" sz="3600" dirty="0">
                <a:latin typeface="Verdana"/>
                <a:cs typeface="Verdana"/>
              </a:rPr>
              <a:t> </a:t>
            </a:r>
            <a:r>
              <a:rPr lang="de-DE" sz="3600" dirty="0" smtClean="0">
                <a:latin typeface="Verdana"/>
                <a:cs typeface="Verdana"/>
              </a:rPr>
              <a:t>implementiert. Die grafische Darstellung erfolgt </a:t>
            </a:r>
            <a:r>
              <a:rPr lang="de-DE" sz="3600" dirty="0">
                <a:latin typeface="Verdana"/>
                <a:cs typeface="Verdana"/>
              </a:rPr>
              <a:t>via Web-Applikation, womit Kompatibilität über verschiedene Plattformen erreicht wird</a:t>
            </a:r>
            <a:r>
              <a:rPr lang="de-DE" sz="3600" dirty="0" smtClean="0">
                <a:latin typeface="Verdana"/>
                <a:cs typeface="Verdana"/>
              </a:rPr>
              <a:t>.</a:t>
            </a:r>
            <a:endParaRPr lang="de-DE" sz="3600" dirty="0">
              <a:latin typeface="Verdana"/>
              <a:cs typeface="Verdana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7196625" y="30240047"/>
            <a:ext cx="11880000" cy="80637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Resultat</a:t>
            </a:r>
            <a:endParaRPr lang="de-DE" sz="5000" dirty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Es sind 6 Dezimationsketten implementiert, welche Abtastraten zwischen 50 kHz und 25 MHz erlauben. Die wichtigsten Einstellungen können direkt aus der Applikation im Browser getätigt werden.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Daten können exportiert werden zur weiteren Verarbeitung, und Dritt-Applikationen können für besondere Aufgaben problemlos an den </a:t>
            </a:r>
            <a:r>
              <a:rPr lang="de-DE" sz="3600" dirty="0" err="1" smtClean="0">
                <a:latin typeface="Verdana"/>
                <a:cs typeface="Verdana"/>
              </a:rPr>
              <a:t>STEMlab</a:t>
            </a:r>
            <a:r>
              <a:rPr lang="de-DE" sz="3600" dirty="0" smtClean="0">
                <a:latin typeface="Verdana"/>
                <a:cs typeface="Verdana"/>
              </a:rPr>
              <a:t> angebunden werden.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Das gesamte Projekt </a:t>
            </a:r>
            <a:r>
              <a:rPr lang="de-DE" sz="3600" dirty="0" err="1" smtClean="0">
                <a:latin typeface="Verdana"/>
                <a:cs typeface="Verdana"/>
              </a:rPr>
              <a:t>is</a:t>
            </a:r>
            <a:r>
              <a:rPr lang="de-DE" sz="3600" dirty="0" smtClean="0">
                <a:latin typeface="Verdana"/>
                <a:cs typeface="Verdana"/>
              </a:rPr>
              <a:t> open-</a:t>
            </a:r>
            <a:r>
              <a:rPr lang="de-DE" sz="3600" dirty="0" err="1" smtClean="0">
                <a:latin typeface="Verdana"/>
                <a:cs typeface="Verdana"/>
              </a:rPr>
              <a:t>sourced</a:t>
            </a:r>
            <a:r>
              <a:rPr lang="de-DE" sz="3600" dirty="0" smtClean="0">
                <a:latin typeface="Verdana"/>
                <a:cs typeface="Verdana"/>
              </a:rPr>
              <a:t>, womit bei Bedarf weitere Änderungen/Ergänzungen vorgenommen werden können.</a:t>
            </a:r>
            <a:endParaRPr lang="de-DE" sz="3600" dirty="0">
              <a:latin typeface="Verdana"/>
              <a:cs typeface="Verdana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6847542" y="12955091"/>
            <a:ext cx="0" cy="252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7811" y="11804850"/>
            <a:ext cx="245588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 smtClean="0">
                <a:latin typeface="Verdana"/>
                <a:cs typeface="Verdana"/>
              </a:rPr>
              <a:t>1: </a:t>
            </a:r>
            <a:r>
              <a:rPr lang="de-DE" sz="2400" dirty="0" smtClean="0">
                <a:latin typeface="Verdana"/>
                <a:cs typeface="Verdana"/>
              </a:rPr>
              <a:t>Signalverarbeitungskette des Systems.</a:t>
            </a:r>
            <a:endParaRPr lang="de-DE" sz="2400" dirty="0">
              <a:latin typeface="Verdana"/>
              <a:cs typeface="Verdana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7481585" y="16360369"/>
            <a:ext cx="10853450" cy="6461704"/>
            <a:chOff x="17481585" y="15524729"/>
            <a:chExt cx="10853450" cy="6461704"/>
          </a:xfrm>
        </p:grpSpPr>
        <p:sp>
          <p:nvSpPr>
            <p:cNvPr id="47" name="Textfeld 46"/>
            <p:cNvSpPr txBox="1"/>
            <p:nvPr/>
          </p:nvSpPr>
          <p:spPr>
            <a:xfrm>
              <a:off x="17481585" y="21136272"/>
              <a:ext cx="10853450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Verdana"/>
                  <a:cs typeface="Verdana"/>
                </a:rPr>
                <a:t>Abb. 2: </a:t>
              </a:r>
              <a:r>
                <a:rPr lang="de-DE" sz="2400" dirty="0" err="1" smtClean="0">
                  <a:latin typeface="Verdana"/>
                  <a:cs typeface="Verdana"/>
                </a:rPr>
                <a:t>Red</a:t>
              </a:r>
              <a:r>
                <a:rPr lang="de-DE" sz="2400" dirty="0" smtClean="0">
                  <a:latin typeface="Verdana"/>
                  <a:cs typeface="Verdana"/>
                </a:rPr>
                <a:t> </a:t>
              </a:r>
              <a:r>
                <a:rPr lang="de-DE" sz="2400" dirty="0" err="1" smtClean="0">
                  <a:latin typeface="Verdana"/>
                  <a:cs typeface="Verdana"/>
                </a:rPr>
                <a:t>Pidaya</a:t>
              </a:r>
              <a:r>
                <a:rPr lang="de-DE" sz="2400" dirty="0" smtClean="0">
                  <a:latin typeface="Verdana"/>
                  <a:cs typeface="Verdana"/>
                </a:rPr>
                <a:t> </a:t>
              </a:r>
              <a:r>
                <a:rPr lang="de-DE" sz="2400" dirty="0" err="1" smtClean="0">
                  <a:latin typeface="Verdana"/>
                  <a:cs typeface="Verdana"/>
                </a:rPr>
                <a:t>STEMlab</a:t>
              </a:r>
              <a:r>
                <a:rPr lang="de-DE" sz="2400" dirty="0" smtClean="0">
                  <a:latin typeface="Verdana"/>
                  <a:cs typeface="Verdana"/>
                </a:rPr>
                <a:t> (Quelle: elector.com)</a:t>
              </a:r>
              <a:endParaRPr lang="de-DE" sz="2400" dirty="0">
                <a:latin typeface="Verdana"/>
                <a:cs typeface="Verdana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3846" y="15524729"/>
              <a:ext cx="6461704" cy="6461704"/>
            </a:xfrm>
            <a:prstGeom prst="rect">
              <a:avLst/>
            </a:prstGeom>
          </p:spPr>
        </p:pic>
      </p:grpSp>
      <p:pic>
        <p:nvPicPr>
          <p:cNvPr id="32" name="Grafik 31" descr="Bildschirmausschnitt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94" y="16701833"/>
            <a:ext cx="12817424" cy="3960000"/>
          </a:xfrm>
          <a:prstGeom prst="rect">
            <a:avLst/>
          </a:prstGeom>
        </p:spPr>
      </p:pic>
      <p:pic>
        <p:nvPicPr>
          <p:cNvPr id="31" name="Grafik 30" descr="Bildschirmausschnitt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78" y="12770570"/>
            <a:ext cx="12961440" cy="3960000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4451350" y="20704224"/>
            <a:ext cx="119641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>
                <a:latin typeface="Verdana"/>
                <a:cs typeface="Verdana"/>
              </a:rPr>
              <a:t>3</a:t>
            </a:r>
            <a:r>
              <a:rPr lang="de-DE" sz="2400" dirty="0" smtClean="0">
                <a:latin typeface="Verdana"/>
                <a:cs typeface="Verdana"/>
              </a:rPr>
              <a:t>: Verrauschtes Eingangssignal, Zeitverlauf und Spektrum</a:t>
            </a:r>
            <a:endParaRPr lang="de-DE" sz="2400" dirty="0">
              <a:latin typeface="Verdana"/>
              <a:cs typeface="Verdana"/>
            </a:endParaRPr>
          </a:p>
        </p:txBody>
      </p:sp>
      <p:sp>
        <p:nvSpPr>
          <p:cNvPr id="38" name="Pfeil nach rechts 37"/>
          <p:cNvSpPr/>
          <p:nvPr/>
        </p:nvSpPr>
        <p:spPr>
          <a:xfrm rot="5400000">
            <a:off x="9991244" y="21438379"/>
            <a:ext cx="1008108" cy="751160"/>
          </a:xfrm>
          <a:prstGeom prst="rightArrow">
            <a:avLst>
              <a:gd name="adj1" fmla="val 24420"/>
              <a:gd name="adj2" fmla="val 65763"/>
            </a:avLst>
          </a:prstGeom>
          <a:solidFill>
            <a:srgbClr val="9BEA51"/>
          </a:solidFill>
          <a:ln>
            <a:solidFill>
              <a:srgbClr val="9BE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/>
          <p:cNvSpPr txBox="1"/>
          <p:nvPr/>
        </p:nvSpPr>
        <p:spPr>
          <a:xfrm>
            <a:off x="4451350" y="22462030"/>
            <a:ext cx="11964143" cy="861774"/>
          </a:xfrm>
          <a:prstGeom prst="rect">
            <a:avLst/>
          </a:prstGeom>
          <a:solidFill>
            <a:srgbClr val="9BEA51"/>
          </a:solidFill>
          <a:ln>
            <a:solidFill>
              <a:srgbClr val="9BE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000" dirty="0" smtClean="0">
                <a:latin typeface="Verdana"/>
                <a:cs typeface="Verdana"/>
              </a:rPr>
              <a:t>FILTER</a:t>
            </a:r>
          </a:p>
        </p:txBody>
      </p:sp>
      <p:sp>
        <p:nvSpPr>
          <p:cNvPr id="36" name="Pfeil nach rechts 35"/>
          <p:cNvSpPr/>
          <p:nvPr/>
        </p:nvSpPr>
        <p:spPr>
          <a:xfrm rot="5400000">
            <a:off x="9991244" y="23598620"/>
            <a:ext cx="1008108" cy="751160"/>
          </a:xfrm>
          <a:prstGeom prst="rightArrow">
            <a:avLst>
              <a:gd name="adj1" fmla="val 24420"/>
              <a:gd name="adj2" fmla="val 65763"/>
            </a:avLst>
          </a:prstGeom>
          <a:solidFill>
            <a:srgbClr val="9BEA51"/>
          </a:solidFill>
          <a:ln>
            <a:solidFill>
              <a:srgbClr val="9BE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Benutzerdefiniert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of-1</cp:lastModifiedBy>
  <cp:revision>222</cp:revision>
  <dcterms:created xsi:type="dcterms:W3CDTF">2013-05-05T18:29:12Z</dcterms:created>
  <dcterms:modified xsi:type="dcterms:W3CDTF">2017-08-15T10:18:17Z</dcterms:modified>
</cp:coreProperties>
</file>