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1" r:id="rId5"/>
    <p:sldId id="264"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114" d="100"/>
          <a:sy n="114" d="100"/>
        </p:scale>
        <p:origin x="3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3221F4F-51DD-42E4-B5A7-06FE6D52EDE5}"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7B1D5-1CD2-4733-B403-3FCD7D475361}" type="slidenum">
              <a:rPr lang="en-US" smtClean="0"/>
              <a:t>‹#›</a:t>
            </a:fld>
            <a:endParaRPr lang="en-US"/>
          </a:p>
        </p:txBody>
      </p:sp>
    </p:spTree>
    <p:extLst>
      <p:ext uri="{BB962C8B-B14F-4D97-AF65-F5344CB8AC3E}">
        <p14:creationId xmlns:p14="http://schemas.microsoft.com/office/powerpoint/2010/main" val="3199149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221F4F-51DD-42E4-B5A7-06FE6D52EDE5}"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7B1D5-1CD2-4733-B403-3FCD7D475361}" type="slidenum">
              <a:rPr lang="en-US" smtClean="0"/>
              <a:t>‹#›</a:t>
            </a:fld>
            <a:endParaRPr lang="en-US"/>
          </a:p>
        </p:txBody>
      </p:sp>
    </p:spTree>
    <p:extLst>
      <p:ext uri="{BB962C8B-B14F-4D97-AF65-F5344CB8AC3E}">
        <p14:creationId xmlns:p14="http://schemas.microsoft.com/office/powerpoint/2010/main" val="3465939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221F4F-51DD-42E4-B5A7-06FE6D52EDE5}"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7B1D5-1CD2-4733-B403-3FCD7D475361}" type="slidenum">
              <a:rPr lang="en-US" smtClean="0"/>
              <a:t>‹#›</a:t>
            </a:fld>
            <a:endParaRPr lang="en-US"/>
          </a:p>
        </p:txBody>
      </p:sp>
    </p:spTree>
    <p:extLst>
      <p:ext uri="{BB962C8B-B14F-4D97-AF65-F5344CB8AC3E}">
        <p14:creationId xmlns:p14="http://schemas.microsoft.com/office/powerpoint/2010/main" val="284372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221F4F-51DD-42E4-B5A7-06FE6D52EDE5}"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7B1D5-1CD2-4733-B403-3FCD7D475361}" type="slidenum">
              <a:rPr lang="en-US" smtClean="0"/>
              <a:t>‹#›</a:t>
            </a:fld>
            <a:endParaRPr lang="en-US"/>
          </a:p>
        </p:txBody>
      </p:sp>
    </p:spTree>
    <p:extLst>
      <p:ext uri="{BB962C8B-B14F-4D97-AF65-F5344CB8AC3E}">
        <p14:creationId xmlns:p14="http://schemas.microsoft.com/office/powerpoint/2010/main" val="1350409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221F4F-51DD-42E4-B5A7-06FE6D52EDE5}"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B7B1D5-1CD2-4733-B403-3FCD7D475361}" type="slidenum">
              <a:rPr lang="en-US" smtClean="0"/>
              <a:t>‹#›</a:t>
            </a:fld>
            <a:endParaRPr lang="en-US"/>
          </a:p>
        </p:txBody>
      </p:sp>
    </p:spTree>
    <p:extLst>
      <p:ext uri="{BB962C8B-B14F-4D97-AF65-F5344CB8AC3E}">
        <p14:creationId xmlns:p14="http://schemas.microsoft.com/office/powerpoint/2010/main" val="61302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221F4F-51DD-42E4-B5A7-06FE6D52EDE5}"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B7B1D5-1CD2-4733-B403-3FCD7D475361}" type="slidenum">
              <a:rPr lang="en-US" smtClean="0"/>
              <a:t>‹#›</a:t>
            </a:fld>
            <a:endParaRPr lang="en-US"/>
          </a:p>
        </p:txBody>
      </p:sp>
    </p:spTree>
    <p:extLst>
      <p:ext uri="{BB962C8B-B14F-4D97-AF65-F5344CB8AC3E}">
        <p14:creationId xmlns:p14="http://schemas.microsoft.com/office/powerpoint/2010/main" val="56623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221F4F-51DD-42E4-B5A7-06FE6D52EDE5}" type="datetimeFigureOut">
              <a:rPr lang="en-US" smtClean="0"/>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B7B1D5-1CD2-4733-B403-3FCD7D475361}" type="slidenum">
              <a:rPr lang="en-US" smtClean="0"/>
              <a:t>‹#›</a:t>
            </a:fld>
            <a:endParaRPr lang="en-US"/>
          </a:p>
        </p:txBody>
      </p:sp>
    </p:spTree>
    <p:extLst>
      <p:ext uri="{BB962C8B-B14F-4D97-AF65-F5344CB8AC3E}">
        <p14:creationId xmlns:p14="http://schemas.microsoft.com/office/powerpoint/2010/main" val="1215351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221F4F-51DD-42E4-B5A7-06FE6D52EDE5}" type="datetimeFigureOut">
              <a:rPr lang="en-US" smtClean="0"/>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B7B1D5-1CD2-4733-B403-3FCD7D475361}" type="slidenum">
              <a:rPr lang="en-US" smtClean="0"/>
              <a:t>‹#›</a:t>
            </a:fld>
            <a:endParaRPr lang="en-US"/>
          </a:p>
        </p:txBody>
      </p:sp>
    </p:spTree>
    <p:extLst>
      <p:ext uri="{BB962C8B-B14F-4D97-AF65-F5344CB8AC3E}">
        <p14:creationId xmlns:p14="http://schemas.microsoft.com/office/powerpoint/2010/main" val="2646826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221F4F-51DD-42E4-B5A7-06FE6D52EDE5}" type="datetimeFigureOut">
              <a:rPr lang="en-US" smtClean="0"/>
              <a:t>11/28/2022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B7B1D5-1CD2-4733-B403-3FCD7D475361}" type="slidenum">
              <a:rPr lang="en-US" smtClean="0"/>
              <a:t>‹#›</a:t>
            </a:fld>
            <a:endParaRPr lang="en-US"/>
          </a:p>
        </p:txBody>
      </p:sp>
    </p:spTree>
    <p:extLst>
      <p:ext uri="{BB962C8B-B14F-4D97-AF65-F5344CB8AC3E}">
        <p14:creationId xmlns:p14="http://schemas.microsoft.com/office/powerpoint/2010/main" val="4239827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221F4F-51DD-42E4-B5A7-06FE6D52EDE5}"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B7B1D5-1CD2-4733-B403-3FCD7D475361}" type="slidenum">
              <a:rPr lang="en-US" smtClean="0"/>
              <a:t>‹#›</a:t>
            </a:fld>
            <a:endParaRPr lang="en-US"/>
          </a:p>
        </p:txBody>
      </p:sp>
    </p:spTree>
    <p:extLst>
      <p:ext uri="{BB962C8B-B14F-4D97-AF65-F5344CB8AC3E}">
        <p14:creationId xmlns:p14="http://schemas.microsoft.com/office/powerpoint/2010/main" val="2786326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221F4F-51DD-42E4-B5A7-06FE6D52EDE5}"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B7B1D5-1CD2-4733-B403-3FCD7D475361}" type="slidenum">
              <a:rPr lang="en-US" smtClean="0"/>
              <a:t>‹#›</a:t>
            </a:fld>
            <a:endParaRPr lang="en-US"/>
          </a:p>
        </p:txBody>
      </p:sp>
    </p:spTree>
    <p:extLst>
      <p:ext uri="{BB962C8B-B14F-4D97-AF65-F5344CB8AC3E}">
        <p14:creationId xmlns:p14="http://schemas.microsoft.com/office/powerpoint/2010/main" val="4078639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221F4F-51DD-42E4-B5A7-06FE6D52EDE5}" type="datetimeFigureOut">
              <a:rPr lang="en-US" smtClean="0"/>
              <a:t>11/28/2022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B7B1D5-1CD2-4733-B403-3FCD7D475361}" type="slidenum">
              <a:rPr lang="en-US" smtClean="0"/>
              <a:t>‹#›</a:t>
            </a:fld>
            <a:endParaRPr lang="en-US"/>
          </a:p>
        </p:txBody>
      </p:sp>
    </p:spTree>
    <p:extLst>
      <p:ext uri="{BB962C8B-B14F-4D97-AF65-F5344CB8AC3E}">
        <p14:creationId xmlns:p14="http://schemas.microsoft.com/office/powerpoint/2010/main" val="3508794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python.org/download/"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stackoverflow.com/questions/23708898/pip-is-not-recognized-as-an-internal-or-external-command"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www.jetbrains.com/pycharm/download/index.html"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9309" y="1011526"/>
            <a:ext cx="9268691" cy="1593128"/>
          </a:xfrm>
        </p:spPr>
        <p:txBody>
          <a:bodyPr>
            <a:normAutofit/>
          </a:bodyPr>
          <a:lstStyle/>
          <a:p>
            <a:r>
              <a:rPr lang="en-US" sz="3600" dirty="0">
                <a:latin typeface="Times New Roman" panose="02020603050405020304" pitchFamily="18" charset="0"/>
                <a:cs typeface="Times New Roman" panose="02020603050405020304" pitchFamily="18" charset="0"/>
              </a:rPr>
              <a:t>Web testing with selenium and python</a:t>
            </a:r>
          </a:p>
        </p:txBody>
      </p:sp>
      <p:sp>
        <p:nvSpPr>
          <p:cNvPr id="3" name="Subtitle 2"/>
          <p:cNvSpPr>
            <a:spLocks noGrp="1"/>
          </p:cNvSpPr>
          <p:nvPr>
            <p:ph type="subTitle" idx="1"/>
          </p:nvPr>
        </p:nvSpPr>
        <p:spPr>
          <a:xfrm>
            <a:off x="1461654" y="3103274"/>
            <a:ext cx="9144000" cy="1655762"/>
          </a:xfrm>
        </p:spPr>
        <p:txBody>
          <a:bodyPr>
            <a:noAutofit/>
          </a:bodyPr>
          <a:lstStyle/>
          <a:p>
            <a:pPr marL="342900"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Selenium automates browsers. It automates the interaction we do in a browser window such as navigating to a website, clicking on links, filling out forms, submitting forms, navigating through pages, and so on. It works on every major browser available out there.</a:t>
            </a:r>
          </a:p>
          <a:p>
            <a:pPr marL="342900" indent="-34290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 order to use Selenium WebDriver, we need a programing language to write automation scripts. The language that we select should also have a Selenium client library available.</a:t>
            </a:r>
          </a:p>
        </p:txBody>
      </p:sp>
    </p:spTree>
    <p:extLst>
      <p:ext uri="{BB962C8B-B14F-4D97-AF65-F5344CB8AC3E}">
        <p14:creationId xmlns:p14="http://schemas.microsoft.com/office/powerpoint/2010/main" val="2015114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96291" y="2230438"/>
            <a:ext cx="9144000" cy="1655762"/>
          </a:xfrm>
        </p:spPr>
        <p:txBody>
          <a:bodyPr>
            <a:noAutofit/>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Installing Python and Selenium packages</a:t>
            </a:r>
          </a:p>
          <a:p>
            <a:pPr algn="just"/>
            <a:r>
              <a:rPr lang="en-US" dirty="0">
                <a:latin typeface="Times New Roman" panose="02020603050405020304" pitchFamily="18" charset="0"/>
                <a:cs typeface="Times New Roman" panose="02020603050405020304" pitchFamily="18" charset="0"/>
                <a:hlinkClick r:id="rId2"/>
              </a:rPr>
              <a:t>	http://python.org/download/</a:t>
            </a:r>
            <a:r>
              <a:rPr lang="en-US"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With pip (Package installer for python), you can simply install or upgrade the Selenium package using the following command:</a:t>
            </a:r>
          </a:p>
          <a:p>
            <a:pPr algn="just"/>
            <a:r>
              <a:rPr lang="en-US" b="1" dirty="0">
                <a:latin typeface="Times New Roman" panose="02020603050405020304" pitchFamily="18" charset="0"/>
                <a:cs typeface="Times New Roman" panose="02020603050405020304" pitchFamily="18" charset="0"/>
              </a:rPr>
              <a:t>	pip install -U selenium</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command will set up the Selenium WebDriver client library on your machine with all modules and classes that we will need to create automated scripts using Python. The pip tool will download the latest version of the Selenium package and install it on your machine. The optional –U flag will upgrade the existing version of the installed package to the latest version.</a:t>
            </a:r>
          </a:p>
        </p:txBody>
      </p:sp>
    </p:spTree>
    <p:extLst>
      <p:ext uri="{BB962C8B-B14F-4D97-AF65-F5344CB8AC3E}">
        <p14:creationId xmlns:p14="http://schemas.microsoft.com/office/powerpoint/2010/main" val="3813885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96291" y="2230438"/>
            <a:ext cx="9144000" cy="1655762"/>
          </a:xfrm>
        </p:spPr>
        <p:txBody>
          <a:bodyPr>
            <a:noAutofit/>
          </a:bodyPr>
          <a:lstStyle/>
          <a:p>
            <a:pPr algn="just"/>
            <a:r>
              <a:rPr lang="en-US" dirty="0">
                <a:latin typeface="Times New Roman" panose="02020603050405020304" pitchFamily="18" charset="0"/>
                <a:cs typeface="Times New Roman" panose="02020603050405020304" pitchFamily="18" charset="0"/>
              </a:rPr>
              <a:t>If you get an error that says </a:t>
            </a:r>
            <a:r>
              <a:rPr lang="en-US" dirty="0">
                <a:latin typeface="Times New Roman" panose="02020603050405020304" pitchFamily="18" charset="0"/>
                <a:cs typeface="Times New Roman" panose="02020603050405020304" pitchFamily="18" charset="0"/>
                <a:hlinkClick r:id="rId2"/>
              </a:rPr>
              <a:t>“'pip' is not recognized as an internal or external command</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add the path of your pip installation to your PATH system variable</a:t>
            </a:r>
            <a:r>
              <a:rPr lang="en-US" dirty="0">
                <a:latin typeface="Times New Roman" panose="02020603050405020304" pitchFamily="18" charset="0"/>
                <a:cs typeface="Times New Roman" panose="02020603050405020304" pitchFamily="18" charset="0"/>
              </a:rPr>
              <a:t>. Follow these steps.</a:t>
            </a:r>
          </a:p>
          <a:p>
            <a:pPr algn="just"/>
            <a:r>
              <a:rPr lang="en-US" dirty="0">
                <a:latin typeface="Times New Roman" panose="02020603050405020304" pitchFamily="18" charset="0"/>
                <a:cs typeface="Times New Roman" panose="02020603050405020304" pitchFamily="18" charset="0"/>
              </a:rPr>
              <a:t>Step 1. </a:t>
            </a:r>
            <a:r>
              <a:rPr lang="en-US" dirty="0" err="1">
                <a:latin typeface="Times New Roman" panose="02020603050405020304" pitchFamily="18" charset="0"/>
                <a:cs typeface="Times New Roman" panose="02020603050405020304" pitchFamily="18" charset="0"/>
              </a:rPr>
              <a:t>goto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cmd</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Step 2 . %</a:t>
            </a:r>
            <a:r>
              <a:rPr lang="en-US" dirty="0" err="1">
                <a:latin typeface="Times New Roman" panose="02020603050405020304" pitchFamily="18" charset="0"/>
                <a:cs typeface="Times New Roman" panose="02020603050405020304" pitchFamily="18" charset="0"/>
              </a:rPr>
              <a:t>appdata</a:t>
            </a:r>
            <a:r>
              <a:rPr 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sym typeface="Wingdings" panose="05000000000000000000" pitchFamily="2" charset="2"/>
              </a:rPr>
              <a:t>will open </a:t>
            </a:r>
            <a:r>
              <a:rPr lang="en-US" altLang="en-US" dirty="0">
                <a:solidFill>
                  <a:srgbClr val="232629"/>
                </a:solidFill>
                <a:latin typeface="Times New Roman" panose="02020603050405020304" pitchFamily="18" charset="0"/>
                <a:cs typeface="Times New Roman" panose="02020603050405020304" pitchFamily="18" charset="0"/>
              </a:rPr>
              <a:t>../</a:t>
            </a:r>
            <a:r>
              <a:rPr lang="en-US" altLang="en-US" dirty="0" err="1">
                <a:solidFill>
                  <a:srgbClr val="232629"/>
                </a:solidFill>
                <a:latin typeface="Times New Roman" panose="02020603050405020304" pitchFamily="18" charset="0"/>
                <a:cs typeface="Times New Roman" panose="02020603050405020304" pitchFamily="18" charset="0"/>
              </a:rPr>
              <a:t>AppData</a:t>
            </a:r>
            <a:r>
              <a:rPr lang="en-US" altLang="en-US" dirty="0">
                <a:solidFill>
                  <a:srgbClr val="232629"/>
                </a:solidFill>
                <a:latin typeface="Times New Roman" panose="02020603050405020304" pitchFamily="18" charset="0"/>
                <a:cs typeface="Times New Roman" panose="02020603050405020304" pitchFamily="18" charset="0"/>
              </a:rPr>
              <a:t>/Roaming</a:t>
            </a:r>
            <a:r>
              <a:rPr kumimoji="0" lang="en-US" altLang="en-US" b="0" i="0" u="none" strike="noStrike" cap="none" normalizeH="0" baseline="0" dirty="0">
                <a:ln>
                  <a:noFill/>
                </a:ln>
                <a:solidFill>
                  <a:srgbClr val="232629"/>
                </a:solidFill>
                <a:effectLst/>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Step3. go back one directory up and click on Local</a:t>
            </a:r>
            <a:r>
              <a:rPr lang="en-US" altLang="en-US" dirty="0">
                <a:solidFill>
                  <a:srgbClr val="232629"/>
                </a:solidFill>
                <a:latin typeface="Times New Roman" panose="02020603050405020304" pitchFamily="18" charset="0"/>
                <a:cs typeface="Times New Roman" panose="02020603050405020304" pitchFamily="18" charset="0"/>
              </a:rPr>
              <a:t>/Programs/Python/</a:t>
            </a:r>
            <a:r>
              <a:rPr lang="en-US" altLang="en-US" dirty="0" err="1">
                <a:solidFill>
                  <a:srgbClr val="232629"/>
                </a:solidFill>
                <a:latin typeface="Times New Roman" panose="02020603050405020304" pitchFamily="18" charset="0"/>
                <a:cs typeface="Times New Roman" panose="02020603050405020304" pitchFamily="18" charset="0"/>
              </a:rPr>
              <a:t>Python”VERSION</a:t>
            </a:r>
            <a:r>
              <a:rPr lang="en-US" altLang="en-US" dirty="0">
                <a:solidFill>
                  <a:srgbClr val="232629"/>
                </a:solidFill>
                <a:latin typeface="Times New Roman" panose="02020603050405020304" pitchFamily="18" charset="0"/>
                <a:cs typeface="Times New Roman" panose="02020603050405020304" pitchFamily="18" charset="0"/>
              </a:rPr>
              <a:t>”/Scripts</a:t>
            </a:r>
          </a:p>
          <a:p>
            <a:pPr lvl="0" algn="just" eaLnBrk="0" fontAlgn="base" hangingPunct="0">
              <a:lnSpc>
                <a:spcPct val="100000"/>
              </a:lnSpc>
              <a:spcBef>
                <a:spcPct val="0"/>
              </a:spcBef>
              <a:spcAft>
                <a:spcPct val="0"/>
              </a:spcAft>
            </a:pPr>
            <a:r>
              <a:rPr kumimoji="0" lang="en-US" altLang="en-US" b="0" i="0" u="none" strike="noStrike" cap="none" normalizeH="0" baseline="0" dirty="0">
                <a:ln>
                  <a:noFill/>
                </a:ln>
                <a:solidFill>
                  <a:srgbClr val="232629"/>
                </a:solidFill>
                <a:effectLst/>
                <a:latin typeface="Times New Roman" panose="02020603050405020304" pitchFamily="18" charset="0"/>
                <a:cs typeface="Times New Roman" panose="02020603050405020304" pitchFamily="18" charset="0"/>
              </a:rPr>
              <a:t>Step 4: Control Panel → </a:t>
            </a:r>
            <a:r>
              <a:rPr kumimoji="0" lang="en-US" altLang="en-US" b="0" i="1" u="none" strike="noStrike" cap="none" normalizeH="0" baseline="0" dirty="0">
                <a:ln>
                  <a:noFill/>
                </a:ln>
                <a:solidFill>
                  <a:srgbClr val="232629"/>
                </a:solidFill>
                <a:effectLst/>
                <a:latin typeface="Times New Roman" panose="02020603050405020304" pitchFamily="18" charset="0"/>
                <a:cs typeface="Times New Roman" panose="02020603050405020304" pitchFamily="18" charset="0"/>
              </a:rPr>
              <a:t>System and Security</a:t>
            </a:r>
            <a:r>
              <a:rPr kumimoji="0" lang="en-US" altLang="en-US" b="0" i="0" u="none" strike="noStrike" cap="none" normalizeH="0" baseline="0" dirty="0">
                <a:ln>
                  <a:noFill/>
                </a:ln>
                <a:solidFill>
                  <a:srgbClr val="232629"/>
                </a:solidFill>
                <a:effectLst/>
                <a:latin typeface="Times New Roman" panose="02020603050405020304" pitchFamily="18" charset="0"/>
                <a:cs typeface="Times New Roman" panose="02020603050405020304" pitchFamily="18" charset="0"/>
              </a:rPr>
              <a:t> → </a:t>
            </a:r>
            <a:r>
              <a:rPr kumimoji="0" lang="en-US" altLang="en-US" b="0" i="1" u="none" strike="noStrike" cap="none" normalizeH="0" baseline="0" dirty="0">
                <a:ln>
                  <a:noFill/>
                </a:ln>
                <a:solidFill>
                  <a:srgbClr val="232629"/>
                </a:solidFill>
                <a:effectLst/>
                <a:latin typeface="Times New Roman" panose="02020603050405020304" pitchFamily="18" charset="0"/>
                <a:cs typeface="Times New Roman" panose="02020603050405020304" pitchFamily="18" charset="0"/>
              </a:rPr>
              <a:t>System</a:t>
            </a:r>
            <a:r>
              <a:rPr lang="en-US" altLang="en-US" dirty="0">
                <a:solidFill>
                  <a:srgbClr val="232629"/>
                </a:solidFill>
                <a:latin typeface="Times New Roman" panose="02020603050405020304" pitchFamily="18" charset="0"/>
                <a:cs typeface="Times New Roman" panose="02020603050405020304" pitchFamily="18" charset="0"/>
                <a:sym typeface="Wingdings" panose="05000000000000000000" pitchFamily="2" charset="2"/>
              </a:rPr>
              <a:t></a:t>
            </a:r>
            <a:r>
              <a:rPr kumimoji="0" lang="en-US" altLang="en-US" b="0" i="0" u="none" strike="noStrike" cap="none" normalizeH="0" baseline="0" dirty="0">
                <a:ln>
                  <a:noFill/>
                </a:ln>
                <a:solidFill>
                  <a:srgbClr val="232629"/>
                </a:solidFill>
                <a:effectLst/>
                <a:latin typeface="Times New Roman" panose="02020603050405020304" pitchFamily="18" charset="0"/>
                <a:cs typeface="Times New Roman" panose="02020603050405020304" pitchFamily="18" charset="0"/>
              </a:rPr>
              <a:t> </a:t>
            </a:r>
            <a:r>
              <a:rPr kumimoji="0" lang="en-US" altLang="en-US" b="0" i="1" u="none" strike="noStrike" cap="none" normalizeH="0" baseline="0" dirty="0">
                <a:ln>
                  <a:noFill/>
                </a:ln>
                <a:solidFill>
                  <a:srgbClr val="232629"/>
                </a:solidFill>
                <a:effectLst/>
                <a:latin typeface="Times New Roman" panose="02020603050405020304" pitchFamily="18" charset="0"/>
                <a:cs typeface="Times New Roman" panose="02020603050405020304" pitchFamily="18" charset="0"/>
              </a:rPr>
              <a:t>Advanced System Settings</a:t>
            </a:r>
            <a:r>
              <a:rPr kumimoji="0" lang="en-US" altLang="en-US" b="0" i="0" u="none" strike="noStrike" cap="none" normalizeH="0" baseline="0" dirty="0">
                <a:ln>
                  <a:noFill/>
                </a:ln>
                <a:solidFill>
                  <a:srgbClr val="232629"/>
                </a:solidFill>
                <a:effectLst/>
                <a:latin typeface="Times New Roman" panose="02020603050405020304" pitchFamily="18" charset="0"/>
                <a:cs typeface="Times New Roman" panose="02020603050405020304" pitchFamily="18" charset="0"/>
              </a:rPr>
              <a:t> </a:t>
            </a:r>
          </a:p>
          <a:p>
            <a:pPr marL="342900" lvl="0" indent="-342900" algn="just" eaLnBrk="0" fontAlgn="base" hangingPunct="0">
              <a:lnSpc>
                <a:spcPct val="100000"/>
              </a:lnSpc>
              <a:spcBef>
                <a:spcPct val="0"/>
              </a:spcBef>
              <a:spcAft>
                <a:spcPct val="0"/>
              </a:spcAft>
              <a:buFont typeface="Wingdings" panose="05000000000000000000" pitchFamily="2" charset="2"/>
              <a:buChar char="à"/>
            </a:pPr>
            <a:r>
              <a:rPr kumimoji="0" lang="en-US" altLang="en-US" b="0" i="0" u="none" strike="noStrike" cap="none" normalizeH="0" baseline="0" dirty="0">
                <a:ln>
                  <a:noFill/>
                </a:ln>
                <a:solidFill>
                  <a:srgbClr val="232629"/>
                </a:solidFill>
                <a:effectLst/>
                <a:latin typeface="Times New Roman" panose="02020603050405020304" pitchFamily="18" charset="0"/>
                <a:cs typeface="Times New Roman" panose="02020603050405020304" pitchFamily="18" charset="0"/>
              </a:rPr>
              <a:t>Environment Variables </a:t>
            </a:r>
            <a:r>
              <a:rPr kumimoji="0" lang="en-US" altLang="en-US" b="0" i="0" u="none" strike="noStrike" cap="none" normalizeH="0" baseline="0" dirty="0">
                <a:ln>
                  <a:noFill/>
                </a:ln>
                <a:solidFill>
                  <a:srgbClr val="232629"/>
                </a:solidFill>
                <a:effectLst/>
                <a:latin typeface="Times New Roman" panose="02020603050405020304" pitchFamily="18" charset="0"/>
                <a:cs typeface="Times New Roman" panose="02020603050405020304" pitchFamily="18" charset="0"/>
                <a:sym typeface="Wingdings" panose="05000000000000000000" pitchFamily="2" charset="2"/>
              </a:rPr>
              <a:t></a:t>
            </a:r>
            <a:r>
              <a:rPr kumimoji="0" lang="en-US" altLang="en-US" b="0" i="0" u="none" strike="noStrike" cap="none" normalizeH="0" baseline="0" dirty="0">
                <a:ln>
                  <a:noFill/>
                </a:ln>
                <a:solidFill>
                  <a:srgbClr val="232629"/>
                </a:solidFill>
                <a:effectLst/>
                <a:latin typeface="Times New Roman" panose="02020603050405020304" pitchFamily="18" charset="0"/>
                <a:cs typeface="Times New Roman" panose="02020603050405020304" pitchFamily="18" charset="0"/>
              </a:rPr>
              <a:t>Click on the 'Path' Variable</a:t>
            </a:r>
            <a:r>
              <a:rPr kumimoji="0" lang="en-US" altLang="en-US" b="0" i="0" u="none" strike="noStrike" cap="none" normalizeH="0" baseline="0" dirty="0">
                <a:ln>
                  <a:noFill/>
                </a:ln>
                <a:solidFill>
                  <a:srgbClr val="232629"/>
                </a:solidFill>
                <a:effectLst/>
                <a:latin typeface="Times New Roman" panose="02020603050405020304" pitchFamily="18" charset="0"/>
                <a:cs typeface="Times New Roman" panose="02020603050405020304" pitchFamily="18" charset="0"/>
                <a:sym typeface="Wingdings" panose="05000000000000000000" pitchFamily="2" charset="2"/>
              </a:rPr>
              <a:t></a:t>
            </a:r>
            <a:r>
              <a:rPr kumimoji="0" lang="en-US" altLang="en-US" b="0" i="0" u="none" strike="noStrike" cap="none" normalizeH="0" baseline="0" dirty="0">
                <a:ln>
                  <a:noFill/>
                </a:ln>
                <a:solidFill>
                  <a:srgbClr val="232629"/>
                </a:solidFill>
                <a:effectLst/>
                <a:latin typeface="Times New Roman" panose="02020603050405020304" pitchFamily="18" charset="0"/>
                <a:cs typeface="Times New Roman" panose="02020603050405020304" pitchFamily="18" charset="0"/>
              </a:rPr>
              <a:t>  Edit  </a:t>
            </a:r>
          </a:p>
          <a:p>
            <a:pPr marL="342900" lvl="0" indent="-342900" algn="just" eaLnBrk="0" fontAlgn="base" hangingPunct="0">
              <a:lnSpc>
                <a:spcPct val="100000"/>
              </a:lnSpc>
              <a:spcBef>
                <a:spcPct val="0"/>
              </a:spcBef>
              <a:spcAft>
                <a:spcPct val="0"/>
              </a:spcAft>
              <a:buFont typeface="Wingdings" panose="05000000000000000000" pitchFamily="2" charset="2"/>
              <a:buChar char="à"/>
            </a:pPr>
            <a:r>
              <a:rPr kumimoji="0" lang="en-US" altLang="en-US" b="0" i="0" u="none" strike="noStrike" cap="none" normalizeH="0" baseline="0" dirty="0">
                <a:ln>
                  <a:noFill/>
                </a:ln>
                <a:solidFill>
                  <a:srgbClr val="232629"/>
                </a:solidFill>
                <a:effectLst/>
                <a:latin typeface="Times New Roman" panose="02020603050405020304" pitchFamily="18" charset="0"/>
                <a:cs typeface="Times New Roman" panose="02020603050405020304" pitchFamily="18" charset="0"/>
              </a:rPr>
              <a:t> paste your directory Path.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541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96291" y="2230438"/>
            <a:ext cx="9144000" cy="1655762"/>
          </a:xfrm>
        </p:spPr>
        <p:txBody>
          <a:bodyPr>
            <a:noAutofit/>
          </a:bodyPr>
          <a:lstStyle/>
          <a:p>
            <a:pPr algn="just"/>
            <a:r>
              <a:rPr lang="en-US" dirty="0">
                <a:latin typeface="Times New Roman" panose="02020603050405020304" pitchFamily="18" charset="0"/>
                <a:cs typeface="Times New Roman" panose="02020603050405020304" pitchFamily="18" charset="0"/>
              </a:rPr>
              <a:t>• Selecting and setting up a Python editor</a:t>
            </a:r>
          </a:p>
          <a:p>
            <a:pPr algn="just"/>
            <a:r>
              <a:rPr lang="en-US" b="1" dirty="0" err="1">
                <a:latin typeface="Times New Roman" panose="02020603050405020304" pitchFamily="18" charset="0"/>
                <a:cs typeface="Times New Roman" panose="02020603050405020304" pitchFamily="18" charset="0"/>
              </a:rPr>
              <a:t>PyCharm</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2"/>
              </a:rPr>
              <a:t>http://www.jetbrains.com/pycharm/download/index.html</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Launch the </a:t>
            </a:r>
            <a:r>
              <a:rPr lang="en-US" dirty="0" err="1">
                <a:latin typeface="Times New Roman" panose="02020603050405020304" pitchFamily="18" charset="0"/>
                <a:cs typeface="Times New Roman" panose="02020603050405020304" pitchFamily="18" charset="0"/>
              </a:rPr>
              <a:t>PyCharm</a:t>
            </a:r>
            <a:r>
              <a:rPr lang="en-US" dirty="0">
                <a:latin typeface="Times New Roman" panose="02020603050405020304" pitchFamily="18" charset="0"/>
                <a:cs typeface="Times New Roman" panose="02020603050405020304" pitchFamily="18" charset="0"/>
              </a:rPr>
              <a:t> Community Edition. Click on the </a:t>
            </a:r>
            <a:r>
              <a:rPr lang="en-US" b="1" dirty="0">
                <a:latin typeface="Times New Roman" panose="02020603050405020304" pitchFamily="18" charset="0"/>
                <a:cs typeface="Times New Roman" panose="02020603050405020304" pitchFamily="18" charset="0"/>
              </a:rPr>
              <a:t>Create New Project </a:t>
            </a:r>
            <a:r>
              <a:rPr lang="en-US" dirty="0">
                <a:latin typeface="Times New Roman" panose="02020603050405020304" pitchFamily="18" charset="0"/>
                <a:cs typeface="Times New Roman" panose="02020603050405020304" pitchFamily="18" charset="0"/>
              </a:rPr>
              <a:t>option on the </a:t>
            </a:r>
            <a:r>
              <a:rPr lang="en-US" b="1" dirty="0" err="1">
                <a:latin typeface="Times New Roman" panose="02020603050405020304" pitchFamily="18" charset="0"/>
                <a:cs typeface="Times New Roman" panose="02020603050405020304" pitchFamily="18" charset="0"/>
              </a:rPr>
              <a:t>PyCharm</a:t>
            </a:r>
            <a:r>
              <a:rPr lang="en-US" b="1" dirty="0">
                <a:latin typeface="Times New Roman" panose="02020603050405020304" pitchFamily="18" charset="0"/>
                <a:cs typeface="Times New Roman" panose="02020603050405020304" pitchFamily="18" charset="0"/>
              </a:rPr>
              <a:t> Community Edition.</a:t>
            </a:r>
          </a:p>
        </p:txBody>
      </p:sp>
    </p:spTree>
    <p:extLst>
      <p:ext uri="{BB962C8B-B14F-4D97-AF65-F5344CB8AC3E}">
        <p14:creationId xmlns:p14="http://schemas.microsoft.com/office/powerpoint/2010/main" val="4276799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96291" y="2230438"/>
            <a:ext cx="9144000" cy="1655762"/>
          </a:xfrm>
        </p:spPr>
        <p:txBody>
          <a:bodyPr>
            <a:noAutofit/>
          </a:bodyPr>
          <a:lstStyle/>
          <a:p>
            <a:pPr algn="just"/>
            <a:r>
              <a:rPr lang="en-US" dirty="0">
                <a:latin typeface="Times New Roman" panose="02020603050405020304" pitchFamily="18" charset="0"/>
                <a:cs typeface="Times New Roman" panose="02020603050405020304" pitchFamily="18" charset="0"/>
              </a:rPr>
              <a:t>Download </a:t>
            </a:r>
            <a:r>
              <a:rPr lang="en-US" dirty="0" err="1">
                <a:latin typeface="Times New Roman" panose="02020603050405020304" pitchFamily="18" charset="0"/>
                <a:cs typeface="Times New Roman" panose="02020603050405020304" pitchFamily="18" charset="0"/>
              </a:rPr>
              <a:t>webdrivers</a:t>
            </a:r>
            <a:r>
              <a:rPr lang="en-US" dirty="0">
                <a:latin typeface="Times New Roman" panose="02020603050405020304" pitchFamily="18" charset="0"/>
                <a:cs typeface="Times New Roman" panose="02020603050405020304" pitchFamily="18" charset="0"/>
              </a:rPr>
              <a:t> for chrome, Firefox and Internet Explorer.(extract and store them) </a:t>
            </a:r>
          </a:p>
          <a:p>
            <a:pPr algn="just"/>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Selenium.dev→downloads→the</a:t>
            </a:r>
            <a:r>
              <a:rPr lang="en-US" dirty="0">
                <a:latin typeface="Times New Roman" panose="02020603050405020304" pitchFamily="18" charset="0"/>
                <a:cs typeface="Times New Roman" panose="02020603050405020304" pitchFamily="18" charset="0"/>
              </a:rPr>
              <a:t> internet explorer driver server( download the one that fits your OS)→ Selenium.dev→downloads→browsers→chrome→documentations→download→latest stable version( download the one that fits your OS) Google→selenium→selenium_python.readthedocs.io→drivers→Firefox→download the one that fits your </a:t>
            </a:r>
            <a:r>
              <a:rPr lang="en-US" dirty="0" err="1">
                <a:latin typeface="Times New Roman" panose="02020603050405020304" pitchFamily="18" charset="0"/>
                <a:cs typeface="Times New Roman" panose="02020603050405020304" pitchFamily="18" charset="0"/>
              </a:rPr>
              <a:t>os</a:t>
            </a:r>
            <a:r>
              <a:rPr lang="en-US" dirty="0">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42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96291" y="2230438"/>
            <a:ext cx="9144000" cy="1655762"/>
          </a:xfrm>
        </p:spPr>
        <p:txBody>
          <a:bodyPr>
            <a:noAutofit/>
          </a:bodyPr>
          <a:lstStyle/>
          <a:p>
            <a:pPr algn="just"/>
            <a:r>
              <a:rPr lang="en-US" dirty="0">
                <a:latin typeface="Times New Roman" panose="02020603050405020304" pitchFamily="18" charset="0"/>
                <a:cs typeface="Times New Roman" panose="02020603050405020304" pitchFamily="18" charset="0"/>
              </a:rPr>
              <a:t>• After installing all the above components, it is time to start to use selenium to test a web application.(Functionality testing) </a:t>
            </a:r>
          </a:p>
          <a:p>
            <a:pPr algn="just"/>
            <a:r>
              <a:rPr lang="en-US" dirty="0">
                <a:latin typeface="Times New Roman" panose="02020603050405020304" pitchFamily="18" charset="0"/>
                <a:cs typeface="Times New Roman" panose="02020603050405020304" pitchFamily="18" charset="0"/>
              </a:rPr>
              <a:t>Start </a:t>
            </a:r>
            <a:r>
              <a:rPr lang="en-US" dirty="0" err="1">
                <a:latin typeface="Times New Roman" panose="02020603050405020304" pitchFamily="18" charset="0"/>
                <a:cs typeface="Times New Roman" panose="02020603050405020304" pitchFamily="18" charset="0"/>
              </a:rPr>
              <a:t>pycharm→new</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project→project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name→create→new</a:t>
            </a:r>
            <a:r>
              <a:rPr lang="en-US" dirty="0">
                <a:latin typeface="Times New Roman" panose="02020603050405020304" pitchFamily="18" charset="0"/>
                <a:cs typeface="Times New Roman" panose="02020603050405020304" pitchFamily="18" charset="0"/>
              </a:rPr>
              <a:t> python file In order to use functions and classes provided by selenium, we have to import required component from selenium. </a:t>
            </a:r>
          </a:p>
          <a:p>
            <a:pPr algn="just"/>
            <a:r>
              <a:rPr lang="en-US" dirty="0">
                <a:latin typeface="Times New Roman" panose="02020603050405020304" pitchFamily="18" charset="0"/>
                <a:cs typeface="Times New Roman" panose="02020603050405020304" pitchFamily="18" charset="0"/>
              </a:rPr>
              <a:t>First do the following. </a:t>
            </a:r>
            <a:r>
              <a:rPr lang="en-US" dirty="0" err="1">
                <a:latin typeface="Times New Roman" panose="02020603050405020304" pitchFamily="18" charset="0"/>
                <a:cs typeface="Times New Roman" panose="02020603050405020304" pitchFamily="18" charset="0"/>
              </a:rPr>
              <a:t>File→settings→locate</a:t>
            </a:r>
            <a:r>
              <a:rPr lang="en-US" dirty="0">
                <a:latin typeface="Times New Roman" panose="02020603050405020304" pitchFamily="18" charset="0"/>
                <a:cs typeface="Times New Roman" panose="02020603050405020304" pitchFamily="18" charset="0"/>
              </a:rPr>
              <a:t> your project </a:t>
            </a:r>
            <a:r>
              <a:rPr lang="en-US" dirty="0" err="1">
                <a:latin typeface="Times New Roman" panose="02020603050405020304" pitchFamily="18" charset="0"/>
                <a:cs typeface="Times New Roman" panose="02020603050405020304" pitchFamily="18" charset="0"/>
              </a:rPr>
              <a:t>name→python</a:t>
            </a:r>
            <a:r>
              <a:rPr lang="en-US" dirty="0">
                <a:latin typeface="Times New Roman" panose="02020603050405020304" pitchFamily="18" charset="0"/>
                <a:cs typeface="Times New Roman" panose="02020603050405020304" pitchFamily="18" charset="0"/>
              </a:rPr>
              <a:t> interpreter→+→type </a:t>
            </a:r>
            <a:r>
              <a:rPr lang="en-US" dirty="0" err="1">
                <a:latin typeface="Times New Roman" panose="02020603050405020304" pitchFamily="18" charset="0"/>
                <a:cs typeface="Times New Roman" panose="02020603050405020304" pitchFamily="18" charset="0"/>
              </a:rPr>
              <a:t>selenium→install</a:t>
            </a:r>
            <a:r>
              <a:rPr lang="en-US" dirty="0">
                <a:latin typeface="Times New Roman" panose="02020603050405020304" pitchFamily="18" charset="0"/>
                <a:cs typeface="Times New Roman" panose="02020603050405020304" pitchFamily="18" charset="0"/>
              </a:rPr>
              <a:t> package.</a:t>
            </a:r>
          </a:p>
        </p:txBody>
      </p:sp>
    </p:spTree>
    <p:extLst>
      <p:ext uri="{BB962C8B-B14F-4D97-AF65-F5344CB8AC3E}">
        <p14:creationId xmlns:p14="http://schemas.microsoft.com/office/powerpoint/2010/main" val="2072321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39091" y="844984"/>
            <a:ext cx="9144000" cy="1655762"/>
          </a:xfrm>
        </p:spPr>
        <p:txBody>
          <a:bodyPr>
            <a:noAutofit/>
          </a:bodyPr>
          <a:lstStyle/>
          <a:p>
            <a:pPr algn="just"/>
            <a:r>
              <a:rPr lang="en-US" dirty="0"/>
              <a:t>EXAMPLE 1: A program to test if textboxes that accept username and password in Facebook are enabled and displayed. </a:t>
            </a:r>
          </a:p>
        </p:txBody>
      </p:sp>
      <p:sp>
        <p:nvSpPr>
          <p:cNvPr id="2" name="Rectangle 1"/>
          <p:cNvSpPr>
            <a:spLocks noChangeArrowheads="1"/>
          </p:cNvSpPr>
          <p:nvPr/>
        </p:nvSpPr>
        <p:spPr bwMode="auto">
          <a:xfrm>
            <a:off x="1152990" y="2064136"/>
            <a:ext cx="10012934" cy="34778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JetBrains Mono"/>
              </a:rPr>
              <a:t>from </a:t>
            </a:r>
            <a:r>
              <a:rPr kumimoji="0" lang="en-US" altLang="en-US" sz="2000" b="0" i="0" u="none" strike="noStrike" cap="none" normalizeH="0" baseline="0" dirty="0">
                <a:ln>
                  <a:noFill/>
                </a:ln>
                <a:solidFill>
                  <a:srgbClr val="A9B7C6"/>
                </a:solidFill>
                <a:effectLst/>
                <a:latin typeface="JetBrains Mono"/>
              </a:rPr>
              <a:t>selenium </a:t>
            </a:r>
            <a:r>
              <a:rPr kumimoji="0" lang="en-US" altLang="en-US" sz="2000" b="0" i="0" u="none" strike="noStrike" cap="none" normalizeH="0" baseline="0" dirty="0">
                <a:ln>
                  <a:noFill/>
                </a:ln>
                <a:solidFill>
                  <a:srgbClr val="CC7832"/>
                </a:solidFill>
                <a:effectLst/>
                <a:latin typeface="JetBrains Mono"/>
              </a:rPr>
              <a:t>import </a:t>
            </a:r>
            <a:r>
              <a:rPr kumimoji="0" lang="en-US" altLang="en-US" sz="2000" b="0" i="0" u="none" strike="noStrike" cap="none" normalizeH="0" baseline="0" dirty="0" err="1">
                <a:ln>
                  <a:noFill/>
                </a:ln>
                <a:solidFill>
                  <a:srgbClr val="A9B7C6"/>
                </a:solidFill>
                <a:effectLst/>
                <a:latin typeface="JetBrains Mono"/>
              </a:rPr>
              <a:t>webdriver</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CC7832"/>
                </a:solidFill>
                <a:effectLst/>
                <a:latin typeface="JetBrains Mono"/>
              </a:rPr>
              <a:t>from </a:t>
            </a:r>
            <a:r>
              <a:rPr kumimoji="0" lang="en-US" altLang="en-US" sz="2000" b="0" i="0" u="none" strike="noStrike" cap="none" normalizeH="0" baseline="0" dirty="0" err="1">
                <a:ln>
                  <a:noFill/>
                </a:ln>
                <a:solidFill>
                  <a:srgbClr val="A9B7C6"/>
                </a:solidFill>
                <a:effectLst/>
                <a:latin typeface="JetBrains Mono"/>
              </a:rPr>
              <a:t>selenium.webdriver.common.keys</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import </a:t>
            </a:r>
            <a:r>
              <a:rPr kumimoji="0" lang="en-US" altLang="en-US" sz="2000" b="0" i="0" u="none" strike="noStrike" cap="none" normalizeH="0" baseline="0" dirty="0">
                <a:ln>
                  <a:noFill/>
                </a:ln>
                <a:solidFill>
                  <a:srgbClr val="A9B7C6"/>
                </a:solidFill>
                <a:effectLst/>
                <a:latin typeface="JetBrains Mono"/>
              </a:rPr>
              <a:t>Keys</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CC7832"/>
                </a:solidFill>
                <a:effectLst/>
                <a:latin typeface="JetBrains Mono"/>
              </a:rPr>
              <a:t>from </a:t>
            </a:r>
            <a:r>
              <a:rPr kumimoji="0" lang="en-US" altLang="en-US" sz="2000" b="0" i="0" u="none" strike="noStrike" cap="none" normalizeH="0" baseline="0" dirty="0">
                <a:ln>
                  <a:noFill/>
                </a:ln>
                <a:solidFill>
                  <a:srgbClr val="A9B7C6"/>
                </a:solidFill>
                <a:effectLst/>
                <a:latin typeface="JetBrains Mono"/>
              </a:rPr>
              <a:t>selenium.webdriver.common.by </a:t>
            </a:r>
            <a:r>
              <a:rPr kumimoji="0" lang="en-US" altLang="en-US" sz="2000" b="0" i="0" u="none" strike="noStrike" cap="none" normalizeH="0" baseline="0" dirty="0">
                <a:ln>
                  <a:noFill/>
                </a:ln>
                <a:solidFill>
                  <a:srgbClr val="CC7832"/>
                </a:solidFill>
                <a:effectLst/>
                <a:latin typeface="JetBrains Mono"/>
              </a:rPr>
              <a:t>import </a:t>
            </a:r>
            <a:r>
              <a:rPr kumimoji="0" lang="en-US" altLang="en-US" sz="2000" b="0" i="0" u="none" strike="noStrike" cap="none" normalizeH="0" baseline="0" dirty="0">
                <a:ln>
                  <a:noFill/>
                </a:ln>
                <a:solidFill>
                  <a:srgbClr val="A9B7C6"/>
                </a:solidFill>
                <a:effectLst/>
                <a:latin typeface="JetBrains Mono"/>
              </a:rPr>
              <a:t>By</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newDriver</a:t>
            </a:r>
            <a:r>
              <a:rPr kumimoji="0" lang="en-US" altLang="en-US" sz="2000" b="0" i="0" u="none" strike="noStrike" cap="none" normalizeH="0" baseline="0" dirty="0">
                <a:ln>
                  <a:noFill/>
                </a:ln>
                <a:solidFill>
                  <a:srgbClr val="A9B7C6"/>
                </a:solidFill>
                <a:effectLst/>
                <a:latin typeface="JetBrains Mono"/>
              </a:rPr>
              <a:t> = </a:t>
            </a:r>
            <a:r>
              <a:rPr kumimoji="0" lang="en-US" altLang="en-US" sz="2000" b="0" i="0" u="none" strike="noStrike" cap="none" normalizeH="0" baseline="0" dirty="0" err="1">
                <a:ln>
                  <a:noFill/>
                </a:ln>
                <a:solidFill>
                  <a:srgbClr val="A9B7C6"/>
                </a:solidFill>
                <a:effectLst/>
                <a:latin typeface="JetBrains Mono"/>
              </a:rPr>
              <a:t>webdriver.Chrome</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err="1">
                <a:ln>
                  <a:noFill/>
                </a:ln>
                <a:solidFill>
                  <a:srgbClr val="AA4926"/>
                </a:solidFill>
                <a:effectLst/>
                <a:latin typeface="JetBrains Mono"/>
              </a:rPr>
              <a:t>executable_path</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A8759"/>
                </a:solidFill>
                <a:effectLst/>
                <a:latin typeface="JetBrains Mono"/>
              </a:rPr>
              <a:t>"C:</a:t>
            </a:r>
            <a:r>
              <a:rPr kumimoji="0" lang="en-US" altLang="en-US" sz="2000" b="0" i="0" u="none" strike="noStrike" cap="none" normalizeH="0" baseline="0" dirty="0">
                <a:ln>
                  <a:noFill/>
                </a:ln>
                <a:solidFill>
                  <a:srgbClr val="CC7832"/>
                </a:solidFill>
                <a:effectLst/>
                <a:latin typeface="JetBrains Mono"/>
              </a:rPr>
              <a:t>\\</a:t>
            </a:r>
            <a:r>
              <a:rPr kumimoji="0" lang="en-US" altLang="en-US" sz="2000" b="0" i="0" u="none" strike="noStrike" cap="none" normalizeH="0" baseline="0" dirty="0">
                <a:ln>
                  <a:noFill/>
                </a:ln>
                <a:solidFill>
                  <a:srgbClr val="6A8759"/>
                </a:solidFill>
                <a:effectLst/>
                <a:latin typeface="JetBrains Mono"/>
              </a:rPr>
              <a:t>SeleniumDrivers</a:t>
            </a:r>
            <a:r>
              <a:rPr kumimoji="0" lang="en-US" altLang="en-US" sz="2000" b="0" i="0" u="none" strike="noStrike" cap="none" normalizeH="0" baseline="0" dirty="0">
                <a:ln>
                  <a:noFill/>
                </a:ln>
                <a:solidFill>
                  <a:srgbClr val="CC7832"/>
                </a:solidFill>
                <a:effectLst/>
                <a:latin typeface="JetBrains Mono"/>
              </a:rPr>
              <a:t>\\</a:t>
            </a:r>
            <a:r>
              <a:rPr kumimoji="0" lang="en-US" altLang="en-US" sz="2000" b="0" i="0" u="none" strike="noStrike" cap="none" normalizeH="0" baseline="0" dirty="0">
                <a:ln>
                  <a:noFill/>
                </a:ln>
                <a:solidFill>
                  <a:srgbClr val="6A8759"/>
                </a:solidFill>
                <a:effectLst/>
                <a:latin typeface="JetBrains Mono"/>
              </a:rPr>
              <a:t>chromedriver"</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808080"/>
                </a:solidFill>
                <a:effectLst/>
                <a:latin typeface="JetBrains Mono"/>
              </a:rPr>
              <a:t># repeat the same for Firefox and IE.</a:t>
            </a:r>
            <a:br>
              <a:rPr kumimoji="0" lang="en-US" altLang="en-US" sz="2000" b="0" i="0" u="none" strike="noStrike" cap="none" normalizeH="0" baseline="0" dirty="0">
                <a:ln>
                  <a:noFill/>
                </a:ln>
                <a:solidFill>
                  <a:srgbClr val="808080"/>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newDriver.get</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A8759"/>
                </a:solidFill>
                <a:effectLst/>
                <a:latin typeface="JetBrains Mono"/>
              </a:rPr>
              <a:t>"https://www.facebook.com/"</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eleName</a:t>
            </a:r>
            <a:r>
              <a:rPr kumimoji="0" lang="en-US" altLang="en-US" sz="2000" b="0" i="0" u="none" strike="noStrike" cap="none" normalizeH="0" baseline="0" dirty="0">
                <a:ln>
                  <a:noFill/>
                </a:ln>
                <a:solidFill>
                  <a:srgbClr val="A9B7C6"/>
                </a:solidFill>
                <a:effectLst/>
                <a:latin typeface="JetBrains Mono"/>
              </a:rPr>
              <a:t> = </a:t>
            </a:r>
            <a:r>
              <a:rPr kumimoji="0" lang="en-US" altLang="en-US" sz="2000" b="0" i="0" u="none" strike="noStrike" cap="none" normalizeH="0" baseline="0" dirty="0" err="1">
                <a:ln>
                  <a:noFill/>
                </a:ln>
                <a:solidFill>
                  <a:srgbClr val="A9B7C6"/>
                </a:solidFill>
                <a:effectLst/>
                <a:latin typeface="JetBrains Mono"/>
              </a:rPr>
              <a:t>newDriver.find_element</a:t>
            </a:r>
            <a:r>
              <a:rPr kumimoji="0" lang="en-US" altLang="en-US" sz="2000" b="0" i="0" u="none" strike="noStrike" cap="none" normalizeH="0" baseline="0" dirty="0">
                <a:ln>
                  <a:noFill/>
                </a:ln>
                <a:solidFill>
                  <a:srgbClr val="A9B7C6"/>
                </a:solidFill>
                <a:effectLst/>
                <a:latin typeface="JetBrains Mono"/>
              </a:rPr>
              <a:t>(By.ID</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A8759"/>
                </a:solidFill>
                <a:effectLst/>
                <a:latin typeface="JetBrains Mono"/>
              </a:rPr>
              <a:t>"email"</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err="1">
                <a:ln>
                  <a:noFill/>
                </a:ln>
                <a:solidFill>
                  <a:srgbClr val="A9B7C6"/>
                </a:solidFill>
                <a:effectLst/>
                <a:latin typeface="JetBrains Mono"/>
              </a:rPr>
              <a:t>elePassword</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err="1">
                <a:ln>
                  <a:noFill/>
                </a:ln>
                <a:solidFill>
                  <a:srgbClr val="A9B7C6"/>
                </a:solidFill>
                <a:effectLst/>
                <a:latin typeface="JetBrains Mono"/>
              </a:rPr>
              <a:t>newDriver.find_element</a:t>
            </a:r>
            <a:r>
              <a:rPr kumimoji="0" lang="en-US" altLang="en-US" sz="2000" b="0" i="0" u="none" strike="noStrike" cap="none" normalizeH="0" baseline="0" dirty="0">
                <a:ln>
                  <a:noFill/>
                </a:ln>
                <a:solidFill>
                  <a:srgbClr val="A9B7C6"/>
                </a:solidFill>
                <a:effectLst/>
                <a:latin typeface="JetBrains Mono"/>
              </a:rPr>
              <a:t>(By.ID</a:t>
            </a:r>
            <a:r>
              <a:rPr kumimoji="0" lang="en-US" altLang="en-US" sz="2000" b="0" i="0" u="none" strike="noStrike" cap="none" normalizeH="0" baseline="0" dirty="0">
                <a:ln>
                  <a:noFill/>
                </a:ln>
                <a:solidFill>
                  <a:srgbClr val="CC7832"/>
                </a:solidFill>
                <a:effectLst/>
                <a:latin typeface="JetBrains Mono"/>
              </a:rPr>
              <a:t>, </a:t>
            </a:r>
            <a:r>
              <a:rPr kumimoji="0" lang="en-US" altLang="en-US" sz="2000" b="0" i="0" u="none" strike="noStrike" cap="none" normalizeH="0" baseline="0" dirty="0">
                <a:ln>
                  <a:noFill/>
                </a:ln>
                <a:solidFill>
                  <a:srgbClr val="6A8759"/>
                </a:solidFill>
                <a:effectLst/>
                <a:latin typeface="JetBrains Mono"/>
              </a:rPr>
              <a:t>"pass"</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8888C6"/>
                </a:solidFill>
                <a:effectLst/>
                <a:latin typeface="JetBrains Mono"/>
              </a:rPr>
              <a:t>print</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err="1">
                <a:ln>
                  <a:noFill/>
                </a:ln>
                <a:solidFill>
                  <a:srgbClr val="A9B7C6"/>
                </a:solidFill>
                <a:effectLst/>
                <a:latin typeface="JetBrains Mono"/>
              </a:rPr>
              <a:t>eleName.is_displayed</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8888C6"/>
                </a:solidFill>
                <a:effectLst/>
                <a:latin typeface="JetBrains Mono"/>
              </a:rPr>
              <a:t>print</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err="1">
                <a:ln>
                  <a:noFill/>
                </a:ln>
                <a:solidFill>
                  <a:srgbClr val="A9B7C6"/>
                </a:solidFill>
                <a:effectLst/>
                <a:latin typeface="JetBrains Mono"/>
              </a:rPr>
              <a:t>eleName.is_enabled</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8888C6"/>
                </a:solidFill>
                <a:effectLst/>
                <a:latin typeface="JetBrains Mono"/>
              </a:rPr>
              <a:t>print</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err="1">
                <a:ln>
                  <a:noFill/>
                </a:ln>
                <a:solidFill>
                  <a:srgbClr val="A9B7C6"/>
                </a:solidFill>
                <a:effectLst/>
                <a:latin typeface="JetBrains Mono"/>
              </a:rPr>
              <a:t>elePassword.is_displayed</a:t>
            </a:r>
            <a:r>
              <a:rPr kumimoji="0" lang="en-US" altLang="en-US" sz="2000" b="0" i="0" u="none" strike="noStrike" cap="none" normalizeH="0" baseline="0" dirty="0">
                <a:ln>
                  <a:noFill/>
                </a:ln>
                <a:solidFill>
                  <a:srgbClr val="A9B7C6"/>
                </a:solidFill>
                <a:effectLst/>
                <a:latin typeface="JetBrains Mono"/>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9895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983</TotalTime>
  <Words>417</Words>
  <Application>Microsoft Office PowerPoint</Application>
  <PresentationFormat>Geniş ekran</PresentationFormat>
  <Paragraphs>25</Paragraphs>
  <Slides>7</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7</vt:i4>
      </vt:variant>
    </vt:vector>
  </HeadingPairs>
  <TitlesOfParts>
    <vt:vector size="14" baseType="lpstr">
      <vt:lpstr>Arial</vt:lpstr>
      <vt:lpstr>Calibri</vt:lpstr>
      <vt:lpstr>Calibri Light</vt:lpstr>
      <vt:lpstr>JetBrains Mono</vt:lpstr>
      <vt:lpstr>Times New Roman</vt:lpstr>
      <vt:lpstr>Wingdings</vt:lpstr>
      <vt:lpstr>Office Theme</vt:lpstr>
      <vt:lpstr>Web testing with selenium and python</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testing with selenium and python</dc:title>
  <dc:creator>Windows User</dc:creator>
  <cp:lastModifiedBy>Belaynesh Biadgilign Chekol</cp:lastModifiedBy>
  <cp:revision>13</cp:revision>
  <dcterms:created xsi:type="dcterms:W3CDTF">2021-12-14T17:44:40Z</dcterms:created>
  <dcterms:modified xsi:type="dcterms:W3CDTF">2022-11-28T11:28:15Z</dcterms:modified>
</cp:coreProperties>
</file>