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80" r:id="rId5"/>
    <p:sldId id="281" r:id="rId6"/>
    <p:sldId id="257" r:id="rId7"/>
    <p:sldId id="258" r:id="rId8"/>
    <p:sldId id="259" r:id="rId9"/>
    <p:sldId id="260" r:id="rId10"/>
    <p:sldId id="261" r:id="rId11"/>
    <p:sldId id="262" r:id="rId12"/>
    <p:sldId id="263" r:id="rId13"/>
    <p:sldId id="264" r:id="rId14"/>
    <p:sldId id="265" r:id="rId15"/>
    <p:sldId id="278" r:id="rId16"/>
    <p:sldId id="266" r:id="rId17"/>
    <p:sldId id="267" r:id="rId18"/>
    <p:sldId id="268" r:id="rId19"/>
    <p:sldId id="269" r:id="rId20"/>
    <p:sldId id="270" r:id="rId21"/>
    <p:sldId id="271" r:id="rId22"/>
    <p:sldId id="279" r:id="rId23"/>
    <p:sldId id="272" r:id="rId24"/>
    <p:sldId id="273" r:id="rId25"/>
    <p:sldId id="274" r:id="rId26"/>
    <p:sldId id="283" r:id="rId27"/>
    <p:sldId id="282" r:id="rId28"/>
    <p:sldId id="284" r:id="rId29"/>
    <p:sldId id="275" r:id="rId30"/>
    <p:sldId id="286" r:id="rId31"/>
    <p:sldId id="285" r:id="rId3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56" autoAdjust="0"/>
    <p:restoredTop sz="94660"/>
  </p:normalViewPr>
  <p:slideViewPr>
    <p:cSldViewPr snapToGrid="0">
      <p:cViewPr varScale="1">
        <p:scale>
          <a:sx n="114" d="100"/>
          <a:sy n="114" d="100"/>
        </p:scale>
        <p:origin x="35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8DBE21-4524-FB3D-C45F-34344FFF96D4}"/>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4F526F2C-34DC-0DF9-9898-D308E4D889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901933D1-15D4-DF5D-33C3-89A6268ECD23}"/>
              </a:ext>
            </a:extLst>
          </p:cNvPr>
          <p:cNvSpPr>
            <a:spLocks noGrp="1"/>
          </p:cNvSpPr>
          <p:nvPr>
            <p:ph type="dt" sz="half" idx="10"/>
          </p:nvPr>
        </p:nvSpPr>
        <p:spPr/>
        <p:txBody>
          <a:bodyPr/>
          <a:lstStyle/>
          <a:p>
            <a:fld id="{692D9E0B-CDC4-4126-8D6B-0BE25D3F98D1}" type="datetimeFigureOut">
              <a:rPr lang="tr-TR" smtClean="0"/>
              <a:t>13.01.2023</a:t>
            </a:fld>
            <a:endParaRPr lang="tr-TR"/>
          </a:p>
        </p:txBody>
      </p:sp>
      <p:sp>
        <p:nvSpPr>
          <p:cNvPr id="5" name="Alt Bilgi Yer Tutucusu 4">
            <a:extLst>
              <a:ext uri="{FF2B5EF4-FFF2-40B4-BE49-F238E27FC236}">
                <a16:creationId xmlns:a16="http://schemas.microsoft.com/office/drawing/2014/main" id="{C070662F-F697-DA06-97AF-C2E327F40F5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8D1FF98-C173-9044-905D-0EC5BDDE8942}"/>
              </a:ext>
            </a:extLst>
          </p:cNvPr>
          <p:cNvSpPr>
            <a:spLocks noGrp="1"/>
          </p:cNvSpPr>
          <p:nvPr>
            <p:ph type="sldNum" sz="quarter" idx="12"/>
          </p:nvPr>
        </p:nvSpPr>
        <p:spPr/>
        <p:txBody>
          <a:bodyPr/>
          <a:lstStyle/>
          <a:p>
            <a:fld id="{6EFE6CD9-4845-4F71-AD51-F0CA053954E3}" type="slidenum">
              <a:rPr lang="tr-TR" smtClean="0"/>
              <a:t>‹#›</a:t>
            </a:fld>
            <a:endParaRPr lang="tr-TR"/>
          </a:p>
        </p:txBody>
      </p:sp>
    </p:spTree>
    <p:extLst>
      <p:ext uri="{BB962C8B-B14F-4D97-AF65-F5344CB8AC3E}">
        <p14:creationId xmlns:p14="http://schemas.microsoft.com/office/powerpoint/2010/main" val="743273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431409-C005-9325-24BD-F001C8B1B25F}"/>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FE6F94A7-8E06-D987-9EC9-8239C8E3609E}"/>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9030FAD-415E-5910-063E-9C7D9CB7DC54}"/>
              </a:ext>
            </a:extLst>
          </p:cNvPr>
          <p:cNvSpPr>
            <a:spLocks noGrp="1"/>
          </p:cNvSpPr>
          <p:nvPr>
            <p:ph type="dt" sz="half" idx="10"/>
          </p:nvPr>
        </p:nvSpPr>
        <p:spPr/>
        <p:txBody>
          <a:bodyPr/>
          <a:lstStyle/>
          <a:p>
            <a:fld id="{692D9E0B-CDC4-4126-8D6B-0BE25D3F98D1}" type="datetimeFigureOut">
              <a:rPr lang="tr-TR" smtClean="0"/>
              <a:t>13.01.2023</a:t>
            </a:fld>
            <a:endParaRPr lang="tr-TR"/>
          </a:p>
        </p:txBody>
      </p:sp>
      <p:sp>
        <p:nvSpPr>
          <p:cNvPr id="5" name="Alt Bilgi Yer Tutucusu 4">
            <a:extLst>
              <a:ext uri="{FF2B5EF4-FFF2-40B4-BE49-F238E27FC236}">
                <a16:creationId xmlns:a16="http://schemas.microsoft.com/office/drawing/2014/main" id="{2413F469-3BF8-BBC1-075E-7C7E7AD4570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C3208E7-19DA-A71A-857E-7DA55D903C3A}"/>
              </a:ext>
            </a:extLst>
          </p:cNvPr>
          <p:cNvSpPr>
            <a:spLocks noGrp="1"/>
          </p:cNvSpPr>
          <p:nvPr>
            <p:ph type="sldNum" sz="quarter" idx="12"/>
          </p:nvPr>
        </p:nvSpPr>
        <p:spPr/>
        <p:txBody>
          <a:bodyPr/>
          <a:lstStyle/>
          <a:p>
            <a:fld id="{6EFE6CD9-4845-4F71-AD51-F0CA053954E3}" type="slidenum">
              <a:rPr lang="tr-TR" smtClean="0"/>
              <a:t>‹#›</a:t>
            </a:fld>
            <a:endParaRPr lang="tr-TR"/>
          </a:p>
        </p:txBody>
      </p:sp>
    </p:spTree>
    <p:extLst>
      <p:ext uri="{BB962C8B-B14F-4D97-AF65-F5344CB8AC3E}">
        <p14:creationId xmlns:p14="http://schemas.microsoft.com/office/powerpoint/2010/main" val="2809275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7554098D-46E8-859F-1A5A-D94D6A2CC88A}"/>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9DE85029-0494-4DA2-C70A-1474DCE9A802}"/>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EB39E4E-D1F6-32A1-F55D-72A7047BEE0E}"/>
              </a:ext>
            </a:extLst>
          </p:cNvPr>
          <p:cNvSpPr>
            <a:spLocks noGrp="1"/>
          </p:cNvSpPr>
          <p:nvPr>
            <p:ph type="dt" sz="half" idx="10"/>
          </p:nvPr>
        </p:nvSpPr>
        <p:spPr/>
        <p:txBody>
          <a:bodyPr/>
          <a:lstStyle/>
          <a:p>
            <a:fld id="{692D9E0B-CDC4-4126-8D6B-0BE25D3F98D1}" type="datetimeFigureOut">
              <a:rPr lang="tr-TR" smtClean="0"/>
              <a:t>13.01.2023</a:t>
            </a:fld>
            <a:endParaRPr lang="tr-TR"/>
          </a:p>
        </p:txBody>
      </p:sp>
      <p:sp>
        <p:nvSpPr>
          <p:cNvPr id="5" name="Alt Bilgi Yer Tutucusu 4">
            <a:extLst>
              <a:ext uri="{FF2B5EF4-FFF2-40B4-BE49-F238E27FC236}">
                <a16:creationId xmlns:a16="http://schemas.microsoft.com/office/drawing/2014/main" id="{1A868115-B2BB-F37F-118F-6196F6C6F72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F0496ED-E8FB-DC76-FAD2-9C6C1926098B}"/>
              </a:ext>
            </a:extLst>
          </p:cNvPr>
          <p:cNvSpPr>
            <a:spLocks noGrp="1"/>
          </p:cNvSpPr>
          <p:nvPr>
            <p:ph type="sldNum" sz="quarter" idx="12"/>
          </p:nvPr>
        </p:nvSpPr>
        <p:spPr/>
        <p:txBody>
          <a:bodyPr/>
          <a:lstStyle/>
          <a:p>
            <a:fld id="{6EFE6CD9-4845-4F71-AD51-F0CA053954E3}" type="slidenum">
              <a:rPr lang="tr-TR" smtClean="0"/>
              <a:t>‹#›</a:t>
            </a:fld>
            <a:endParaRPr lang="tr-TR"/>
          </a:p>
        </p:txBody>
      </p:sp>
    </p:spTree>
    <p:extLst>
      <p:ext uri="{BB962C8B-B14F-4D97-AF65-F5344CB8AC3E}">
        <p14:creationId xmlns:p14="http://schemas.microsoft.com/office/powerpoint/2010/main" val="640330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27C227-891E-BFAF-CCA9-FF5ED689591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EE90253-7AE2-5170-9944-68DD5C8344F6}"/>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A41495E-266C-5914-210C-7E364F44FA61}"/>
              </a:ext>
            </a:extLst>
          </p:cNvPr>
          <p:cNvSpPr>
            <a:spLocks noGrp="1"/>
          </p:cNvSpPr>
          <p:nvPr>
            <p:ph type="dt" sz="half" idx="10"/>
          </p:nvPr>
        </p:nvSpPr>
        <p:spPr/>
        <p:txBody>
          <a:bodyPr/>
          <a:lstStyle/>
          <a:p>
            <a:fld id="{692D9E0B-CDC4-4126-8D6B-0BE25D3F98D1}" type="datetimeFigureOut">
              <a:rPr lang="tr-TR" smtClean="0"/>
              <a:t>13.01.2023</a:t>
            </a:fld>
            <a:endParaRPr lang="tr-TR"/>
          </a:p>
        </p:txBody>
      </p:sp>
      <p:sp>
        <p:nvSpPr>
          <p:cNvPr id="5" name="Alt Bilgi Yer Tutucusu 4">
            <a:extLst>
              <a:ext uri="{FF2B5EF4-FFF2-40B4-BE49-F238E27FC236}">
                <a16:creationId xmlns:a16="http://schemas.microsoft.com/office/drawing/2014/main" id="{9548A82F-6371-1B62-4C32-E3776C73EDA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DDB41C2-68BB-30CA-6D1D-CF98A33D43FF}"/>
              </a:ext>
            </a:extLst>
          </p:cNvPr>
          <p:cNvSpPr>
            <a:spLocks noGrp="1"/>
          </p:cNvSpPr>
          <p:nvPr>
            <p:ph type="sldNum" sz="quarter" idx="12"/>
          </p:nvPr>
        </p:nvSpPr>
        <p:spPr/>
        <p:txBody>
          <a:bodyPr/>
          <a:lstStyle/>
          <a:p>
            <a:fld id="{6EFE6CD9-4845-4F71-AD51-F0CA053954E3}" type="slidenum">
              <a:rPr lang="tr-TR" smtClean="0"/>
              <a:t>‹#›</a:t>
            </a:fld>
            <a:endParaRPr lang="tr-TR"/>
          </a:p>
        </p:txBody>
      </p:sp>
    </p:spTree>
    <p:extLst>
      <p:ext uri="{BB962C8B-B14F-4D97-AF65-F5344CB8AC3E}">
        <p14:creationId xmlns:p14="http://schemas.microsoft.com/office/powerpoint/2010/main" val="3830942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AD1E80-75C0-8F18-8530-4CC85D061A8F}"/>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9D9A6840-326E-1248-6B41-24C11D7C02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B1EFAB54-A34F-F50B-AD8F-55CA42EE9F99}"/>
              </a:ext>
            </a:extLst>
          </p:cNvPr>
          <p:cNvSpPr>
            <a:spLocks noGrp="1"/>
          </p:cNvSpPr>
          <p:nvPr>
            <p:ph type="dt" sz="half" idx="10"/>
          </p:nvPr>
        </p:nvSpPr>
        <p:spPr/>
        <p:txBody>
          <a:bodyPr/>
          <a:lstStyle/>
          <a:p>
            <a:fld id="{692D9E0B-CDC4-4126-8D6B-0BE25D3F98D1}" type="datetimeFigureOut">
              <a:rPr lang="tr-TR" smtClean="0"/>
              <a:t>13.01.2023</a:t>
            </a:fld>
            <a:endParaRPr lang="tr-TR"/>
          </a:p>
        </p:txBody>
      </p:sp>
      <p:sp>
        <p:nvSpPr>
          <p:cNvPr id="5" name="Alt Bilgi Yer Tutucusu 4">
            <a:extLst>
              <a:ext uri="{FF2B5EF4-FFF2-40B4-BE49-F238E27FC236}">
                <a16:creationId xmlns:a16="http://schemas.microsoft.com/office/drawing/2014/main" id="{010987B8-BCB4-B276-9FD6-E2F5E602F4F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3B44940-F484-0510-2476-69ACADBA11FE}"/>
              </a:ext>
            </a:extLst>
          </p:cNvPr>
          <p:cNvSpPr>
            <a:spLocks noGrp="1"/>
          </p:cNvSpPr>
          <p:nvPr>
            <p:ph type="sldNum" sz="quarter" idx="12"/>
          </p:nvPr>
        </p:nvSpPr>
        <p:spPr/>
        <p:txBody>
          <a:bodyPr/>
          <a:lstStyle/>
          <a:p>
            <a:fld id="{6EFE6CD9-4845-4F71-AD51-F0CA053954E3}" type="slidenum">
              <a:rPr lang="tr-TR" smtClean="0"/>
              <a:t>‹#›</a:t>
            </a:fld>
            <a:endParaRPr lang="tr-TR"/>
          </a:p>
        </p:txBody>
      </p:sp>
    </p:spTree>
    <p:extLst>
      <p:ext uri="{BB962C8B-B14F-4D97-AF65-F5344CB8AC3E}">
        <p14:creationId xmlns:p14="http://schemas.microsoft.com/office/powerpoint/2010/main" val="2715128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711EE2-A0D6-998A-8F74-6A6E7E17C7C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E3C8949-E56F-CEA3-1550-ACED28713D5C}"/>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042CACD6-E909-75F3-AAB2-600C088617F4}"/>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C2F2770-1B27-077E-4099-451063AE7886}"/>
              </a:ext>
            </a:extLst>
          </p:cNvPr>
          <p:cNvSpPr>
            <a:spLocks noGrp="1"/>
          </p:cNvSpPr>
          <p:nvPr>
            <p:ph type="dt" sz="half" idx="10"/>
          </p:nvPr>
        </p:nvSpPr>
        <p:spPr/>
        <p:txBody>
          <a:bodyPr/>
          <a:lstStyle/>
          <a:p>
            <a:fld id="{692D9E0B-CDC4-4126-8D6B-0BE25D3F98D1}" type="datetimeFigureOut">
              <a:rPr lang="tr-TR" smtClean="0"/>
              <a:t>13.01.2023</a:t>
            </a:fld>
            <a:endParaRPr lang="tr-TR"/>
          </a:p>
        </p:txBody>
      </p:sp>
      <p:sp>
        <p:nvSpPr>
          <p:cNvPr id="6" name="Alt Bilgi Yer Tutucusu 5">
            <a:extLst>
              <a:ext uri="{FF2B5EF4-FFF2-40B4-BE49-F238E27FC236}">
                <a16:creationId xmlns:a16="http://schemas.microsoft.com/office/drawing/2014/main" id="{E4499717-4DC7-B3B5-A02C-A79139607DA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149BE4F-474F-7219-141B-A24AF5AB4B8A}"/>
              </a:ext>
            </a:extLst>
          </p:cNvPr>
          <p:cNvSpPr>
            <a:spLocks noGrp="1"/>
          </p:cNvSpPr>
          <p:nvPr>
            <p:ph type="sldNum" sz="quarter" idx="12"/>
          </p:nvPr>
        </p:nvSpPr>
        <p:spPr/>
        <p:txBody>
          <a:bodyPr/>
          <a:lstStyle/>
          <a:p>
            <a:fld id="{6EFE6CD9-4845-4F71-AD51-F0CA053954E3}" type="slidenum">
              <a:rPr lang="tr-TR" smtClean="0"/>
              <a:t>‹#›</a:t>
            </a:fld>
            <a:endParaRPr lang="tr-TR"/>
          </a:p>
        </p:txBody>
      </p:sp>
    </p:spTree>
    <p:extLst>
      <p:ext uri="{BB962C8B-B14F-4D97-AF65-F5344CB8AC3E}">
        <p14:creationId xmlns:p14="http://schemas.microsoft.com/office/powerpoint/2010/main" val="3421657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044F0D-E0F1-BA60-4D99-303E0F277FCF}"/>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43498F1-AD61-E2B5-1135-15A2413569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5C842824-C345-A5A8-69A9-5863EE3F7768}"/>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F662BFD6-EB93-FCFE-C72A-5F7EE682D5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3CEF2FA4-BB6F-BFA7-2576-53FD6C11BC4E}"/>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2A971184-BA0B-6E9D-1C63-828D0EC4C642}"/>
              </a:ext>
            </a:extLst>
          </p:cNvPr>
          <p:cNvSpPr>
            <a:spLocks noGrp="1"/>
          </p:cNvSpPr>
          <p:nvPr>
            <p:ph type="dt" sz="half" idx="10"/>
          </p:nvPr>
        </p:nvSpPr>
        <p:spPr/>
        <p:txBody>
          <a:bodyPr/>
          <a:lstStyle/>
          <a:p>
            <a:fld id="{692D9E0B-CDC4-4126-8D6B-0BE25D3F98D1}" type="datetimeFigureOut">
              <a:rPr lang="tr-TR" smtClean="0"/>
              <a:t>13.01.2023</a:t>
            </a:fld>
            <a:endParaRPr lang="tr-TR"/>
          </a:p>
        </p:txBody>
      </p:sp>
      <p:sp>
        <p:nvSpPr>
          <p:cNvPr id="8" name="Alt Bilgi Yer Tutucusu 7">
            <a:extLst>
              <a:ext uri="{FF2B5EF4-FFF2-40B4-BE49-F238E27FC236}">
                <a16:creationId xmlns:a16="http://schemas.microsoft.com/office/drawing/2014/main" id="{F2AAB1EA-C543-DCC2-011D-74553A950CF6}"/>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D8301E1B-AA17-6F2A-E25A-E0E0C44188F4}"/>
              </a:ext>
            </a:extLst>
          </p:cNvPr>
          <p:cNvSpPr>
            <a:spLocks noGrp="1"/>
          </p:cNvSpPr>
          <p:nvPr>
            <p:ph type="sldNum" sz="quarter" idx="12"/>
          </p:nvPr>
        </p:nvSpPr>
        <p:spPr/>
        <p:txBody>
          <a:bodyPr/>
          <a:lstStyle/>
          <a:p>
            <a:fld id="{6EFE6CD9-4845-4F71-AD51-F0CA053954E3}" type="slidenum">
              <a:rPr lang="tr-TR" smtClean="0"/>
              <a:t>‹#›</a:t>
            </a:fld>
            <a:endParaRPr lang="tr-TR"/>
          </a:p>
        </p:txBody>
      </p:sp>
    </p:spTree>
    <p:extLst>
      <p:ext uri="{BB962C8B-B14F-4D97-AF65-F5344CB8AC3E}">
        <p14:creationId xmlns:p14="http://schemas.microsoft.com/office/powerpoint/2010/main" val="2913136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F3A335F-5E23-550E-7CFF-9D9A09370ED8}"/>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C2AF9BE-00E2-24E3-B18C-FD3BA6E28588}"/>
              </a:ext>
            </a:extLst>
          </p:cNvPr>
          <p:cNvSpPr>
            <a:spLocks noGrp="1"/>
          </p:cNvSpPr>
          <p:nvPr>
            <p:ph type="dt" sz="half" idx="10"/>
          </p:nvPr>
        </p:nvSpPr>
        <p:spPr/>
        <p:txBody>
          <a:bodyPr/>
          <a:lstStyle/>
          <a:p>
            <a:fld id="{692D9E0B-CDC4-4126-8D6B-0BE25D3F98D1}" type="datetimeFigureOut">
              <a:rPr lang="tr-TR" smtClean="0"/>
              <a:t>13.01.2023</a:t>
            </a:fld>
            <a:endParaRPr lang="tr-TR"/>
          </a:p>
        </p:txBody>
      </p:sp>
      <p:sp>
        <p:nvSpPr>
          <p:cNvPr id="4" name="Alt Bilgi Yer Tutucusu 3">
            <a:extLst>
              <a:ext uri="{FF2B5EF4-FFF2-40B4-BE49-F238E27FC236}">
                <a16:creationId xmlns:a16="http://schemas.microsoft.com/office/drawing/2014/main" id="{AC74FAFC-3B25-1BDA-C16C-5673975CFCDA}"/>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D29DFDA8-62BD-FC12-92FD-FB30258876C8}"/>
              </a:ext>
            </a:extLst>
          </p:cNvPr>
          <p:cNvSpPr>
            <a:spLocks noGrp="1"/>
          </p:cNvSpPr>
          <p:nvPr>
            <p:ph type="sldNum" sz="quarter" idx="12"/>
          </p:nvPr>
        </p:nvSpPr>
        <p:spPr/>
        <p:txBody>
          <a:bodyPr/>
          <a:lstStyle/>
          <a:p>
            <a:fld id="{6EFE6CD9-4845-4F71-AD51-F0CA053954E3}" type="slidenum">
              <a:rPr lang="tr-TR" smtClean="0"/>
              <a:t>‹#›</a:t>
            </a:fld>
            <a:endParaRPr lang="tr-TR"/>
          </a:p>
        </p:txBody>
      </p:sp>
    </p:spTree>
    <p:extLst>
      <p:ext uri="{BB962C8B-B14F-4D97-AF65-F5344CB8AC3E}">
        <p14:creationId xmlns:p14="http://schemas.microsoft.com/office/powerpoint/2010/main" val="1793199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BAC113CC-23C5-ED75-0272-F357E8F8E6B3}"/>
              </a:ext>
            </a:extLst>
          </p:cNvPr>
          <p:cNvSpPr>
            <a:spLocks noGrp="1"/>
          </p:cNvSpPr>
          <p:nvPr>
            <p:ph type="dt" sz="half" idx="10"/>
          </p:nvPr>
        </p:nvSpPr>
        <p:spPr/>
        <p:txBody>
          <a:bodyPr/>
          <a:lstStyle/>
          <a:p>
            <a:fld id="{692D9E0B-CDC4-4126-8D6B-0BE25D3F98D1}" type="datetimeFigureOut">
              <a:rPr lang="tr-TR" smtClean="0"/>
              <a:t>13.01.2023</a:t>
            </a:fld>
            <a:endParaRPr lang="tr-TR"/>
          </a:p>
        </p:txBody>
      </p:sp>
      <p:sp>
        <p:nvSpPr>
          <p:cNvPr id="3" name="Alt Bilgi Yer Tutucusu 2">
            <a:extLst>
              <a:ext uri="{FF2B5EF4-FFF2-40B4-BE49-F238E27FC236}">
                <a16:creationId xmlns:a16="http://schemas.microsoft.com/office/drawing/2014/main" id="{A628D6A6-18CE-3E57-5771-CC102EA3825D}"/>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97271401-2290-3A99-429A-1CCC3C427F7C}"/>
              </a:ext>
            </a:extLst>
          </p:cNvPr>
          <p:cNvSpPr>
            <a:spLocks noGrp="1"/>
          </p:cNvSpPr>
          <p:nvPr>
            <p:ph type="sldNum" sz="quarter" idx="12"/>
          </p:nvPr>
        </p:nvSpPr>
        <p:spPr/>
        <p:txBody>
          <a:bodyPr/>
          <a:lstStyle/>
          <a:p>
            <a:fld id="{6EFE6CD9-4845-4F71-AD51-F0CA053954E3}" type="slidenum">
              <a:rPr lang="tr-TR" smtClean="0"/>
              <a:t>‹#›</a:t>
            </a:fld>
            <a:endParaRPr lang="tr-TR"/>
          </a:p>
        </p:txBody>
      </p:sp>
    </p:spTree>
    <p:extLst>
      <p:ext uri="{BB962C8B-B14F-4D97-AF65-F5344CB8AC3E}">
        <p14:creationId xmlns:p14="http://schemas.microsoft.com/office/powerpoint/2010/main" val="3576608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74CF2C-E52E-F1D3-F931-696A7F17AAA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F3895DF7-75A5-E4AC-6597-82FE39C1DD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4AC979C2-39D6-631C-D0E3-F173852794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A45EACB-2953-89C1-1BC4-0249BDAE487D}"/>
              </a:ext>
            </a:extLst>
          </p:cNvPr>
          <p:cNvSpPr>
            <a:spLocks noGrp="1"/>
          </p:cNvSpPr>
          <p:nvPr>
            <p:ph type="dt" sz="half" idx="10"/>
          </p:nvPr>
        </p:nvSpPr>
        <p:spPr/>
        <p:txBody>
          <a:bodyPr/>
          <a:lstStyle/>
          <a:p>
            <a:fld id="{692D9E0B-CDC4-4126-8D6B-0BE25D3F98D1}" type="datetimeFigureOut">
              <a:rPr lang="tr-TR" smtClean="0"/>
              <a:t>13.01.2023</a:t>
            </a:fld>
            <a:endParaRPr lang="tr-TR"/>
          </a:p>
        </p:txBody>
      </p:sp>
      <p:sp>
        <p:nvSpPr>
          <p:cNvPr id="6" name="Alt Bilgi Yer Tutucusu 5">
            <a:extLst>
              <a:ext uri="{FF2B5EF4-FFF2-40B4-BE49-F238E27FC236}">
                <a16:creationId xmlns:a16="http://schemas.microsoft.com/office/drawing/2014/main" id="{EA171321-7E59-7D40-BF4F-E51F8C8E8A0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492ADCF-69C9-DD5E-369F-6F02AD1386C5}"/>
              </a:ext>
            </a:extLst>
          </p:cNvPr>
          <p:cNvSpPr>
            <a:spLocks noGrp="1"/>
          </p:cNvSpPr>
          <p:nvPr>
            <p:ph type="sldNum" sz="quarter" idx="12"/>
          </p:nvPr>
        </p:nvSpPr>
        <p:spPr/>
        <p:txBody>
          <a:bodyPr/>
          <a:lstStyle/>
          <a:p>
            <a:fld id="{6EFE6CD9-4845-4F71-AD51-F0CA053954E3}" type="slidenum">
              <a:rPr lang="tr-TR" smtClean="0"/>
              <a:t>‹#›</a:t>
            </a:fld>
            <a:endParaRPr lang="tr-TR"/>
          </a:p>
        </p:txBody>
      </p:sp>
    </p:spTree>
    <p:extLst>
      <p:ext uri="{BB962C8B-B14F-4D97-AF65-F5344CB8AC3E}">
        <p14:creationId xmlns:p14="http://schemas.microsoft.com/office/powerpoint/2010/main" val="636326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7BBFF9-EDF0-E7ED-4A45-2AB32842B21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DE8609C8-3B8F-7368-EC4C-3B0DD04B09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641F5ACF-3D55-1F3E-FF60-E0BE4953F4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A4CC1DF-F558-C019-D461-79AF41213B4C}"/>
              </a:ext>
            </a:extLst>
          </p:cNvPr>
          <p:cNvSpPr>
            <a:spLocks noGrp="1"/>
          </p:cNvSpPr>
          <p:nvPr>
            <p:ph type="dt" sz="half" idx="10"/>
          </p:nvPr>
        </p:nvSpPr>
        <p:spPr/>
        <p:txBody>
          <a:bodyPr/>
          <a:lstStyle/>
          <a:p>
            <a:fld id="{692D9E0B-CDC4-4126-8D6B-0BE25D3F98D1}" type="datetimeFigureOut">
              <a:rPr lang="tr-TR" smtClean="0"/>
              <a:t>13.01.2023</a:t>
            </a:fld>
            <a:endParaRPr lang="tr-TR"/>
          </a:p>
        </p:txBody>
      </p:sp>
      <p:sp>
        <p:nvSpPr>
          <p:cNvPr id="6" name="Alt Bilgi Yer Tutucusu 5">
            <a:extLst>
              <a:ext uri="{FF2B5EF4-FFF2-40B4-BE49-F238E27FC236}">
                <a16:creationId xmlns:a16="http://schemas.microsoft.com/office/drawing/2014/main" id="{FC188D0E-0EE8-F997-553B-4071FD76480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75DE041-D897-F4DE-B3E9-2C5A886BF8BB}"/>
              </a:ext>
            </a:extLst>
          </p:cNvPr>
          <p:cNvSpPr>
            <a:spLocks noGrp="1"/>
          </p:cNvSpPr>
          <p:nvPr>
            <p:ph type="sldNum" sz="quarter" idx="12"/>
          </p:nvPr>
        </p:nvSpPr>
        <p:spPr/>
        <p:txBody>
          <a:bodyPr/>
          <a:lstStyle/>
          <a:p>
            <a:fld id="{6EFE6CD9-4845-4F71-AD51-F0CA053954E3}" type="slidenum">
              <a:rPr lang="tr-TR" smtClean="0"/>
              <a:t>‹#›</a:t>
            </a:fld>
            <a:endParaRPr lang="tr-TR"/>
          </a:p>
        </p:txBody>
      </p:sp>
    </p:spTree>
    <p:extLst>
      <p:ext uri="{BB962C8B-B14F-4D97-AF65-F5344CB8AC3E}">
        <p14:creationId xmlns:p14="http://schemas.microsoft.com/office/powerpoint/2010/main" val="2416798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1DBFB302-7FA8-034F-6EEE-31DD26B282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2F6B5FF-C787-DC01-C1B1-F368957223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BCE568D-9176-3AD7-35D3-C8B025BB6A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9E0B-CDC4-4126-8D6B-0BE25D3F98D1}" type="datetimeFigureOut">
              <a:rPr lang="tr-TR" smtClean="0"/>
              <a:t>13.01.2023</a:t>
            </a:fld>
            <a:endParaRPr lang="tr-TR"/>
          </a:p>
        </p:txBody>
      </p:sp>
      <p:sp>
        <p:nvSpPr>
          <p:cNvPr id="5" name="Alt Bilgi Yer Tutucusu 4">
            <a:extLst>
              <a:ext uri="{FF2B5EF4-FFF2-40B4-BE49-F238E27FC236}">
                <a16:creationId xmlns:a16="http://schemas.microsoft.com/office/drawing/2014/main" id="{7C6D602F-8D1B-8635-FF02-04F8D149D2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14B3CC68-0090-00C3-1C15-3BB6668805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E6CD9-4845-4F71-AD51-F0CA053954E3}" type="slidenum">
              <a:rPr lang="tr-TR" smtClean="0"/>
              <a:t>‹#›</a:t>
            </a:fld>
            <a:endParaRPr lang="tr-TR"/>
          </a:p>
        </p:txBody>
      </p:sp>
    </p:spTree>
    <p:extLst>
      <p:ext uri="{BB962C8B-B14F-4D97-AF65-F5344CB8AC3E}">
        <p14:creationId xmlns:p14="http://schemas.microsoft.com/office/powerpoint/2010/main" val="534303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6FA1DF-E5AA-5E38-650C-CA1289035C1F}"/>
              </a:ext>
            </a:extLst>
          </p:cNvPr>
          <p:cNvSpPr>
            <a:spLocks noGrp="1"/>
          </p:cNvSpPr>
          <p:nvPr>
            <p:ph type="ctrTitle"/>
          </p:nvPr>
        </p:nvSpPr>
        <p:spPr>
          <a:xfrm>
            <a:off x="1524000" y="1122363"/>
            <a:ext cx="9144000" cy="477837"/>
          </a:xfrm>
        </p:spPr>
        <p:txBody>
          <a:bodyPr>
            <a:normAutofit fontScale="90000"/>
          </a:bodyPr>
          <a:lstStyle/>
          <a:p>
            <a:r>
              <a:rPr lang="tr-TR" sz="6600" dirty="0" err="1"/>
              <a:t>Type</a:t>
            </a:r>
            <a:r>
              <a:rPr lang="tr-TR" sz="6600" dirty="0"/>
              <a:t> of test </a:t>
            </a:r>
            <a:r>
              <a:rPr lang="tr-TR" sz="6600" dirty="0" err="1"/>
              <a:t>case</a:t>
            </a:r>
            <a:endParaRPr lang="tr-TR" sz="6600" dirty="0"/>
          </a:p>
        </p:txBody>
      </p:sp>
      <p:sp>
        <p:nvSpPr>
          <p:cNvPr id="3" name="Alt Başlık 2">
            <a:extLst>
              <a:ext uri="{FF2B5EF4-FFF2-40B4-BE49-F238E27FC236}">
                <a16:creationId xmlns:a16="http://schemas.microsoft.com/office/drawing/2014/main" id="{E5651DB9-2E17-6FF3-D555-9F0850886AEE}"/>
              </a:ext>
            </a:extLst>
          </p:cNvPr>
          <p:cNvSpPr>
            <a:spLocks noGrp="1"/>
          </p:cNvSpPr>
          <p:nvPr>
            <p:ph type="subTitle" idx="1"/>
          </p:nvPr>
        </p:nvSpPr>
        <p:spPr>
          <a:xfrm>
            <a:off x="1524000" y="2478157"/>
            <a:ext cx="9144000" cy="2779643"/>
          </a:xfrm>
        </p:spPr>
        <p:txBody>
          <a:bodyPr>
            <a:normAutofit/>
          </a:bodyPr>
          <a:lstStyle/>
          <a:p>
            <a:r>
              <a:rPr lang="en-US" dirty="0"/>
              <a:t>Functional test: Check if software features work as intended. </a:t>
            </a:r>
            <a:endParaRPr lang="tr-TR" dirty="0"/>
          </a:p>
          <a:p>
            <a:r>
              <a:rPr lang="en-US" dirty="0"/>
              <a:t>Usability test: Evaluate the user experience and ease of use of the software. </a:t>
            </a:r>
            <a:endParaRPr lang="tr-TR" dirty="0"/>
          </a:p>
          <a:p>
            <a:r>
              <a:rPr lang="en-US" dirty="0"/>
              <a:t>Security test: Identify and evaluate potential vulnerabilities in the software to ensure security.</a:t>
            </a:r>
            <a:endParaRPr lang="tr-TR" dirty="0"/>
          </a:p>
        </p:txBody>
      </p:sp>
    </p:spTree>
    <p:extLst>
      <p:ext uri="{BB962C8B-B14F-4D97-AF65-F5344CB8AC3E}">
        <p14:creationId xmlns:p14="http://schemas.microsoft.com/office/powerpoint/2010/main" val="4074892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7BDA8B2-E47F-7D91-9EBD-844053B054C1}"/>
              </a:ext>
            </a:extLst>
          </p:cNvPr>
          <p:cNvSpPr>
            <a:spLocks noGrp="1"/>
          </p:cNvSpPr>
          <p:nvPr>
            <p:ph idx="1"/>
          </p:nvPr>
        </p:nvSpPr>
        <p:spPr/>
        <p:txBody>
          <a:bodyPr/>
          <a:lstStyle/>
          <a:p>
            <a:pPr marL="0" indent="0">
              <a:buNone/>
            </a:pPr>
            <a:r>
              <a:rPr lang="tr-TR" dirty="0"/>
              <a:t> </a:t>
            </a:r>
          </a:p>
        </p:txBody>
      </p:sp>
      <p:pic>
        <p:nvPicPr>
          <p:cNvPr id="5" name="Resim 4">
            <a:extLst>
              <a:ext uri="{FF2B5EF4-FFF2-40B4-BE49-F238E27FC236}">
                <a16:creationId xmlns:a16="http://schemas.microsoft.com/office/drawing/2014/main" id="{AED9F35F-0B60-DBC7-C4BC-B64CE7DF41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528" y="1480298"/>
            <a:ext cx="6273151" cy="5377702"/>
          </a:xfrm>
          <a:prstGeom prst="rect">
            <a:avLst/>
          </a:prstGeom>
        </p:spPr>
      </p:pic>
      <p:pic>
        <p:nvPicPr>
          <p:cNvPr id="7" name="Resim 6">
            <a:extLst>
              <a:ext uri="{FF2B5EF4-FFF2-40B4-BE49-F238E27FC236}">
                <a16:creationId xmlns:a16="http://schemas.microsoft.com/office/drawing/2014/main" id="{D7687606-D5EE-E3BF-E0D5-C2981A649C16}"/>
              </a:ext>
            </a:extLst>
          </p:cNvPr>
          <p:cNvPicPr>
            <a:picLocks noChangeAspect="1"/>
          </p:cNvPicPr>
          <p:nvPr/>
        </p:nvPicPr>
        <p:blipFill>
          <a:blip r:embed="rId3"/>
          <a:stretch>
            <a:fillRect/>
          </a:stretch>
        </p:blipFill>
        <p:spPr>
          <a:xfrm>
            <a:off x="344365" y="213473"/>
            <a:ext cx="11449050" cy="1266825"/>
          </a:xfrm>
          <a:prstGeom prst="rect">
            <a:avLst/>
          </a:prstGeom>
        </p:spPr>
      </p:pic>
    </p:spTree>
    <p:extLst>
      <p:ext uri="{BB962C8B-B14F-4D97-AF65-F5344CB8AC3E}">
        <p14:creationId xmlns:p14="http://schemas.microsoft.com/office/powerpoint/2010/main" val="2421293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7192548-4431-9E38-F32C-E6AE4783D1A3}"/>
              </a:ext>
            </a:extLst>
          </p:cNvPr>
          <p:cNvSpPr>
            <a:spLocks noGrp="1"/>
          </p:cNvSpPr>
          <p:nvPr>
            <p:ph idx="1"/>
          </p:nvPr>
        </p:nvSpPr>
        <p:spPr>
          <a:xfrm>
            <a:off x="410818" y="1510747"/>
            <a:ext cx="4969565" cy="4666215"/>
          </a:xfrm>
        </p:spPr>
        <p:txBody>
          <a:bodyPr/>
          <a:lstStyle/>
          <a:p>
            <a:r>
              <a:rPr lang="tr-TR" dirty="0"/>
              <a:t>A hamburger </a:t>
            </a:r>
            <a:r>
              <a:rPr lang="tr-TR" dirty="0" err="1"/>
              <a:t>menu</a:t>
            </a:r>
            <a:r>
              <a:rPr lang="tr-TR" dirty="0"/>
              <a:t> is a </a:t>
            </a:r>
            <a:r>
              <a:rPr lang="tr-TR" dirty="0" err="1"/>
              <a:t>navigation</a:t>
            </a:r>
            <a:r>
              <a:rPr lang="tr-TR" dirty="0"/>
              <a:t> </a:t>
            </a:r>
            <a:r>
              <a:rPr lang="tr-TR" dirty="0" err="1"/>
              <a:t>menu</a:t>
            </a:r>
            <a:r>
              <a:rPr lang="tr-TR" dirty="0"/>
              <a:t> </a:t>
            </a:r>
            <a:r>
              <a:rPr lang="tr-TR" dirty="0" err="1"/>
              <a:t>icon</a:t>
            </a:r>
            <a:r>
              <a:rPr lang="tr-TR" dirty="0"/>
              <a:t>.</a:t>
            </a:r>
          </a:p>
          <a:p>
            <a:r>
              <a:rPr lang="en-US" dirty="0"/>
              <a:t>It is often used to hide the navigation menu on smaller screens and make it accessible only when the icon is clicked</a:t>
            </a:r>
            <a:r>
              <a:rPr lang="tr-TR" dirty="0"/>
              <a:t>.</a:t>
            </a:r>
          </a:p>
        </p:txBody>
      </p:sp>
      <p:pic>
        <p:nvPicPr>
          <p:cNvPr id="5" name="Resim 4">
            <a:extLst>
              <a:ext uri="{FF2B5EF4-FFF2-40B4-BE49-F238E27FC236}">
                <a16:creationId xmlns:a16="http://schemas.microsoft.com/office/drawing/2014/main" id="{A8AE5B24-8D1A-E49C-7E2A-9640425DA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7938" y="1144588"/>
            <a:ext cx="6354062" cy="5713412"/>
          </a:xfrm>
          <a:prstGeom prst="rect">
            <a:avLst/>
          </a:prstGeom>
        </p:spPr>
      </p:pic>
      <p:pic>
        <p:nvPicPr>
          <p:cNvPr id="7" name="Resim 6">
            <a:extLst>
              <a:ext uri="{FF2B5EF4-FFF2-40B4-BE49-F238E27FC236}">
                <a16:creationId xmlns:a16="http://schemas.microsoft.com/office/drawing/2014/main" id="{81A2DC7B-4DDE-FDA2-6362-19FDF9CE27A0}"/>
              </a:ext>
            </a:extLst>
          </p:cNvPr>
          <p:cNvPicPr>
            <a:picLocks noChangeAspect="1"/>
          </p:cNvPicPr>
          <p:nvPr/>
        </p:nvPicPr>
        <p:blipFill>
          <a:blip r:embed="rId3"/>
          <a:stretch>
            <a:fillRect/>
          </a:stretch>
        </p:blipFill>
        <p:spPr>
          <a:xfrm>
            <a:off x="108650" y="0"/>
            <a:ext cx="12083350" cy="1122240"/>
          </a:xfrm>
          <a:prstGeom prst="rect">
            <a:avLst/>
          </a:prstGeom>
        </p:spPr>
      </p:pic>
    </p:spTree>
    <p:extLst>
      <p:ext uri="{BB962C8B-B14F-4D97-AF65-F5344CB8AC3E}">
        <p14:creationId xmlns:p14="http://schemas.microsoft.com/office/powerpoint/2010/main" val="1395780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16CF5F-E7D4-983F-6EAE-49E3602EE3AF}"/>
              </a:ext>
            </a:extLst>
          </p:cNvPr>
          <p:cNvSpPr>
            <a:spLocks noGrp="1"/>
          </p:cNvSpPr>
          <p:nvPr>
            <p:ph type="title"/>
          </p:nvPr>
        </p:nvSpPr>
        <p:spPr/>
        <p:txBody>
          <a:bodyPr>
            <a:normAutofit/>
          </a:bodyPr>
          <a:lstStyle/>
          <a:p>
            <a:r>
              <a:rPr lang="tr-TR" b="1" i="0" u="none" strike="noStrike" dirty="0" err="1">
                <a:solidFill>
                  <a:srgbClr val="000000"/>
                </a:solidFill>
                <a:effectLst/>
                <a:latin typeface="Tahoma" panose="020B0604030504040204" pitchFamily="34" charset="0"/>
              </a:rPr>
              <a:t>Usability</a:t>
            </a:r>
            <a:r>
              <a:rPr lang="tr-TR" b="1" i="0" u="none" strike="noStrike" dirty="0">
                <a:solidFill>
                  <a:srgbClr val="000000"/>
                </a:solidFill>
                <a:effectLst/>
                <a:latin typeface="Tahoma" panose="020B0604030504040204" pitchFamily="34" charset="0"/>
              </a:rPr>
              <a:t> test</a:t>
            </a:r>
            <a:r>
              <a:rPr lang="tr-TR" b="1" dirty="0"/>
              <a:t> </a:t>
            </a:r>
          </a:p>
        </p:txBody>
      </p:sp>
      <p:sp>
        <p:nvSpPr>
          <p:cNvPr id="3" name="İçerik Yer Tutucusu 2">
            <a:extLst>
              <a:ext uri="{FF2B5EF4-FFF2-40B4-BE49-F238E27FC236}">
                <a16:creationId xmlns:a16="http://schemas.microsoft.com/office/drawing/2014/main" id="{55032E71-8D05-54BC-337C-DDEE23438788}"/>
              </a:ext>
            </a:extLst>
          </p:cNvPr>
          <p:cNvSpPr>
            <a:spLocks noGrp="1"/>
          </p:cNvSpPr>
          <p:nvPr>
            <p:ph idx="1"/>
          </p:nvPr>
        </p:nvSpPr>
        <p:spPr/>
        <p:txBody>
          <a:bodyPr/>
          <a:lstStyle/>
          <a:p>
            <a:r>
              <a:rPr lang="en-US" sz="1800" b="0" i="0" u="none" strike="noStrike" dirty="0">
                <a:solidFill>
                  <a:srgbClr val="000000"/>
                </a:solidFill>
                <a:effectLst/>
                <a:latin typeface="Tahoma" panose="020B0604030504040204" pitchFamily="34" charset="0"/>
              </a:rPr>
              <a:t>Users chosen, features to be tested selected</a:t>
            </a:r>
            <a:r>
              <a:rPr lang="en-US" dirty="0"/>
              <a:t> </a:t>
            </a:r>
            <a:endParaRPr lang="tr-TR" dirty="0"/>
          </a:p>
        </p:txBody>
      </p:sp>
    </p:spTree>
    <p:extLst>
      <p:ext uri="{BB962C8B-B14F-4D97-AF65-F5344CB8AC3E}">
        <p14:creationId xmlns:p14="http://schemas.microsoft.com/office/powerpoint/2010/main" val="154765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C1B6393-92E6-7FF0-FCD0-2B2691ABB1DE}"/>
              </a:ext>
            </a:extLst>
          </p:cNvPr>
          <p:cNvSpPr>
            <a:spLocks noGrp="1"/>
          </p:cNvSpPr>
          <p:nvPr>
            <p:ph idx="1"/>
          </p:nvPr>
        </p:nvSpPr>
        <p:spPr>
          <a:xfrm>
            <a:off x="516836" y="1258957"/>
            <a:ext cx="3803374" cy="4918006"/>
          </a:xfrm>
        </p:spPr>
        <p:txBody>
          <a:bodyPr/>
          <a:lstStyle/>
          <a:p>
            <a:r>
              <a:rPr lang="en-US" dirty="0" err="1"/>
              <a:t>Nodemon</a:t>
            </a:r>
            <a:r>
              <a:rPr lang="en-US" dirty="0"/>
              <a:t> is a utility that automatically restarts your Node.js application when changes are made to the code.</a:t>
            </a:r>
            <a:endParaRPr lang="tr-TR" dirty="0"/>
          </a:p>
        </p:txBody>
      </p:sp>
      <p:pic>
        <p:nvPicPr>
          <p:cNvPr id="5" name="Resim 4">
            <a:extLst>
              <a:ext uri="{FF2B5EF4-FFF2-40B4-BE49-F238E27FC236}">
                <a16:creationId xmlns:a16="http://schemas.microsoft.com/office/drawing/2014/main" id="{257F35CD-EF4B-2A93-9276-1A7C271926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4706" y="984586"/>
            <a:ext cx="7440063" cy="5591955"/>
          </a:xfrm>
          <a:prstGeom prst="rect">
            <a:avLst/>
          </a:prstGeom>
        </p:spPr>
      </p:pic>
      <p:pic>
        <p:nvPicPr>
          <p:cNvPr id="7" name="Resim 6">
            <a:extLst>
              <a:ext uri="{FF2B5EF4-FFF2-40B4-BE49-F238E27FC236}">
                <a16:creationId xmlns:a16="http://schemas.microsoft.com/office/drawing/2014/main" id="{790A9406-99B7-4016-CDE0-7143D2B4F938}"/>
              </a:ext>
            </a:extLst>
          </p:cNvPr>
          <p:cNvPicPr>
            <a:picLocks noChangeAspect="1"/>
          </p:cNvPicPr>
          <p:nvPr/>
        </p:nvPicPr>
        <p:blipFill>
          <a:blip r:embed="rId3"/>
          <a:stretch>
            <a:fillRect/>
          </a:stretch>
        </p:blipFill>
        <p:spPr>
          <a:xfrm>
            <a:off x="838201" y="41611"/>
            <a:ext cx="10697308" cy="942975"/>
          </a:xfrm>
          <a:prstGeom prst="rect">
            <a:avLst/>
          </a:prstGeom>
        </p:spPr>
      </p:pic>
    </p:spTree>
    <p:extLst>
      <p:ext uri="{BB962C8B-B14F-4D97-AF65-F5344CB8AC3E}">
        <p14:creationId xmlns:p14="http://schemas.microsoft.com/office/powerpoint/2010/main" val="1210276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6B018015-E4D7-77D0-C192-92B69B2E2745}"/>
              </a:ext>
            </a:extLst>
          </p:cNvPr>
          <p:cNvPicPr>
            <a:picLocks noChangeAspect="1"/>
          </p:cNvPicPr>
          <p:nvPr/>
        </p:nvPicPr>
        <p:blipFill>
          <a:blip r:embed="rId2"/>
          <a:stretch>
            <a:fillRect/>
          </a:stretch>
        </p:blipFill>
        <p:spPr>
          <a:xfrm>
            <a:off x="1857740" y="602751"/>
            <a:ext cx="9039225" cy="771525"/>
          </a:xfrm>
          <a:prstGeom prst="rect">
            <a:avLst/>
          </a:prstGeom>
        </p:spPr>
      </p:pic>
      <p:pic>
        <p:nvPicPr>
          <p:cNvPr id="8" name="İçerik Yer Tutucusu 7">
            <a:extLst>
              <a:ext uri="{FF2B5EF4-FFF2-40B4-BE49-F238E27FC236}">
                <a16:creationId xmlns:a16="http://schemas.microsoft.com/office/drawing/2014/main" id="{B4E5CBC6-4402-A33A-8C7C-4C2494E2014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76312" y="1891212"/>
            <a:ext cx="4839375" cy="4220164"/>
          </a:xfrm>
          <a:prstGeom prst="rect">
            <a:avLst/>
          </a:prstGeom>
        </p:spPr>
      </p:pic>
    </p:spTree>
    <p:extLst>
      <p:ext uri="{BB962C8B-B14F-4D97-AF65-F5344CB8AC3E}">
        <p14:creationId xmlns:p14="http://schemas.microsoft.com/office/powerpoint/2010/main" val="2573659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8286A19-07AD-B7AD-3C95-BCA6B50556A0}"/>
              </a:ext>
            </a:extLst>
          </p:cNvPr>
          <p:cNvSpPr>
            <a:spLocks noGrp="1"/>
          </p:cNvSpPr>
          <p:nvPr>
            <p:ph idx="1"/>
          </p:nvPr>
        </p:nvSpPr>
        <p:spPr>
          <a:xfrm>
            <a:off x="838200" y="1690688"/>
            <a:ext cx="4687957" cy="4351338"/>
          </a:xfrm>
        </p:spPr>
        <p:txBody>
          <a:bodyPr/>
          <a:lstStyle/>
          <a:p>
            <a:r>
              <a:rPr lang="tr-TR" dirty="0" err="1"/>
              <a:t>Navigate</a:t>
            </a:r>
            <a:r>
              <a:rPr lang="tr-TR" dirty="0"/>
              <a:t> </a:t>
            </a:r>
            <a:r>
              <a:rPr lang="tr-TR" dirty="0" err="1"/>
              <a:t>Array</a:t>
            </a:r>
            <a:r>
              <a:rPr lang="tr-TR" dirty="0"/>
              <a:t>:</a:t>
            </a:r>
          </a:p>
          <a:p>
            <a:pPr marL="0" indent="0">
              <a:buNone/>
            </a:pPr>
            <a:r>
              <a:rPr lang="en-US" dirty="0"/>
              <a:t>Navigating an array refers to the process of accessing and manipulating the elements of an array.</a:t>
            </a:r>
            <a:endParaRPr lang="tr-TR" dirty="0"/>
          </a:p>
        </p:txBody>
      </p:sp>
      <p:pic>
        <p:nvPicPr>
          <p:cNvPr id="7" name="Resim 6">
            <a:extLst>
              <a:ext uri="{FF2B5EF4-FFF2-40B4-BE49-F238E27FC236}">
                <a16:creationId xmlns:a16="http://schemas.microsoft.com/office/drawing/2014/main" id="{5AAC2486-05D5-4133-3F0F-192C4B85C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2631" y="0"/>
            <a:ext cx="6199369" cy="6858000"/>
          </a:xfrm>
          <a:prstGeom prst="rect">
            <a:avLst/>
          </a:prstGeom>
        </p:spPr>
      </p:pic>
      <p:pic>
        <p:nvPicPr>
          <p:cNvPr id="9" name="Resim 8">
            <a:extLst>
              <a:ext uri="{FF2B5EF4-FFF2-40B4-BE49-F238E27FC236}">
                <a16:creationId xmlns:a16="http://schemas.microsoft.com/office/drawing/2014/main" id="{CC7E9C5B-EECC-8556-489C-C0CBC37BD2B8}"/>
              </a:ext>
            </a:extLst>
          </p:cNvPr>
          <p:cNvPicPr>
            <a:picLocks noChangeAspect="1"/>
          </p:cNvPicPr>
          <p:nvPr/>
        </p:nvPicPr>
        <p:blipFill>
          <a:blip r:embed="rId3"/>
          <a:stretch>
            <a:fillRect/>
          </a:stretch>
        </p:blipFill>
        <p:spPr>
          <a:xfrm>
            <a:off x="0" y="354011"/>
            <a:ext cx="5795505" cy="923925"/>
          </a:xfrm>
          <a:prstGeom prst="rect">
            <a:avLst/>
          </a:prstGeom>
        </p:spPr>
      </p:pic>
    </p:spTree>
    <p:extLst>
      <p:ext uri="{BB962C8B-B14F-4D97-AF65-F5344CB8AC3E}">
        <p14:creationId xmlns:p14="http://schemas.microsoft.com/office/powerpoint/2010/main" val="694240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B8C86660-8DA3-BDCD-FF93-10E9A8F325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018" y="2729975"/>
            <a:ext cx="11383964" cy="3762900"/>
          </a:xfrm>
          <a:prstGeom prst="rect">
            <a:avLst/>
          </a:prstGeom>
        </p:spPr>
      </p:pic>
      <p:pic>
        <p:nvPicPr>
          <p:cNvPr id="9" name="Resim 8">
            <a:extLst>
              <a:ext uri="{FF2B5EF4-FFF2-40B4-BE49-F238E27FC236}">
                <a16:creationId xmlns:a16="http://schemas.microsoft.com/office/drawing/2014/main" id="{A8C0AD71-44F9-3CFB-2361-2C2766C319D4}"/>
              </a:ext>
            </a:extLst>
          </p:cNvPr>
          <p:cNvPicPr>
            <a:picLocks noChangeAspect="1"/>
          </p:cNvPicPr>
          <p:nvPr/>
        </p:nvPicPr>
        <p:blipFill>
          <a:blip r:embed="rId3"/>
          <a:stretch>
            <a:fillRect/>
          </a:stretch>
        </p:blipFill>
        <p:spPr>
          <a:xfrm>
            <a:off x="1847850" y="832182"/>
            <a:ext cx="8496300" cy="885825"/>
          </a:xfrm>
          <a:prstGeom prst="rect">
            <a:avLst/>
          </a:prstGeom>
        </p:spPr>
      </p:pic>
    </p:spTree>
    <p:extLst>
      <p:ext uri="{BB962C8B-B14F-4D97-AF65-F5344CB8AC3E}">
        <p14:creationId xmlns:p14="http://schemas.microsoft.com/office/powerpoint/2010/main" val="732730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4D29E87F-C382-71CC-56BB-07140C72F8DE}"/>
              </a:ext>
            </a:extLst>
          </p:cNvPr>
          <p:cNvPicPr>
            <a:picLocks noChangeAspect="1"/>
          </p:cNvPicPr>
          <p:nvPr/>
        </p:nvPicPr>
        <p:blipFill>
          <a:blip r:embed="rId2"/>
          <a:stretch>
            <a:fillRect/>
          </a:stretch>
        </p:blipFill>
        <p:spPr>
          <a:xfrm>
            <a:off x="838200" y="243311"/>
            <a:ext cx="10515600" cy="1104900"/>
          </a:xfrm>
          <a:prstGeom prst="rect">
            <a:avLst/>
          </a:prstGeom>
        </p:spPr>
      </p:pic>
      <p:pic>
        <p:nvPicPr>
          <p:cNvPr id="10" name="İçerik Yer Tutucusu 9">
            <a:extLst>
              <a:ext uri="{FF2B5EF4-FFF2-40B4-BE49-F238E27FC236}">
                <a16:creationId xmlns:a16="http://schemas.microsoft.com/office/drawing/2014/main" id="{3549C2D9-753F-9F20-4AC7-4181813A3F3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60035" y="1550504"/>
            <a:ext cx="6082747" cy="5064185"/>
          </a:xfrm>
          <a:prstGeom prst="rect">
            <a:avLst/>
          </a:prstGeom>
        </p:spPr>
      </p:pic>
    </p:spTree>
    <p:extLst>
      <p:ext uri="{BB962C8B-B14F-4D97-AF65-F5344CB8AC3E}">
        <p14:creationId xmlns:p14="http://schemas.microsoft.com/office/powerpoint/2010/main" val="1674905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7C8AD2A-0692-832C-F330-DEDE155EC2F4}"/>
              </a:ext>
            </a:extLst>
          </p:cNvPr>
          <p:cNvSpPr>
            <a:spLocks noGrp="1"/>
          </p:cNvSpPr>
          <p:nvPr>
            <p:ph idx="1"/>
          </p:nvPr>
        </p:nvSpPr>
        <p:spPr>
          <a:xfrm>
            <a:off x="838200" y="1825625"/>
            <a:ext cx="5019261" cy="4351338"/>
          </a:xfrm>
        </p:spPr>
        <p:txBody>
          <a:bodyPr/>
          <a:lstStyle/>
          <a:p>
            <a:r>
              <a:rPr lang="en-US" dirty="0"/>
              <a:t>The .</a:t>
            </a:r>
            <a:r>
              <a:rPr lang="en-US" dirty="0" err="1"/>
              <a:t>value_of_css_property</a:t>
            </a:r>
            <a:r>
              <a:rPr lang="en-US" dirty="0"/>
              <a:t>() method is a</a:t>
            </a:r>
            <a:r>
              <a:rPr lang="tr-TR" dirty="0"/>
              <a:t> </a:t>
            </a:r>
            <a:r>
              <a:rPr lang="en-US" dirty="0"/>
              <a:t>value of </a:t>
            </a:r>
            <a:r>
              <a:rPr lang="tr-TR" dirty="0" err="1"/>
              <a:t>the</a:t>
            </a:r>
            <a:r>
              <a:rPr lang="en-US" dirty="0"/>
              <a:t> CSS property for a specific element on a web page.</a:t>
            </a:r>
            <a:endParaRPr lang="tr-TR" dirty="0"/>
          </a:p>
        </p:txBody>
      </p:sp>
      <p:pic>
        <p:nvPicPr>
          <p:cNvPr id="5" name="Resim 4">
            <a:extLst>
              <a:ext uri="{FF2B5EF4-FFF2-40B4-BE49-F238E27FC236}">
                <a16:creationId xmlns:a16="http://schemas.microsoft.com/office/drawing/2014/main" id="{01366A34-349C-8247-7A83-E337CE3084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25625"/>
            <a:ext cx="5772956" cy="4648849"/>
          </a:xfrm>
          <a:prstGeom prst="rect">
            <a:avLst/>
          </a:prstGeom>
        </p:spPr>
      </p:pic>
      <p:pic>
        <p:nvPicPr>
          <p:cNvPr id="7" name="Resim 6">
            <a:extLst>
              <a:ext uri="{FF2B5EF4-FFF2-40B4-BE49-F238E27FC236}">
                <a16:creationId xmlns:a16="http://schemas.microsoft.com/office/drawing/2014/main" id="{AEB35C0E-9E71-14EA-D35C-B629DB3BEAEE}"/>
              </a:ext>
            </a:extLst>
          </p:cNvPr>
          <p:cNvPicPr>
            <a:picLocks noChangeAspect="1"/>
          </p:cNvPicPr>
          <p:nvPr/>
        </p:nvPicPr>
        <p:blipFill>
          <a:blip r:embed="rId3"/>
          <a:stretch>
            <a:fillRect/>
          </a:stretch>
        </p:blipFill>
        <p:spPr>
          <a:xfrm>
            <a:off x="1272209" y="383526"/>
            <a:ext cx="9463709" cy="1095375"/>
          </a:xfrm>
          <a:prstGeom prst="rect">
            <a:avLst/>
          </a:prstGeom>
        </p:spPr>
      </p:pic>
    </p:spTree>
    <p:extLst>
      <p:ext uri="{BB962C8B-B14F-4D97-AF65-F5344CB8AC3E}">
        <p14:creationId xmlns:p14="http://schemas.microsoft.com/office/powerpoint/2010/main" val="1110126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BCF7D6-E063-70C6-25D7-0CCB97C52BA2}"/>
              </a:ext>
            </a:extLst>
          </p:cNvPr>
          <p:cNvSpPr>
            <a:spLocks noGrp="1"/>
          </p:cNvSpPr>
          <p:nvPr>
            <p:ph type="title"/>
          </p:nvPr>
        </p:nvSpPr>
        <p:spPr/>
        <p:txBody>
          <a:bodyPr>
            <a:normAutofit/>
          </a:bodyPr>
          <a:lstStyle/>
          <a:p>
            <a:r>
              <a:rPr lang="tr-TR" sz="4000" b="0" i="0" u="none" strike="noStrike" dirty="0">
                <a:solidFill>
                  <a:srgbClr val="000000"/>
                </a:solidFill>
                <a:effectLst/>
                <a:latin typeface="Tahoma" panose="020B0604030504040204" pitchFamily="34" charset="0"/>
              </a:rPr>
              <a:t>Security test</a:t>
            </a:r>
            <a:r>
              <a:rPr lang="tr-TR" sz="8000" dirty="0"/>
              <a:t> </a:t>
            </a:r>
          </a:p>
        </p:txBody>
      </p:sp>
      <p:sp>
        <p:nvSpPr>
          <p:cNvPr id="3" name="İçerik Yer Tutucusu 2">
            <a:extLst>
              <a:ext uri="{FF2B5EF4-FFF2-40B4-BE49-F238E27FC236}">
                <a16:creationId xmlns:a16="http://schemas.microsoft.com/office/drawing/2014/main" id="{94A2E259-6610-254F-09FA-8645B5DF225E}"/>
              </a:ext>
            </a:extLst>
          </p:cNvPr>
          <p:cNvSpPr>
            <a:spLocks noGrp="1"/>
          </p:cNvSpPr>
          <p:nvPr>
            <p:ph idx="1"/>
          </p:nvPr>
        </p:nvSpPr>
        <p:spPr/>
        <p:txBody>
          <a:bodyPr/>
          <a:lstStyle/>
          <a:p>
            <a:r>
              <a:rPr lang="en-US" sz="1800" b="0" i="0" u="none" strike="noStrike" dirty="0">
                <a:solidFill>
                  <a:srgbClr val="000000"/>
                </a:solidFill>
                <a:effectLst/>
                <a:latin typeface="Tahoma" panose="020B0604030504040204" pitchFamily="34" charset="0"/>
              </a:rPr>
              <a:t>identify vulnerabilities and potential risks and ensure the system meets security requirements</a:t>
            </a:r>
            <a:r>
              <a:rPr lang="en-US" dirty="0"/>
              <a:t> </a:t>
            </a:r>
            <a:endParaRPr lang="tr-TR" dirty="0"/>
          </a:p>
        </p:txBody>
      </p:sp>
    </p:spTree>
    <p:extLst>
      <p:ext uri="{BB962C8B-B14F-4D97-AF65-F5344CB8AC3E}">
        <p14:creationId xmlns:p14="http://schemas.microsoft.com/office/powerpoint/2010/main" val="3220162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3959E3-022C-7260-6B21-8D19B8278E79}"/>
              </a:ext>
            </a:extLst>
          </p:cNvPr>
          <p:cNvSpPr>
            <a:spLocks noGrp="1"/>
          </p:cNvSpPr>
          <p:nvPr>
            <p:ph type="title"/>
          </p:nvPr>
        </p:nvSpPr>
        <p:spPr/>
        <p:txBody>
          <a:bodyPr>
            <a:normAutofit/>
          </a:bodyPr>
          <a:lstStyle/>
          <a:p>
            <a:r>
              <a:rPr lang="tr-TR" sz="4000" b="0" i="0" u="none" strike="noStrike" dirty="0" err="1">
                <a:solidFill>
                  <a:srgbClr val="000000"/>
                </a:solidFill>
                <a:effectLst/>
                <a:latin typeface="Tahoma" panose="020B0604030504040204" pitchFamily="34" charset="0"/>
              </a:rPr>
              <a:t>Functional</a:t>
            </a:r>
            <a:r>
              <a:rPr lang="tr-TR" sz="4000" b="0" i="0" u="none" strike="noStrike" dirty="0">
                <a:solidFill>
                  <a:srgbClr val="000000"/>
                </a:solidFill>
                <a:effectLst/>
                <a:latin typeface="Tahoma" panose="020B0604030504040204" pitchFamily="34" charset="0"/>
              </a:rPr>
              <a:t> test</a:t>
            </a:r>
            <a:r>
              <a:rPr lang="tr-TR" sz="8000" dirty="0"/>
              <a:t> </a:t>
            </a:r>
          </a:p>
        </p:txBody>
      </p:sp>
      <p:sp>
        <p:nvSpPr>
          <p:cNvPr id="3" name="İçerik Yer Tutucusu 2">
            <a:extLst>
              <a:ext uri="{FF2B5EF4-FFF2-40B4-BE49-F238E27FC236}">
                <a16:creationId xmlns:a16="http://schemas.microsoft.com/office/drawing/2014/main" id="{9404C5C9-18DE-9973-B9DB-F63ABED4646E}"/>
              </a:ext>
            </a:extLst>
          </p:cNvPr>
          <p:cNvSpPr>
            <a:spLocks noGrp="1"/>
          </p:cNvSpPr>
          <p:nvPr>
            <p:ph idx="1"/>
          </p:nvPr>
        </p:nvSpPr>
        <p:spPr/>
        <p:txBody>
          <a:bodyPr/>
          <a:lstStyle/>
          <a:p>
            <a:r>
              <a:rPr lang="en-US" sz="1800" b="0" i="0" u="none" strike="noStrike" dirty="0">
                <a:solidFill>
                  <a:srgbClr val="000000"/>
                </a:solidFill>
                <a:effectLst/>
                <a:latin typeface="Tahoma" panose="020B0604030504040204" pitchFamily="34" charset="0"/>
              </a:rPr>
              <a:t>identify defects and ensure the system meets its functional requirements.</a:t>
            </a:r>
            <a:r>
              <a:rPr lang="en-US" dirty="0"/>
              <a:t> </a:t>
            </a:r>
            <a:endParaRPr lang="tr-TR" dirty="0"/>
          </a:p>
        </p:txBody>
      </p:sp>
    </p:spTree>
    <p:extLst>
      <p:ext uri="{BB962C8B-B14F-4D97-AF65-F5344CB8AC3E}">
        <p14:creationId xmlns:p14="http://schemas.microsoft.com/office/powerpoint/2010/main" val="2551775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3D286A5C-057B-961D-4CA4-810116E34F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4599" y="1455289"/>
            <a:ext cx="6964932" cy="5315147"/>
          </a:xfrm>
          <a:prstGeom prst="rect">
            <a:avLst/>
          </a:prstGeom>
        </p:spPr>
      </p:pic>
      <p:pic>
        <p:nvPicPr>
          <p:cNvPr id="9" name="Resim 8">
            <a:extLst>
              <a:ext uri="{FF2B5EF4-FFF2-40B4-BE49-F238E27FC236}">
                <a16:creationId xmlns:a16="http://schemas.microsoft.com/office/drawing/2014/main" id="{8F83D0DB-3BCA-C03C-EE81-BD6A86E78E3B}"/>
              </a:ext>
            </a:extLst>
          </p:cNvPr>
          <p:cNvPicPr>
            <a:picLocks noChangeAspect="1"/>
          </p:cNvPicPr>
          <p:nvPr/>
        </p:nvPicPr>
        <p:blipFill>
          <a:blip r:embed="rId3"/>
          <a:stretch>
            <a:fillRect/>
          </a:stretch>
        </p:blipFill>
        <p:spPr>
          <a:xfrm>
            <a:off x="838200" y="236089"/>
            <a:ext cx="10515600" cy="1219200"/>
          </a:xfrm>
          <a:prstGeom prst="rect">
            <a:avLst/>
          </a:prstGeom>
        </p:spPr>
      </p:pic>
    </p:spTree>
    <p:extLst>
      <p:ext uri="{BB962C8B-B14F-4D97-AF65-F5344CB8AC3E}">
        <p14:creationId xmlns:p14="http://schemas.microsoft.com/office/powerpoint/2010/main" val="991729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7702533-FD9F-A10B-1EF8-5A59D5FFA4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2891" y="1911159"/>
            <a:ext cx="5506218" cy="4334480"/>
          </a:xfrm>
          <a:prstGeom prst="rect">
            <a:avLst/>
          </a:prstGeom>
        </p:spPr>
      </p:pic>
      <p:pic>
        <p:nvPicPr>
          <p:cNvPr id="7" name="Resim 6">
            <a:extLst>
              <a:ext uri="{FF2B5EF4-FFF2-40B4-BE49-F238E27FC236}">
                <a16:creationId xmlns:a16="http://schemas.microsoft.com/office/drawing/2014/main" id="{59404CED-F55D-B726-4A6B-7C05861759D3}"/>
              </a:ext>
            </a:extLst>
          </p:cNvPr>
          <p:cNvPicPr>
            <a:picLocks noChangeAspect="1"/>
          </p:cNvPicPr>
          <p:nvPr/>
        </p:nvPicPr>
        <p:blipFill>
          <a:blip r:embed="rId3"/>
          <a:stretch>
            <a:fillRect/>
          </a:stretch>
        </p:blipFill>
        <p:spPr>
          <a:xfrm>
            <a:off x="1955171" y="330683"/>
            <a:ext cx="9105900" cy="1266825"/>
          </a:xfrm>
          <a:prstGeom prst="rect">
            <a:avLst/>
          </a:prstGeom>
        </p:spPr>
      </p:pic>
    </p:spTree>
    <p:extLst>
      <p:ext uri="{BB962C8B-B14F-4D97-AF65-F5344CB8AC3E}">
        <p14:creationId xmlns:p14="http://schemas.microsoft.com/office/powerpoint/2010/main" val="1113744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894D132C-570B-E990-F812-F41933E162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6287" y="1971219"/>
            <a:ext cx="6173061" cy="4715785"/>
          </a:xfrm>
          <a:prstGeom prst="rect">
            <a:avLst/>
          </a:prstGeom>
        </p:spPr>
      </p:pic>
      <p:pic>
        <p:nvPicPr>
          <p:cNvPr id="7" name="Resim 6">
            <a:extLst>
              <a:ext uri="{FF2B5EF4-FFF2-40B4-BE49-F238E27FC236}">
                <a16:creationId xmlns:a16="http://schemas.microsoft.com/office/drawing/2014/main" id="{50D4B0DE-38E7-9604-0406-1A700D02C918}"/>
              </a:ext>
            </a:extLst>
          </p:cNvPr>
          <p:cNvPicPr>
            <a:picLocks noChangeAspect="1"/>
          </p:cNvPicPr>
          <p:nvPr/>
        </p:nvPicPr>
        <p:blipFill>
          <a:blip r:embed="rId3"/>
          <a:stretch>
            <a:fillRect/>
          </a:stretch>
        </p:blipFill>
        <p:spPr>
          <a:xfrm>
            <a:off x="77060" y="170996"/>
            <a:ext cx="11916157" cy="1604796"/>
          </a:xfrm>
          <a:prstGeom prst="rect">
            <a:avLst/>
          </a:prstGeom>
        </p:spPr>
      </p:pic>
    </p:spTree>
    <p:extLst>
      <p:ext uri="{BB962C8B-B14F-4D97-AF65-F5344CB8AC3E}">
        <p14:creationId xmlns:p14="http://schemas.microsoft.com/office/powerpoint/2010/main" val="1571226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8DA19854-E071-4FEF-B79C-AD259F5DEB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74" y="1124669"/>
            <a:ext cx="7649643" cy="1571844"/>
          </a:xfrm>
          <a:prstGeom prst="rect">
            <a:avLst/>
          </a:prstGeom>
        </p:spPr>
      </p:pic>
      <p:pic>
        <p:nvPicPr>
          <p:cNvPr id="11" name="Resim 10">
            <a:extLst>
              <a:ext uri="{FF2B5EF4-FFF2-40B4-BE49-F238E27FC236}">
                <a16:creationId xmlns:a16="http://schemas.microsoft.com/office/drawing/2014/main" id="{FB1E4C8F-88FF-4EA8-887A-37254C173D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0987" y="2986260"/>
            <a:ext cx="2029108" cy="1629002"/>
          </a:xfrm>
          <a:prstGeom prst="rect">
            <a:avLst/>
          </a:prstGeom>
        </p:spPr>
      </p:pic>
      <p:pic>
        <p:nvPicPr>
          <p:cNvPr id="3" name="Resim 2">
            <a:extLst>
              <a:ext uri="{FF2B5EF4-FFF2-40B4-BE49-F238E27FC236}">
                <a16:creationId xmlns:a16="http://schemas.microsoft.com/office/drawing/2014/main" id="{98B1B45E-4A1B-4853-A64C-1254ED0726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9670" y="100668"/>
            <a:ext cx="6697056" cy="6858000"/>
          </a:xfrm>
          <a:prstGeom prst="rect">
            <a:avLst/>
          </a:prstGeom>
        </p:spPr>
      </p:pic>
    </p:spTree>
    <p:extLst>
      <p:ext uri="{BB962C8B-B14F-4D97-AF65-F5344CB8AC3E}">
        <p14:creationId xmlns:p14="http://schemas.microsoft.com/office/powerpoint/2010/main" val="1212046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DA007E46-AE7C-49AD-B24B-4DA7F47794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1713" y="123102"/>
            <a:ext cx="7602011" cy="1114581"/>
          </a:xfrm>
        </p:spPr>
      </p:pic>
      <p:pic>
        <p:nvPicPr>
          <p:cNvPr id="7" name="Resim 6">
            <a:extLst>
              <a:ext uri="{FF2B5EF4-FFF2-40B4-BE49-F238E27FC236}">
                <a16:creationId xmlns:a16="http://schemas.microsoft.com/office/drawing/2014/main" id="{547C4D3A-7FD3-4880-8755-BB4668A428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3371" y="1409680"/>
            <a:ext cx="5858693" cy="5325218"/>
          </a:xfrm>
          <a:prstGeom prst="rect">
            <a:avLst/>
          </a:prstGeom>
        </p:spPr>
      </p:pic>
    </p:spTree>
    <p:extLst>
      <p:ext uri="{BB962C8B-B14F-4D97-AF65-F5344CB8AC3E}">
        <p14:creationId xmlns:p14="http://schemas.microsoft.com/office/powerpoint/2010/main" val="2684324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61334CE0-D252-4DBA-98E7-74C4DB2303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5405" y="1704221"/>
            <a:ext cx="4676853" cy="5061492"/>
          </a:xfrm>
          <a:prstGeom prst="rect">
            <a:avLst/>
          </a:prstGeom>
        </p:spPr>
      </p:pic>
      <p:pic>
        <p:nvPicPr>
          <p:cNvPr id="6" name="Resim 5">
            <a:extLst>
              <a:ext uri="{FF2B5EF4-FFF2-40B4-BE49-F238E27FC236}">
                <a16:creationId xmlns:a16="http://schemas.microsoft.com/office/drawing/2014/main" id="{414620A8-20A8-46A3-BB94-98B727F977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7301" y="256219"/>
            <a:ext cx="10564699" cy="1448002"/>
          </a:xfrm>
          <a:prstGeom prst="rect">
            <a:avLst/>
          </a:prstGeom>
        </p:spPr>
      </p:pic>
      <p:sp>
        <p:nvSpPr>
          <p:cNvPr id="8" name="Metin kutusu 7">
            <a:extLst>
              <a:ext uri="{FF2B5EF4-FFF2-40B4-BE49-F238E27FC236}">
                <a16:creationId xmlns:a16="http://schemas.microsoft.com/office/drawing/2014/main" id="{089B9401-7041-41DA-AFBF-F8D78CF325D0}"/>
              </a:ext>
            </a:extLst>
          </p:cNvPr>
          <p:cNvSpPr txBox="1"/>
          <p:nvPr/>
        </p:nvSpPr>
        <p:spPr>
          <a:xfrm>
            <a:off x="1299742" y="2505670"/>
            <a:ext cx="3951215" cy="1015663"/>
          </a:xfrm>
          <a:prstGeom prst="rect">
            <a:avLst/>
          </a:prstGeom>
          <a:noFill/>
        </p:spPr>
        <p:txBody>
          <a:bodyPr wrap="square" rtlCol="0">
            <a:spAutoFit/>
          </a:bodyPr>
          <a:lstStyle/>
          <a:p>
            <a:r>
              <a:rPr lang="tr-TR" sz="2400" dirty="0"/>
              <a:t>Data </a:t>
            </a:r>
            <a:r>
              <a:rPr lang="tr-TR" sz="2400" dirty="0" err="1"/>
              <a:t>Flow</a:t>
            </a:r>
            <a:r>
              <a:rPr lang="tr-TR" sz="2400" dirty="0"/>
              <a:t> Test</a:t>
            </a:r>
          </a:p>
          <a:p>
            <a:r>
              <a:rPr lang="tr-TR" dirty="0"/>
              <a:t> </a:t>
            </a:r>
            <a:r>
              <a:rPr lang="tr-TR" dirty="0" err="1"/>
              <a:t>Follow</a:t>
            </a:r>
            <a:r>
              <a:rPr lang="tr-TR" dirty="0"/>
              <a:t> </a:t>
            </a:r>
            <a:r>
              <a:rPr lang="tr-TR" dirty="0" err="1"/>
              <a:t>the</a:t>
            </a:r>
            <a:r>
              <a:rPr lang="tr-TR" dirty="0"/>
              <a:t> data </a:t>
            </a:r>
            <a:r>
              <a:rPr lang="tr-TR" dirty="0" err="1"/>
              <a:t>if</a:t>
            </a:r>
            <a:r>
              <a:rPr lang="tr-TR" dirty="0"/>
              <a:t> </a:t>
            </a:r>
            <a:r>
              <a:rPr lang="tr-TR" dirty="0" err="1"/>
              <a:t>there</a:t>
            </a:r>
            <a:r>
              <a:rPr lang="tr-TR" dirty="0"/>
              <a:t> is a </a:t>
            </a:r>
            <a:r>
              <a:rPr lang="tr-TR" dirty="0" err="1"/>
              <a:t>error</a:t>
            </a:r>
            <a:r>
              <a:rPr lang="tr-TR" dirty="0"/>
              <a:t> </a:t>
            </a:r>
            <a:r>
              <a:rPr lang="tr-TR" dirty="0" err="1"/>
              <a:t>or</a:t>
            </a:r>
            <a:r>
              <a:rPr lang="tr-TR" dirty="0"/>
              <a:t> </a:t>
            </a:r>
            <a:r>
              <a:rPr lang="tr-TR" dirty="0" err="1"/>
              <a:t>change</a:t>
            </a:r>
            <a:r>
              <a:rPr lang="tr-TR" dirty="0"/>
              <a:t> on </a:t>
            </a:r>
            <a:r>
              <a:rPr lang="tr-TR" dirty="0" err="1"/>
              <a:t>the</a:t>
            </a:r>
            <a:r>
              <a:rPr lang="tr-TR" dirty="0"/>
              <a:t> data </a:t>
            </a:r>
            <a:r>
              <a:rPr lang="tr-TR" dirty="0" err="1"/>
              <a:t>which</a:t>
            </a:r>
            <a:r>
              <a:rPr lang="tr-TR" dirty="0"/>
              <a:t> </a:t>
            </a:r>
            <a:r>
              <a:rPr lang="tr-TR" dirty="0" err="1"/>
              <a:t>unexpected</a:t>
            </a:r>
            <a:r>
              <a:rPr lang="tr-TR" dirty="0"/>
              <a:t> .</a:t>
            </a:r>
          </a:p>
        </p:txBody>
      </p:sp>
    </p:spTree>
    <p:extLst>
      <p:ext uri="{BB962C8B-B14F-4D97-AF65-F5344CB8AC3E}">
        <p14:creationId xmlns:p14="http://schemas.microsoft.com/office/powerpoint/2010/main" val="3752169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01E63F-B041-FBCB-22CE-1587634A32DF}"/>
              </a:ext>
            </a:extLst>
          </p:cNvPr>
          <p:cNvSpPr>
            <a:spLocks noGrp="1"/>
          </p:cNvSpPr>
          <p:nvPr>
            <p:ph type="title"/>
          </p:nvPr>
        </p:nvSpPr>
        <p:spPr/>
        <p:txBody>
          <a:bodyPr/>
          <a:lstStyle/>
          <a:p>
            <a:pPr algn="ctr"/>
            <a:r>
              <a:rPr lang="tr-TR" dirty="0" err="1"/>
              <a:t>Random</a:t>
            </a:r>
            <a:r>
              <a:rPr lang="tr-TR" dirty="0"/>
              <a:t> </a:t>
            </a:r>
            <a:r>
              <a:rPr lang="tr-TR" dirty="0" err="1"/>
              <a:t>String</a:t>
            </a:r>
            <a:r>
              <a:rPr lang="tr-TR" dirty="0"/>
              <a:t> </a:t>
            </a:r>
            <a:r>
              <a:rPr lang="tr-TR" dirty="0" err="1"/>
              <a:t>Method</a:t>
            </a:r>
            <a:endParaRPr lang="tr-TR" dirty="0"/>
          </a:p>
        </p:txBody>
      </p:sp>
      <p:pic>
        <p:nvPicPr>
          <p:cNvPr id="8" name="Resim 7">
            <a:extLst>
              <a:ext uri="{FF2B5EF4-FFF2-40B4-BE49-F238E27FC236}">
                <a16:creationId xmlns:a16="http://schemas.microsoft.com/office/drawing/2014/main" id="{0C041E50-FB63-B716-64CC-F25857C328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8070" y="1690688"/>
            <a:ext cx="8083826" cy="4604095"/>
          </a:xfrm>
          <a:prstGeom prst="rect">
            <a:avLst/>
          </a:prstGeom>
        </p:spPr>
      </p:pic>
    </p:spTree>
    <p:extLst>
      <p:ext uri="{BB962C8B-B14F-4D97-AF65-F5344CB8AC3E}">
        <p14:creationId xmlns:p14="http://schemas.microsoft.com/office/powerpoint/2010/main" val="2914103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09C2E05-925C-43EF-AE43-99D924C3EA0E}"/>
              </a:ext>
            </a:extLst>
          </p:cNvPr>
          <p:cNvSpPr>
            <a:spLocks noGrp="1"/>
          </p:cNvSpPr>
          <p:nvPr>
            <p:ph type="title"/>
          </p:nvPr>
        </p:nvSpPr>
        <p:spPr>
          <a:xfrm>
            <a:off x="838200" y="476220"/>
            <a:ext cx="10515600" cy="1325563"/>
          </a:xfrm>
        </p:spPr>
        <p:txBody>
          <a:bodyPr>
            <a:normAutofit fontScale="90000"/>
          </a:bodyPr>
          <a:lstStyle/>
          <a:p>
            <a:r>
              <a:rPr lang="tr-TR" sz="3200" dirty="0" err="1"/>
              <a:t>MySQL</a:t>
            </a:r>
            <a:r>
              <a:rPr lang="tr-TR" sz="3200" dirty="0"/>
              <a:t> ver5.7.31 </a:t>
            </a:r>
            <a:r>
              <a:rPr lang="tr-TR" sz="3200" dirty="0" err="1"/>
              <a:t>bug</a:t>
            </a:r>
            <a:br>
              <a:rPr lang="tr-TR" sz="3200" dirty="0"/>
            </a:br>
            <a:r>
              <a:rPr lang="tr-TR" sz="3200" dirty="0" err="1"/>
              <a:t>fixed</a:t>
            </a:r>
            <a:r>
              <a:rPr lang="tr-TR" sz="3200" dirty="0"/>
              <a:t> </a:t>
            </a:r>
            <a:r>
              <a:rPr lang="tr-TR" sz="3200" dirty="0" err="1"/>
              <a:t>with</a:t>
            </a:r>
            <a:r>
              <a:rPr lang="tr-TR" sz="3200" dirty="0"/>
              <a:t> SQL CLI :</a:t>
            </a:r>
            <a:br>
              <a:rPr lang="tr-TR" sz="3200" dirty="0"/>
            </a:br>
            <a:r>
              <a:rPr lang="tr-TR" sz="3200" dirty="0"/>
              <a:t>« ALTER TABLE </a:t>
            </a:r>
            <a:r>
              <a:rPr lang="tr-TR" sz="3200" dirty="0" err="1">
                <a:solidFill>
                  <a:srgbClr val="FF0000"/>
                </a:solidFill>
              </a:rPr>
              <a:t>messages</a:t>
            </a:r>
            <a:r>
              <a:rPr lang="tr-TR" sz="3200" dirty="0"/>
              <a:t> AUTO_INCREMENT=1;»</a:t>
            </a:r>
            <a:br>
              <a:rPr lang="tr-TR" sz="3200" dirty="0"/>
            </a:br>
            <a:endParaRPr lang="tr-TR" sz="3200" dirty="0"/>
          </a:p>
        </p:txBody>
      </p:sp>
      <p:pic>
        <p:nvPicPr>
          <p:cNvPr id="5" name="İçerik Yer Tutucusu 4">
            <a:extLst>
              <a:ext uri="{FF2B5EF4-FFF2-40B4-BE49-F238E27FC236}">
                <a16:creationId xmlns:a16="http://schemas.microsoft.com/office/drawing/2014/main" id="{2DF76194-1801-4E88-A044-1FC866975B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0643" y="2024091"/>
            <a:ext cx="5750311" cy="5420544"/>
          </a:xfrm>
        </p:spPr>
      </p:pic>
      <p:cxnSp>
        <p:nvCxnSpPr>
          <p:cNvPr id="7" name="Düz Ok Bağlayıcısı 6">
            <a:extLst>
              <a:ext uri="{FF2B5EF4-FFF2-40B4-BE49-F238E27FC236}">
                <a16:creationId xmlns:a16="http://schemas.microsoft.com/office/drawing/2014/main" id="{99D0045D-C36D-45A9-8F8F-4D28F1BC3F6D}"/>
              </a:ext>
            </a:extLst>
          </p:cNvPr>
          <p:cNvCxnSpPr/>
          <p:nvPr/>
        </p:nvCxnSpPr>
        <p:spPr>
          <a:xfrm>
            <a:off x="2256639" y="4689446"/>
            <a:ext cx="171974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Düz Ok Bağlayıcısı 7">
            <a:extLst>
              <a:ext uri="{FF2B5EF4-FFF2-40B4-BE49-F238E27FC236}">
                <a16:creationId xmlns:a16="http://schemas.microsoft.com/office/drawing/2014/main" id="{5E701553-B673-4CB4-A452-E9DD5A9301F7}"/>
              </a:ext>
            </a:extLst>
          </p:cNvPr>
          <p:cNvCxnSpPr/>
          <p:nvPr/>
        </p:nvCxnSpPr>
        <p:spPr>
          <a:xfrm>
            <a:off x="2256638" y="5152238"/>
            <a:ext cx="171974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Düz Ok Bağlayıcısı 8">
            <a:extLst>
              <a:ext uri="{FF2B5EF4-FFF2-40B4-BE49-F238E27FC236}">
                <a16:creationId xmlns:a16="http://schemas.microsoft.com/office/drawing/2014/main" id="{6BA87F92-D210-4741-A9C5-C99BE3593841}"/>
              </a:ext>
            </a:extLst>
          </p:cNvPr>
          <p:cNvCxnSpPr/>
          <p:nvPr/>
        </p:nvCxnSpPr>
        <p:spPr>
          <a:xfrm>
            <a:off x="2256637" y="5622022"/>
            <a:ext cx="171974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Düz Ok Bağlayıcısı 9">
            <a:extLst>
              <a:ext uri="{FF2B5EF4-FFF2-40B4-BE49-F238E27FC236}">
                <a16:creationId xmlns:a16="http://schemas.microsoft.com/office/drawing/2014/main" id="{CC06A677-FF56-4180-A83E-9D54B006AF61}"/>
              </a:ext>
            </a:extLst>
          </p:cNvPr>
          <p:cNvCxnSpPr/>
          <p:nvPr/>
        </p:nvCxnSpPr>
        <p:spPr>
          <a:xfrm>
            <a:off x="2256636" y="6066638"/>
            <a:ext cx="1719743"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57624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F3D0BC9-A402-45C3-A6B6-92CE4596BCEC}"/>
              </a:ext>
            </a:extLst>
          </p:cNvPr>
          <p:cNvSpPr>
            <a:spLocks noGrp="1"/>
          </p:cNvSpPr>
          <p:nvPr>
            <p:ph type="title"/>
          </p:nvPr>
        </p:nvSpPr>
        <p:spPr>
          <a:xfrm>
            <a:off x="2432109" y="-121437"/>
            <a:ext cx="10515600" cy="1325563"/>
          </a:xfrm>
        </p:spPr>
        <p:txBody>
          <a:bodyPr/>
          <a:lstStyle/>
          <a:p>
            <a:r>
              <a:rPr lang="tr-TR" dirty="0" err="1"/>
              <a:t>Our</a:t>
            </a:r>
            <a:r>
              <a:rPr lang="tr-TR" dirty="0"/>
              <a:t> </a:t>
            </a:r>
            <a:r>
              <a:rPr lang="tr-TR" dirty="0" err="1"/>
              <a:t>Github</a:t>
            </a:r>
            <a:r>
              <a:rPr lang="tr-TR" dirty="0"/>
              <a:t> </a:t>
            </a:r>
            <a:r>
              <a:rPr lang="tr-TR" dirty="0" err="1"/>
              <a:t>Branch</a:t>
            </a:r>
            <a:r>
              <a:rPr lang="tr-TR" dirty="0"/>
              <a:t> </a:t>
            </a:r>
            <a:r>
              <a:rPr lang="tr-TR" dirty="0" err="1"/>
              <a:t>history</a:t>
            </a:r>
            <a:endParaRPr lang="tr-TR" dirty="0"/>
          </a:p>
        </p:txBody>
      </p:sp>
      <p:pic>
        <p:nvPicPr>
          <p:cNvPr id="5" name="Resim 4">
            <a:extLst>
              <a:ext uri="{FF2B5EF4-FFF2-40B4-BE49-F238E27FC236}">
                <a16:creationId xmlns:a16="http://schemas.microsoft.com/office/drawing/2014/main" id="{AEE9E249-FAB6-4516-A22B-B1C1F7732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432" y="989900"/>
            <a:ext cx="6574355" cy="5465428"/>
          </a:xfrm>
          <a:prstGeom prst="rect">
            <a:avLst/>
          </a:prstGeom>
        </p:spPr>
      </p:pic>
    </p:spTree>
    <p:extLst>
      <p:ext uri="{BB962C8B-B14F-4D97-AF65-F5344CB8AC3E}">
        <p14:creationId xmlns:p14="http://schemas.microsoft.com/office/powerpoint/2010/main" val="1010346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41ACE91-C5F2-240C-3085-4F24B45B90D7}"/>
              </a:ext>
            </a:extLst>
          </p:cNvPr>
          <p:cNvSpPr>
            <a:spLocks noGrp="1"/>
          </p:cNvSpPr>
          <p:nvPr>
            <p:ph idx="1"/>
          </p:nvPr>
        </p:nvSpPr>
        <p:spPr>
          <a:xfrm>
            <a:off x="389098" y="1825625"/>
            <a:ext cx="3479518" cy="4351338"/>
          </a:xfrm>
        </p:spPr>
        <p:txBody>
          <a:bodyPr>
            <a:normAutofit lnSpcReduction="10000"/>
          </a:bodyPr>
          <a:lstStyle/>
          <a:p>
            <a:r>
              <a:rPr lang="en-US" sz="2000" dirty="0" err="1"/>
              <a:t>Bywhat</a:t>
            </a:r>
            <a:r>
              <a:rPr lang="en-US" sz="2000" dirty="0"/>
              <a:t> represents what selenium uses to find element and element variable represents </a:t>
            </a:r>
            <a:r>
              <a:rPr lang="en-US" sz="2000" dirty="0" err="1"/>
              <a:t>ByWhat's</a:t>
            </a:r>
            <a:r>
              <a:rPr lang="en-US" sz="2000" dirty="0"/>
              <a:t> variables indicator</a:t>
            </a:r>
            <a:r>
              <a:rPr lang="tr-TR" sz="2000" dirty="0"/>
              <a:t>.</a:t>
            </a:r>
            <a:r>
              <a:rPr lang="en-US" sz="2000" dirty="0"/>
              <a:t> It then uses the </a:t>
            </a:r>
            <a:r>
              <a:rPr lang="en-US" sz="2000" dirty="0" err="1"/>
              <a:t>is_enabled</a:t>
            </a:r>
            <a:r>
              <a:rPr lang="en-US" sz="2000" dirty="0"/>
              <a:t>() method to check if the element is enabled, and the </a:t>
            </a:r>
            <a:r>
              <a:rPr lang="en-US" sz="2000" dirty="0" err="1"/>
              <a:t>is_displayed</a:t>
            </a:r>
            <a:r>
              <a:rPr lang="en-US" sz="2000" dirty="0"/>
              <a:t>() method to check if the element is displayed. </a:t>
            </a:r>
            <a:endParaRPr lang="tr-TR" sz="2000" dirty="0"/>
          </a:p>
          <a:p>
            <a:r>
              <a:rPr lang="en-US" sz="2000" dirty="0"/>
              <a:t>The method then prints the results of these checks, along with the description of the element and the element value passed.</a:t>
            </a:r>
            <a:endParaRPr lang="tr-TR" sz="2000" dirty="0"/>
          </a:p>
        </p:txBody>
      </p:sp>
      <p:pic>
        <p:nvPicPr>
          <p:cNvPr id="5" name="Resim 4">
            <a:extLst>
              <a:ext uri="{FF2B5EF4-FFF2-40B4-BE49-F238E27FC236}">
                <a16:creationId xmlns:a16="http://schemas.microsoft.com/office/drawing/2014/main" id="{06B46911-78E9-E15E-3CD2-0C49F4CA5E18}"/>
              </a:ext>
            </a:extLst>
          </p:cNvPr>
          <p:cNvPicPr>
            <a:picLocks noChangeAspect="1"/>
          </p:cNvPicPr>
          <p:nvPr/>
        </p:nvPicPr>
        <p:blipFill>
          <a:blip r:embed="rId2"/>
          <a:stretch>
            <a:fillRect/>
          </a:stretch>
        </p:blipFill>
        <p:spPr>
          <a:xfrm>
            <a:off x="1228725" y="304800"/>
            <a:ext cx="9734550" cy="1144588"/>
          </a:xfrm>
          <a:prstGeom prst="rect">
            <a:avLst/>
          </a:prstGeom>
        </p:spPr>
      </p:pic>
      <p:pic>
        <p:nvPicPr>
          <p:cNvPr id="11" name="Resim 10">
            <a:extLst>
              <a:ext uri="{FF2B5EF4-FFF2-40B4-BE49-F238E27FC236}">
                <a16:creationId xmlns:a16="http://schemas.microsoft.com/office/drawing/2014/main" id="{B16D2C8B-3A44-E578-950D-9E8643C097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399" y="1637507"/>
            <a:ext cx="7840503" cy="4727574"/>
          </a:xfrm>
          <a:prstGeom prst="rect">
            <a:avLst/>
          </a:prstGeom>
        </p:spPr>
      </p:pic>
    </p:spTree>
    <p:extLst>
      <p:ext uri="{BB962C8B-B14F-4D97-AF65-F5344CB8AC3E}">
        <p14:creationId xmlns:p14="http://schemas.microsoft.com/office/powerpoint/2010/main" val="3169456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3F836E9-4472-5BFB-8FDA-96826B07ED71}"/>
              </a:ext>
            </a:extLst>
          </p:cNvPr>
          <p:cNvSpPr>
            <a:spLocks noGrp="1"/>
          </p:cNvSpPr>
          <p:nvPr>
            <p:ph idx="1"/>
          </p:nvPr>
        </p:nvSpPr>
        <p:spPr>
          <a:xfrm>
            <a:off x="410818" y="1690688"/>
            <a:ext cx="3816626" cy="4351338"/>
          </a:xfrm>
        </p:spPr>
        <p:txBody>
          <a:bodyPr/>
          <a:lstStyle/>
          <a:p>
            <a:r>
              <a:rPr lang="en-US" dirty="0"/>
              <a:t>mouse over event on a web page and check the color of elements when the mouse pointer is over it. It then prints the color in RGB format.</a:t>
            </a:r>
            <a:endParaRPr lang="tr-TR" dirty="0"/>
          </a:p>
        </p:txBody>
      </p:sp>
      <p:pic>
        <p:nvPicPr>
          <p:cNvPr id="5" name="Resim 4">
            <a:extLst>
              <a:ext uri="{FF2B5EF4-FFF2-40B4-BE49-F238E27FC236}">
                <a16:creationId xmlns:a16="http://schemas.microsoft.com/office/drawing/2014/main" id="{13D1CF2A-C119-7C20-B236-A3E954C872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4599" y="874714"/>
            <a:ext cx="7282114" cy="5983286"/>
          </a:xfrm>
          <a:prstGeom prst="rect">
            <a:avLst/>
          </a:prstGeom>
        </p:spPr>
      </p:pic>
      <p:pic>
        <p:nvPicPr>
          <p:cNvPr id="7" name="Resim 6">
            <a:extLst>
              <a:ext uri="{FF2B5EF4-FFF2-40B4-BE49-F238E27FC236}">
                <a16:creationId xmlns:a16="http://schemas.microsoft.com/office/drawing/2014/main" id="{7FD8EC4B-9BB1-5859-7729-A6DFA9ACD405}"/>
              </a:ext>
            </a:extLst>
          </p:cNvPr>
          <p:cNvPicPr>
            <a:picLocks noChangeAspect="1"/>
          </p:cNvPicPr>
          <p:nvPr/>
        </p:nvPicPr>
        <p:blipFill>
          <a:blip r:embed="rId3"/>
          <a:stretch>
            <a:fillRect/>
          </a:stretch>
        </p:blipFill>
        <p:spPr>
          <a:xfrm>
            <a:off x="838200" y="188914"/>
            <a:ext cx="10515600" cy="685800"/>
          </a:xfrm>
          <a:prstGeom prst="rect">
            <a:avLst/>
          </a:prstGeom>
        </p:spPr>
      </p:pic>
    </p:spTree>
    <p:extLst>
      <p:ext uri="{BB962C8B-B14F-4D97-AF65-F5344CB8AC3E}">
        <p14:creationId xmlns:p14="http://schemas.microsoft.com/office/powerpoint/2010/main" val="2749593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793E6CF-7AEB-3AA7-1D48-625D486A8796}"/>
              </a:ext>
            </a:extLst>
          </p:cNvPr>
          <p:cNvSpPr>
            <a:spLocks noGrp="1"/>
          </p:cNvSpPr>
          <p:nvPr>
            <p:ph idx="1"/>
          </p:nvPr>
        </p:nvSpPr>
        <p:spPr>
          <a:xfrm>
            <a:off x="838200" y="1825625"/>
            <a:ext cx="3256722" cy="4351338"/>
          </a:xfrm>
        </p:spPr>
        <p:txBody>
          <a:bodyPr/>
          <a:lstStyle/>
          <a:p>
            <a:r>
              <a:rPr lang="en-US" dirty="0"/>
              <a:t>This test is validating the logo is redirecting to the homepage or not.</a:t>
            </a:r>
            <a:endParaRPr lang="tr-TR" dirty="0"/>
          </a:p>
        </p:txBody>
      </p:sp>
      <p:pic>
        <p:nvPicPr>
          <p:cNvPr id="5" name="Resim 4">
            <a:extLst>
              <a:ext uri="{FF2B5EF4-FFF2-40B4-BE49-F238E27FC236}">
                <a16:creationId xmlns:a16="http://schemas.microsoft.com/office/drawing/2014/main" id="{D9E6B0CC-E2E1-DFDD-8658-82C8C7CA2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6600" y="1147016"/>
            <a:ext cx="7611537" cy="5353797"/>
          </a:xfrm>
          <a:prstGeom prst="rect">
            <a:avLst/>
          </a:prstGeom>
        </p:spPr>
      </p:pic>
      <p:pic>
        <p:nvPicPr>
          <p:cNvPr id="7" name="Resim 6">
            <a:extLst>
              <a:ext uri="{FF2B5EF4-FFF2-40B4-BE49-F238E27FC236}">
                <a16:creationId xmlns:a16="http://schemas.microsoft.com/office/drawing/2014/main" id="{383826E9-0043-61A6-CAB5-F33F70DE9C06}"/>
              </a:ext>
            </a:extLst>
          </p:cNvPr>
          <p:cNvPicPr>
            <a:picLocks noChangeAspect="1"/>
          </p:cNvPicPr>
          <p:nvPr/>
        </p:nvPicPr>
        <p:blipFill>
          <a:blip r:embed="rId3"/>
          <a:stretch>
            <a:fillRect/>
          </a:stretch>
        </p:blipFill>
        <p:spPr>
          <a:xfrm>
            <a:off x="469087" y="357187"/>
            <a:ext cx="11449050" cy="647700"/>
          </a:xfrm>
          <a:prstGeom prst="rect">
            <a:avLst/>
          </a:prstGeom>
        </p:spPr>
      </p:pic>
    </p:spTree>
    <p:extLst>
      <p:ext uri="{BB962C8B-B14F-4D97-AF65-F5344CB8AC3E}">
        <p14:creationId xmlns:p14="http://schemas.microsoft.com/office/powerpoint/2010/main" val="381164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49E2C7EE-4915-6259-EE95-A02BB7BF1C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1384" y="1219200"/>
            <a:ext cx="8440615" cy="5638800"/>
          </a:xfrm>
          <a:prstGeom prst="rect">
            <a:avLst/>
          </a:prstGeom>
        </p:spPr>
      </p:pic>
      <p:pic>
        <p:nvPicPr>
          <p:cNvPr id="7" name="Resim 6">
            <a:extLst>
              <a:ext uri="{FF2B5EF4-FFF2-40B4-BE49-F238E27FC236}">
                <a16:creationId xmlns:a16="http://schemas.microsoft.com/office/drawing/2014/main" id="{F6378CA9-027E-FAD0-CE8D-C39AC89D94DF}"/>
              </a:ext>
            </a:extLst>
          </p:cNvPr>
          <p:cNvPicPr>
            <a:picLocks noChangeAspect="1"/>
          </p:cNvPicPr>
          <p:nvPr/>
        </p:nvPicPr>
        <p:blipFill>
          <a:blip r:embed="rId3"/>
          <a:stretch>
            <a:fillRect/>
          </a:stretch>
        </p:blipFill>
        <p:spPr>
          <a:xfrm>
            <a:off x="381000" y="266700"/>
            <a:ext cx="11430000" cy="952500"/>
          </a:xfrm>
          <a:prstGeom prst="rect">
            <a:avLst/>
          </a:prstGeom>
        </p:spPr>
      </p:pic>
      <p:sp>
        <p:nvSpPr>
          <p:cNvPr id="11" name="İçerik Yer Tutucusu 10">
            <a:extLst>
              <a:ext uri="{FF2B5EF4-FFF2-40B4-BE49-F238E27FC236}">
                <a16:creationId xmlns:a16="http://schemas.microsoft.com/office/drawing/2014/main" id="{0E72576E-3DCD-85F8-7CCA-FACF99BCF5D2}"/>
              </a:ext>
            </a:extLst>
          </p:cNvPr>
          <p:cNvSpPr>
            <a:spLocks noGrp="1"/>
          </p:cNvSpPr>
          <p:nvPr>
            <p:ph idx="1"/>
          </p:nvPr>
        </p:nvSpPr>
        <p:spPr>
          <a:xfrm>
            <a:off x="490330" y="1825625"/>
            <a:ext cx="2981740" cy="4351338"/>
          </a:xfrm>
        </p:spPr>
        <p:txBody>
          <a:bodyPr>
            <a:normAutofit fontScale="70000" lnSpcReduction="20000"/>
          </a:bodyPr>
          <a:lstStyle/>
          <a:p>
            <a:r>
              <a:rPr lang="en-US" dirty="0"/>
              <a:t>This code is a login test script.</a:t>
            </a:r>
            <a:endParaRPr lang="tr-TR" dirty="0"/>
          </a:p>
          <a:p>
            <a:r>
              <a:rPr lang="en-US" dirty="0"/>
              <a:t>It also have 3 test cases</a:t>
            </a:r>
            <a:endParaRPr lang="tr-TR" dirty="0"/>
          </a:p>
          <a:p>
            <a:r>
              <a:rPr lang="en-US" dirty="0"/>
              <a:t>It performs the following steps: clicks on login button, enters the given username and password, clicks on submit button, then checks if the element with the ID "</a:t>
            </a:r>
            <a:r>
              <a:rPr lang="en-US" dirty="0" err="1"/>
              <a:t>secretPage</a:t>
            </a:r>
            <a:r>
              <a:rPr lang="en-US" dirty="0"/>
              <a:t>" is displayed, If it is displayed it prints "TEST CASE PASSED." else it prints "TEST CASE FAILED."</a:t>
            </a:r>
            <a:endParaRPr lang="tr-TR" dirty="0"/>
          </a:p>
        </p:txBody>
      </p:sp>
    </p:spTree>
    <p:extLst>
      <p:ext uri="{BB962C8B-B14F-4D97-AF65-F5344CB8AC3E}">
        <p14:creationId xmlns:p14="http://schemas.microsoft.com/office/powerpoint/2010/main" val="3306851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D025B86-4D51-0030-D564-FFA201A63EC3}"/>
              </a:ext>
            </a:extLst>
          </p:cNvPr>
          <p:cNvSpPr>
            <a:spLocks noGrp="1"/>
          </p:cNvSpPr>
          <p:nvPr>
            <p:ph idx="1"/>
          </p:nvPr>
        </p:nvSpPr>
        <p:spPr>
          <a:xfrm>
            <a:off x="838200" y="1825625"/>
            <a:ext cx="4562475" cy="4351338"/>
          </a:xfrm>
        </p:spPr>
        <p:txBody>
          <a:bodyPr/>
          <a:lstStyle/>
          <a:p>
            <a:r>
              <a:rPr lang="en-US" dirty="0"/>
              <a:t>Prevent login if the password was copied and pasted</a:t>
            </a:r>
            <a:endParaRPr lang="tr-TR" dirty="0"/>
          </a:p>
        </p:txBody>
      </p:sp>
      <p:pic>
        <p:nvPicPr>
          <p:cNvPr id="5" name="Resim 4">
            <a:extLst>
              <a:ext uri="{FF2B5EF4-FFF2-40B4-BE49-F238E27FC236}">
                <a16:creationId xmlns:a16="http://schemas.microsoft.com/office/drawing/2014/main" id="{4858D466-7519-084C-15F7-48C965734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405815"/>
            <a:ext cx="5601482" cy="5087060"/>
          </a:xfrm>
          <a:prstGeom prst="rect">
            <a:avLst/>
          </a:prstGeom>
        </p:spPr>
      </p:pic>
      <p:pic>
        <p:nvPicPr>
          <p:cNvPr id="7" name="Resim 6">
            <a:extLst>
              <a:ext uri="{FF2B5EF4-FFF2-40B4-BE49-F238E27FC236}">
                <a16:creationId xmlns:a16="http://schemas.microsoft.com/office/drawing/2014/main" id="{643E738B-4A81-87AD-76B7-279C138AF095}"/>
              </a:ext>
            </a:extLst>
          </p:cNvPr>
          <p:cNvPicPr>
            <a:picLocks noChangeAspect="1"/>
          </p:cNvPicPr>
          <p:nvPr/>
        </p:nvPicPr>
        <p:blipFill>
          <a:blip r:embed="rId3"/>
          <a:stretch>
            <a:fillRect/>
          </a:stretch>
        </p:blipFill>
        <p:spPr>
          <a:xfrm>
            <a:off x="494518" y="158773"/>
            <a:ext cx="11439525" cy="1276350"/>
          </a:xfrm>
          <a:prstGeom prst="rect">
            <a:avLst/>
          </a:prstGeom>
        </p:spPr>
      </p:pic>
    </p:spTree>
    <p:extLst>
      <p:ext uri="{BB962C8B-B14F-4D97-AF65-F5344CB8AC3E}">
        <p14:creationId xmlns:p14="http://schemas.microsoft.com/office/powerpoint/2010/main" val="4169452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0E81485-C4D8-CDB1-14C2-D07DE6D3E32D}"/>
              </a:ext>
            </a:extLst>
          </p:cNvPr>
          <p:cNvSpPr>
            <a:spLocks noGrp="1"/>
          </p:cNvSpPr>
          <p:nvPr>
            <p:ph idx="1"/>
          </p:nvPr>
        </p:nvSpPr>
        <p:spPr>
          <a:xfrm>
            <a:off x="838200" y="1825625"/>
            <a:ext cx="5946913" cy="4351338"/>
          </a:xfrm>
        </p:spPr>
        <p:txBody>
          <a:bodyPr/>
          <a:lstStyle/>
          <a:p>
            <a:r>
              <a:rPr lang="en-US" dirty="0"/>
              <a:t>Display a message indicating that there are some mandatory fields that have not been filled in</a:t>
            </a:r>
            <a:r>
              <a:rPr lang="tr-TR" dirty="0"/>
              <a:t>.</a:t>
            </a:r>
          </a:p>
        </p:txBody>
      </p:sp>
      <p:pic>
        <p:nvPicPr>
          <p:cNvPr id="5" name="Resim 4">
            <a:extLst>
              <a:ext uri="{FF2B5EF4-FFF2-40B4-BE49-F238E27FC236}">
                <a16:creationId xmlns:a16="http://schemas.microsoft.com/office/drawing/2014/main" id="{92ACBC60-4998-66DF-920E-09475C6327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2382" y="0"/>
            <a:ext cx="4529618" cy="6858000"/>
          </a:xfrm>
          <a:prstGeom prst="rect">
            <a:avLst/>
          </a:prstGeom>
        </p:spPr>
      </p:pic>
      <p:pic>
        <p:nvPicPr>
          <p:cNvPr id="9" name="Resim 8">
            <a:extLst>
              <a:ext uri="{FF2B5EF4-FFF2-40B4-BE49-F238E27FC236}">
                <a16:creationId xmlns:a16="http://schemas.microsoft.com/office/drawing/2014/main" id="{460BAFC2-159B-837B-8EF8-F1B944C8175D}"/>
              </a:ext>
            </a:extLst>
          </p:cNvPr>
          <p:cNvPicPr>
            <a:picLocks noChangeAspect="1"/>
          </p:cNvPicPr>
          <p:nvPr/>
        </p:nvPicPr>
        <p:blipFill>
          <a:blip r:embed="rId3"/>
          <a:stretch>
            <a:fillRect/>
          </a:stretch>
        </p:blipFill>
        <p:spPr>
          <a:xfrm>
            <a:off x="0" y="211016"/>
            <a:ext cx="7662382" cy="1335210"/>
          </a:xfrm>
          <a:prstGeom prst="rect">
            <a:avLst/>
          </a:prstGeom>
        </p:spPr>
      </p:pic>
    </p:spTree>
    <p:extLst>
      <p:ext uri="{BB962C8B-B14F-4D97-AF65-F5344CB8AC3E}">
        <p14:creationId xmlns:p14="http://schemas.microsoft.com/office/powerpoint/2010/main" val="257264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CC578AC-94BB-6F9B-B06C-DF447AD96FED}"/>
              </a:ext>
            </a:extLst>
          </p:cNvPr>
          <p:cNvSpPr>
            <a:spLocks noGrp="1"/>
          </p:cNvSpPr>
          <p:nvPr>
            <p:ph idx="1"/>
          </p:nvPr>
        </p:nvSpPr>
        <p:spPr>
          <a:xfrm>
            <a:off x="838200" y="1825625"/>
            <a:ext cx="5655365" cy="4351338"/>
          </a:xfrm>
        </p:spPr>
        <p:txBody>
          <a:bodyPr/>
          <a:lstStyle/>
          <a:p>
            <a:r>
              <a:rPr lang="en-US" dirty="0"/>
              <a:t>"NoSuchElementException" is an exception thrown by Selenium when an element cannot be located on the web page with the given search criteria. It indicates that the element is not present or not visible on the page and cannot be interacted with.</a:t>
            </a:r>
            <a:endParaRPr lang="tr-TR" dirty="0"/>
          </a:p>
        </p:txBody>
      </p:sp>
      <p:pic>
        <p:nvPicPr>
          <p:cNvPr id="5" name="Resim 4">
            <a:extLst>
              <a:ext uri="{FF2B5EF4-FFF2-40B4-BE49-F238E27FC236}">
                <a16:creationId xmlns:a16="http://schemas.microsoft.com/office/drawing/2014/main" id="{484D5DAA-FCE6-EBF5-4573-6BDDB4C83D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9804" y="1332729"/>
            <a:ext cx="5296639" cy="5525271"/>
          </a:xfrm>
          <a:prstGeom prst="rect">
            <a:avLst/>
          </a:prstGeom>
        </p:spPr>
      </p:pic>
      <p:pic>
        <p:nvPicPr>
          <p:cNvPr id="7" name="Resim 6">
            <a:extLst>
              <a:ext uri="{FF2B5EF4-FFF2-40B4-BE49-F238E27FC236}">
                <a16:creationId xmlns:a16="http://schemas.microsoft.com/office/drawing/2014/main" id="{7BFE4827-BAAC-785F-9225-68972EAD635C}"/>
              </a:ext>
            </a:extLst>
          </p:cNvPr>
          <p:cNvPicPr>
            <a:picLocks noChangeAspect="1"/>
          </p:cNvPicPr>
          <p:nvPr/>
        </p:nvPicPr>
        <p:blipFill>
          <a:blip r:embed="rId3"/>
          <a:stretch>
            <a:fillRect/>
          </a:stretch>
        </p:blipFill>
        <p:spPr>
          <a:xfrm>
            <a:off x="516918" y="167199"/>
            <a:ext cx="11439525" cy="1123950"/>
          </a:xfrm>
          <a:prstGeom prst="rect">
            <a:avLst/>
          </a:prstGeom>
        </p:spPr>
      </p:pic>
    </p:spTree>
    <p:extLst>
      <p:ext uri="{BB962C8B-B14F-4D97-AF65-F5344CB8AC3E}">
        <p14:creationId xmlns:p14="http://schemas.microsoft.com/office/powerpoint/2010/main" val="399583494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Belge" ma:contentTypeID="0x010100E97AE470EC525D4FAE53CE6728DFCC0E" ma:contentTypeVersion="4" ma:contentTypeDescription="Yeni belge oluşturun." ma:contentTypeScope="" ma:versionID="f5abf76e4e46395c854793804ea22011">
  <xsd:schema xmlns:xsd="http://www.w3.org/2001/XMLSchema" xmlns:xs="http://www.w3.org/2001/XMLSchema" xmlns:p="http://schemas.microsoft.com/office/2006/metadata/properties" xmlns:ns3="988c1566-6ef4-4c46-aa1f-796c060753f8" targetNamespace="http://schemas.microsoft.com/office/2006/metadata/properties" ma:root="true" ma:fieldsID="aa6b76ec6b9a1dedd9376c7004022f76" ns3:_="">
    <xsd:import namespace="988c1566-6ef4-4c46-aa1f-796c060753f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8c1566-6ef4-4c46-aa1f-796c060753f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7AAEACA-BAD3-448E-A650-F76891F373D7}">
  <ds:schemaRefs>
    <ds:schemaRef ds:uri="http://schemas.microsoft.com/sharepoint/v3/contenttype/forms"/>
  </ds:schemaRefs>
</ds:datastoreItem>
</file>

<file path=customXml/itemProps2.xml><?xml version="1.0" encoding="utf-8"?>
<ds:datastoreItem xmlns:ds="http://schemas.openxmlformats.org/officeDocument/2006/customXml" ds:itemID="{9FABFD6B-3F22-4D4B-8D36-CF6DC0A42C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8c1566-6ef4-4c46-aa1f-796c060753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CF1ADA-A26B-4F7D-8532-2A8BF9A59026}">
  <ds:schemaRefs>
    <ds:schemaRef ds:uri="http://purl.org/dc/dcmitype/"/>
    <ds:schemaRef ds:uri="988c1566-6ef4-4c46-aa1f-796c060753f8"/>
    <ds:schemaRef ds:uri="http://www.w3.org/XML/1998/namespace"/>
    <ds:schemaRef ds:uri="http://schemas.microsoft.com/office/2006/documentManagement/types"/>
    <ds:schemaRef ds:uri="http://purl.org/dc/elements/1.1/"/>
    <ds:schemaRef ds:uri="http://schemas.openxmlformats.org/package/2006/metadata/core-properties"/>
    <ds:schemaRef ds:uri="http://schemas.microsoft.com/office/infopath/2007/PartnerControl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222</TotalTime>
  <Words>468</Words>
  <Application>Microsoft Office PowerPoint</Application>
  <PresentationFormat>Geniş ekran</PresentationFormat>
  <Paragraphs>32</Paragraphs>
  <Slides>28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28</vt:i4>
      </vt:variant>
    </vt:vector>
  </HeadingPairs>
  <TitlesOfParts>
    <vt:vector size="33" baseType="lpstr">
      <vt:lpstr>Arial</vt:lpstr>
      <vt:lpstr>Calibri</vt:lpstr>
      <vt:lpstr>Calibri Light</vt:lpstr>
      <vt:lpstr>Tahoma</vt:lpstr>
      <vt:lpstr>Office Teması</vt:lpstr>
      <vt:lpstr>Type of test case</vt:lpstr>
      <vt:lpstr>Functional test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Usability test </vt:lpstr>
      <vt:lpstr>PowerPoint Sunusu</vt:lpstr>
      <vt:lpstr>PowerPoint Sunusu</vt:lpstr>
      <vt:lpstr>PowerPoint Sunusu</vt:lpstr>
      <vt:lpstr>PowerPoint Sunusu</vt:lpstr>
      <vt:lpstr>PowerPoint Sunusu</vt:lpstr>
      <vt:lpstr>PowerPoint Sunusu</vt:lpstr>
      <vt:lpstr>Security test </vt:lpstr>
      <vt:lpstr>PowerPoint Sunusu</vt:lpstr>
      <vt:lpstr>PowerPoint Sunusu</vt:lpstr>
      <vt:lpstr>PowerPoint Sunusu</vt:lpstr>
      <vt:lpstr>PowerPoint Sunusu</vt:lpstr>
      <vt:lpstr>PowerPoint Sunusu</vt:lpstr>
      <vt:lpstr>PowerPoint Sunusu</vt:lpstr>
      <vt:lpstr>Random String Method</vt:lpstr>
      <vt:lpstr>MySQL ver5.7.31 bug fixed with SQL CLI : « ALTER TABLE messages AUTO_INCREMENT=1;» </vt:lpstr>
      <vt:lpstr>Our Github Branch history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Mehmet Akif YAĞCI</dc:creator>
  <cp:lastModifiedBy>Alper</cp:lastModifiedBy>
  <cp:revision>5</cp:revision>
  <dcterms:created xsi:type="dcterms:W3CDTF">2023-01-13T07:46:46Z</dcterms:created>
  <dcterms:modified xsi:type="dcterms:W3CDTF">2023-01-13T12:26:40Z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0x010100E97AE470EC525D4FAE53CE6728DFCC0E</vt:lpwstr>
  </property>
</Properties>
</file>