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  <p:sldMasterId id="2147483739" r:id="rId4"/>
  </p:sldMasterIdLst>
  <p:notesMasterIdLst>
    <p:notesMasterId r:id="rId21"/>
  </p:notesMasterIdLst>
  <p:sldIdLst>
    <p:sldId id="257" r:id="rId5"/>
    <p:sldId id="260" r:id="rId6"/>
    <p:sldId id="289" r:id="rId7"/>
    <p:sldId id="294" r:id="rId8"/>
    <p:sldId id="300" r:id="rId9"/>
    <p:sldId id="290" r:id="rId10"/>
    <p:sldId id="302" r:id="rId11"/>
    <p:sldId id="303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n" id="{4EFD8E54-3F8B-4F01-B2C2-16D635C4789C}">
          <p14:sldIdLst>
            <p14:sldId id="257"/>
          </p14:sldIdLst>
        </p14:section>
        <p14:section name="Agenda / Inhaltsverzeichnis" id="{67DFF076-FAF9-4A99-AD82-97EC0DF330B8}">
          <p14:sldIdLst>
            <p14:sldId id="260"/>
          </p14:sldIdLst>
        </p14:section>
        <p14:section name="Kapitel-Trenner" id="{3EB58E59-9D9A-42A9-BE73-F9DD7AAA21D9}">
          <p14:sldIdLst/>
        </p14:section>
        <p14:section name="Textfolien" id="{D3A550B7-BBC8-4A5C-A19F-E329245FCF1B}">
          <p14:sldIdLst>
            <p14:sldId id="289"/>
            <p14:sldId id="294"/>
            <p14:sldId id="300"/>
            <p14:sldId id="290"/>
            <p14:sldId id="302"/>
            <p14:sldId id="303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</p14:sldIdLst>
        </p14:section>
        <p14:section name="Tabellenfolien" id="{6F2C72C6-58FB-4DF5-8BB2-A2C1CC543C41}">
          <p14:sldIdLst/>
        </p14:section>
        <p14:section name="Diagrammfolien" id="{A2D386C0-A666-4BB0-96BE-C89E58C17CE6}">
          <p14:sldIdLst/>
        </p14:section>
        <p14:section name="Grafikfolien" id="{C7558573-0FC2-4D0C-9D9F-BF5F3681F452}">
          <p14:sldIdLst/>
        </p14:section>
        <p14:section name="Weitere Folien" id="{419CB3A0-9644-42DF-AA58-22D625BD1AF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89DFB-23C0-4251-81E0-90F45C97D033}" v="1017" dt="2023-10-27T11:13:25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215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5"/>
    </p:cViewPr>
  </p:sorterViewPr>
  <p:notesViewPr>
    <p:cSldViewPr snapToGrid="0" showGuides="1">
      <p:cViewPr varScale="1">
        <p:scale>
          <a:sx n="71" d="100"/>
          <a:sy n="71" d="100"/>
        </p:scale>
        <p:origin x="2964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E39EA-C797-4066-AF6C-531B6DC49CC5}" type="datetimeFigureOut">
              <a:rPr lang="de-DE" smtClean="0"/>
              <a:t>02.11.23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135D-654E-4844-B1C6-048AD5F43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73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37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7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5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14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28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90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8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59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42913" y="3429000"/>
            <a:ext cx="11341100" cy="9720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710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C904A4-AB75-5077-13AC-7D4D63543C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967A569-B4F2-42B5-A9BE-DEAC5BE1F258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1CD8F6-A976-00D9-FD39-3B1193F8C8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ED63FB-F266-5C37-65E3-D855BCC393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285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329847CA-4A0E-4787-AD7E-7EC6F67D1279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0EF002-783F-D573-B7E6-6615AB34F8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24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23BF-B4D4-45CD-96F5-E6F5EB1C36CB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0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B2C2E0D7-FF65-4600-B93A-0A9B6781FE9F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509872-0E94-2A47-6867-88F8F59576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53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0391E9DB-804C-4793-A243-A9ABF7F0ACDE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4E16-F7A9-7731-E707-B6D9EACD45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79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6819-4C1E-4EC4-8EF9-B2C5494DBA94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92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3071-64C8-461D-BD36-0D095F68C6C7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17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BEA97743-7D3D-49A0-AC6F-04E4597C9C9D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911CA5-9BAE-ABC4-8833-FD3A9ED618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49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E68A-B641-4BC1-8F0B-E8E1BB38C18C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16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77D-3C2B-40A9-BF6C-EA4B928DB76D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87EEEFF-F197-DA39-3007-CE63560C1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9463"/>
          <a:stretch/>
        </p:blipFill>
        <p:spPr>
          <a:xfrm>
            <a:off x="4695296" y="373044"/>
            <a:ext cx="7162800" cy="64849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">
          <a:xfrm>
            <a:off x="8975725" y="0"/>
            <a:ext cx="32162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white"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white"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white"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white"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6259E0E4-F492-F013-D3DD-30D1AD8D76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87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0815-CF0D-4183-B2E1-972A64F10ED4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571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DDC-F46A-4397-871D-A391CEC6C524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9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41E3-2ECC-403B-9B25-49AA7F7CCCD8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7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114E-F877-480B-AD8F-6850E0896ABD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61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A967-C628-4EBC-B776-F64E4B63B455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058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EB283D-650E-4D4B-9855-6EE8C1089AF4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C85225-AD3C-2985-F8E1-A2FFCF31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09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113411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242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DDD28D5-EDA9-47FB-2F02-AEB843BA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b="9463"/>
          <a:stretch/>
        </p:blipFill>
        <p:spPr>
          <a:xfrm>
            <a:off x="4689352" y="373044"/>
            <a:ext cx="7162800" cy="648495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EB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AB5F9309-A00E-AA12-16E8-AB47264A14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014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84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EDD4C0D2-10AF-4C04-B286-F0A78930337F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1B69BD-7D5E-0F33-3AA4-35A1FB4D54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069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250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49679785-523F-4F20-BFC9-A946E757E3ED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8908A9-0F9F-ADE1-721F-DE9D5B086B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55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4DEA-4B2C-4EE0-8919-67A68A157C1E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61F5AD-D16A-9054-3F9E-7557F7F4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1A9321BD-1CCC-434D-890C-D0061900D31F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AF623-594D-7EA5-A405-8FC98AB7A92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55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8C50-C58F-484B-8966-ACB6AF5CE6BB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1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207D-C847-4C64-92A9-5CF05EBCD3E9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59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1986AF8F-E67E-415D-AA37-8B714560DF39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FBAD93-250B-598A-7686-84F8A0BA2C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185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4CCF01A1-FEAB-4922-ADD0-77EFE5643A1B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6624FC-09FC-E0E9-E23A-218074FE1E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597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CFF5-F131-4D60-9EA5-635C7886BE6F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97973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71BEB16E-05BC-4362-A923-3BF469A36AF1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392940-B451-7E9F-FF47-ED1CBBDBA5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9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E06DE2A6-6639-4C75-9572-96D6A2DE63FB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353AC-C8AE-7600-6F14-CEA95CBAAD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99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5D886-BEDB-F794-1053-480079669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D7044-2BF1-47D3-8018-8F18F177AA52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0F990C4-CBF5-0376-2996-1B2BCF25FB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E7B60-4F6C-73D4-B08F-AF65BC4EEF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234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A10B-2912-4025-B1AC-A1EC8AD1E948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90935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C597-4FE3-4644-BF4D-CB95713CE26F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03748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F31A27B5-0275-44AB-A580-74FFCB44744D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9AD401-DF83-711D-59BE-83060759E4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365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F31-9C4A-46EC-9CAD-9FCEF4B0C31B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1556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32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AE0-0596-44B9-9948-91CAF9C31922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E9F0-7354-4816-8D47-400DF49E7ECB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99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BF7-DB1F-4BB0-B44D-13B9242C83A6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4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3AAA-4752-4743-8646-0EA72219444F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46098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AD51-B1F9-43F3-91A6-A2FA47247CEA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273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551D-FF55-44D5-B2E9-4D0E7667B464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29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9"/>
            <a:ext cx="11341099" cy="4356099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67D647F-760D-E88D-6E86-3140EBEF31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2E4AF5-858C-40FF-83DA-BC8C348FE728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A0A208F-1E3F-CC49-A888-405ECD950C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D328FC0-2742-3A64-B229-0E5FB25466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90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44A3F8-9C14-4271-A677-113F49255835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DB692-13C0-CFC2-278D-7C6CF65B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9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bg bwMode="ltGray"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B317AA-DEF4-4343-8697-775A8C31A609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09FC36-5544-4C14-3CA5-A97D3A1AE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ACA74D-5BE1-4B96-AD61-3AB0A5E02EC7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93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38FA-CD26-45F5-B9BE-56F56CF2DDD9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672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EFDD-96F3-4A68-9CA0-1A4F566C6111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0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F446F6-4CC8-4F8B-9094-F59773162F98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9028E8-5213-4755-BBF3-09FA7F3726D7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616A0-0EB1-866B-44F0-86C79E9B3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02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844A12-37C0-01DB-E2ED-9D80D4E4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Machine</a:t>
            </a:r>
            <a:r>
              <a:rPr lang="de-DE" dirty="0"/>
              <a:t> Learning WS23/24</a:t>
            </a:r>
          </a:p>
        </p:txBody>
      </p:sp>
    </p:spTree>
    <p:extLst>
      <p:ext uri="{BB962C8B-B14F-4D97-AF65-F5344CB8AC3E}">
        <p14:creationId xmlns:p14="http://schemas.microsoft.com/office/powerpoint/2010/main" val="324479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3.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F4172-D2C2-4B99-8EEF-A8F1085709DB}"/>
                  </a:ext>
                </a:extLst>
              </p:cNvPr>
              <p:cNvSpPr txBox="1"/>
              <p:nvPr/>
            </p:nvSpPr>
            <p:spPr>
              <a:xfrm>
                <a:off x="1793250" y="1571609"/>
                <a:ext cx="8319425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(1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F4172-D2C2-4B99-8EEF-A8F10857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50" y="1571609"/>
                <a:ext cx="8319425" cy="871201"/>
              </a:xfrm>
              <a:prstGeom prst="rect">
                <a:avLst/>
              </a:prstGeom>
              <a:blipFill>
                <a:blip r:embed="rId3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65E7D7-7D5E-E72E-DAA3-E6A89F89697D}"/>
                  </a:ext>
                </a:extLst>
              </p:cNvPr>
              <p:cNvSpPr txBox="1"/>
              <p:nvPr/>
            </p:nvSpPr>
            <p:spPr>
              <a:xfrm>
                <a:off x="2048430" y="2442810"/>
                <a:ext cx="8319425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(1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65E7D7-7D5E-E72E-DAA3-E6A89F89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30" y="2442810"/>
                <a:ext cx="8319425" cy="871201"/>
              </a:xfrm>
              <a:prstGeom prst="rect">
                <a:avLst/>
              </a:prstGeom>
              <a:blipFill>
                <a:blip r:embed="rId4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C5BDC-1610-26FC-F017-9951F79493F9}"/>
                  </a:ext>
                </a:extLst>
              </p:cNvPr>
              <p:cNvSpPr txBox="1"/>
              <p:nvPr/>
            </p:nvSpPr>
            <p:spPr>
              <a:xfrm>
                <a:off x="538606" y="3314011"/>
                <a:ext cx="8319425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C5BDC-1610-26FC-F017-9951F794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06" y="3314011"/>
                <a:ext cx="8319425" cy="871201"/>
              </a:xfrm>
              <a:prstGeom prst="rect">
                <a:avLst/>
              </a:prstGeom>
              <a:blipFill>
                <a:blip r:embed="rId5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6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3.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F4172-D2C2-4B99-8EEF-A8F1085709DB}"/>
                  </a:ext>
                </a:extLst>
              </p:cNvPr>
              <p:cNvSpPr txBox="1"/>
              <p:nvPr/>
            </p:nvSpPr>
            <p:spPr>
              <a:xfrm>
                <a:off x="925375" y="1689572"/>
                <a:ext cx="8319425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F4172-D2C2-4B99-8EEF-A8F10857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75" y="1689572"/>
                <a:ext cx="8319425" cy="871201"/>
              </a:xfrm>
              <a:prstGeom prst="rect">
                <a:avLst/>
              </a:prstGeom>
              <a:blipFill>
                <a:blip r:embed="rId3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30424F-84E2-071A-9BB6-A69154DD0B62}"/>
                  </a:ext>
                </a:extLst>
              </p:cNvPr>
              <p:cNvSpPr txBox="1"/>
              <p:nvPr/>
            </p:nvSpPr>
            <p:spPr>
              <a:xfrm>
                <a:off x="2169385" y="2560773"/>
                <a:ext cx="5660174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DE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DE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30424F-84E2-071A-9BB6-A69154DD0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85" y="2560773"/>
                <a:ext cx="5660174" cy="871201"/>
              </a:xfrm>
              <a:prstGeom prst="rect">
                <a:avLst/>
              </a:prstGeom>
              <a:blipFill>
                <a:blip r:embed="rId4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1A9B64-BBBB-0AAE-6B83-988B28755007}"/>
                  </a:ext>
                </a:extLst>
              </p:cNvPr>
              <p:cNvSpPr txBox="1"/>
              <p:nvPr/>
            </p:nvSpPr>
            <p:spPr>
              <a:xfrm>
                <a:off x="2405471" y="3452190"/>
                <a:ext cx="5660174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1A9B64-BBBB-0AAE-6B83-988B28755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71" y="3452190"/>
                <a:ext cx="5660174" cy="871201"/>
              </a:xfrm>
              <a:prstGeom prst="rect">
                <a:avLst/>
              </a:prstGeom>
              <a:blipFill>
                <a:blip r:embed="rId5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7F17D8-1234-719F-CD1F-A2B6489AB8B4}"/>
                  </a:ext>
                </a:extLst>
              </p:cNvPr>
              <p:cNvSpPr txBox="1"/>
              <p:nvPr/>
            </p:nvSpPr>
            <p:spPr>
              <a:xfrm>
                <a:off x="1265617" y="4514716"/>
                <a:ext cx="5660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7F17D8-1234-719F-CD1F-A2B6489AB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7" y="4514716"/>
                <a:ext cx="5660174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5E9433E-7C7C-CEE5-DC88-ADDC7116F721}"/>
              </a:ext>
            </a:extLst>
          </p:cNvPr>
          <p:cNvSpPr txBox="1"/>
          <p:nvPr/>
        </p:nvSpPr>
        <p:spPr>
          <a:xfrm>
            <a:off x="6925791" y="451471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0000"/>
                </a:solidFill>
              </a:rPr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E0ABFD-BAE1-173A-82FA-6969590DFFB4}"/>
                  </a:ext>
                </a:extLst>
              </p:cNvPr>
              <p:cNvSpPr txBox="1"/>
              <p:nvPr/>
            </p:nvSpPr>
            <p:spPr>
              <a:xfrm>
                <a:off x="7441819" y="4104507"/>
                <a:ext cx="3906615" cy="1189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 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E0ABFD-BAE1-173A-82FA-6969590DF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819" y="4104507"/>
                <a:ext cx="3906615" cy="1189749"/>
              </a:xfrm>
              <a:prstGeom prst="rect">
                <a:avLst/>
              </a:prstGeom>
              <a:blipFill>
                <a:blip r:embed="rId7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58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3.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E03F0-9CAA-6890-6905-BB398D6EF75F}"/>
              </a:ext>
            </a:extLst>
          </p:cNvPr>
          <p:cNvSpPr txBox="1"/>
          <p:nvPr/>
        </p:nvSpPr>
        <p:spPr>
          <a:xfrm>
            <a:off x="3232640" y="1916828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2"/>
                </a:solidFill>
              </a:rPr>
              <a:t>Update rule: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4CC45-7E72-2333-289E-0718600A8184}"/>
                  </a:ext>
                </a:extLst>
              </p:cNvPr>
              <p:cNvSpPr txBox="1"/>
              <p:nvPr/>
            </p:nvSpPr>
            <p:spPr>
              <a:xfrm>
                <a:off x="3989768" y="2513969"/>
                <a:ext cx="32118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4CC45-7E72-2333-289E-0718600A8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68" y="2513969"/>
                <a:ext cx="3211841" cy="288477"/>
              </a:xfrm>
              <a:prstGeom prst="rect">
                <a:avLst/>
              </a:prstGeom>
              <a:blipFill>
                <a:blip r:embed="rId3"/>
                <a:stretch>
                  <a:fillRect t="-4167" r="-2362" b="-3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B40BC4-7C07-3FD6-DA1F-96B1D3F71D99}"/>
              </a:ext>
            </a:extLst>
          </p:cNvPr>
          <p:cNvSpPr txBox="1"/>
          <p:nvPr/>
        </p:nvSpPr>
        <p:spPr>
          <a:xfrm>
            <a:off x="3232640" y="368622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0000"/>
                </a:solidFill>
              </a:rPr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30D684-F29B-892C-A696-4FC49C12415C}"/>
                  </a:ext>
                </a:extLst>
              </p:cNvPr>
              <p:cNvSpPr txBox="1"/>
              <p:nvPr/>
            </p:nvSpPr>
            <p:spPr>
              <a:xfrm>
                <a:off x="3748668" y="3276014"/>
                <a:ext cx="3906615" cy="1189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 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30D684-F29B-892C-A696-4FC49C12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668" y="3276014"/>
                <a:ext cx="3906615" cy="118974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39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3.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BE03F0-9CAA-6890-6905-BB398D6EF75F}"/>
                  </a:ext>
                </a:extLst>
              </p:cNvPr>
              <p:cNvSpPr txBox="1"/>
              <p:nvPr/>
            </p:nvSpPr>
            <p:spPr>
              <a:xfrm>
                <a:off x="861579" y="1740129"/>
                <a:ext cx="8112299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Perform one gradient descent update step using the initial parameters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and learning rate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2"/>
                        </a:solidFill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ea typeface="Cambria Math" panose="02040503050406030204" pitchFamily="18" charset="0"/>
                      </a:rPr>
                      <m:t>=0.5 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using the following data: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BE03F0-9CAA-6890-6905-BB398D6E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9" y="1740129"/>
                <a:ext cx="8112299" cy="657809"/>
              </a:xfrm>
              <a:prstGeom prst="rect">
                <a:avLst/>
              </a:prstGeom>
              <a:blipFill>
                <a:blip r:embed="rId3"/>
                <a:stretch>
                  <a:fillRect l="-625" t="-3774" b="-1320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5FFBFC7-A6BD-55E6-C16F-D4691FB21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249930"/>
                  </p:ext>
                </p:extLst>
              </p:nvPr>
            </p:nvGraphicFramePr>
            <p:xfrm>
              <a:off x="3501794" y="3539922"/>
              <a:ext cx="4089850" cy="246200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896971">
                      <a:extLst>
                        <a:ext uri="{9D8B030D-6E8A-4147-A177-3AD203B41FA5}">
                          <a16:colId xmlns:a16="http://schemas.microsoft.com/office/drawing/2014/main" val="4190036405"/>
                        </a:ext>
                      </a:extLst>
                    </a:gridCol>
                    <a:gridCol w="896971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147954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147954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b="0" i="0" cap="none" spc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b="0" i="0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700" b="0" i="0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b="0" cap="none" spc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 marL="145554" marR="111965" marT="111965" marB="111965" anchor="ctr">
                        <a:lnL w="19050" cap="flat" cmpd="sng" algn="ctr">
                          <a:noFill/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7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b="0" cap="none" spc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700" b="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700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-6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7613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5FFBFC7-A6BD-55E6-C16F-D4691FB21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249930"/>
                  </p:ext>
                </p:extLst>
              </p:nvPr>
            </p:nvGraphicFramePr>
            <p:xfrm>
              <a:off x="3501794" y="3539922"/>
              <a:ext cx="4089850" cy="246200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75000"/>
                        <a:lumOff val="25000"/>
                      </a:schemeClr>
                    </a:solidFill>
                    <a:tableStyleId>{5C22544A-7EE6-4342-B048-85BDC9FD1C3A}</a:tableStyleId>
                  </a:tblPr>
                  <a:tblGrid>
                    <a:gridCol w="896971">
                      <a:extLst>
                        <a:ext uri="{9D8B030D-6E8A-4147-A177-3AD203B41FA5}">
                          <a16:colId xmlns:a16="http://schemas.microsoft.com/office/drawing/2014/main" val="4190036405"/>
                        </a:ext>
                      </a:extLst>
                    </a:gridCol>
                    <a:gridCol w="896971">
                      <a:extLst>
                        <a:ext uri="{9D8B030D-6E8A-4147-A177-3AD203B41FA5}">
                          <a16:colId xmlns:a16="http://schemas.microsoft.com/office/drawing/2014/main" val="3245010654"/>
                        </a:ext>
                      </a:extLst>
                    </a:gridCol>
                    <a:gridCol w="1147954">
                      <a:extLst>
                        <a:ext uri="{9D8B030D-6E8A-4147-A177-3AD203B41FA5}">
                          <a16:colId xmlns:a16="http://schemas.microsoft.com/office/drawing/2014/main" val="926406742"/>
                        </a:ext>
                      </a:extLst>
                    </a:gridCol>
                    <a:gridCol w="1147954">
                      <a:extLst>
                        <a:ext uri="{9D8B030D-6E8A-4147-A177-3AD203B41FA5}">
                          <a16:colId xmlns:a16="http://schemas.microsoft.com/office/drawing/2014/main" val="2768122327"/>
                        </a:ext>
                      </a:extLst>
                    </a:gridCol>
                  </a:tblGrid>
                  <a:tr h="52996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145554" marR="111965" marT="111965" marB="111965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408" t="-2381" r="-356338" b="-36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145554" marR="111965" marT="111965" marB="111965" anchor="ctr">
                        <a:lnL w="19050" cap="flat" cmpd="sng" algn="ctr">
                          <a:noFill/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01408" t="-2381" r="-256338" b="-36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158889" t="-2381" r="-102222" b="-36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145554" marR="111965" marT="111965" marB="11196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4"/>
                          <a:stretch>
                            <a:fillRect l="-256044" t="-2381" r="-1099" b="-36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298122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1408" t="-113158" r="-256338" b="-3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525849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4"/>
                          <a:stretch>
                            <a:fillRect l="-101408" t="-213158" r="-256338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86930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blipFill>
                          <a:blip r:embed="rId4"/>
                          <a:stretch>
                            <a:fillRect l="-101408" t="-305128" r="-256338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-2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542567"/>
                      </a:ext>
                    </a:extLst>
                  </a:tr>
                  <a:tr h="4830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45554" marR="111965" marT="111965" marB="111965">
                        <a:lnL w="38100" cap="flat" cmpd="sng" algn="ctr">
                          <a:noFill/>
                          <a:prstDash val="soli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rgbClr val="0692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101408" t="-415789" r="-25633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-6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cap="none" spc="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45554" marR="111965" marT="111965" marB="111965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7613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62CB99A-4522-D003-9506-D4E1E479B0F8}"/>
              </a:ext>
            </a:extLst>
          </p:cNvPr>
          <p:cNvSpPr txBox="1"/>
          <p:nvPr/>
        </p:nvSpPr>
        <p:spPr>
          <a:xfrm>
            <a:off x="861579" y="2507265"/>
            <a:ext cx="828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Note: Think about a good way to include the bias in the data instead of deriving its update rule on its own.</a:t>
            </a:r>
            <a:endParaRPr lang="en-DE" dirty="0">
              <a:solidFill>
                <a:schemeClr val="tx2"/>
              </a:solidFill>
            </a:endParaRPr>
          </a:p>
          <a:p>
            <a:endParaRPr lang="en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1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3.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BE03F0-9CAA-6890-6905-BB398D6EF75F}"/>
                  </a:ext>
                </a:extLst>
              </p:cNvPr>
              <p:cNvSpPr txBox="1"/>
              <p:nvPr/>
            </p:nvSpPr>
            <p:spPr>
              <a:xfrm>
                <a:off x="861579" y="1740129"/>
                <a:ext cx="8112299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Perform one gradient descent update step using the initial parameters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and learning rate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2"/>
                        </a:solidFill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BE03F0-9CAA-6890-6905-BB398D6E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9" y="1740129"/>
                <a:ext cx="8112299" cy="657809"/>
              </a:xfrm>
              <a:prstGeom prst="rect">
                <a:avLst/>
              </a:prstGeom>
              <a:blipFill>
                <a:blip r:embed="rId3"/>
                <a:stretch>
                  <a:fillRect l="-625" t="-3774" b="-1320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1CCF3C-E969-42D0-53A9-9916A74DE9FD}"/>
                  </a:ext>
                </a:extLst>
              </p:cNvPr>
              <p:cNvSpPr txBox="1"/>
              <p:nvPr/>
            </p:nvSpPr>
            <p:spPr>
              <a:xfrm>
                <a:off x="3928731" y="2826186"/>
                <a:ext cx="2569229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−(1∗0+2∗0+4∗0)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1CCF3C-E969-42D0-53A9-9916A74DE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31" y="2826186"/>
                <a:ext cx="2569229" cy="529697"/>
              </a:xfrm>
              <a:prstGeom prst="rect">
                <a:avLst/>
              </a:prstGeom>
              <a:blipFill>
                <a:blip r:embed="rId4"/>
                <a:stretch>
                  <a:fillRect l="-1478" t="-4651" r="-985" b="-255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859F1B-A887-228D-D163-3A5DDF6D80C7}"/>
                  </a:ext>
                </a:extLst>
              </p:cNvPr>
              <p:cNvSpPr txBox="1"/>
              <p:nvPr/>
            </p:nvSpPr>
            <p:spPr>
              <a:xfrm>
                <a:off x="3928730" y="3562306"/>
                <a:ext cx="179856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859F1B-A887-228D-D163-3A5DDF6D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30" y="3562306"/>
                <a:ext cx="1798569" cy="525016"/>
              </a:xfrm>
              <a:prstGeom prst="rect">
                <a:avLst/>
              </a:prstGeom>
              <a:blipFill>
                <a:blip r:embed="rId5"/>
                <a:stretch>
                  <a:fillRect l="-4196" t="-4762" r="-2098" b="-1190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1AB84D-22BC-83E5-5AE8-5C21F030478E}"/>
                  </a:ext>
                </a:extLst>
              </p:cNvPr>
              <p:cNvSpPr txBox="1"/>
              <p:nvPr/>
            </p:nvSpPr>
            <p:spPr>
              <a:xfrm>
                <a:off x="861578" y="4460063"/>
                <a:ext cx="8112299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similarly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. The outcome is 50% probability, which makes sense as we have not learned anything yet.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1AB84D-22BC-83E5-5AE8-5C21F0304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8" y="4460063"/>
                <a:ext cx="8112299" cy="657809"/>
              </a:xfrm>
              <a:prstGeom prst="rect">
                <a:avLst/>
              </a:prstGeom>
              <a:blipFill>
                <a:blip r:embed="rId6"/>
                <a:stretch>
                  <a:fillRect l="-625" t="-5660" r="-156" b="-943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39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3.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BE03F0-9CAA-6890-6905-BB398D6EF75F}"/>
                  </a:ext>
                </a:extLst>
              </p:cNvPr>
              <p:cNvSpPr txBox="1"/>
              <p:nvPr/>
            </p:nvSpPr>
            <p:spPr>
              <a:xfrm>
                <a:off x="861579" y="1740129"/>
                <a:ext cx="8112299" cy="65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Perform one gradient descent update step using the initial parameters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and learning rate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BE03F0-9CAA-6890-6905-BB398D6E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9" y="1740129"/>
                <a:ext cx="8112299" cy="657809"/>
              </a:xfrm>
              <a:prstGeom prst="rect">
                <a:avLst/>
              </a:prstGeom>
              <a:blipFill>
                <a:blip r:embed="rId3"/>
                <a:stretch>
                  <a:fillRect l="-625" t="-3774" b="-1320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1CCF3C-E969-42D0-53A9-9916A74DE9FD}"/>
                  </a:ext>
                </a:extLst>
              </p:cNvPr>
              <p:cNvSpPr txBox="1"/>
              <p:nvPr/>
            </p:nvSpPr>
            <p:spPr>
              <a:xfrm flipH="1">
                <a:off x="2980800" y="3587553"/>
                <a:ext cx="4104167" cy="941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−0.5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−0.5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1CCF3C-E969-42D0-53A9-9916A74DE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80800" y="3587553"/>
                <a:ext cx="4104167" cy="941027"/>
              </a:xfrm>
              <a:prstGeom prst="rect">
                <a:avLst/>
              </a:prstGeom>
              <a:blipFill>
                <a:blip r:embed="rId4"/>
                <a:stretch>
                  <a:fillRect l="-617" t="-1333" b="-8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3BA224-AD8C-0779-D0A3-0416C3FF8EBA}"/>
                  </a:ext>
                </a:extLst>
              </p:cNvPr>
              <p:cNvSpPr txBox="1"/>
              <p:nvPr/>
            </p:nvSpPr>
            <p:spPr>
              <a:xfrm>
                <a:off x="3657430" y="4869426"/>
                <a:ext cx="3312382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3BA224-AD8C-0779-D0A3-0416C3FF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30" y="4869426"/>
                <a:ext cx="3312382" cy="732636"/>
              </a:xfrm>
              <a:prstGeom prst="rect">
                <a:avLst/>
              </a:prstGeom>
              <a:blipFill>
                <a:blip r:embed="rId5"/>
                <a:stretch>
                  <a:fillRect l="-383" b="-101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4C5BB-FF94-6DFB-6573-301EE0EA2716}"/>
                  </a:ext>
                </a:extLst>
              </p:cNvPr>
              <p:cNvSpPr txBox="1"/>
              <p:nvPr/>
            </p:nvSpPr>
            <p:spPr>
              <a:xfrm>
                <a:off x="3376693" y="2969397"/>
                <a:ext cx="32118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4C5BB-FF94-6DFB-6573-301EE0EA2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693" y="2969397"/>
                <a:ext cx="3211841" cy="288477"/>
              </a:xfrm>
              <a:prstGeom prst="rect">
                <a:avLst/>
              </a:prstGeom>
              <a:blipFill>
                <a:blip r:embed="rId6"/>
                <a:stretch>
                  <a:fillRect t="-8333" r="-1969" b="-3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4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3.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BE03F0-9CAA-6890-6905-BB398D6EF75F}"/>
                  </a:ext>
                </a:extLst>
              </p:cNvPr>
              <p:cNvSpPr txBox="1"/>
              <p:nvPr/>
            </p:nvSpPr>
            <p:spPr>
              <a:xfrm>
                <a:off x="861579" y="1740129"/>
                <a:ext cx="811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=[−1 1]):</m:t>
                    </m:r>
                  </m:oMath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BE03F0-9CAA-6890-6905-BB398D6E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9" y="1740129"/>
                <a:ext cx="8112299" cy="369332"/>
              </a:xfrm>
              <a:prstGeom prst="rect">
                <a:avLst/>
              </a:prstGeom>
              <a:blipFill>
                <a:blip r:embed="rId3"/>
                <a:stretch>
                  <a:fillRect l="-625" t="-6452" b="-225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FE2AE-0181-245C-64E4-0EF855B2AC66}"/>
                  </a:ext>
                </a:extLst>
              </p:cNvPr>
              <p:cNvSpPr txBox="1"/>
              <p:nvPr/>
            </p:nvSpPr>
            <p:spPr>
              <a:xfrm>
                <a:off x="2251444" y="2806970"/>
                <a:ext cx="6097772" cy="622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=[−1 1])=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−(1∗0+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2.75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3.75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FE2AE-0181-245C-64E4-0EF855B2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44" y="2806970"/>
                <a:ext cx="6097772" cy="622030"/>
              </a:xfrm>
              <a:prstGeom prst="rect">
                <a:avLst/>
              </a:prstGeom>
              <a:blipFill>
                <a:blip r:embed="rId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FF48D8-1079-0785-4659-06CB892471F4}"/>
                  </a:ext>
                </a:extLst>
              </p:cNvPr>
              <p:cNvSpPr txBox="1"/>
              <p:nvPr/>
            </p:nvSpPr>
            <p:spPr>
              <a:xfrm>
                <a:off x="2251444" y="3542657"/>
                <a:ext cx="6172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=0.731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FF48D8-1079-0785-4659-06CB8924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44" y="3542657"/>
                <a:ext cx="6172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55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FB41D-A683-97AB-C9F1-E04AD01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</a:t>
            </a:r>
            <a:r>
              <a:rPr lang="de-DE" dirty="0"/>
              <a:t> 02</a:t>
            </a:r>
            <a:br>
              <a:rPr lang="de-DE" dirty="0"/>
            </a:br>
            <a:r>
              <a:rPr lang="en-US" dirty="0">
                <a:solidFill>
                  <a:srgbClr val="000000"/>
                </a:solidFill>
              </a:rPr>
              <a:t>Solution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53E38-3239-B069-D1EE-C77CD7131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1. Linear Regression</a:t>
            </a:r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Logistic</a:t>
            </a:r>
            <a:r>
              <a:rPr lang="de-DE" b="1" dirty="0">
                <a:solidFill>
                  <a:schemeClr val="accent1"/>
                </a:solidFill>
              </a:rPr>
              <a:t> Regression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24570-0403-1B14-DD7F-CBECDA237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87DF3C-FB2C-4E5B-B622-F1D8D86A80C7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F24E9-FBBC-46D2-68EB-9AF487CA5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508C7-EEB5-FB9B-F47A-575D7B130E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6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B5ED6-B39B-53B6-CA96-D825C147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Regression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E4DED-5F82-21DA-E636-6F41D8B78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3787-0B07-4403-8EDF-F62ED3421A0A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980A1-787D-EF8B-7BCF-99F535DCD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B64E1-4CA8-AE4A-5355-9F3FA6D6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Linear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2.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4094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2" y="1881189"/>
                <a:ext cx="5400000" cy="43195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dirty="0"/>
                  <a:t>Linear regression models the relationship between a dependent variable 𝒀 and one or more independent variables </a:t>
                </a:r>
                <a14:m>
                  <m:oMath xmlns:m="http://schemas.openxmlformats.org/officeDocument/2006/math">
                    <m:r>
                      <a:rPr lang="en-US" b="1" i="1" smtClean="0"/>
                      <m:t>𝑿</m:t>
                    </m:r>
                    <m:r>
                      <a:rPr lang="en-US" b="1" i="1" smtClean="0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/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/>
                            </m:ctrlPr>
                          </m:sSubPr>
                          <m:e>
                            <m:r>
                              <a:rPr lang="en-US" b="1" i="1" smtClean="0"/>
                              <m:t>𝒙</m:t>
                            </m:r>
                          </m:e>
                          <m:sub>
                            <m:r>
                              <a:rPr lang="en-US" b="1" i="1" smtClean="0"/>
                              <m:t>𝟏</m:t>
                            </m:r>
                          </m:sub>
                        </m:sSub>
                        <m:r>
                          <a:rPr lang="en-US" b="1" i="1" smtClean="0"/>
                          <m:t>, </m:t>
                        </m:r>
                        <m:sSub>
                          <m:sSubPr>
                            <m:ctrlPr>
                              <a:rPr lang="en-US" b="1" i="1" smtClean="0"/>
                            </m:ctrlPr>
                          </m:sSubPr>
                          <m:e>
                            <m:r>
                              <a:rPr lang="en-US" b="1" i="1" smtClean="0"/>
                              <m:t>𝒙</m:t>
                            </m:r>
                          </m:e>
                          <m:sub>
                            <m:r>
                              <a:rPr lang="en-US" b="1" i="1" smtClean="0"/>
                              <m:t>𝟐</m:t>
                            </m:r>
                          </m:sub>
                        </m:sSub>
                        <m:r>
                          <a:rPr lang="en-US" b="1" i="1" smtClean="0"/>
                          <m:t>, …, </m:t>
                        </m:r>
                        <m:sSub>
                          <m:sSubPr>
                            <m:ctrlPr>
                              <a:rPr lang="en-US" b="1" i="1" smtClean="0"/>
                            </m:ctrlPr>
                          </m:sSubPr>
                          <m:e>
                            <m:r>
                              <a:rPr lang="en-US" b="1" i="1" smtClean="0"/>
                              <m:t>𝒙</m:t>
                            </m:r>
                          </m:e>
                          <m:sub>
                            <m:r>
                              <a:rPr lang="en-US" b="1" i="1" smtClean="0"/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by fitting a linear equation of the form </a:t>
                </a:r>
                <a14:m>
                  <m:oMath xmlns:m="http://schemas.openxmlformats.org/officeDocument/2006/math">
                    <m:r>
                      <a:rPr lang="en-US" b="1" i="1"/>
                      <m:t>𝒀</m:t>
                    </m:r>
                    <m:r>
                      <a:rPr lang="en-US" b="1" i="1"/>
                      <m:t>=</m:t>
                    </m:r>
                    <m:sSub>
                      <m:sSubPr>
                        <m:ctrlPr>
                          <a:rPr lang="en-US" b="1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ea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1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GB" dirty="0"/>
                  <a:t>.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 smtClean="0"/>
                          <m:t>𝒘</m:t>
                        </m:r>
                      </m:e>
                      <m:sub>
                        <m:r>
                          <a:rPr lang="en-US" b="1" i="1" smtClean="0"/>
                          <m:t>𝟎</m:t>
                        </m:r>
                      </m:sub>
                    </m:sSub>
                  </m:oMath>
                </a14:m>
                <a:r>
                  <a:rPr lang="en-GB" dirty="0"/>
                  <a:t> is the y-intercept,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 smtClean="0"/>
                          <m:t>𝒘</m:t>
                        </m:r>
                      </m:e>
                      <m:sub>
                        <m:r>
                          <a:rPr lang="en-US" b="1" i="1" smtClean="0"/>
                          <m:t>𝟏</m:t>
                        </m:r>
                      </m:sub>
                    </m:sSub>
                    <m:r>
                      <a:rPr lang="en-US" b="1" i="1" smtClean="0"/>
                      <m:t>,</m:t>
                    </m:r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 smtClean="0"/>
                          <m:t>𝒘</m:t>
                        </m:r>
                      </m:e>
                      <m:sub>
                        <m:r>
                          <a:rPr lang="en-US" b="1" i="1" smtClean="0"/>
                          <m:t>𝟐</m:t>
                        </m:r>
                      </m:sub>
                    </m:sSub>
                    <m:r>
                      <a:rPr lang="en-US" b="1" i="1" smtClean="0"/>
                      <m:t>,…, </m:t>
                    </m:r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 smtClean="0"/>
                          <m:t>𝒘</m:t>
                        </m:r>
                      </m:e>
                      <m:sub>
                        <m:r>
                          <a:rPr lang="en-US" b="1" i="1" smtClean="0"/>
                          <m:t>𝑵</m:t>
                        </m:r>
                      </m:sub>
                    </m:sSub>
                    <m:r>
                      <a:rPr lang="en-US" b="0" i="1" smtClean="0"/>
                      <m:t>, </m:t>
                    </m:r>
                  </m:oMath>
                </a14:m>
                <a:r>
                  <a:rPr lang="en-GB" dirty="0"/>
                  <a:t>are the coefficients of the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 smtClean="0"/>
                          <m:t>𝒙</m:t>
                        </m:r>
                      </m:e>
                      <m:sub>
                        <m:r>
                          <a:rPr lang="en-US" b="1" i="1" smtClean="0"/>
                          <m:t>𝟏</m:t>
                        </m:r>
                      </m:sub>
                    </m:sSub>
                    <m:r>
                      <a:rPr lang="en-US" b="1" i="1" smtClean="0"/>
                      <m:t>,</m:t>
                    </m:r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 smtClean="0"/>
                          <m:t>𝒙</m:t>
                        </m:r>
                      </m:e>
                      <m:sub>
                        <m:r>
                          <a:rPr lang="en-US" b="1" i="1" smtClean="0"/>
                          <m:t>𝟐</m:t>
                        </m:r>
                      </m:sub>
                    </m:sSub>
                    <m:r>
                      <a:rPr lang="en-US" b="1" i="1" smtClean="0"/>
                      <m:t>, …., </m:t>
                    </m:r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 smtClean="0"/>
                          <m:t>𝒙</m:t>
                        </m:r>
                      </m:e>
                      <m:sub>
                        <m:r>
                          <a:rPr lang="en-US" b="1" i="1" smtClean="0"/>
                          <m:t>𝑵</m:t>
                        </m:r>
                      </m:sub>
                    </m:sSub>
                  </m:oMath>
                </a14:m>
                <a:r>
                  <a:rPr lang="en-GB" dirty="0"/>
                  <a:t>, and </a:t>
                </a:r>
                <a:r>
                  <a:rPr lang="en-GB" b="1" dirty="0"/>
                  <a:t>𝜖</a:t>
                </a:r>
                <a:r>
                  <a:rPr lang="en-GB" dirty="0"/>
                  <a:t> represents the error term. The goal of linear regression is to find the best-fit line that minimizes the sum of squared residuals (the differences between observed and predicted values) across all observations in the dataset.</a:t>
                </a:r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2" y="1881189"/>
                <a:ext cx="5400000" cy="4319586"/>
              </a:xfrm>
              <a:blipFill>
                <a:blip r:embed="rId3"/>
                <a:stretch>
                  <a:fillRect l="-2824" t="-880" r="-305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CEB52A-C904-5C0B-15D8-185877D10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63" y="978194"/>
            <a:ext cx="4887341" cy="49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Linear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2.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0BFAB-D686-BECD-991D-27663DB256F0}"/>
              </a:ext>
            </a:extLst>
          </p:cNvPr>
          <p:cNvSpPr txBox="1"/>
          <p:nvPr/>
        </p:nvSpPr>
        <p:spPr>
          <a:xfrm>
            <a:off x="760228" y="5511864"/>
            <a:ext cx="366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Result: </a:t>
            </a:r>
            <a:r>
              <a:rPr lang="en-DE" b="1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7328.64906056</a:t>
            </a:r>
            <a:endParaRPr lang="en-DE" b="1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A05BC-3CC6-0B8F-423D-2E844EFBB335}"/>
              </a:ext>
            </a:extLst>
          </p:cNvPr>
          <p:cNvSpPr txBox="1"/>
          <p:nvPr/>
        </p:nvSpPr>
        <p:spPr>
          <a:xfrm>
            <a:off x="760228" y="1161470"/>
            <a:ext cx="10541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Use Linear Regression to solve for the parameters. </a:t>
            </a:r>
          </a:p>
          <a:p>
            <a:r>
              <a:rPr lang="en-GB" dirty="0">
                <a:solidFill>
                  <a:schemeClr val="tx2"/>
                </a:solidFill>
              </a:rPr>
              <a:t>Do not include the bias term. Use the closed-form solution. </a:t>
            </a:r>
          </a:p>
          <a:p>
            <a:r>
              <a:rPr lang="en-GB" dirty="0">
                <a:solidFill>
                  <a:schemeClr val="tx2"/>
                </a:solidFill>
              </a:rPr>
              <a:t>Further calculate the changes for a person with Age = 40, BMI = 32.5.</a:t>
            </a:r>
            <a:endParaRPr lang="en-DE" dirty="0">
              <a:solidFill>
                <a:schemeClr val="tx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846B1A-7BE3-9C03-BCE2-AF2FFA78E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20" y="2235942"/>
            <a:ext cx="3746500" cy="1092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89E992-75C6-6AF9-94F6-F832D2FE1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8" y="2218303"/>
            <a:ext cx="5778500" cy="2933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59CCFA-76AE-30F6-DB99-6B3E5616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20" y="3390750"/>
            <a:ext cx="4457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B5ED6-B39B-53B6-CA96-D825C147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E4DED-5F82-21DA-E636-6F41D8B78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3787-0B07-4403-8EDF-F62ED3421A0A}" type="datetime4">
              <a:rPr lang="de-DE" smtClean="0"/>
              <a:t>2. November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980A1-787D-EF8B-7BCF-99F535DCD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B64E1-4CA8-AE4A-5355-9F3FA6D6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5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2.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1" y="1881189"/>
                <a:ext cx="5814765" cy="43195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i="0" dirty="0">
                    <a:solidFill>
                      <a:schemeClr val="tx2"/>
                    </a:solidFill>
                    <a:effectLst/>
                  </a:rPr>
                  <a:t>Logistic regression models the probability that a binary dependent variable 𝒀 takes on the value 1 given one or more independent variables </a:t>
                </a:r>
                <a14:m>
                  <m:oMath xmlns:m="http://schemas.openxmlformats.org/officeDocument/2006/math">
                    <m:r>
                      <a:rPr lang="en-US" sz="1800" b="0" i="1" smtClean="0"/>
                      <m:t>𝑋</m:t>
                    </m:r>
                    <m:r>
                      <a:rPr lang="en-US" sz="1800" b="0" i="1" smtClean="0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 smtClean="0"/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/>
                            </m:ctrlPr>
                          </m:sSubPr>
                          <m:e>
                            <m:r>
                              <a:rPr lang="en-US" sz="1800" b="0" i="1" smtClean="0"/>
                              <m:t>𝑥</m:t>
                            </m:r>
                          </m:e>
                          <m:sub>
                            <m:r>
                              <a:rPr lang="en-US" sz="1800" b="0" i="1" smtClean="0"/>
                              <m:t>1</m:t>
                            </m:r>
                          </m:sub>
                        </m:sSub>
                        <m:r>
                          <a:rPr lang="en-US" sz="1800" b="0" i="1" smtClean="0"/>
                          <m:t>, </m:t>
                        </m:r>
                        <m:sSub>
                          <m:sSubPr>
                            <m:ctrlPr>
                              <a:rPr lang="en-US" sz="1800" i="1" smtClean="0"/>
                            </m:ctrlPr>
                          </m:sSubPr>
                          <m:e>
                            <m:r>
                              <a:rPr lang="en-US" sz="1800" b="0" i="1" smtClean="0"/>
                              <m:t>𝑥</m:t>
                            </m:r>
                          </m:e>
                          <m:sub>
                            <m:r>
                              <a:rPr lang="en-US" sz="1800" b="0" i="1" smtClean="0"/>
                              <m:t>2</m:t>
                            </m:r>
                          </m:sub>
                        </m:sSub>
                        <m:r>
                          <a:rPr lang="en-US" sz="1800" b="0" i="1" smtClean="0"/>
                          <m:t>, …, </m:t>
                        </m:r>
                        <m:sSub>
                          <m:sSubPr>
                            <m:ctrlPr>
                              <a:rPr lang="en-US" sz="1800" i="1" smtClean="0"/>
                            </m:ctrlPr>
                          </m:sSubPr>
                          <m:e>
                            <m:r>
                              <a:rPr lang="en-US" sz="1800" b="0" i="1" smtClean="0"/>
                              <m:t>𝑥</m:t>
                            </m:r>
                          </m:e>
                          <m:sub>
                            <m:r>
                              <a:rPr lang="en-US" sz="1800" b="0" i="1" smtClean="0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i="0" dirty="0">
                    <a:solidFill>
                      <a:schemeClr val="tx2"/>
                    </a:solidFill>
                    <a:effectLst/>
                  </a:rPr>
                  <a:t> with the form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effectLst/>
                      </a:rPr>
                      <m:t> 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effectLst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smtClean="0">
                            <a:solidFill>
                              <a:schemeClr val="tx2"/>
                            </a:solidFill>
                            <a:effectLst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effectLst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effectLst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effectLst/>
                          </a:rPr>
                          <m:t>=1 </m:t>
                        </m:r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effectLst/>
                      </a:rPr>
                      <m:t>𝑋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effectLst/>
                      </a:rPr>
                      <m:t>;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effectLst/>
                      </a:rPr>
                      <m:t>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effectLst/>
                      </a:rPr>
                      <m:t>)=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2"/>
                            </a:solidFill>
                            <a:effectLst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/>
                            </a:solidFill>
                            <a:effectLst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dirty="0">
                            <a:solidFill>
                              <a:schemeClr val="tx2"/>
                            </a:solidFill>
                          </a:rPr>
                          <m:t>1 + 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ea typeface="Cambria Math" panose="02040503050406030204" pitchFamily="18" charset="0"/>
                              </a:rPr>
                              <m:t>+ …+</m:t>
                            </m:r>
                            <m:sSub>
                              <m:sSubPr>
                                <m:ctrlPr>
                                  <a:rPr lang="en-US" i="1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solidFill>
                          <a:schemeClr val="tx2"/>
                        </a:solidFill>
                        <a:effectLst/>
                      </a:rPr>
                      <m:t>.  </m:t>
                    </m:r>
                  </m:oMath>
                </a14:m>
                <a:r>
                  <a:rPr lang="en-GB" i="0" dirty="0">
                    <a:solidFill>
                      <a:schemeClr val="tx2"/>
                    </a:solidFill>
                    <a:effectLst/>
                  </a:rPr>
                  <a:t>The function maps any input on the real line to a value between 0 and 1, suitable for a probability measure. The goal of logistic regression is to find the best parameters that maximize the likelihood of observing the given set of outcomes.</a:t>
                </a:r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1" y="1881189"/>
                <a:ext cx="5814765" cy="4319586"/>
              </a:xfrm>
              <a:blipFill>
                <a:blip r:embed="rId3"/>
                <a:stretch>
                  <a:fillRect l="-2620" t="-880" r="-21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C761BD0-92E9-2A03-FBE7-0438C5DF7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63" y="1663995"/>
            <a:ext cx="5105550" cy="3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2.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5" y="887276"/>
            <a:ext cx="11598485" cy="17287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GB" b="1" dirty="0"/>
              <a:t>Starting from negative loglikelihood (binary cross entropy loss), </a:t>
            </a:r>
          </a:p>
          <a:p>
            <a:pPr marL="0" indent="0">
              <a:buNone/>
            </a:pPr>
            <a:r>
              <a:rPr lang="en-GB" b="1" dirty="0"/>
              <a:t>derive the update rule for w for gradient descent. </a:t>
            </a:r>
          </a:p>
          <a:p>
            <a:pPr marL="0" indent="0">
              <a:buNone/>
            </a:pPr>
            <a:r>
              <a:rPr lang="en-GB" b="1" dirty="0"/>
              <a:t>Ignore the bias term for the moment.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BE421-C9BF-193E-681B-DC14A4735AAF}"/>
                  </a:ext>
                </a:extLst>
              </p:cNvPr>
              <p:cNvSpPr txBox="1"/>
              <p:nvPr/>
            </p:nvSpPr>
            <p:spPr>
              <a:xfrm>
                <a:off x="442913" y="2754076"/>
                <a:ext cx="5277356" cy="1148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-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(1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(1 -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:endParaRPr lang="en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BE421-C9BF-193E-681B-DC14A473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754076"/>
                <a:ext cx="5277356" cy="1148199"/>
              </a:xfrm>
              <a:prstGeom prst="rect">
                <a:avLst/>
              </a:prstGeom>
              <a:blipFill>
                <a:blip r:embed="rId3"/>
                <a:stretch>
                  <a:fillRect t="-70652" b="-891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BC0A1-8BD7-AE71-EE65-1680F6E0B697}"/>
                  </a:ext>
                </a:extLst>
              </p:cNvPr>
              <p:cNvSpPr txBox="1"/>
              <p:nvPr/>
            </p:nvSpPr>
            <p:spPr>
              <a:xfrm>
                <a:off x="5578438" y="2969371"/>
                <a:ext cx="557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DE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BC0A1-8BD7-AE71-EE65-1680F6E0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38" y="2969371"/>
                <a:ext cx="5579906" cy="369332"/>
              </a:xfrm>
              <a:prstGeom prst="rect">
                <a:avLst/>
              </a:prstGeom>
              <a:blipFill>
                <a:blip r:embed="rId4"/>
                <a:stretch>
                  <a:fillRect l="-909" t="-6452" b="-225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71231F-28DB-E3B0-D3DD-039D7ADCBFAE}"/>
                  </a:ext>
                </a:extLst>
              </p:cNvPr>
              <p:cNvSpPr txBox="1"/>
              <p:nvPr/>
            </p:nvSpPr>
            <p:spPr>
              <a:xfrm>
                <a:off x="6374219" y="3548704"/>
                <a:ext cx="2688685" cy="419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+ </m:t>
                        </m:r>
                        <m:sSup>
                          <m:sSupPr>
                            <m:ctrlPr>
                              <a:rPr lang="en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den>
                    </m:f>
                  </m:oMath>
                </a14:m>
                <a:endParaRPr lang="en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71231F-28DB-E3B0-D3DD-039D7ADCB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219" y="3548704"/>
                <a:ext cx="2688685" cy="419282"/>
              </a:xfrm>
              <a:prstGeom prst="rect">
                <a:avLst/>
              </a:prstGeom>
              <a:blipFill>
                <a:blip r:embed="rId5"/>
                <a:stretch>
                  <a:fillRect l="-2358" r="-472" b="-2941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8280908-D7D2-2D92-24D5-5783F69A6279}"/>
              </a:ext>
            </a:extLst>
          </p:cNvPr>
          <p:cNvSpPr txBox="1"/>
          <p:nvPr/>
        </p:nvSpPr>
        <p:spPr>
          <a:xfrm>
            <a:off x="407985" y="4354479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2"/>
                </a:solidFill>
              </a:rPr>
              <a:t>Update rule: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AABD0F-AF53-5A34-68A2-A5034A9C5598}"/>
                  </a:ext>
                </a:extLst>
              </p:cNvPr>
              <p:cNvSpPr txBox="1"/>
              <p:nvPr/>
            </p:nvSpPr>
            <p:spPr>
              <a:xfrm>
                <a:off x="1165113" y="4951620"/>
                <a:ext cx="250485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AABD0F-AF53-5A34-68A2-A5034A9C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13" y="4951620"/>
                <a:ext cx="2504853" cy="526747"/>
              </a:xfrm>
              <a:prstGeom prst="rect">
                <a:avLst/>
              </a:prstGeom>
              <a:blipFill>
                <a:blip r:embed="rId6"/>
                <a:stretch>
                  <a:fillRect l="-505" t="-4651" r="-1515" b="-139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8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4009"/>
            <a:ext cx="11341100" cy="1325563"/>
          </a:xfrm>
        </p:spPr>
        <p:txBody>
          <a:bodyPr anchor="t">
            <a:normAutofit/>
          </a:bodyPr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8094" y="6462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0F28CED-CE5D-4E75-8322-B47CDC5AE153}" type="datetime4">
              <a:rPr lang="de-DE" smtClean="0"/>
              <a:pPr>
                <a:spcAft>
                  <a:spcPts val="600"/>
                </a:spcAft>
              </a:pPr>
              <a:t>3. November 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0800" y="6462000"/>
            <a:ext cx="6264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Albert-Ludwigs-Universität Freiburg | ML </a:t>
            </a:r>
            <a:r>
              <a:rPr lang="de-DE" dirty="0" err="1"/>
              <a:t>Assignment</a:t>
            </a:r>
            <a:r>
              <a:rPr lang="de-DE" dirty="0"/>
              <a:t> 02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462311"/>
            <a:ext cx="36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C2571F0E-BA57-4409-A3A5-945CC828A36E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BE421-C9BF-193E-681B-DC14A4735AAF}"/>
                  </a:ext>
                </a:extLst>
              </p:cNvPr>
              <p:cNvSpPr txBox="1"/>
              <p:nvPr/>
            </p:nvSpPr>
            <p:spPr>
              <a:xfrm>
                <a:off x="2409937" y="1537851"/>
                <a:ext cx="5277356" cy="1148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:endParaRPr lang="en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BE421-C9BF-193E-681B-DC14A473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37" y="1537851"/>
                <a:ext cx="5277356" cy="1148199"/>
              </a:xfrm>
              <a:prstGeom prst="rect">
                <a:avLst/>
              </a:prstGeom>
              <a:blipFill>
                <a:blip r:embed="rId3"/>
                <a:stretch>
                  <a:fillRect t="-70652" b="-891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5E062A-7593-2C24-A711-D701939F6177}"/>
                  </a:ext>
                </a:extLst>
              </p:cNvPr>
              <p:cNvSpPr txBox="1"/>
              <p:nvPr/>
            </p:nvSpPr>
            <p:spPr>
              <a:xfrm>
                <a:off x="2782078" y="2412154"/>
                <a:ext cx="6097772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 + </m:t>
                                  </m:r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 + </m:t>
                                  </m:r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5E062A-7593-2C24-A711-D701939F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78" y="2412154"/>
                <a:ext cx="6097772" cy="871201"/>
              </a:xfrm>
              <a:prstGeom prst="rect">
                <a:avLst/>
              </a:prstGeom>
              <a:blipFill>
                <a:blip r:embed="rId4"/>
                <a:stretch>
                  <a:fillRect l="-415" t="-95652" b="-15072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EF937-BB12-4414-0C24-BCBED9B1D57B}"/>
                  </a:ext>
                </a:extLst>
              </p:cNvPr>
              <p:cNvSpPr txBox="1"/>
              <p:nvPr/>
            </p:nvSpPr>
            <p:spPr>
              <a:xfrm>
                <a:off x="2270601" y="3404171"/>
                <a:ext cx="8319425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(1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DE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EF937-BB12-4414-0C24-BCBED9B1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601" y="3404171"/>
                <a:ext cx="8319425" cy="871201"/>
              </a:xfrm>
              <a:prstGeom prst="rect">
                <a:avLst/>
              </a:prstGeom>
              <a:blipFill>
                <a:blip r:embed="rId5"/>
                <a:stretch>
                  <a:fillRect t="-92857" b="-15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F4172-D2C2-4B99-8EEF-A8F1085709DB}"/>
                  </a:ext>
                </a:extLst>
              </p:cNvPr>
              <p:cNvSpPr txBox="1"/>
              <p:nvPr/>
            </p:nvSpPr>
            <p:spPr>
              <a:xfrm>
                <a:off x="1855930" y="4396188"/>
                <a:ext cx="8319425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(1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F4172-D2C2-4B99-8EEF-A8F10857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30" y="4396188"/>
                <a:ext cx="8319425" cy="871201"/>
              </a:xfrm>
              <a:prstGeom prst="rect">
                <a:avLst/>
              </a:prstGeom>
              <a:blipFill>
                <a:blip r:embed="rId6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047306"/>
      </p:ext>
    </p:extLst>
  </p:cSld>
  <p:clrMapOvr>
    <a:masterClrMapping/>
  </p:clrMapOvr>
</p:sld>
</file>

<file path=ppt/theme/theme1.xml><?xml version="1.0" encoding="utf-8"?>
<a:theme xmlns:a="http://schemas.openxmlformats.org/drawingml/2006/main" name="UFR - Präsentieren">
  <a:themeElements>
    <a:clrScheme name="Universität Freiburg - Präsentieren">
      <a:dk1>
        <a:srgbClr val="FFFFFF"/>
      </a:dk1>
      <a:lt1>
        <a:srgbClr val="344A9A"/>
      </a:lt1>
      <a:dk2>
        <a:srgbClr val="FFFFFF"/>
      </a:dk2>
      <a:lt2>
        <a:srgbClr val="000000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A65961E7-0C53-4AE2-A37F-E431C0766D54}"/>
    </a:ext>
  </a:extLst>
</a:theme>
</file>

<file path=ppt/theme/theme2.xml><?xml version="1.0" encoding="utf-8"?>
<a:theme xmlns:a="http://schemas.openxmlformats.org/drawingml/2006/main" name="UFR - Drucken">
  <a:themeElements>
    <a:clrScheme name="Universität Freiburg - Drucken">
      <a:dk1>
        <a:srgbClr val="344A9A"/>
      </a:dk1>
      <a:lt1>
        <a:srgbClr val="FFFFFF"/>
      </a:lt1>
      <a:dk2>
        <a:srgbClr val="000000"/>
      </a:dk2>
      <a:lt2>
        <a:srgbClr val="FFFFFF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68CAB43D-1C8E-4E82-84F8-E503E4DB3DB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DC5FCF2116514DA17BF8BD3359873C" ma:contentTypeVersion="2" ma:contentTypeDescription="Ein neues Dokument erstellen." ma:contentTypeScope="" ma:versionID="e71ec7c69b212e196e24821d9335343f">
  <xsd:schema xmlns:xsd="http://www.w3.org/2001/XMLSchema" xmlns:xs="http://www.w3.org/2001/XMLSchema" xmlns:p="http://schemas.microsoft.com/office/2006/metadata/properties" xmlns:ns2="8386ef20-d48f-42c3-b571-76391fb2a033" targetNamespace="http://schemas.microsoft.com/office/2006/metadata/properties" ma:root="true" ma:fieldsID="316f2d5ff9c3c516499c860a4662e73a" ns2:_="">
    <xsd:import namespace="8386ef20-d48f-42c3-b571-76391fb2a0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6ef20-d48f-42c3-b571-76391fb2a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8D029-2EF6-4DD5-A998-A722D97A1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6ef20-d48f-42c3-b571-76391fb2a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F774AB-2416-4376-A9AC-0C768065F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 (1)</Template>
  <TotalTime>947</TotalTime>
  <Words>754</Words>
  <Application>Microsoft Macintosh PowerPoint</Application>
  <PresentationFormat>Widescreen</PresentationFormat>
  <Paragraphs>142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UFR - Präsentieren</vt:lpstr>
      <vt:lpstr>UFR - Drucken</vt:lpstr>
      <vt:lpstr>Assignment 02</vt:lpstr>
      <vt:lpstr>Assignment 02 Solution</vt:lpstr>
      <vt:lpstr>Linear Regression</vt:lpstr>
      <vt:lpstr>Linear Regression</vt:lpstr>
      <vt:lpstr>Linear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Gresa Shala</dc:creator>
  <dc:description/>
  <cp:lastModifiedBy>Maciej Janowski</cp:lastModifiedBy>
  <cp:revision>3</cp:revision>
  <dcterms:created xsi:type="dcterms:W3CDTF">2023-10-26T21:14:17Z</dcterms:created>
  <dcterms:modified xsi:type="dcterms:W3CDTF">2023-11-03T11:03:19Z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