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437" r:id="rId3"/>
    <p:sldId id="533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35" r:id="rId12"/>
    <p:sldId id="548" r:id="rId13"/>
    <p:sldId id="534" r:id="rId14"/>
    <p:sldId id="537" r:id="rId15"/>
    <p:sldId id="536" r:id="rId16"/>
    <p:sldId id="538" r:id="rId17"/>
    <p:sldId id="539" r:id="rId18"/>
    <p:sldId id="549" r:id="rId19"/>
    <p:sldId id="550" r:id="rId20"/>
    <p:sldId id="551" r:id="rId21"/>
    <p:sldId id="553" r:id="rId22"/>
  </p:sldIdLst>
  <p:sldSz cx="9144000" cy="6858000" type="screen4x3"/>
  <p:notesSz cx="6797675" cy="9926638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6" autoAdjust="0"/>
  </p:normalViewPr>
  <p:slideViewPr>
    <p:cSldViewPr>
      <p:cViewPr>
        <p:scale>
          <a:sx n="93" d="100"/>
          <a:sy n="93" d="100"/>
        </p:scale>
        <p:origin x="-91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29A8B06-60C6-4415-8DDF-BCFDFB561D5B}" type="datetimeFigureOut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5C2A453-5A73-41C7-8A74-00C70627BCB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9533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B62A576-DED8-4864-BE36-2E5EE39C6910}" type="datetimeFigureOut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4EF0BD-9FCE-4D3D-8AE7-8E93184A15B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6365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 smtClean="0"/>
          </a:p>
        </p:txBody>
      </p:sp>
      <p:sp>
        <p:nvSpPr>
          <p:cNvPr id="32772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DE42CD-1E39-4385-B1E6-DE36251AD6B8}" type="slidenum">
              <a:rPr lang="tr-TR"/>
              <a:pPr eaLnBrk="1" hangingPunct="1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40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69182-E8A5-434B-9B56-C8E16851CE8C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EC9E9-384A-40C4-8121-189C4BD4B08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958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4622-0BB7-42D3-9C52-795F347729C0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D8B7A-814D-49B3-8A24-7113429A379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26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A6826-75E3-4954-B50D-0D6A286664B1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26815-3CF9-4059-8CB2-6BF81516807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00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DBBC5-112D-473D-83E7-5834430EE177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A7263-0753-4926-AF65-709A6AE5147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19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0DAD2-60E8-4687-9564-E1B58AB0DCAE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63121-85A6-44BC-B470-B2BC0691BDD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67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81563-E15E-4B99-A20B-489AD69486D1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BF204-49AF-45DA-A683-47A40E3A171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87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4E71C-4CA8-43AE-A6C2-C5FF78CB3B69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CD841-38BD-454E-BAD1-BBF7889C6EB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09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AC2FC-FD4B-4C14-8681-164FCA8775D8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D333E-0416-4710-AE03-8F646DAFCF9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80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EA4EB-987C-4E8F-A29F-720680A690D7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FD8F-218C-4FCB-8336-88EE9FCDEEA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9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8EF79-B1B8-4B65-A12D-5DDCE66BBCC5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2F22E-D5C5-4449-9C04-BFD5FDE361D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91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0E312-8B46-479F-A058-F957401726B6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74990-8D9D-4F86-A691-06FA02BAF81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3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CD61D-FB1D-4DC5-A7D1-06BD2933AD06}" type="datetime1">
              <a:rPr lang="tr-TR"/>
              <a:pPr>
                <a:defRPr/>
              </a:pPr>
              <a:t>24.11.2017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7EC103-0644-437A-879F-3474AE9DB34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179512" y="2852936"/>
            <a:ext cx="8856984" cy="193899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tr-T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ARDUINO İLE ANALOG ÇIKIŞ VERMEK</a:t>
            </a:r>
            <a:br>
              <a:rPr lang="tr-T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tr-TR" sz="4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FF418-CD50-4A7F-B8A9-3E4218142262}" type="slidenum">
              <a:rPr lang="tr-TR"/>
              <a:pPr>
                <a:defRPr/>
              </a:pPr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552472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ÖRNEKLER : </a:t>
            </a:r>
            <a:br>
              <a:rPr lang="tr-TR" dirty="0" smtClean="0"/>
            </a:br>
            <a:r>
              <a:rPr lang="tr-TR" b="1" dirty="0" smtClean="0"/>
              <a:t>10</a:t>
            </a:r>
            <a:r>
              <a:rPr lang="tr-TR" dirty="0" smtClean="0"/>
              <a:t> nolu pinden </a:t>
            </a:r>
            <a:r>
              <a:rPr lang="tr-TR" b="1" dirty="0" smtClean="0"/>
              <a:t>2,2V</a:t>
            </a:r>
            <a:r>
              <a:rPr lang="tr-TR" dirty="0" smtClean="0"/>
              <a:t> çıkış almak için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Gerekli orantıyı kurunuz. </a:t>
            </a:r>
            <a:br>
              <a:rPr lang="tr-TR" dirty="0" smtClean="0"/>
            </a:br>
            <a:r>
              <a:rPr lang="tr-TR" dirty="0" smtClean="0"/>
              <a:t>analogWrite komutunu olması gerektiği gibi yazınız.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4137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analogWrite(); komutu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45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260648"/>
            <a:ext cx="8229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NELER YAPILABİLİR ?</a:t>
            </a:r>
            <a:endParaRPr lang="tr-T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943574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analogWrite komutunu kullanarak, bir LED’in farklı parlaklık değerlerinde ışık vermesini sağlayabilirsiniz.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Bir DC Motorun hızını kontrol edebilirsiniz.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Herhangi bir alıcıyı ara voltaj değerlerinde çalıştırabilirsiniz.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70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Örnek Uygulama - 1</a:t>
            </a:r>
            <a:endParaRPr lang="tr-T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2420888"/>
            <a:ext cx="807524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000" dirty="0" smtClean="0"/>
              <a:t>Bu uygulamamızda bir analog pinden farklı çıkış değerleri alarak , avometre ile ölçeceğiz ve LED’in parlaklığını gözlemleyeceğiz.</a:t>
            </a:r>
            <a:br>
              <a:rPr lang="tr-TR" sz="3000" dirty="0" smtClean="0"/>
            </a:br>
            <a:r>
              <a:rPr lang="tr-TR" sz="3000" dirty="0" smtClean="0"/>
              <a:t/>
            </a:r>
            <a:br>
              <a:rPr lang="tr-TR" sz="3000" dirty="0" smtClean="0"/>
            </a:br>
            <a:r>
              <a:rPr lang="tr-TR" sz="3000" dirty="0" smtClean="0"/>
              <a:t>Verilen devreyi kurunuz.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39602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88640"/>
            <a:ext cx="8229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Örnek Uygulama - 1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3"/>
            <a:ext cx="9144000" cy="60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48" y="2924944"/>
            <a:ext cx="3024336" cy="2945224"/>
          </a:xfrm>
        </p:spPr>
        <p:txBody>
          <a:bodyPr/>
          <a:lstStyle/>
          <a:p>
            <a:pPr marL="0" indent="0">
              <a:buNone/>
            </a:pPr>
            <a:r>
              <a:rPr lang="tr-TR" sz="2200" dirty="0"/>
              <a:t>void setup()</a:t>
            </a:r>
            <a:br>
              <a:rPr lang="tr-TR" sz="2200" dirty="0"/>
            </a:br>
            <a:r>
              <a:rPr lang="tr-TR" sz="2200" dirty="0" smtClean="0"/>
              <a:t>{</a:t>
            </a:r>
            <a:br>
              <a:rPr lang="tr-TR" sz="2200" dirty="0" smtClean="0"/>
            </a:br>
            <a:r>
              <a:rPr lang="tr-TR" sz="2200" dirty="0" smtClean="0"/>
              <a:t>pinMode(3,OUTPUT</a:t>
            </a:r>
            <a:r>
              <a:rPr lang="tr-TR" sz="2200" dirty="0"/>
              <a:t>);</a:t>
            </a:r>
            <a:r>
              <a:rPr lang="tr-TR" sz="2200" b="1" i="1" dirty="0"/>
              <a:t/>
            </a:r>
            <a:br>
              <a:rPr lang="tr-TR" sz="2200" b="1" i="1" dirty="0"/>
            </a:br>
            <a:r>
              <a:rPr lang="tr-TR" sz="2200" dirty="0" smtClean="0"/>
              <a:t>}</a:t>
            </a:r>
            <a:r>
              <a:rPr lang="tr-TR" sz="2200" dirty="0"/>
              <a:t> </a:t>
            </a: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void </a:t>
            </a:r>
            <a:r>
              <a:rPr lang="tr-TR" sz="2200" dirty="0"/>
              <a:t>loop()</a:t>
            </a:r>
            <a:br>
              <a:rPr lang="tr-TR" sz="2200" dirty="0"/>
            </a:br>
            <a:r>
              <a:rPr lang="tr-TR" sz="2200" dirty="0"/>
              <a:t>{</a:t>
            </a:r>
            <a:br>
              <a:rPr lang="tr-TR" sz="2200" dirty="0"/>
            </a:br>
            <a:r>
              <a:rPr lang="tr-TR" sz="2200" dirty="0"/>
              <a:t>   analogWrite(3,0);</a:t>
            </a:r>
            <a:br>
              <a:rPr lang="tr-TR" sz="2200" dirty="0"/>
            </a:br>
            <a:r>
              <a:rPr lang="tr-TR" sz="2200" dirty="0"/>
              <a:t>}</a:t>
            </a:r>
          </a:p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Örnek Uygulama - 1</a:t>
            </a:r>
            <a:endParaRPr lang="tr-T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5856" y="2924944"/>
            <a:ext cx="3024336" cy="29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200" dirty="0" smtClean="0"/>
              <a:t>void setup()</a:t>
            </a:r>
            <a:br>
              <a:rPr lang="tr-TR" sz="2200" dirty="0" smtClean="0"/>
            </a:br>
            <a:r>
              <a:rPr lang="tr-TR" sz="2200" dirty="0" smtClean="0"/>
              <a:t>{</a:t>
            </a:r>
            <a:br>
              <a:rPr lang="tr-TR" sz="2200" dirty="0" smtClean="0"/>
            </a:br>
            <a:r>
              <a:rPr lang="tr-TR" sz="2200" dirty="0" smtClean="0"/>
              <a:t>pinMode(3,OUTPUT);</a:t>
            </a:r>
            <a:r>
              <a:rPr lang="tr-TR" sz="2200" b="1" i="1" dirty="0" smtClean="0"/>
              <a:t/>
            </a:r>
            <a:br>
              <a:rPr lang="tr-TR" sz="2200" b="1" i="1" dirty="0" smtClean="0"/>
            </a:br>
            <a:r>
              <a:rPr lang="tr-TR" sz="2200" dirty="0" smtClean="0"/>
              <a:t>} </a:t>
            </a:r>
            <a:br>
              <a:rPr lang="tr-TR" sz="2200" dirty="0" smtClean="0"/>
            </a:br>
            <a:r>
              <a:rPr lang="tr-TR" sz="2200" dirty="0" smtClean="0"/>
              <a:t>void loop()</a:t>
            </a:r>
            <a:br>
              <a:rPr lang="tr-TR" sz="2200" dirty="0" smtClean="0"/>
            </a:br>
            <a:r>
              <a:rPr lang="tr-TR" sz="2200" dirty="0" smtClean="0"/>
              <a:t>{</a:t>
            </a:r>
            <a:br>
              <a:rPr lang="tr-TR" sz="2200" dirty="0" smtClean="0"/>
            </a:br>
            <a:r>
              <a:rPr lang="tr-TR" sz="2200" dirty="0" smtClean="0"/>
              <a:t>   analogWrite(3,128);</a:t>
            </a:r>
            <a:br>
              <a:rPr lang="tr-TR" sz="2200" dirty="0" smtClean="0"/>
            </a:br>
            <a:r>
              <a:rPr lang="tr-TR" sz="2200" dirty="0" smtClean="0"/>
              <a:t>}</a:t>
            </a:r>
          </a:p>
          <a:p>
            <a:pPr marL="0" indent="0">
              <a:buFont typeface="Arial" charset="0"/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93296" y="2924944"/>
            <a:ext cx="3024336" cy="29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200" dirty="0" smtClean="0"/>
              <a:t>void setup()</a:t>
            </a:r>
            <a:br>
              <a:rPr lang="tr-TR" sz="2200" dirty="0" smtClean="0"/>
            </a:br>
            <a:r>
              <a:rPr lang="tr-TR" sz="2200" dirty="0" smtClean="0"/>
              <a:t>{</a:t>
            </a:r>
            <a:br>
              <a:rPr lang="tr-TR" sz="2200" dirty="0" smtClean="0"/>
            </a:br>
            <a:r>
              <a:rPr lang="tr-TR" sz="2200" dirty="0" smtClean="0"/>
              <a:t>pinMode(3,OUTPUT);</a:t>
            </a:r>
            <a:r>
              <a:rPr lang="tr-TR" sz="2200" b="1" i="1" dirty="0" smtClean="0"/>
              <a:t/>
            </a:r>
            <a:br>
              <a:rPr lang="tr-TR" sz="2200" b="1" i="1" dirty="0" smtClean="0"/>
            </a:br>
            <a:r>
              <a:rPr lang="tr-TR" sz="2200" dirty="0" smtClean="0"/>
              <a:t>} </a:t>
            </a:r>
            <a:br>
              <a:rPr lang="tr-TR" sz="2200" dirty="0" smtClean="0"/>
            </a:br>
            <a:r>
              <a:rPr lang="tr-TR" sz="2200" dirty="0" smtClean="0"/>
              <a:t>void loop()</a:t>
            </a:r>
            <a:br>
              <a:rPr lang="tr-TR" sz="2200" dirty="0" smtClean="0"/>
            </a:br>
            <a:r>
              <a:rPr lang="tr-TR" sz="2200" dirty="0" smtClean="0"/>
              <a:t>{</a:t>
            </a:r>
            <a:br>
              <a:rPr lang="tr-TR" sz="2200" dirty="0" smtClean="0"/>
            </a:br>
            <a:r>
              <a:rPr lang="tr-TR" sz="2200" dirty="0" smtClean="0"/>
              <a:t>   analogWrite(3,255);</a:t>
            </a:r>
            <a:br>
              <a:rPr lang="tr-TR" sz="2200" dirty="0" smtClean="0"/>
            </a:br>
            <a:r>
              <a:rPr lang="tr-TR" sz="2200" dirty="0" smtClean="0"/>
              <a:t>}</a:t>
            </a:r>
          </a:p>
          <a:p>
            <a:pPr marL="0" indent="0">
              <a:buFont typeface="Arial" charset="0"/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5078" y="1052414"/>
            <a:ext cx="8775222" cy="158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400" b="1" dirty="0" smtClean="0"/>
              <a:t>Aşağıdaki komutlar için alınması gereken voltaj değerlerini hesaplayınız. Programları sıra ile yükleyerek, avometreden ölçülen değer ile kendi hesapladığınız değeri karşılaştırınız. Her biri için LED’i gözlemleyiniz.</a:t>
            </a:r>
            <a:endParaRPr lang="tr-TR" sz="2200" dirty="0" smtClean="0"/>
          </a:p>
          <a:p>
            <a:pPr marL="0" indent="0">
              <a:buFont typeface="Arial" charset="0"/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65078" y="5766349"/>
            <a:ext cx="3024336" cy="78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200" b="1" dirty="0" smtClean="0"/>
              <a:t>Hesaplanan :</a:t>
            </a:r>
            <a:br>
              <a:rPr lang="tr-TR" sz="2200" b="1" dirty="0" smtClean="0"/>
            </a:br>
            <a:r>
              <a:rPr lang="tr-TR" sz="2200" b="1" dirty="0" smtClean="0"/>
              <a:t>Ölçülen :</a:t>
            </a:r>
          </a:p>
          <a:p>
            <a:pPr marL="0" indent="0">
              <a:buFont typeface="Arial" charset="0"/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258272" y="5755208"/>
            <a:ext cx="3024336" cy="78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200" b="1" dirty="0" smtClean="0"/>
              <a:t>Hesaplanan :</a:t>
            </a:r>
            <a:br>
              <a:rPr lang="tr-TR" sz="2200" b="1" dirty="0" smtClean="0"/>
            </a:br>
            <a:r>
              <a:rPr lang="tr-TR" sz="2200" b="1" dirty="0" smtClean="0"/>
              <a:t>Ölçülen :</a:t>
            </a:r>
          </a:p>
          <a:p>
            <a:pPr marL="0" indent="0">
              <a:buFont typeface="Arial" charset="0"/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274158" y="5766349"/>
            <a:ext cx="3024336" cy="78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200" b="1" dirty="0" smtClean="0"/>
              <a:t>Hesaplanan :</a:t>
            </a:r>
            <a:br>
              <a:rPr lang="tr-TR" sz="2200" b="1" dirty="0" smtClean="0"/>
            </a:br>
            <a:r>
              <a:rPr lang="tr-TR" sz="2200" b="1" dirty="0" smtClean="0"/>
              <a:t>Ölçülen :</a:t>
            </a:r>
          </a:p>
          <a:p>
            <a:pPr marL="0" indent="0">
              <a:buFont typeface="Arial" charset="0"/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43808" y="2492896"/>
            <a:ext cx="0" cy="4104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84168" y="2446053"/>
            <a:ext cx="0" cy="4104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650897" y="2412770"/>
            <a:ext cx="1004779" cy="61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tr-TR" dirty="0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3763848" y="2392977"/>
            <a:ext cx="1004779" cy="61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tr-TR" dirty="0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6902070" y="2372682"/>
            <a:ext cx="1004779" cy="61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73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63" y="1556792"/>
            <a:ext cx="8229600" cy="2153136"/>
          </a:xfrm>
        </p:spPr>
        <p:txBody>
          <a:bodyPr/>
          <a:lstStyle/>
          <a:p>
            <a:pPr marL="0" indent="0">
              <a:buNone/>
            </a:pPr>
            <a:r>
              <a:rPr lang="tr-TR" sz="2800" dirty="0" smtClean="0"/>
              <a:t>LED üzerindeki voltajın 3.2 V olması için gerekli değeri hesaplayarak , analogWrite() komutunuz yazınız. </a:t>
            </a:r>
            <a:br>
              <a:rPr lang="tr-TR" sz="2800" dirty="0" smtClean="0"/>
            </a:br>
            <a:r>
              <a:rPr lang="tr-TR" sz="2800" dirty="0" smtClean="0"/>
              <a:t>Yazdığınız komutu arduinoya yükleyerek; </a:t>
            </a:r>
            <a:br>
              <a:rPr lang="tr-TR" sz="2800" dirty="0" smtClean="0"/>
            </a:br>
            <a:r>
              <a:rPr lang="tr-TR" sz="2800" b="1" dirty="0" smtClean="0"/>
              <a:t>Çıkış voltajını ölçünüz ve LED’i gözlemleyiniz.</a:t>
            </a: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81406" y="4137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Örnek Uygulama - 2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78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710383"/>
            <a:ext cx="8229600" cy="5828529"/>
          </a:xfrm>
        </p:spPr>
        <p:txBody>
          <a:bodyPr/>
          <a:lstStyle/>
          <a:p>
            <a:pPr marL="0" indent="0">
              <a:buNone/>
            </a:pP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>10 nolu pine bağlı olan bir LED sıra ile</a:t>
            </a:r>
            <a:br>
              <a:rPr lang="tr-TR" sz="2800" dirty="0" smtClean="0"/>
            </a:br>
            <a:r>
              <a:rPr lang="tr-TR" sz="2800" dirty="0" smtClean="0"/>
              <a:t>- 1.2V luk parlaklıkta 2 saniye çalışacak</a:t>
            </a:r>
            <a:br>
              <a:rPr lang="tr-TR" sz="2800" dirty="0" smtClean="0"/>
            </a:br>
            <a:r>
              <a:rPr lang="tr-TR" sz="2800" dirty="0" smtClean="0"/>
              <a:t>- 2.3 V’luk parlaklıkta 3 saniye çalışacak</a:t>
            </a:r>
            <a:br>
              <a:rPr lang="tr-TR" sz="2800" dirty="0" smtClean="0"/>
            </a:br>
            <a:r>
              <a:rPr lang="tr-TR" sz="2800" dirty="0" smtClean="0"/>
              <a:t>- 4.1V’luk parlaklıkta 1 saniye çalışacak.</a:t>
            </a:r>
            <a:br>
              <a:rPr lang="tr-TR" sz="2800" dirty="0" smtClean="0"/>
            </a:br>
            <a:r>
              <a:rPr lang="tr-TR" sz="2800" dirty="0" smtClean="0"/>
              <a:t>- En son sönerek 4 saniye sönük kalacaktır.(0 değeri)</a:t>
            </a:r>
            <a:br>
              <a:rPr lang="tr-TR" sz="2800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>Gerekli programı yazınız ve devreyi kurunuz. </a:t>
            </a:r>
            <a:br>
              <a:rPr lang="tr-TR" sz="2800" dirty="0" smtClean="0"/>
            </a:br>
            <a:r>
              <a:rPr lang="tr-TR" sz="2800" dirty="0"/>
              <a:t> </a:t>
            </a:r>
            <a:r>
              <a:rPr lang="tr-TR" sz="2800" dirty="0" smtClean="0"/>
              <a:t>          </a:t>
            </a:r>
            <a:r>
              <a:rPr lang="tr-TR" sz="1600" dirty="0" smtClean="0"/>
              <a:t>analogWrite(........);</a:t>
            </a:r>
            <a:br>
              <a:rPr lang="tr-TR" sz="1600" dirty="0" smtClean="0"/>
            </a:br>
            <a:r>
              <a:rPr lang="tr-TR" sz="1600" dirty="0" smtClean="0"/>
              <a:t>	delay(2000);</a:t>
            </a:r>
            <a:br>
              <a:rPr lang="tr-TR" sz="1600" dirty="0" smtClean="0"/>
            </a:br>
            <a:r>
              <a:rPr lang="tr-TR" sz="1600" dirty="0" smtClean="0"/>
              <a:t>	analogWrite(.......);</a:t>
            </a:r>
            <a:br>
              <a:rPr lang="tr-TR" sz="1600" dirty="0" smtClean="0"/>
            </a:br>
            <a:r>
              <a:rPr lang="tr-TR" sz="1600" dirty="0" smtClean="0"/>
              <a:t>	delay(3000);</a:t>
            </a:r>
            <a:br>
              <a:rPr lang="tr-TR" sz="1600" dirty="0" smtClean="0"/>
            </a:br>
            <a:r>
              <a:rPr lang="tr-TR" sz="1600" dirty="0" smtClean="0"/>
              <a:t>	analogWrite(........);</a:t>
            </a:r>
            <a:br>
              <a:rPr lang="tr-TR" sz="1600" dirty="0" smtClean="0"/>
            </a:br>
            <a:r>
              <a:rPr lang="tr-TR" sz="1600" dirty="0" smtClean="0"/>
              <a:t>	delay(1000);</a:t>
            </a:r>
            <a:br>
              <a:rPr lang="tr-TR" sz="1600" dirty="0" smtClean="0"/>
            </a:br>
            <a:r>
              <a:rPr lang="tr-TR" sz="1600" dirty="0" smtClean="0"/>
              <a:t>                    analogWrite(10,0);    =&gt; SÖNME DURUMU !!!</a:t>
            </a:r>
            <a:br>
              <a:rPr lang="tr-TR" sz="1600" dirty="0" smtClean="0"/>
            </a:br>
            <a:r>
              <a:rPr lang="tr-TR" sz="1600" dirty="0" smtClean="0"/>
              <a:t>                    delay(4000);</a:t>
            </a:r>
            <a:endParaRPr lang="tr-T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31776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Uygulama – 3 ( SİZ YAPIN 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86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8562"/>
            <a:ext cx="8229600" cy="5524723"/>
          </a:xfrm>
        </p:spPr>
        <p:txBody>
          <a:bodyPr/>
          <a:lstStyle/>
          <a:p>
            <a:pPr marL="0" indent="0">
              <a:buNone/>
            </a:pP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>PWM pininden alınan analog değer, bir transistöre aktarılarak DC Motor’un hızı da kontrol edilebilir.</a:t>
            </a:r>
            <a:br>
              <a:rPr lang="tr-TR" sz="2800" dirty="0" smtClean="0"/>
            </a:br>
            <a:endParaRPr lang="tr-TR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51520" y="162138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Uygulama – 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50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51520" y="162138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Uygulama – 4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899592" y="2006962"/>
            <a:ext cx="6236096" cy="485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dirty="0"/>
              <a:t>void setup()</a:t>
            </a:r>
            <a:br>
              <a:rPr lang="tr-TR" dirty="0"/>
            </a:br>
            <a:r>
              <a:rPr lang="tr-TR" dirty="0"/>
              <a:t>{</a:t>
            </a:r>
            <a:br>
              <a:rPr lang="tr-TR" dirty="0"/>
            </a:br>
            <a:r>
              <a:rPr lang="tr-TR" dirty="0"/>
              <a:t>pinMode(3,OUTPUT);</a:t>
            </a:r>
            <a:r>
              <a:rPr lang="tr-TR" b="1" i="1" dirty="0"/>
              <a:t/>
            </a:r>
            <a:br>
              <a:rPr lang="tr-TR" b="1" i="1" dirty="0"/>
            </a:br>
            <a:r>
              <a:rPr lang="tr-TR" dirty="0"/>
              <a:t>} </a:t>
            </a:r>
            <a:br>
              <a:rPr lang="tr-TR" dirty="0"/>
            </a:br>
            <a:r>
              <a:rPr lang="tr-TR" dirty="0"/>
              <a:t>void loop()</a:t>
            </a:r>
            <a:br>
              <a:rPr lang="tr-TR" dirty="0"/>
            </a:br>
            <a:r>
              <a:rPr lang="tr-TR" dirty="0"/>
              <a:t>{</a:t>
            </a:r>
            <a:br>
              <a:rPr lang="tr-TR" dirty="0"/>
            </a:br>
            <a:r>
              <a:rPr lang="tr-TR" dirty="0"/>
              <a:t>   analogWrite(3,0</a:t>
            </a:r>
            <a:r>
              <a:rPr lang="tr-TR" dirty="0" smtClean="0"/>
              <a:t>);</a:t>
            </a:r>
            <a:br>
              <a:rPr lang="tr-TR" dirty="0" smtClean="0"/>
            </a:br>
            <a:r>
              <a:rPr lang="tr-TR" dirty="0" smtClean="0"/>
              <a:t>   delay(1500);</a:t>
            </a:r>
            <a:br>
              <a:rPr lang="tr-TR" dirty="0" smtClean="0"/>
            </a:br>
            <a:r>
              <a:rPr lang="tr-TR" dirty="0" smtClean="0"/>
              <a:t>   analogWrite(3,50);</a:t>
            </a:r>
            <a:br>
              <a:rPr lang="tr-TR" dirty="0" smtClean="0"/>
            </a:br>
            <a:r>
              <a:rPr lang="tr-TR" dirty="0" smtClean="0"/>
              <a:t>   delay(3000);</a:t>
            </a:r>
            <a:br>
              <a:rPr lang="tr-TR" dirty="0" smtClean="0"/>
            </a:br>
            <a:r>
              <a:rPr lang="tr-TR" dirty="0" smtClean="0"/>
              <a:t>   analogWrite(3,100);</a:t>
            </a:r>
            <a:br>
              <a:rPr lang="tr-TR" dirty="0" smtClean="0"/>
            </a:br>
            <a:r>
              <a:rPr lang="tr-TR" dirty="0" smtClean="0"/>
              <a:t>   delay(3000);</a:t>
            </a:r>
            <a:br>
              <a:rPr lang="tr-TR" dirty="0" smtClean="0"/>
            </a:br>
            <a:r>
              <a:rPr lang="tr-TR" dirty="0" smtClean="0"/>
              <a:t>   analogWrite(3,200);</a:t>
            </a:r>
            <a:br>
              <a:rPr lang="tr-TR" dirty="0" smtClean="0"/>
            </a:br>
            <a:r>
              <a:rPr lang="tr-TR" dirty="0" smtClean="0"/>
              <a:t>   delay(2000);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analogWrite(3,255);</a:t>
            </a:r>
            <a:br>
              <a:rPr lang="tr-TR" dirty="0" smtClean="0"/>
            </a:br>
            <a:r>
              <a:rPr lang="tr-TR" dirty="0" smtClean="0"/>
              <a:t>   delay(3000);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72590"/>
            <a:ext cx="8229600" cy="1108720"/>
          </a:xfrm>
        </p:spPr>
        <p:txBody>
          <a:bodyPr/>
          <a:lstStyle/>
          <a:p>
            <a:r>
              <a:rPr lang="tr-TR" dirty="0" smtClean="0"/>
              <a:t>Aşağıdaki programı yükleyip, devreyi kurarak motoru gözlemleyiniz.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5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51520" y="162138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Uygulama – 4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45813"/>
            <a:ext cx="9144001" cy="59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5524723"/>
          </a:xfrm>
        </p:spPr>
        <p:txBody>
          <a:bodyPr/>
          <a:lstStyle/>
          <a:p>
            <a:r>
              <a:rPr lang="tr-TR" dirty="0" smtClean="0"/>
              <a:t>Arduino ile 1 ve 0 seviyesinde dijital çıkış verilebileceği gibi, ara değerler de çıkış olarak verilebilir. </a:t>
            </a:r>
          </a:p>
          <a:p>
            <a:r>
              <a:rPr lang="tr-TR" dirty="0" smtClean="0"/>
              <a:t>Örnek ara değerler,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0.72 V, 0.35V, 0.5 V, 1.3 V, 2.1 V gibi küsüratlı değerlerdir.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81406" y="4137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ARDUINO İLE ANALOG ÇIKIŞ VERMEK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93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51520" y="162138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Uygulama – </a:t>
            </a:r>
            <a:r>
              <a:rPr lang="tr-T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tr-TR" dirty="0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457200" y="972589"/>
            <a:ext cx="8229600" cy="5748885"/>
          </a:xfrm>
        </p:spPr>
        <p:txBody>
          <a:bodyPr/>
          <a:lstStyle/>
          <a:p>
            <a:r>
              <a:rPr lang="tr-TR" dirty="0" smtClean="0"/>
              <a:t>2 nolu pine optik sensör bağlıdır.</a:t>
            </a:r>
          </a:p>
          <a:p>
            <a:r>
              <a:rPr lang="tr-TR" dirty="0" smtClean="0"/>
              <a:t>11 nolu pine ise transistör ile hızı kontrol edilmek istenilen motor bağlıdır.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Sensör cisim görmediğinde motorun % 50 hızda(128) dönmesi isteniyor. </a:t>
            </a:r>
            <a:br>
              <a:rPr lang="tr-TR" dirty="0" smtClean="0"/>
            </a:br>
            <a:r>
              <a:rPr lang="tr-TR" dirty="0" smtClean="0"/>
              <a:t>Sensör cismi algıladığında ise motor tam hıza çıkacaktır.(255)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Gerekli programı yazınız ve devreyi kurunuz.</a:t>
            </a:r>
          </a:p>
        </p:txBody>
      </p:sp>
    </p:spTree>
    <p:extLst>
      <p:ext uri="{BB962C8B-B14F-4D97-AF65-F5344CB8AC3E}">
        <p14:creationId xmlns:p14="http://schemas.microsoft.com/office/powerpoint/2010/main" val="40513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51520" y="162138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Uygulama – </a:t>
            </a:r>
            <a:r>
              <a:rPr lang="tr-T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tr-TR" dirty="0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457200" y="972589"/>
            <a:ext cx="8229600" cy="5748885"/>
          </a:xfrm>
        </p:spPr>
        <p:txBody>
          <a:bodyPr/>
          <a:lstStyle/>
          <a:p>
            <a:r>
              <a:rPr lang="tr-TR" sz="2700" dirty="0" smtClean="0"/>
              <a:t>2  ve 7 nolu pine optik sensörler bağlıdır.</a:t>
            </a:r>
          </a:p>
          <a:p>
            <a:r>
              <a:rPr lang="tr-TR" sz="2700" dirty="0" smtClean="0"/>
              <a:t>11 nolu pine  transistör ile hızı kontrol edilmek istenilen motor bağlıdır.</a:t>
            </a:r>
          </a:p>
          <a:p>
            <a:r>
              <a:rPr lang="tr-TR" sz="2700" dirty="0" smtClean="0"/>
              <a:t>8 nolu pine LED bağlıdır.</a:t>
            </a:r>
            <a:br>
              <a:rPr lang="tr-TR" sz="2700" dirty="0" smtClean="0"/>
            </a:br>
            <a:r>
              <a:rPr lang="tr-TR" sz="2700" dirty="0" smtClean="0"/>
              <a:t/>
            </a:r>
            <a:br>
              <a:rPr lang="tr-TR" sz="2700" dirty="0" smtClean="0"/>
            </a:br>
            <a:r>
              <a:rPr lang="tr-TR" sz="2700" dirty="0" smtClean="0"/>
              <a:t> Sensör1 algıladığında motor %70 hızda dönecektir.</a:t>
            </a:r>
          </a:p>
          <a:p>
            <a:pPr marL="0" indent="0">
              <a:buNone/>
            </a:pPr>
            <a:r>
              <a:rPr lang="tr-TR" sz="2700" dirty="0" smtClean="0"/>
              <a:t>      Sensör2 algıladığında motor % 100 hızda dönecek ve LED sürekli ışık verecektir.</a:t>
            </a:r>
          </a:p>
          <a:p>
            <a:pPr marL="0" indent="0">
              <a:buNone/>
            </a:pPr>
            <a:r>
              <a:rPr lang="tr-TR" sz="2700" dirty="0" smtClean="0"/>
              <a:t>      Hiç biri olmuyorsa LED yanıp sönecek ve motor duracaktır.</a:t>
            </a:r>
            <a:br>
              <a:rPr lang="tr-TR" sz="2700" dirty="0" smtClean="0"/>
            </a:br>
            <a:r>
              <a:rPr lang="tr-TR" sz="2700" dirty="0" smtClean="0"/>
              <a:t/>
            </a:r>
            <a:br>
              <a:rPr lang="tr-TR" sz="2700" dirty="0" smtClean="0"/>
            </a:br>
            <a:r>
              <a:rPr lang="tr-TR" sz="2700" dirty="0" smtClean="0"/>
              <a:t>          Gerekli programı yazınız ve devreyi kurunuz.</a:t>
            </a:r>
          </a:p>
        </p:txBody>
      </p:sp>
    </p:spTree>
    <p:extLst>
      <p:ext uri="{BB962C8B-B14F-4D97-AF65-F5344CB8AC3E}">
        <p14:creationId xmlns:p14="http://schemas.microsoft.com/office/powerpoint/2010/main" val="16808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552472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- Bunun için Pulse Width Modulation (Kısaca PWM) adı verilen yöntem uygulanır.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- Arduino’da PWM çıkışı verebilmek için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analogWrite(pinnumarasi,deger);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Komutu kullanılır.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81406" y="4137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PWM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28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552472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Arduino üzerinde bazı pinlerin PWM özelliği vardır. Bu pinlerin yanında </a:t>
            </a:r>
            <a:r>
              <a:rPr lang="tr-TR" b="1" dirty="0" smtClean="0"/>
              <a:t>~</a:t>
            </a:r>
            <a:r>
              <a:rPr lang="tr-TR" dirty="0" smtClean="0"/>
              <a:t> işareti bulunur.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Bu işaret o pinlerden analog çıkış alınabileceğini ifade eder.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4137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analogWrite(); komutu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36" y="4033906"/>
            <a:ext cx="7056784" cy="25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552472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Resimden de görüleceği gibi Arduino Uno kartı üzerinde 3,5,6,9,10 ve 11 nolu pinlerden analog çıkış değeri alınabilir.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4137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analogWrite(); komutu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36" y="4033906"/>
            <a:ext cx="7056784" cy="25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552472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Analog çıkış değeri 0 ile 5V arasındadır.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Programda bu ara değer 0 ile 255 arasında ifade edilir.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5V =&gt;255 </a:t>
            </a:r>
            <a:br>
              <a:rPr lang="tr-TR" dirty="0" smtClean="0"/>
            </a:br>
            <a:r>
              <a:rPr lang="tr-TR" dirty="0" smtClean="0"/>
              <a:t>0V=&gt; 0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4137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analogWrite(); komutu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60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552472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Bu durumda örneğin 3V çıkış almak istersek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                 5V               255</a:t>
            </a:r>
            <a:br>
              <a:rPr lang="tr-TR" dirty="0" smtClean="0"/>
            </a:br>
            <a:r>
              <a:rPr lang="tr-TR" dirty="0" smtClean="0"/>
              <a:t>                      3V                 x</a:t>
            </a:r>
            <a:br>
              <a:rPr lang="tr-TR" dirty="0" smtClean="0"/>
            </a:br>
            <a:r>
              <a:rPr lang="tr-TR" dirty="0" smtClean="0"/>
              <a:t>                    ________________</a:t>
            </a:r>
            <a:br>
              <a:rPr lang="tr-TR" dirty="0" smtClean="0"/>
            </a:br>
            <a:r>
              <a:rPr lang="tr-TR" dirty="0" smtClean="0"/>
              <a:t>                       x= (3*255)/5 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Şeklinde orantı kurarız.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4137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analogWrite(); komutu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46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552472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ÖRNEKLER :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3 nolu pinden 5V çıkış almak için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analogWrite( 3 , 255 );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4137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analogWrite(); komutu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85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552472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ÖRNEKLER : </a:t>
            </a:r>
            <a:br>
              <a:rPr lang="tr-TR" dirty="0" smtClean="0"/>
            </a:br>
            <a:r>
              <a:rPr lang="tr-TR" b="1" dirty="0" smtClean="0">
                <a:solidFill>
                  <a:schemeClr val="accent1"/>
                </a:solidFill>
              </a:rPr>
              <a:t>6</a:t>
            </a:r>
            <a:r>
              <a:rPr lang="tr-TR" dirty="0" smtClean="0"/>
              <a:t> nolu pinden 4V çıkış almak için </a:t>
            </a:r>
            <a:br>
              <a:rPr lang="tr-TR" dirty="0" smtClean="0"/>
            </a:br>
            <a:r>
              <a:rPr lang="tr-TR" dirty="0" smtClean="0"/>
              <a:t>                 5V             255</a:t>
            </a:r>
            <a:br>
              <a:rPr lang="tr-TR" dirty="0" smtClean="0"/>
            </a:br>
            <a:r>
              <a:rPr lang="tr-TR" dirty="0" smtClean="0"/>
              <a:t>                 4V               x</a:t>
            </a:r>
            <a:br>
              <a:rPr lang="tr-TR" dirty="0" smtClean="0"/>
            </a:br>
            <a:r>
              <a:rPr lang="tr-TR" dirty="0" smtClean="0"/>
              <a:t>                ______________</a:t>
            </a:r>
            <a:br>
              <a:rPr lang="tr-TR" dirty="0" smtClean="0"/>
            </a:br>
            <a:r>
              <a:rPr lang="tr-TR" dirty="0" smtClean="0"/>
              <a:t>                x = (4*255) /5 = </a:t>
            </a:r>
            <a:r>
              <a:rPr lang="tr-TR" b="1" dirty="0" smtClean="0">
                <a:solidFill>
                  <a:srgbClr val="FF0000"/>
                </a:solidFill>
              </a:rPr>
              <a:t>204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smtClean="0"/>
              <a:t>analogWrite( </a:t>
            </a:r>
            <a:r>
              <a:rPr lang="tr-TR" b="1" dirty="0" smtClean="0">
                <a:solidFill>
                  <a:schemeClr val="accent1"/>
                </a:solidFill>
              </a:rPr>
              <a:t>6</a:t>
            </a:r>
            <a:r>
              <a:rPr lang="tr-TR" dirty="0" smtClean="0"/>
              <a:t> , </a:t>
            </a:r>
            <a:r>
              <a:rPr lang="tr-TR" b="1" dirty="0" smtClean="0">
                <a:solidFill>
                  <a:srgbClr val="FF0000"/>
                </a:solidFill>
              </a:rPr>
              <a:t>204</a:t>
            </a:r>
            <a:r>
              <a:rPr lang="tr-TR" dirty="0" smtClean="0"/>
              <a:t> );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7263-0753-4926-AF65-709A6AE5147B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4137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analogWrite(); komutu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57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vi sunu taslağ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mavi sunu taslağı</Template>
  <TotalTime>3788</TotalTime>
  <Words>326</Words>
  <Application>Microsoft Office PowerPoint</Application>
  <PresentationFormat>Ekran Gösterisi (4:3)</PresentationFormat>
  <Paragraphs>85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mavi sunu taslağı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Sabri ÜNAL</dc:creator>
  <cp:lastModifiedBy>Samsun</cp:lastModifiedBy>
  <cp:revision>535</cp:revision>
  <cp:lastPrinted>2013-11-04T08:31:32Z</cp:lastPrinted>
  <dcterms:created xsi:type="dcterms:W3CDTF">2013-09-15T20:46:27Z</dcterms:created>
  <dcterms:modified xsi:type="dcterms:W3CDTF">2017-11-24T10:37:43Z</dcterms:modified>
</cp:coreProperties>
</file>