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Завършване на Проекта</a:t>
            </a:r>
            <a:br>
              <a:rPr lang="bg-BG" dirty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61760" cy="1066800"/>
          </a:xfrm>
        </p:spPr>
        <p:txBody>
          <a:bodyPr>
            <a:normAutofit/>
          </a:bodyPr>
          <a:lstStyle/>
          <a:p>
            <a:r>
              <a:rPr lang="bg-BG" b="1" dirty="0"/>
              <a:t> </a:t>
            </a:r>
          </a:p>
          <a:p>
            <a:r>
              <a:rPr lang="bg-BG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Курсов проект </a:t>
            </a:r>
            <a:r>
              <a:rPr lang="bg-BG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по Управление </a:t>
            </a:r>
            <a:r>
              <a:rPr lang="bg-BG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на Проекти</a:t>
            </a:r>
          </a:p>
          <a:p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683491" y="4500418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Изготвил: Витан Иванов ФН:71200, </a:t>
            </a:r>
          </a:p>
          <a:p>
            <a:r>
              <a:rPr lang="bg-BG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Информационни </a:t>
            </a:r>
            <a:r>
              <a:rPr lang="bg-BG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Системи 4-ти курс</a:t>
            </a:r>
          </a:p>
          <a:p>
            <a:r>
              <a:rPr lang="bg-BG" dirty="0"/>
              <a:t/>
            </a:r>
            <a:br>
              <a:rPr lang="bg-BG" dirty="0"/>
            </a:br>
            <a:r>
              <a:rPr lang="bg-BG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6147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Резултат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bg-BG" dirty="0"/>
              <a:t>Документи на проекта – </a:t>
            </a:r>
            <a:r>
              <a:rPr lang="bg-BG" dirty="0" smtClean="0"/>
              <a:t>Ръководителят на проекта преразглежда документите </a:t>
            </a:r>
            <a:r>
              <a:rPr lang="bg-BG" dirty="0"/>
              <a:t>по приключване на фазата/проекта, съдържащи формално документация, индикираща приклчването на всички дейности  по проекта/доставки по фазата. </a:t>
            </a:r>
            <a:endParaRPr lang="bg-BG" dirty="0" smtClean="0"/>
          </a:p>
          <a:p>
            <a:pPr lvl="0"/>
            <a:r>
              <a:rPr lang="bg-BG" dirty="0" smtClean="0"/>
              <a:t>Ако </a:t>
            </a:r>
            <a:r>
              <a:rPr lang="bg-BG" dirty="0"/>
              <a:t>проектът е бил спрян преди завършването, формалната документация индикира причините за прекратяването и формализира процесите за трансфер на завършените или незавършените доставки.</a:t>
            </a:r>
          </a:p>
          <a:p>
            <a:pPr lvl="0"/>
            <a:r>
              <a:rPr lang="bg-BG" dirty="0"/>
              <a:t>Историчната информация и научените уроци се прехвърлят в базата нови знания за използване в нови проекти или фази. Това може да включва информация за проблемни ситуации и рискове, както и техники, които са сработили добре и могат да се ползват за в бъдеще.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455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b="1" dirty="0" smtClean="0"/>
              <a:t>Диаграма на Потока на Данни</a:t>
            </a:r>
            <a:endParaRPr lang="bg-BG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i="1" dirty="0"/>
              <a:t>Фиг.2 Диаграма на Потока на Данни при Завършване на Проекта</a:t>
            </a:r>
            <a:endParaRPr lang="bg-BG" dirty="0"/>
          </a:p>
          <a:p>
            <a:endParaRPr lang="bg-BG" dirty="0"/>
          </a:p>
        </p:txBody>
      </p:sp>
      <p:pic>
        <p:nvPicPr>
          <p:cNvPr id="4" name="Content Placeholder 3" descr="C:\Users\Vitan\Desktop\fig2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6553201" cy="4343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748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Общо </a:t>
            </a:r>
            <a:r>
              <a:rPr lang="bg-BG" dirty="0"/>
              <a:t>описание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Групата Процеси, за Завършване на Проектите се състои от всички процеси, които финализират дейностите на всички Групи от Процеси в Управлението на </a:t>
            </a:r>
            <a:r>
              <a:rPr lang="bg-BG" dirty="0" smtClean="0"/>
              <a:t>Проекти</a:t>
            </a:r>
            <a:endParaRPr lang="en-US" dirty="0" smtClean="0"/>
          </a:p>
          <a:p>
            <a:r>
              <a:rPr lang="bg-BG" dirty="0"/>
              <a:t>Когато тази група от процеси е завършена се счита за верифицирано, че всички дефинирани процеси са </a:t>
            </a:r>
            <a:r>
              <a:rPr lang="bg-BG" dirty="0" smtClean="0"/>
              <a:t>завършени</a:t>
            </a:r>
            <a:r>
              <a:rPr lang="en-US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189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Дейности, които </a:t>
            </a:r>
            <a:r>
              <a:rPr lang="ru-RU" sz="2800" dirty="0"/>
              <a:t>могат да се </a:t>
            </a:r>
            <a:r>
              <a:rPr lang="ru-RU" sz="2800" dirty="0" smtClean="0"/>
              <a:t>случат във фаза «Завършване на проекта»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Да се получи удобрение от от клиенти/споносри</a:t>
            </a:r>
          </a:p>
          <a:p>
            <a:pPr lvl="0"/>
            <a:r>
              <a:rPr lang="bg-BG" dirty="0"/>
              <a:t>Да се ревюира финално проекта</a:t>
            </a:r>
          </a:p>
          <a:p>
            <a:pPr lvl="0"/>
            <a:r>
              <a:rPr lang="bg-BG" dirty="0"/>
              <a:t>Да се документират научените уроци</a:t>
            </a:r>
          </a:p>
          <a:p>
            <a:pPr lvl="0"/>
            <a:r>
              <a:rPr lang="bg-BG" dirty="0"/>
              <a:t>Да се запишат последствията от прекрояването и приспособяването на процесите</a:t>
            </a:r>
          </a:p>
          <a:p>
            <a:pPr lvl="0"/>
            <a:r>
              <a:rPr lang="bg-BG" dirty="0"/>
              <a:t>Да се нанесат нужните обновления по документацията на организационните процеси</a:t>
            </a:r>
          </a:p>
          <a:p>
            <a:pPr lvl="0"/>
            <a:r>
              <a:rPr lang="bg-BG" dirty="0"/>
              <a:t>Да се архивират нужните документи в информационната система за управление на проекти</a:t>
            </a:r>
          </a:p>
          <a:p>
            <a:r>
              <a:rPr lang="bg-BG" dirty="0" smtClean="0"/>
              <a:t>Финални доуточнявания</a:t>
            </a:r>
            <a:r>
              <a:rPr lang="bg-BG" dirty="0"/>
              <a:t> с клиента</a:t>
            </a:r>
            <a:r>
              <a:rPr lang="bg-BG" dirty="0" smtClean="0"/>
              <a:t> относно придобиването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051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2800" dirty="0" smtClean="0"/>
              <a:t>Дейности </a:t>
            </a:r>
            <a:r>
              <a:rPr lang="bg-BG" sz="2800" dirty="0"/>
              <a:t>при прекратяване на проект, преди приключването му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Действия и дейности, нужни за покриване на критериите за завършеност за фазата/проекта</a:t>
            </a:r>
          </a:p>
          <a:p>
            <a:pPr lvl="0"/>
            <a:r>
              <a:rPr lang="bg-BG" dirty="0"/>
              <a:t>Действия и дейности, нужни за прехвърлянето на продуктите/услугите/резултатите от проекта в друга фаза, към производство или изпълнение</a:t>
            </a:r>
          </a:p>
          <a:p>
            <a:pPr lvl="0"/>
            <a:r>
              <a:rPr lang="bg-BG" dirty="0"/>
              <a:t>Дейности, нужни за събиране на записки по проекта/фазата, успех/неуспех на одит, документиране на научените уроци и архивиране на информацията с цел по-нататъчно използване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106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2800" dirty="0" smtClean="0"/>
              <a:t>Дейности извършвани от Ръководителят на Проекта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Преразглежда </a:t>
            </a:r>
            <a:r>
              <a:rPr lang="bg-BG" dirty="0"/>
              <a:t>всичката налична информация от приключването на останалите фази на проекта, за да бъде сигурен, че цялата работа по </a:t>
            </a:r>
            <a:r>
              <a:rPr lang="bg-BG" dirty="0" smtClean="0"/>
              <a:t>проекта</a:t>
            </a:r>
          </a:p>
          <a:p>
            <a:r>
              <a:rPr lang="bg-BG" dirty="0" smtClean="0"/>
              <a:t>Преразглеждане на</a:t>
            </a:r>
            <a:r>
              <a:rPr lang="bg-BG" dirty="0"/>
              <a:t> </a:t>
            </a:r>
            <a:r>
              <a:rPr lang="bg-BG" dirty="0" smtClean="0"/>
              <a:t>Плана </a:t>
            </a:r>
            <a:r>
              <a:rPr lang="bg-BG" dirty="0"/>
              <a:t>за </a:t>
            </a:r>
            <a:r>
              <a:rPr lang="bg-BG" dirty="0" smtClean="0"/>
              <a:t>Управление </a:t>
            </a:r>
            <a:r>
              <a:rPr lang="bg-BG" dirty="0"/>
              <a:t>на </a:t>
            </a:r>
            <a:r>
              <a:rPr lang="bg-BG" dirty="0" smtClean="0"/>
              <a:t>Проекта и верифициране спрямо критериите. </a:t>
            </a:r>
          </a:p>
          <a:p>
            <a:r>
              <a:rPr lang="bg-BG" dirty="0" smtClean="0"/>
              <a:t>Формално приключване на проекта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384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bg-BG" dirty="0"/>
              <a:t/>
            </a:r>
            <a:br>
              <a:rPr lang="bg-BG" dirty="0"/>
            </a:br>
            <a:r>
              <a:rPr lang="bg-BG" sz="3100" b="1" dirty="0"/>
              <a:t>Извършване на фазата „Завъшване на Проект“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i="1" dirty="0"/>
              <a:t>Фиг. 1 Входни данни и краен резултат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4" name="Picture 3" descr="C:\Users\Vitan\Desktop\fig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7543800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20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Входни данни: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bg-BG" dirty="0" smtClean="0"/>
              <a:t>1. План </a:t>
            </a:r>
            <a:r>
              <a:rPr lang="bg-BG" dirty="0"/>
              <a:t>за Управлени на Проекта</a:t>
            </a:r>
          </a:p>
          <a:p>
            <a:pPr marL="114300" lvl="0" indent="0">
              <a:buNone/>
            </a:pPr>
            <a:r>
              <a:rPr lang="bg-BG" dirty="0" smtClean="0"/>
              <a:t>2. Приети </a:t>
            </a:r>
            <a:r>
              <a:rPr lang="bg-BG" dirty="0"/>
              <a:t>доставки</a:t>
            </a:r>
          </a:p>
          <a:p>
            <a:pPr marL="114300" lvl="0" indent="0">
              <a:buNone/>
            </a:pPr>
            <a:r>
              <a:rPr lang="bg-BG" dirty="0" smtClean="0"/>
              <a:t>3. Документация </a:t>
            </a:r>
            <a:r>
              <a:rPr lang="bg-BG" dirty="0"/>
              <a:t>на организационните процеси – включва, но не се изчерпва с:</a:t>
            </a:r>
          </a:p>
          <a:p>
            <a:pPr lvl="0"/>
            <a:r>
              <a:rPr lang="bg-BG" dirty="0"/>
              <a:t>Упътвания или изисквания за приключване на проект/фаза: одити, критерии за приемане и преминаване в нова фаза, оценки по проекта</a:t>
            </a:r>
          </a:p>
          <a:p>
            <a:r>
              <a:rPr lang="bg-BG" dirty="0"/>
              <a:t>Информация и научени уроци, като база за нови знания – Записи и документи по проекта, всичката документация по приключване на проекта, информация за резултатите от решенията, представянето и управлението на риска от предишен проект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294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620000" cy="1143000"/>
          </a:xfrm>
        </p:spPr>
        <p:txBody>
          <a:bodyPr/>
          <a:lstStyle/>
          <a:p>
            <a:r>
              <a:rPr lang="bg-BG" b="1" dirty="0"/>
              <a:t>Средства и </a:t>
            </a:r>
            <a:r>
              <a:rPr lang="bg-BG" b="1" dirty="0" smtClean="0"/>
              <a:t>техники за прерабване на входните данни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7620000" cy="4191000"/>
          </a:xfrm>
        </p:spPr>
        <p:txBody>
          <a:bodyPr/>
          <a:lstStyle/>
          <a:p>
            <a:r>
              <a:rPr lang="bg-BG" dirty="0" smtClean="0"/>
              <a:t>Експертна </a:t>
            </a:r>
            <a:r>
              <a:rPr lang="bg-BG" dirty="0"/>
              <a:t>преценка – прилага се при административно приключване на проекта от експерти, </a:t>
            </a:r>
            <a:r>
              <a:rPr lang="bg-BG" dirty="0" smtClean="0"/>
              <a:t>които </a:t>
            </a:r>
            <a:r>
              <a:rPr lang="bg-BG" dirty="0"/>
              <a:t>верифицират, че всички релевантни процедури и стандарти са спазени.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753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Резултат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bg-BG" dirty="0" smtClean="0"/>
              <a:t>1. Краен </a:t>
            </a:r>
            <a:r>
              <a:rPr lang="bg-BG" dirty="0"/>
              <a:t>продукт, услуга или резултат, който проектът е целял да постигне.</a:t>
            </a:r>
          </a:p>
          <a:p>
            <a:pPr marL="114300" lvl="0" indent="0">
              <a:buNone/>
            </a:pPr>
            <a:r>
              <a:rPr lang="bg-BG" dirty="0" smtClean="0"/>
              <a:t>2. Обновление </a:t>
            </a:r>
            <a:r>
              <a:rPr lang="bg-BG" dirty="0"/>
              <a:t>по документацията на процесите в организацията:</a:t>
            </a:r>
          </a:p>
          <a:p>
            <a:pPr lvl="0"/>
            <a:r>
              <a:rPr lang="bg-BG" dirty="0"/>
              <a:t>Файлове на проекта: Документация в следствие от приключване на дейностите на проекта, напр. План за управление на проекта, обхват цена, график и календар, регистър на риска, документация по управление на промените, планирани ответни действия при риск, евентуален резултат от риск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1256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</TotalTime>
  <Words>561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Завършване на Проекта </vt:lpstr>
      <vt:lpstr>Общо описание</vt:lpstr>
      <vt:lpstr>Дейности, които могат да се случат във фаза «Завършване на проекта»</vt:lpstr>
      <vt:lpstr>Дейности при прекратяване на проект, преди приключването му</vt:lpstr>
      <vt:lpstr>Дейности извършвани от Ръководителят на Проекта</vt:lpstr>
      <vt:lpstr> Извършване на фазата „Завъшване на Проект“</vt:lpstr>
      <vt:lpstr>Входни данни: </vt:lpstr>
      <vt:lpstr>Средства и техники за прерабване на входните данни</vt:lpstr>
      <vt:lpstr>Резултат</vt:lpstr>
      <vt:lpstr>Резултат</vt:lpstr>
      <vt:lpstr>Диаграма на Потока на Данни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Завършване на Проекта</dc:title>
  <dc:creator>Vitan</dc:creator>
  <cp:lastModifiedBy>Vitan</cp:lastModifiedBy>
  <cp:revision>5</cp:revision>
  <dcterms:created xsi:type="dcterms:W3CDTF">2006-08-16T00:00:00Z</dcterms:created>
  <dcterms:modified xsi:type="dcterms:W3CDTF">2012-11-30T21:51:12Z</dcterms:modified>
</cp:coreProperties>
</file>