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7" r:id="rId5"/>
    <p:sldId id="261" r:id="rId6"/>
    <p:sldId id="260" r:id="rId7"/>
    <p:sldId id="263" r:id="rId8"/>
    <p:sldId id="262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059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59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>
            <a:normAutofit/>
          </a:bodyPr>
          <a:lstStyle/>
          <a:p>
            <a:r>
              <a:rPr lang="bg-BG" sz="3200" b="1" dirty="0" smtClean="0"/>
              <a:t>Управление </a:t>
            </a:r>
            <a:r>
              <a:rPr lang="bg-BG" sz="3200" b="1" dirty="0" smtClean="0"/>
              <a:t>на </a:t>
            </a:r>
            <a:r>
              <a:rPr lang="bg-BG" sz="3200" b="1" dirty="0" smtClean="0"/>
              <a:t>проекти</a:t>
            </a:r>
            <a:endParaRPr lang="bg-BG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743200"/>
            <a:ext cx="6629400" cy="167640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solidFill>
                  <a:schemeClr val="tx1"/>
                </a:solidFill>
              </a:rPr>
              <a:t>ТЕМА</a:t>
            </a:r>
            <a:r>
              <a:rPr lang="en-US" sz="4000" b="1" dirty="0" smtClean="0">
                <a:solidFill>
                  <a:schemeClr val="tx1"/>
                </a:solidFill>
              </a:rPr>
              <a:t>: </a:t>
            </a:r>
            <a:r>
              <a:rPr lang="ru-RU" sz="4000" b="1" dirty="0" smtClean="0">
                <a:solidFill>
                  <a:schemeClr val="tx1"/>
                </a:solidFill>
              </a:rPr>
              <a:t>Наблюдение и   			контрол на проекти</a:t>
            </a:r>
            <a:endParaRPr lang="bg-BG" sz="4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>
            <a:normAutofit/>
          </a:bodyPr>
          <a:lstStyle/>
          <a:p>
            <a:r>
              <a:rPr lang="bg-BG" sz="2800" dirty="0" smtClean="0"/>
              <a:t>Област на познание </a:t>
            </a:r>
            <a:r>
              <a:rPr lang="en-US" sz="2800" dirty="0" smtClean="0"/>
              <a:t>: </a:t>
            </a:r>
            <a:r>
              <a:rPr lang="bg-BG" sz="2800" dirty="0" smtClean="0"/>
              <a:t>Управление на времето на проекта </a:t>
            </a:r>
            <a:endParaRPr lang="bg-BG" sz="2800" dirty="0"/>
          </a:p>
        </p:txBody>
      </p:sp>
      <p:pic>
        <p:nvPicPr>
          <p:cNvPr id="4" name="Content Placeholder 3" descr="social-media-monitor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95400" cy="1295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0624" y="1504506"/>
            <a:ext cx="6713776" cy="4972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6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71600" y="990600"/>
            <a:ext cx="6248400" cy="3276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Благодаря </a:t>
            </a:r>
            <a:br>
              <a:rPr kumimoji="0" lang="bg-BG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bg-BG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за </a:t>
            </a:r>
            <a:br>
              <a:rPr kumimoji="0" lang="bg-BG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bg-BG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вниманието!</a:t>
            </a:r>
            <a:endParaRPr kumimoji="0" lang="bg-BG" sz="4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00600" y="5334000"/>
            <a:ext cx="43434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bg-BG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Изготвил: Илияна Сирачка, 	        фн 71255.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>
            <a:normAutofit/>
          </a:bodyPr>
          <a:lstStyle/>
          <a:p>
            <a:r>
              <a:rPr lang="bg-BG" sz="4000" dirty="0" smtClean="0"/>
              <a:t>Съдържание:</a:t>
            </a:r>
            <a:endParaRPr lang="bg-B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800" dirty="0" smtClean="0"/>
              <a:t>Въведение за мониторинг и контрол</a:t>
            </a:r>
          </a:p>
          <a:p>
            <a:r>
              <a:rPr lang="bg-BG" sz="2800" dirty="0" smtClean="0"/>
              <a:t>Области </a:t>
            </a:r>
            <a:r>
              <a:rPr lang="bg-BG" sz="2800" dirty="0" smtClean="0"/>
              <a:t>на познание </a:t>
            </a:r>
            <a:r>
              <a:rPr lang="en-US" sz="2800" dirty="0" smtClean="0"/>
              <a:t>: </a:t>
            </a:r>
            <a:endParaRPr lang="bg-BG" sz="2800" dirty="0" smtClean="0"/>
          </a:p>
          <a:p>
            <a:pPr lvl="1">
              <a:buFont typeface="Wingdings" pitchFamily="2" charset="2"/>
              <a:buChar char="ü"/>
            </a:pPr>
            <a:r>
              <a:rPr lang="bg-BG" dirty="0" smtClean="0"/>
              <a:t>Интеграционен </a:t>
            </a:r>
            <a:r>
              <a:rPr lang="bg-BG" dirty="0" smtClean="0"/>
              <a:t>мениджмънт </a:t>
            </a:r>
            <a:endParaRPr lang="bg-BG" dirty="0" smtClean="0"/>
          </a:p>
          <a:p>
            <a:pPr lvl="1">
              <a:buFont typeface="Wingdings" pitchFamily="2" charset="2"/>
              <a:buChar char="ü"/>
            </a:pPr>
            <a:r>
              <a:rPr lang="bg-BG" dirty="0" smtClean="0"/>
              <a:t>Управление </a:t>
            </a:r>
            <a:r>
              <a:rPr lang="bg-BG" dirty="0" smtClean="0"/>
              <a:t>на размера на проекта </a:t>
            </a:r>
            <a:endParaRPr lang="bg-BG" dirty="0" smtClean="0"/>
          </a:p>
          <a:p>
            <a:pPr lvl="1">
              <a:buFont typeface="Wingdings" pitchFamily="2" charset="2"/>
              <a:buChar char="ü"/>
            </a:pPr>
            <a:r>
              <a:rPr lang="bg-BG" dirty="0" smtClean="0"/>
              <a:t>Управление </a:t>
            </a:r>
            <a:r>
              <a:rPr lang="bg-BG" dirty="0" smtClean="0"/>
              <a:t>на времето на проекта</a:t>
            </a:r>
            <a:endParaRPr lang="bg-BG" dirty="0"/>
          </a:p>
        </p:txBody>
      </p:sp>
      <p:pic>
        <p:nvPicPr>
          <p:cNvPr id="4" name="Content Placeholder 3" descr="social-media-monitor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9540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>
            <a:normAutofit/>
          </a:bodyPr>
          <a:lstStyle/>
          <a:p>
            <a:r>
              <a:rPr lang="bg-BG" sz="3600" dirty="0" smtClean="0"/>
              <a:t>Мониторинг </a:t>
            </a:r>
            <a:r>
              <a:rPr lang="bg-BG" sz="3600" dirty="0" smtClean="0"/>
              <a:t>и контрол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sz="2400" dirty="0" smtClean="0"/>
              <a:t>Наблюдението и контролирането на проекти се състои в процесите необходими да следят, разглеждат и регулират прогреса и изпълнението</a:t>
            </a:r>
            <a:r>
              <a:rPr lang="bg-BG" sz="2400" dirty="0" smtClean="0"/>
              <a:t>.</a:t>
            </a:r>
          </a:p>
          <a:p>
            <a:r>
              <a:rPr lang="bg-BG" sz="2400" dirty="0" smtClean="0"/>
              <a:t>Мониторинг и контрол включва също :</a:t>
            </a:r>
          </a:p>
          <a:p>
            <a:pPr lvl="1">
              <a:buFont typeface="Wingdings" pitchFamily="2" charset="2"/>
              <a:buChar char="ü"/>
            </a:pPr>
            <a:r>
              <a:rPr lang="bg-BG" sz="2400" dirty="0" smtClean="0"/>
              <a:t>Контролиране на промените и изготвяне на препоръки за взимане на превантивни мерки в очакане на проблеми.</a:t>
            </a:r>
          </a:p>
          <a:p>
            <a:pPr lvl="1">
              <a:buFont typeface="Wingdings" pitchFamily="2" charset="2"/>
              <a:buChar char="ü"/>
            </a:pPr>
            <a:r>
              <a:rPr lang="bg-BG" sz="2400" dirty="0" smtClean="0"/>
              <a:t>Следене на всички текущи дейности по проекта и сверяването им с плана. </a:t>
            </a:r>
          </a:p>
          <a:p>
            <a:pPr lvl="1">
              <a:buFont typeface="Wingdings" pitchFamily="2" charset="2"/>
              <a:buChar char="ü"/>
            </a:pPr>
            <a:r>
              <a:rPr lang="bg-BG" sz="2400" dirty="0" smtClean="0"/>
              <a:t>Повлияването на факторите които биха могли да заобиколят интегрирания контрол за </a:t>
            </a:r>
            <a:r>
              <a:rPr lang="bg-BG" sz="2400" dirty="0" smtClean="0"/>
              <a:t>промените, </a:t>
            </a:r>
            <a:r>
              <a:rPr lang="bg-BG" sz="2400" dirty="0" smtClean="0"/>
              <a:t>така че само одобрените промени да бъдат извършени.</a:t>
            </a:r>
          </a:p>
          <a:p>
            <a:endParaRPr lang="bg-BG" sz="2400" dirty="0" smtClean="0"/>
          </a:p>
          <a:p>
            <a:endParaRPr lang="bg-BG" sz="2400" dirty="0"/>
          </a:p>
        </p:txBody>
      </p:sp>
      <p:pic>
        <p:nvPicPr>
          <p:cNvPr id="4" name="Content Placeholder 3" descr="social-media-monitor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9540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>
            <a:normAutofit/>
          </a:bodyPr>
          <a:lstStyle/>
          <a:p>
            <a:r>
              <a:rPr lang="bg-BG" sz="3600" dirty="0" smtClean="0"/>
              <a:t>Мониторинг </a:t>
            </a:r>
            <a:r>
              <a:rPr lang="bg-BG" sz="3600" dirty="0" smtClean="0"/>
              <a:t>и контрол</a:t>
            </a:r>
            <a:endParaRPr lang="bg-BG" sz="3600" dirty="0"/>
          </a:p>
        </p:txBody>
      </p:sp>
      <p:pic>
        <p:nvPicPr>
          <p:cNvPr id="4" name="Content Placeholder 3" descr="social-media-monitor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95400" cy="1295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219200"/>
            <a:ext cx="5943600" cy="541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>
            <a:normAutofit/>
          </a:bodyPr>
          <a:lstStyle/>
          <a:p>
            <a:r>
              <a:rPr lang="bg-BG" sz="2800" dirty="0" smtClean="0"/>
              <a:t>Област на познание </a:t>
            </a:r>
            <a:r>
              <a:rPr lang="en-US" sz="2800" dirty="0" smtClean="0"/>
              <a:t>: </a:t>
            </a:r>
            <a:r>
              <a:rPr lang="bg-BG" sz="2800" dirty="0" smtClean="0"/>
              <a:t>Интеграционен мениджмънт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2400" b="1" dirty="0" smtClean="0"/>
              <a:t>Интегриран </a:t>
            </a:r>
            <a:r>
              <a:rPr lang="bg-BG" sz="2400" b="1" dirty="0" smtClean="0"/>
              <a:t>контрол за промяна </a:t>
            </a:r>
            <a:r>
              <a:rPr lang="bg-BG" sz="2400" dirty="0" smtClean="0"/>
              <a:t>е процес на преглеждане на всички молби за промяна, удобрението им и управлението на промени в крайните </a:t>
            </a:r>
            <a:r>
              <a:rPr lang="bg-BG" sz="2400" dirty="0" smtClean="0"/>
              <a:t>продукти.</a:t>
            </a:r>
          </a:p>
          <a:p>
            <a:r>
              <a:rPr lang="bg-BG" sz="2400" dirty="0" smtClean="0"/>
              <a:t>Процеса се занимава с </a:t>
            </a:r>
            <a:r>
              <a:rPr lang="en-US" sz="2400" dirty="0" smtClean="0"/>
              <a:t>:</a:t>
            </a:r>
            <a:endParaRPr lang="bg-BG" sz="2400" dirty="0" smtClean="0"/>
          </a:p>
          <a:p>
            <a:pPr lvl="1">
              <a:buFont typeface="Wingdings" pitchFamily="2" charset="2"/>
              <a:buChar char="ü"/>
            </a:pPr>
            <a:r>
              <a:rPr lang="bg-BG" sz="2400" dirty="0" smtClean="0"/>
              <a:t>Отстраняването на фактори, който биха могли да предотвратят интегрирания контрол, така че само  одобрените промени да бъдат извършени</a:t>
            </a:r>
          </a:p>
          <a:p>
            <a:pPr lvl="1">
              <a:buFont typeface="Wingdings" pitchFamily="2" charset="2"/>
              <a:buChar char="ü"/>
            </a:pPr>
            <a:r>
              <a:rPr lang="bg-BG" sz="2400" dirty="0" smtClean="0"/>
              <a:t>Преглеждане, анализиране и одобрение на молби за промени сравнително бързо, което е доста важно, защото бавни решения могат да </a:t>
            </a:r>
            <a:r>
              <a:rPr lang="bg-BG" sz="2400" dirty="0" smtClean="0"/>
              <a:t>повлияят </a:t>
            </a:r>
            <a:r>
              <a:rPr lang="bg-BG" sz="2400" dirty="0" smtClean="0"/>
              <a:t>негативно на времето, цената или възможността за извършването на дадена промяна</a:t>
            </a:r>
          </a:p>
          <a:p>
            <a:pPr lvl="1">
              <a:buFont typeface="Wingdings" pitchFamily="2" charset="2"/>
              <a:buChar char="ü"/>
            </a:pPr>
            <a:r>
              <a:rPr lang="bg-BG" sz="2400" dirty="0" smtClean="0"/>
              <a:t>Управлението на одобрените промени</a:t>
            </a:r>
          </a:p>
          <a:p>
            <a:endParaRPr lang="bg-BG" sz="2400" dirty="0" smtClean="0"/>
          </a:p>
          <a:p>
            <a:endParaRPr lang="bg-BG" sz="2400" dirty="0"/>
          </a:p>
        </p:txBody>
      </p:sp>
      <p:pic>
        <p:nvPicPr>
          <p:cNvPr id="4" name="Content Placeholder 3" descr="social-media-monitor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9540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1143000"/>
          </a:xfrm>
        </p:spPr>
        <p:txBody>
          <a:bodyPr>
            <a:normAutofit/>
          </a:bodyPr>
          <a:lstStyle/>
          <a:p>
            <a:r>
              <a:rPr lang="bg-BG" sz="2800" dirty="0" smtClean="0"/>
              <a:t>Област на познание </a:t>
            </a:r>
            <a:r>
              <a:rPr lang="en-US" sz="2800" dirty="0" smtClean="0"/>
              <a:t>: </a:t>
            </a:r>
            <a:r>
              <a:rPr lang="bg-BG" sz="2800" dirty="0" smtClean="0"/>
              <a:t>Интеграционен мениджмънт</a:t>
            </a:r>
            <a:endParaRPr lang="bg-BG" sz="2800" dirty="0"/>
          </a:p>
        </p:txBody>
      </p:sp>
      <p:pic>
        <p:nvPicPr>
          <p:cNvPr id="4" name="Content Placeholder 3" descr="social-media-monitor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95400" cy="12954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600200"/>
            <a:ext cx="716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>
            <a:normAutofit/>
          </a:bodyPr>
          <a:lstStyle/>
          <a:p>
            <a:r>
              <a:rPr lang="bg-BG" sz="2800" dirty="0" smtClean="0"/>
              <a:t>Област на познание </a:t>
            </a:r>
            <a:r>
              <a:rPr lang="en-US" sz="2800" dirty="0" smtClean="0"/>
              <a:t>: </a:t>
            </a:r>
            <a:r>
              <a:rPr lang="bg-BG" sz="2800" dirty="0" smtClean="0"/>
              <a:t>Управление на размера на проекта 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b="1" dirty="0" smtClean="0"/>
              <a:t>Проверка на размера </a:t>
            </a:r>
            <a:r>
              <a:rPr lang="bg-BG" sz="2400" dirty="0" smtClean="0"/>
              <a:t>е процес на формализиране на одобрението на завършен продукт от управлението на проекта. </a:t>
            </a:r>
            <a:endParaRPr lang="bg-BG" sz="2400" dirty="0" smtClean="0"/>
          </a:p>
          <a:p>
            <a:r>
              <a:rPr lang="bg-BG" sz="2400" b="1" dirty="0" smtClean="0"/>
              <a:t>Контролирането на размера </a:t>
            </a:r>
            <a:r>
              <a:rPr lang="bg-BG" sz="2400" dirty="0" smtClean="0"/>
              <a:t>е процес на следене на статуса на проекта и размера на продукта и управлението на промени във него. </a:t>
            </a:r>
            <a:endParaRPr lang="bg-BG" sz="2400" dirty="0"/>
          </a:p>
        </p:txBody>
      </p:sp>
      <p:pic>
        <p:nvPicPr>
          <p:cNvPr id="4" name="Content Placeholder 3" descr="social-media-monitor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9540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>
            <a:normAutofit/>
          </a:bodyPr>
          <a:lstStyle/>
          <a:p>
            <a:r>
              <a:rPr lang="bg-BG" sz="2800" dirty="0" smtClean="0"/>
              <a:t>Област на познание </a:t>
            </a:r>
            <a:r>
              <a:rPr lang="en-US" sz="2800" dirty="0" smtClean="0"/>
              <a:t>: </a:t>
            </a:r>
            <a:r>
              <a:rPr lang="bg-BG" sz="2800" dirty="0" smtClean="0"/>
              <a:t>Управление на размера на проекта </a:t>
            </a:r>
            <a:endParaRPr lang="bg-BG" sz="2800" dirty="0"/>
          </a:p>
        </p:txBody>
      </p:sp>
      <p:pic>
        <p:nvPicPr>
          <p:cNvPr id="4" name="Content Placeholder 3" descr="social-media-monitor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95400" cy="1295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981200"/>
            <a:ext cx="7467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>
            <a:normAutofit/>
          </a:bodyPr>
          <a:lstStyle/>
          <a:p>
            <a:r>
              <a:rPr lang="bg-BG" sz="2800" dirty="0" smtClean="0"/>
              <a:t>Област на познание </a:t>
            </a:r>
            <a:r>
              <a:rPr lang="en-US" sz="2800" dirty="0" smtClean="0"/>
              <a:t>: </a:t>
            </a:r>
            <a:r>
              <a:rPr lang="bg-BG" sz="2800" dirty="0" smtClean="0"/>
              <a:t>Управление на времето на проекта 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b="1" dirty="0" smtClean="0"/>
              <a:t>Контролиране на графика</a:t>
            </a:r>
            <a:r>
              <a:rPr lang="bg-BG" sz="2400" dirty="0" smtClean="0"/>
              <a:t> е процес на следене на статуса на проекта, за да се обнови прогреса и да се управляват промените във този график</a:t>
            </a:r>
            <a:r>
              <a:rPr lang="bg-BG" sz="2400" dirty="0" smtClean="0"/>
              <a:t>.</a:t>
            </a:r>
          </a:p>
          <a:p>
            <a:endParaRPr lang="bg-BG" sz="2400" dirty="0" smtClean="0"/>
          </a:p>
          <a:p>
            <a:r>
              <a:rPr lang="bg-BG" sz="2400" dirty="0" smtClean="0"/>
              <a:t>Контрола на графика се занимава с :</a:t>
            </a:r>
          </a:p>
          <a:p>
            <a:pPr lvl="1">
              <a:buFont typeface="Wingdings" pitchFamily="2" charset="2"/>
              <a:buChar char="ü"/>
            </a:pPr>
            <a:r>
              <a:rPr lang="bg-BG" sz="2400" dirty="0" smtClean="0"/>
              <a:t>Преценяване на текущия статус на графика</a:t>
            </a:r>
          </a:p>
          <a:p>
            <a:pPr lvl="1">
              <a:buFont typeface="Wingdings" pitchFamily="2" charset="2"/>
              <a:buChar char="ü"/>
            </a:pPr>
            <a:r>
              <a:rPr lang="bg-BG" sz="2400" dirty="0" smtClean="0"/>
              <a:t>Повишаване на фактори които създават промени в графика</a:t>
            </a:r>
          </a:p>
          <a:p>
            <a:pPr lvl="1">
              <a:buFont typeface="Wingdings" pitchFamily="2" charset="2"/>
              <a:buChar char="ü"/>
            </a:pPr>
            <a:r>
              <a:rPr lang="bg-BG" sz="2400" dirty="0" smtClean="0"/>
              <a:t>Преценяване на това дали графика се е променил</a:t>
            </a:r>
          </a:p>
          <a:p>
            <a:pPr lvl="1">
              <a:buFont typeface="Wingdings" pitchFamily="2" charset="2"/>
              <a:buChar char="ü"/>
            </a:pPr>
            <a:r>
              <a:rPr lang="bg-BG" sz="2400" dirty="0" smtClean="0"/>
              <a:t>Управление на промените в графика</a:t>
            </a:r>
          </a:p>
        </p:txBody>
      </p:sp>
      <p:pic>
        <p:nvPicPr>
          <p:cNvPr id="4" name="Content Placeholder 3" descr="social-media-monitor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95400" cy="129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355</Words>
  <Application>Microsoft Office PowerPoint</Application>
  <PresentationFormat>On-screen Show 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Управление на проекти</vt:lpstr>
      <vt:lpstr>Съдържание:</vt:lpstr>
      <vt:lpstr>Мониторинг и контрол</vt:lpstr>
      <vt:lpstr>Мониторинг и контрол</vt:lpstr>
      <vt:lpstr>Област на познание : Интеграционен мениджмънт</vt:lpstr>
      <vt:lpstr>Област на познание : Интеграционен мениджмънт</vt:lpstr>
      <vt:lpstr>Област на познание : Управление на размера на проекта </vt:lpstr>
      <vt:lpstr>Област на познание : Управление на размера на проекта </vt:lpstr>
      <vt:lpstr>Област на познание : Управление на времето на проекта </vt:lpstr>
      <vt:lpstr>Област на познание : Управление на времето на проекта 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Управление на проекти</dc:title>
  <dc:creator>Iliana</dc:creator>
  <cp:lastModifiedBy>Iliana</cp:lastModifiedBy>
  <cp:revision>21</cp:revision>
  <dcterms:created xsi:type="dcterms:W3CDTF">2006-08-16T00:00:00Z</dcterms:created>
  <dcterms:modified xsi:type="dcterms:W3CDTF">2012-11-27T19:00:26Z</dcterms:modified>
</cp:coreProperties>
</file>