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  <p:sldMasterId id="2147483828" r:id="rId2"/>
  </p:sldMasterIdLst>
  <p:sldIdLst>
    <p:sldId id="256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C4EC1-E434-4341-975E-78B068D72E06}" type="datetimeFigureOut">
              <a:rPr lang="bg-BG" smtClean="0"/>
              <a:t>5.6.2011 г.</a:t>
            </a:fld>
            <a:endParaRPr lang="bg-BG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7E4DBB-7418-4C9C-84A5-0F40D58617CF}" type="slidenum">
              <a:rPr lang="bg-BG" smtClean="0"/>
              <a:t>‹#›</a:t>
            </a:fld>
            <a:endParaRPr lang="bg-BG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C4EC1-E434-4341-975E-78B068D72E06}" type="datetimeFigureOut">
              <a:rPr lang="bg-BG" smtClean="0"/>
              <a:t>5.6.2011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DBB-7418-4C9C-84A5-0F40D58617CF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C4EC1-E434-4341-975E-78B068D72E06}" type="datetimeFigureOut">
              <a:rPr lang="bg-BG" smtClean="0"/>
              <a:t>5.6.2011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DBB-7418-4C9C-84A5-0F40D58617CF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0C4EC1-E434-4341-975E-78B068D72E06}" type="datetimeFigureOut">
              <a:rPr lang="bg-BG" smtClean="0"/>
              <a:t>5.6.2011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7E4DBB-7418-4C9C-84A5-0F40D58617CF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0C4EC1-E434-4341-975E-78B068D72E06}" type="datetimeFigureOut">
              <a:rPr lang="bg-BG" smtClean="0"/>
              <a:t>5.6.2011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7E4DBB-7418-4C9C-84A5-0F40D58617CF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0C4EC1-E434-4341-975E-78B068D72E06}" type="datetimeFigureOut">
              <a:rPr lang="bg-BG" smtClean="0"/>
              <a:t>5.6.2011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7E4DBB-7418-4C9C-84A5-0F40D58617CF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0C4EC1-E434-4341-975E-78B068D72E06}" type="datetimeFigureOut">
              <a:rPr lang="bg-BG" smtClean="0"/>
              <a:t>5.6.2011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7E4DBB-7418-4C9C-84A5-0F40D58617CF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0C4EC1-E434-4341-975E-78B068D72E06}" type="datetimeFigureOut">
              <a:rPr lang="bg-BG" smtClean="0"/>
              <a:t>5.6.2011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7E4DBB-7418-4C9C-84A5-0F40D58617CF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0C4EC1-E434-4341-975E-78B068D72E06}" type="datetimeFigureOut">
              <a:rPr lang="bg-BG" smtClean="0"/>
              <a:t>5.6.2011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7E4DBB-7418-4C9C-84A5-0F40D58617CF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0C4EC1-E434-4341-975E-78B068D72E06}" type="datetimeFigureOut">
              <a:rPr lang="bg-BG" smtClean="0"/>
              <a:t>5.6.2011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7E4DBB-7418-4C9C-84A5-0F40D58617CF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0C4EC1-E434-4341-975E-78B068D72E06}" type="datetimeFigureOut">
              <a:rPr lang="bg-BG" smtClean="0"/>
              <a:t>5.6.2011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7E4DBB-7418-4C9C-84A5-0F40D58617CF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C0C4EC1-E434-4341-975E-78B068D72E06}" type="datetimeFigureOut">
              <a:rPr lang="bg-BG" smtClean="0"/>
              <a:t>5.6.2011 г.</a:t>
            </a:fld>
            <a:endParaRPr lang="bg-BG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7C7E4DBB-7418-4C9C-84A5-0F40D58617CF}" type="slidenum">
              <a:rPr lang="bg-BG" smtClean="0"/>
              <a:t>‹#›</a:t>
            </a:fld>
            <a:endParaRPr lang="bg-BG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0C4EC1-E434-4341-975E-78B068D72E06}" type="datetimeFigureOut">
              <a:rPr lang="bg-BG" smtClean="0"/>
              <a:t>5.6.2011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7E4DBB-7418-4C9C-84A5-0F40D58617CF}" type="slidenum">
              <a:rPr lang="bg-BG" smtClean="0"/>
              <a:t>‹#›</a:t>
            </a:fld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0C4EC1-E434-4341-975E-78B068D72E06}" type="datetimeFigureOut">
              <a:rPr lang="bg-BG" smtClean="0"/>
              <a:t>5.6.2011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7E4DBB-7418-4C9C-84A5-0F40D58617CF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0C4EC1-E434-4341-975E-78B068D72E06}" type="datetimeFigureOut">
              <a:rPr lang="bg-BG" smtClean="0"/>
              <a:t>5.6.2011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7E4DBB-7418-4C9C-84A5-0F40D58617CF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C4EC1-E434-4341-975E-78B068D72E06}" type="datetimeFigureOut">
              <a:rPr lang="bg-BG" smtClean="0"/>
              <a:t>5.6.2011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DBB-7418-4C9C-84A5-0F40D58617CF}" type="slidenum">
              <a:rPr lang="bg-BG" smtClean="0"/>
              <a:t>‹#›</a:t>
            </a:fld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C4EC1-E434-4341-975E-78B068D72E06}" type="datetimeFigureOut">
              <a:rPr lang="bg-BG" smtClean="0"/>
              <a:t>5.6.2011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DBB-7418-4C9C-84A5-0F40D58617CF}" type="slidenum">
              <a:rPr lang="bg-BG" smtClean="0"/>
              <a:t>‹#›</a:t>
            </a:fld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DBB-7418-4C9C-84A5-0F40D58617CF}" type="slidenum">
              <a:rPr lang="bg-BG" smtClean="0"/>
              <a:t>‹#›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C4EC1-E434-4341-975E-78B068D72E06}" type="datetimeFigureOut">
              <a:rPr lang="bg-BG" smtClean="0"/>
              <a:t>5.6.2011 г.</a:t>
            </a:fld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C4EC1-E434-4341-975E-78B068D72E06}" type="datetimeFigureOut">
              <a:rPr lang="bg-BG" smtClean="0"/>
              <a:t>5.6.2011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DBB-7418-4C9C-84A5-0F40D58617CF}" type="slidenum">
              <a:rPr lang="bg-BG" smtClean="0"/>
              <a:t>‹#›</a:t>
            </a:fld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C4EC1-E434-4341-975E-78B068D72E06}" type="datetimeFigureOut">
              <a:rPr lang="bg-BG" smtClean="0"/>
              <a:t>5.6.2011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DBB-7418-4C9C-84A5-0F40D58617CF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C0C4EC1-E434-4341-975E-78B068D72E06}" type="datetimeFigureOut">
              <a:rPr lang="bg-BG" smtClean="0"/>
              <a:t>5.6.2011 г.</a:t>
            </a:fld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C7E4DBB-7418-4C9C-84A5-0F40D58617CF}" type="slidenum">
              <a:rPr lang="bg-BG" smtClean="0"/>
              <a:t>‹#›</a:t>
            </a:fld>
            <a:endParaRPr lang="bg-BG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C4EC1-E434-4341-975E-78B068D72E06}" type="datetimeFigureOut">
              <a:rPr lang="bg-BG" smtClean="0"/>
              <a:t>5.6.2011 г.</a:t>
            </a:fld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7E4DBB-7418-4C9C-84A5-0F40D58617CF}" type="slidenum">
              <a:rPr lang="bg-BG" smtClean="0"/>
              <a:t>‹#›</a:t>
            </a:fld>
            <a:endParaRPr lang="bg-BG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C0C4EC1-E434-4341-975E-78B068D72E06}" type="datetimeFigureOut">
              <a:rPr lang="bg-BG" smtClean="0"/>
              <a:t>5.6.2011 г.</a:t>
            </a:fld>
            <a:endParaRPr lang="bg-BG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bg-BG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7C7E4DBB-7418-4C9C-84A5-0F40D58617CF}" type="slidenum">
              <a:rPr lang="bg-BG" smtClean="0"/>
              <a:t>‹#›</a:t>
            </a:fld>
            <a:endParaRPr lang="bg-BG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7C0C4EC1-E434-4341-975E-78B068D72E06}" type="datetimeFigureOut">
              <a:rPr lang="bg-BG" smtClean="0"/>
              <a:t>5.6.2011 г.</a:t>
            </a:fld>
            <a:endParaRPr lang="bg-BG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7C7E4DBB-7418-4C9C-84A5-0F40D58617CF}" type="slidenum">
              <a:rPr lang="bg-BG" smtClean="0"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3062" y="548680"/>
            <a:ext cx="7772400" cy="1296143"/>
          </a:xfrm>
        </p:spPr>
        <p:txBody>
          <a:bodyPr/>
          <a:lstStyle/>
          <a:p>
            <a:r>
              <a:rPr lang="bg-BG" dirty="0" smtClean="0"/>
              <a:t>База данни </a:t>
            </a:r>
            <a:br>
              <a:rPr lang="bg-BG" dirty="0" smtClean="0"/>
            </a:br>
            <a:r>
              <a:rPr lang="bg-BG" dirty="0" smtClean="0"/>
              <a:t>на</a:t>
            </a:r>
            <a:endParaRPr lang="bg-BG" dirty="0"/>
          </a:p>
        </p:txBody>
      </p:sp>
      <p:sp>
        <p:nvSpPr>
          <p:cNvPr id="4" name="Rectangle 3"/>
          <p:cNvSpPr/>
          <p:nvPr/>
        </p:nvSpPr>
        <p:spPr>
          <a:xfrm>
            <a:off x="2255006" y="1988840"/>
            <a:ext cx="4608512" cy="113935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InflateTop">
              <a:avLst/>
            </a:prstTxWarp>
            <a:spAutoFit/>
          </a:bodyPr>
          <a:lstStyle/>
          <a:p>
            <a:pPr algn="ctr"/>
            <a:r>
              <a:rPr lang="bg-BG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Издателска къща</a:t>
            </a:r>
            <a:endParaRPr lang="en-US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7924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530352"/>
            <a:ext cx="8219256" cy="5418928"/>
          </a:xfrm>
        </p:spPr>
        <p:txBody>
          <a:bodyPr>
            <a:normAutofit/>
          </a:bodyPr>
          <a:lstStyle/>
          <a:p>
            <a:pPr marL="0" lvl="1" indent="0" algn="ctr">
              <a:buSzPct val="80000"/>
              <a:buNone/>
            </a:pPr>
            <a:r>
              <a:rPr lang="bg-BG" dirty="0"/>
              <a:t>Нормализация на </a:t>
            </a:r>
            <a:r>
              <a:rPr lang="bg-BG" dirty="0" smtClean="0"/>
              <a:t>базата</a:t>
            </a:r>
            <a:r>
              <a:rPr lang="en-US" dirty="0" smtClean="0"/>
              <a:t> </a:t>
            </a:r>
            <a:r>
              <a:rPr lang="bg-BG" dirty="0" smtClean="0"/>
              <a:t>данни</a:t>
            </a:r>
          </a:p>
          <a:p>
            <a:pPr marL="0" lvl="1" indent="0" algn="ctr">
              <a:buSzPct val="80000"/>
              <a:buNone/>
            </a:pPr>
            <a:endParaRPr lang="bg-BG" dirty="0"/>
          </a:p>
          <a:p>
            <a:pPr marL="0" lvl="1" indent="0">
              <a:buSzPct val="80000"/>
              <a:buNone/>
            </a:pPr>
            <a:endParaRPr lang="bg-BG" dirty="0"/>
          </a:p>
          <a:p>
            <a:r>
              <a:rPr lang="bg-BG" sz="1800" dirty="0"/>
              <a:t>Book(</a:t>
            </a:r>
            <a:r>
              <a:rPr lang="bg-BG" sz="1800" u="sng" dirty="0"/>
              <a:t>ISBN</a:t>
            </a:r>
            <a:r>
              <a:rPr lang="bg-BG" sz="1800" dirty="0"/>
              <a:t>, Title, Author, NumPages,OriginalLanguage)</a:t>
            </a:r>
          </a:p>
          <a:p>
            <a:pPr marL="0" indent="0">
              <a:buNone/>
            </a:pPr>
            <a:r>
              <a:rPr lang="en-US" sz="1900" dirty="0"/>
              <a:t> </a:t>
            </a:r>
            <a:r>
              <a:rPr lang="en-US" sz="1900" dirty="0" smtClean="0"/>
              <a:t>  ISBN-&gt;title, author, numpages, originalLanguage</a:t>
            </a:r>
          </a:p>
          <a:p>
            <a:endParaRPr lang="en-US" sz="1900" dirty="0" smtClean="0"/>
          </a:p>
          <a:p>
            <a:r>
              <a:rPr lang="bg-BG" sz="1900" dirty="0"/>
              <a:t>WorkingOn(</a:t>
            </a:r>
            <a:r>
              <a:rPr lang="bg-BG" sz="1900" u="sng" dirty="0"/>
              <a:t>BookISBN</a:t>
            </a:r>
            <a:r>
              <a:rPr lang="bg-BG" sz="1900" dirty="0"/>
              <a:t>,  </a:t>
            </a:r>
            <a:r>
              <a:rPr lang="bg-BG" sz="1900" u="sng" dirty="0"/>
              <a:t>EmpEGN</a:t>
            </a:r>
            <a:r>
              <a:rPr lang="bg-BG" sz="1900" dirty="0" smtClean="0"/>
              <a:t>)</a:t>
            </a:r>
            <a:endParaRPr lang="en-US" sz="1900" dirty="0"/>
          </a:p>
          <a:p>
            <a:endParaRPr lang="bg-BG" sz="1900" dirty="0"/>
          </a:p>
          <a:p>
            <a:r>
              <a:rPr lang="bg-BG" sz="1900" dirty="0"/>
              <a:t>PrintingHouse(</a:t>
            </a:r>
            <a:r>
              <a:rPr lang="bg-BG" sz="1900" u="sng" dirty="0"/>
              <a:t>Name</a:t>
            </a:r>
            <a:r>
              <a:rPr lang="bg-BG" sz="1900" dirty="0"/>
              <a:t>, </a:t>
            </a:r>
            <a:r>
              <a:rPr lang="bg-BG" sz="1900" u="sng" dirty="0"/>
              <a:t>Contract_Number</a:t>
            </a:r>
            <a:r>
              <a:rPr lang="en-US" sz="1900" dirty="0"/>
              <a:t>,</a:t>
            </a:r>
            <a:r>
              <a:rPr lang="bg-BG" sz="1900" dirty="0"/>
              <a:t> Address</a:t>
            </a:r>
            <a:r>
              <a:rPr lang="bg-BG" sz="1900" dirty="0" smtClean="0"/>
              <a:t>)</a:t>
            </a:r>
            <a:endParaRPr lang="en-US" sz="1900" dirty="0" smtClean="0"/>
          </a:p>
          <a:p>
            <a:pPr marL="0" indent="0">
              <a:buNone/>
            </a:pPr>
            <a:r>
              <a:rPr lang="en-US" sz="1900" dirty="0" smtClean="0"/>
              <a:t>   Name-&gt;Address</a:t>
            </a:r>
            <a:endParaRPr lang="bg-BG" sz="1900" dirty="0"/>
          </a:p>
          <a:p>
            <a:endParaRPr lang="bg-BG" sz="1900" dirty="0"/>
          </a:p>
          <a:p>
            <a:r>
              <a:rPr lang="bg-BG" sz="1900" dirty="0"/>
              <a:t>Printed (</a:t>
            </a:r>
            <a:r>
              <a:rPr lang="bg-BG" sz="1900" u="sng" dirty="0"/>
              <a:t>PrHouseName</a:t>
            </a:r>
            <a:r>
              <a:rPr lang="bg-BG" sz="1900" dirty="0"/>
              <a:t>, </a:t>
            </a:r>
            <a:r>
              <a:rPr lang="bg-BG" sz="1900" u="sng" dirty="0"/>
              <a:t>BISBN</a:t>
            </a:r>
            <a:r>
              <a:rPr lang="bg-BG" sz="1900" dirty="0"/>
              <a:t>, </a:t>
            </a:r>
            <a:r>
              <a:rPr lang="bg-BG" sz="1900" u="sng" dirty="0"/>
              <a:t>PrintOrderDate</a:t>
            </a:r>
            <a:r>
              <a:rPr lang="bg-BG" sz="1900" dirty="0"/>
              <a:t>, </a:t>
            </a:r>
            <a:r>
              <a:rPr lang="bg-BG" sz="1900" u="sng" dirty="0"/>
              <a:t>NumCoppies</a:t>
            </a:r>
            <a:r>
              <a:rPr lang="bg-BG" sz="1900" dirty="0" smtClean="0"/>
              <a:t>)</a:t>
            </a:r>
            <a:endParaRPr lang="en-US" sz="1900" dirty="0" smtClean="0"/>
          </a:p>
          <a:p>
            <a:endParaRPr lang="en-US" dirty="0"/>
          </a:p>
          <a:p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3291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530352"/>
            <a:ext cx="8291264" cy="4914872"/>
          </a:xfrm>
        </p:spPr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endParaRPr lang="en-US" sz="1900" dirty="0" smtClean="0"/>
          </a:p>
          <a:p>
            <a:pPr>
              <a:buFont typeface="Arial" pitchFamily="34" charset="0"/>
              <a:buChar char="•"/>
            </a:pPr>
            <a:r>
              <a:rPr lang="en-US" sz="1800" dirty="0" smtClean="0"/>
              <a:t>WorkinIn </a:t>
            </a:r>
            <a:r>
              <a:rPr lang="en-US" sz="1800" dirty="0"/>
              <a:t>(</a:t>
            </a:r>
            <a:r>
              <a:rPr lang="en-US" sz="1800" u="sng" dirty="0"/>
              <a:t>Employee_EGN</a:t>
            </a:r>
            <a:r>
              <a:rPr lang="en-US" sz="1800" dirty="0"/>
              <a:t>, </a:t>
            </a:r>
            <a:r>
              <a:rPr lang="en-US" sz="1800" u="sng" dirty="0"/>
              <a:t>LogisticCentre_name</a:t>
            </a:r>
            <a:r>
              <a:rPr lang="en-US" sz="1800" dirty="0" smtClean="0"/>
              <a:t>)</a:t>
            </a:r>
          </a:p>
          <a:p>
            <a:pPr>
              <a:buFont typeface="Arial" pitchFamily="34" charset="0"/>
              <a:buChar char="•"/>
            </a:pPr>
            <a:endParaRPr lang="en-US" sz="1800" dirty="0"/>
          </a:p>
          <a:p>
            <a:pPr>
              <a:buFont typeface="Arial" pitchFamily="34" charset="0"/>
              <a:buChar char="•"/>
            </a:pPr>
            <a:r>
              <a:rPr lang="en-US" sz="1800" dirty="0"/>
              <a:t>LogisticCentre (</a:t>
            </a:r>
            <a:r>
              <a:rPr lang="en-US" sz="1800" u="sng" dirty="0"/>
              <a:t>Name</a:t>
            </a:r>
            <a:r>
              <a:rPr lang="en-US" sz="1800" dirty="0"/>
              <a:t>, Address</a:t>
            </a:r>
            <a:r>
              <a:rPr lang="en-US" sz="1800" dirty="0" smtClean="0"/>
              <a:t>)</a:t>
            </a:r>
          </a:p>
          <a:p>
            <a:pPr marL="0" indent="0">
              <a:buNone/>
            </a:pPr>
            <a:r>
              <a:rPr lang="en-US" sz="1800" dirty="0" smtClean="0"/>
              <a:t>   Name-&gt;address</a:t>
            </a:r>
            <a:endParaRPr lang="bg-BG" sz="1800" dirty="0"/>
          </a:p>
          <a:p>
            <a:pPr>
              <a:buFont typeface="Arial" pitchFamily="34" charset="0"/>
              <a:buChar char="•"/>
            </a:pPr>
            <a:endParaRPr lang="en-US" sz="1800" dirty="0"/>
          </a:p>
          <a:p>
            <a:pPr>
              <a:buFont typeface="Arial" pitchFamily="34" charset="0"/>
              <a:buChar char="•"/>
            </a:pPr>
            <a:r>
              <a:rPr lang="en-US" sz="1800" dirty="0"/>
              <a:t>StoredIn (</a:t>
            </a:r>
            <a:r>
              <a:rPr lang="en-US" sz="1800" u="sng" dirty="0"/>
              <a:t>LogisticCentre_name</a:t>
            </a:r>
            <a:r>
              <a:rPr lang="en-US" sz="1800" dirty="0"/>
              <a:t>, </a:t>
            </a:r>
            <a:r>
              <a:rPr lang="en-US" sz="1800" u="sng" dirty="0"/>
              <a:t>Book_ISBN</a:t>
            </a:r>
            <a:r>
              <a:rPr lang="en-US" sz="1800" dirty="0"/>
              <a:t>,</a:t>
            </a:r>
            <a:r>
              <a:rPr lang="bg-BG" sz="1800" dirty="0"/>
              <a:t> </a:t>
            </a:r>
            <a:r>
              <a:rPr lang="en-US" sz="1800" dirty="0"/>
              <a:t>stock)</a:t>
            </a:r>
            <a:endParaRPr lang="bg-BG" sz="1800" dirty="0"/>
          </a:p>
          <a:p>
            <a:pPr marL="0" indent="0">
              <a:buNone/>
            </a:pPr>
            <a:r>
              <a:rPr lang="en-US" sz="1800" dirty="0" smtClean="0"/>
              <a:t>   LogisticCentre_name, Book_ISBN-&gt;stock</a:t>
            </a:r>
          </a:p>
          <a:p>
            <a:pPr>
              <a:buFont typeface="Arial" pitchFamily="34" charset="0"/>
              <a:buChar char="•"/>
            </a:pPr>
            <a:endParaRPr lang="en-US" sz="1800" dirty="0"/>
          </a:p>
          <a:p>
            <a:pPr>
              <a:buFont typeface="Arial" pitchFamily="34" charset="0"/>
              <a:buChar char="•"/>
            </a:pPr>
            <a:r>
              <a:rPr lang="en-US" sz="1800" dirty="0"/>
              <a:t>Order (</a:t>
            </a:r>
            <a:r>
              <a:rPr lang="en-US" sz="1800" u="sng" dirty="0"/>
              <a:t>Book_ISBN</a:t>
            </a:r>
            <a:r>
              <a:rPr lang="en-US" sz="1800" dirty="0"/>
              <a:t>, </a:t>
            </a:r>
            <a:r>
              <a:rPr lang="en-US" sz="1800" u="sng" dirty="0"/>
              <a:t>Order_date</a:t>
            </a:r>
            <a:r>
              <a:rPr lang="en-US" sz="1800" dirty="0"/>
              <a:t>, </a:t>
            </a:r>
            <a:r>
              <a:rPr lang="en-US" sz="1800" u="sng" dirty="0"/>
              <a:t>Order_deadline</a:t>
            </a:r>
            <a:r>
              <a:rPr lang="en-US" sz="1800" dirty="0"/>
              <a:t>, </a:t>
            </a:r>
            <a:r>
              <a:rPr lang="en-US" sz="1800" u="sng" dirty="0"/>
              <a:t>Order_number</a:t>
            </a:r>
            <a:r>
              <a:rPr lang="en-US" sz="1800" dirty="0"/>
              <a:t>, </a:t>
            </a:r>
            <a:r>
              <a:rPr lang="en-US" sz="1800" u="sng" dirty="0"/>
              <a:t>Partner_name</a:t>
            </a:r>
            <a:r>
              <a:rPr lang="en-US" sz="1800" dirty="0" smtClean="0"/>
              <a:t>)</a:t>
            </a:r>
          </a:p>
          <a:p>
            <a:pPr marL="0" indent="0">
              <a:buNone/>
            </a:pPr>
            <a:r>
              <a:rPr lang="en-US" sz="1900" dirty="0"/>
              <a:t> </a:t>
            </a:r>
            <a:r>
              <a:rPr lang="en-US" sz="1900" dirty="0" smtClean="0"/>
              <a:t>  </a:t>
            </a:r>
            <a:r>
              <a:rPr lang="en-US" sz="1600" dirty="0" smtClean="0"/>
              <a:t>Book_ISBN, Order_date, Partner_name-&gt;Order_deadline, Order_number </a:t>
            </a:r>
          </a:p>
          <a:p>
            <a:pPr marL="0" indent="0" algn="ctr">
              <a:buNone/>
            </a:pPr>
            <a:r>
              <a:rPr lang="en-US" sz="1600" dirty="0" smtClean="0"/>
              <a:t>||</a:t>
            </a:r>
          </a:p>
          <a:p>
            <a:pPr marL="0" indent="0" algn="ctr">
              <a:buNone/>
            </a:pPr>
            <a:r>
              <a:rPr lang="en-US" sz="1600" dirty="0" smtClean="0"/>
              <a:t>V</a:t>
            </a:r>
            <a:endParaRPr lang="en-US" sz="1600" dirty="0"/>
          </a:p>
          <a:p>
            <a:pPr>
              <a:buFont typeface="Arial" pitchFamily="34" charset="0"/>
              <a:buChar char="•"/>
            </a:pPr>
            <a:r>
              <a:rPr lang="en-US" sz="1800" dirty="0" smtClean="0"/>
              <a:t>Order </a:t>
            </a:r>
            <a:r>
              <a:rPr lang="en-US" sz="1800" dirty="0"/>
              <a:t>(</a:t>
            </a:r>
            <a:r>
              <a:rPr lang="en-US" sz="1800" u="sng" dirty="0"/>
              <a:t>Book_ISBN</a:t>
            </a:r>
            <a:r>
              <a:rPr lang="en-US" sz="1800" dirty="0"/>
              <a:t>, </a:t>
            </a:r>
            <a:r>
              <a:rPr lang="en-US" sz="1800" u="sng" dirty="0"/>
              <a:t>Order_date</a:t>
            </a:r>
            <a:r>
              <a:rPr lang="en-US" sz="1800" dirty="0"/>
              <a:t>, </a:t>
            </a:r>
            <a:r>
              <a:rPr lang="en-US" sz="1800" u="sng" dirty="0" smtClean="0"/>
              <a:t>Partner_name</a:t>
            </a:r>
            <a:r>
              <a:rPr lang="en-US" sz="1800" dirty="0" smtClean="0"/>
              <a:t>, Order_deadline</a:t>
            </a:r>
            <a:r>
              <a:rPr lang="en-US" sz="1800" dirty="0"/>
              <a:t>, </a:t>
            </a:r>
            <a:r>
              <a:rPr lang="en-US" sz="1800" dirty="0" smtClean="0"/>
              <a:t>Order_number)</a:t>
            </a:r>
            <a:endParaRPr lang="en-US" sz="1800" dirty="0"/>
          </a:p>
          <a:p>
            <a:pPr marL="0" indent="0">
              <a:buNone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06696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530352"/>
            <a:ext cx="8291264" cy="5346920"/>
          </a:xfr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7342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E/R</a:t>
            </a:r>
            <a:r>
              <a:rPr lang="bg-BG" dirty="0" smtClean="0"/>
              <a:t> модел на базата данни</a:t>
            </a:r>
            <a:endParaRPr lang="bg-B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E/R</a:t>
            </a:r>
            <a:r>
              <a:rPr lang="bg-BG" dirty="0" smtClean="0"/>
              <a:t> модел на базата данни</a:t>
            </a:r>
            <a:endParaRPr lang="bg-BG" dirty="0"/>
          </a:p>
        </p:txBody>
      </p:sp>
      <p:pic>
        <p:nvPicPr>
          <p:cNvPr id="1026" name="Picture 2" descr="C:\Users\Deni\Desktop\ERmodel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0"/>
            <a:ext cx="8424937" cy="444681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76101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217856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E/R </a:t>
            </a:r>
            <a:r>
              <a:rPr lang="bg-BG" dirty="0" smtClean="0"/>
              <a:t>модел на модула „Търговски отдел“</a:t>
            </a:r>
            <a:endParaRPr lang="bg-B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00808"/>
            <a:ext cx="8352928" cy="4392488"/>
          </a:xfrm>
          <a:prstGeom prst="rect">
            <a:avLst/>
          </a:prstGeom>
          <a:solidFill>
            <a:schemeClr val="bg1">
              <a:alpha val="88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8609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124246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E/R</a:t>
            </a:r>
            <a:r>
              <a:rPr lang="bg-BG" dirty="0" smtClean="0"/>
              <a:t> модел на модула „Продукция“</a:t>
            </a:r>
            <a:endParaRPr lang="bg-BG" dirty="0"/>
          </a:p>
        </p:txBody>
      </p:sp>
      <p:pic>
        <p:nvPicPr>
          <p:cNvPr id="3074" name="Picture 2" descr="C:\Users\Deni\Desktop\produc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00807"/>
            <a:ext cx="8352927" cy="4680521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</p:pic>
    </p:spTree>
    <p:extLst>
      <p:ext uri="{BB962C8B-B14F-4D97-AF65-F5344CB8AC3E}">
        <p14:creationId xmlns:p14="http://schemas.microsoft.com/office/powerpoint/2010/main" val="266492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E/R </a:t>
            </a:r>
            <a:r>
              <a:rPr lang="bg-BG" dirty="0"/>
              <a:t>м</a:t>
            </a:r>
            <a:r>
              <a:rPr lang="bg-BG" dirty="0" smtClean="0"/>
              <a:t>одел на модула</a:t>
            </a:r>
          </a:p>
          <a:p>
            <a:pPr marL="0" indent="0" algn="ctr">
              <a:buNone/>
            </a:pPr>
            <a:r>
              <a:rPr lang="bg-BG" dirty="0" smtClean="0"/>
              <a:t> „Счетоводно-правен отдел“</a:t>
            </a:r>
            <a:endParaRPr lang="bg-BG" dirty="0"/>
          </a:p>
        </p:txBody>
      </p:sp>
      <p:pic>
        <p:nvPicPr>
          <p:cNvPr id="4098" name="Picture 2" descr="C:\Users\Deni\Desktop\ac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0"/>
            <a:ext cx="8352928" cy="4608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97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530352"/>
            <a:ext cx="8496944" cy="5346920"/>
          </a:xfrm>
        </p:spPr>
        <p:txBody>
          <a:bodyPr>
            <a:normAutofit/>
          </a:bodyPr>
          <a:lstStyle/>
          <a:p>
            <a:pPr marL="0" lvl="1" indent="0" algn="ctr">
              <a:buSzPct val="80000"/>
              <a:buNone/>
            </a:pPr>
            <a:r>
              <a:rPr lang="ru-RU" sz="2800" dirty="0"/>
              <a:t>Преобразуване на E/R </a:t>
            </a:r>
            <a:r>
              <a:rPr lang="ru-RU" sz="2800" dirty="0" smtClean="0"/>
              <a:t>към </a:t>
            </a:r>
            <a:r>
              <a:rPr lang="ru-RU" sz="2800" dirty="0"/>
              <a:t>релационен</a:t>
            </a:r>
          </a:p>
          <a:p>
            <a:pPr marL="0" indent="0" algn="just">
              <a:buNone/>
            </a:pPr>
            <a:endParaRPr lang="bg-BG" dirty="0"/>
          </a:p>
          <a:p>
            <a:r>
              <a:rPr lang="bg-BG" sz="2200" dirty="0" smtClean="0"/>
              <a:t>Book(</a:t>
            </a:r>
            <a:r>
              <a:rPr lang="bg-BG" sz="2200" u="sng" dirty="0" smtClean="0"/>
              <a:t>ISBN</a:t>
            </a:r>
            <a:r>
              <a:rPr lang="bg-BG" sz="2200" dirty="0" smtClean="0"/>
              <a:t>, Title, Author, NumPages,OriginalLanguage)</a:t>
            </a:r>
          </a:p>
          <a:p>
            <a:endParaRPr lang="bg-BG" sz="2200" dirty="0"/>
          </a:p>
          <a:p>
            <a:r>
              <a:rPr lang="bg-BG" sz="2200" dirty="0"/>
              <a:t>WorkingOn(</a:t>
            </a:r>
            <a:r>
              <a:rPr lang="bg-BG" sz="2200" u="sng" dirty="0"/>
              <a:t>BookISB</a:t>
            </a:r>
            <a:r>
              <a:rPr lang="bg-BG" sz="2200" dirty="0"/>
              <a:t>N,  </a:t>
            </a:r>
            <a:r>
              <a:rPr lang="bg-BG" sz="2200" u="sng" dirty="0"/>
              <a:t>EmpEGN</a:t>
            </a:r>
            <a:r>
              <a:rPr lang="bg-BG" sz="2200" dirty="0" smtClean="0"/>
              <a:t>)</a:t>
            </a:r>
            <a:endParaRPr lang="en-US" sz="2200" dirty="0" smtClean="0"/>
          </a:p>
          <a:p>
            <a:endParaRPr lang="bg-BG" sz="2200" dirty="0"/>
          </a:p>
          <a:p>
            <a:r>
              <a:rPr lang="bg-BG" sz="2200" dirty="0"/>
              <a:t>PrintingHouse(</a:t>
            </a:r>
            <a:r>
              <a:rPr lang="bg-BG" sz="2200" u="sng" dirty="0"/>
              <a:t>Name</a:t>
            </a:r>
            <a:r>
              <a:rPr lang="bg-BG" sz="2200" dirty="0"/>
              <a:t>, </a:t>
            </a:r>
            <a:r>
              <a:rPr lang="bg-BG" sz="2200" u="sng" dirty="0" smtClean="0"/>
              <a:t>Contract_Number</a:t>
            </a:r>
            <a:r>
              <a:rPr lang="en-US" sz="2200" dirty="0" smtClean="0"/>
              <a:t>,</a:t>
            </a:r>
            <a:r>
              <a:rPr lang="bg-BG" sz="2200" dirty="0" smtClean="0"/>
              <a:t> Address)</a:t>
            </a:r>
          </a:p>
          <a:p>
            <a:endParaRPr lang="bg-BG" sz="2200" dirty="0"/>
          </a:p>
          <a:p>
            <a:r>
              <a:rPr lang="bg-BG" sz="2200" dirty="0"/>
              <a:t>Printed (</a:t>
            </a:r>
            <a:r>
              <a:rPr lang="bg-BG" sz="2200" u="sng" dirty="0"/>
              <a:t>PrHouseName</a:t>
            </a:r>
            <a:r>
              <a:rPr lang="bg-BG" sz="2200" dirty="0"/>
              <a:t>, </a:t>
            </a:r>
            <a:r>
              <a:rPr lang="bg-BG" sz="2200" u="sng" dirty="0"/>
              <a:t>BISBN</a:t>
            </a:r>
            <a:r>
              <a:rPr lang="bg-BG" sz="2200" dirty="0"/>
              <a:t>, </a:t>
            </a:r>
            <a:r>
              <a:rPr lang="bg-BG" sz="2200" u="sng" dirty="0"/>
              <a:t>PrintOrderDate</a:t>
            </a:r>
            <a:r>
              <a:rPr lang="bg-BG" sz="2200" dirty="0"/>
              <a:t>, </a:t>
            </a:r>
            <a:r>
              <a:rPr lang="bg-BG" sz="2200" u="sng" dirty="0"/>
              <a:t>NumCoppies</a:t>
            </a:r>
            <a:r>
              <a:rPr lang="bg-BG" sz="2200" dirty="0" smtClean="0"/>
              <a:t>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4771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530352"/>
            <a:ext cx="8496944" cy="541892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endParaRPr lang="bg-BG" sz="2400" dirty="0"/>
          </a:p>
          <a:p>
            <a:pPr>
              <a:buFont typeface="Arial" pitchFamily="34" charset="0"/>
              <a:buChar char="•"/>
            </a:pPr>
            <a:endParaRPr lang="bg-BG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WorkinIn </a:t>
            </a:r>
            <a:r>
              <a:rPr lang="en-US" sz="2400" dirty="0"/>
              <a:t>(</a:t>
            </a:r>
            <a:r>
              <a:rPr lang="en-US" sz="2400" u="sng" dirty="0"/>
              <a:t>Employee_EGN</a:t>
            </a:r>
            <a:r>
              <a:rPr lang="en-US" sz="2400" dirty="0"/>
              <a:t>, </a:t>
            </a:r>
            <a:r>
              <a:rPr lang="en-US" sz="2400" u="sng" dirty="0"/>
              <a:t>LogisticCentre_name</a:t>
            </a:r>
            <a:r>
              <a:rPr lang="en-US" sz="2400" dirty="0" smtClean="0"/>
              <a:t>)</a:t>
            </a:r>
            <a:endParaRPr lang="bg-BG" sz="2400" dirty="0" smtClean="0"/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LogisticCentre (</a:t>
            </a:r>
            <a:r>
              <a:rPr lang="en-US" sz="2400" u="sng" dirty="0"/>
              <a:t>Name</a:t>
            </a:r>
            <a:r>
              <a:rPr lang="en-US" sz="2400" dirty="0"/>
              <a:t>, Address</a:t>
            </a:r>
            <a:r>
              <a:rPr lang="en-US" sz="2400" dirty="0" smtClean="0"/>
              <a:t>)</a:t>
            </a:r>
            <a:endParaRPr lang="bg-BG" sz="2400" dirty="0" smtClean="0"/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StoredIn (</a:t>
            </a:r>
            <a:r>
              <a:rPr lang="en-US" sz="2400" u="sng" dirty="0"/>
              <a:t>LogisticCentre_name</a:t>
            </a:r>
            <a:r>
              <a:rPr lang="en-US" sz="2400" dirty="0"/>
              <a:t>, </a:t>
            </a:r>
            <a:r>
              <a:rPr lang="en-US" sz="2400" u="sng" dirty="0" smtClean="0"/>
              <a:t>Book_ISBN</a:t>
            </a:r>
            <a:r>
              <a:rPr lang="en-US" sz="2400" dirty="0" smtClean="0"/>
              <a:t>,</a:t>
            </a:r>
            <a:r>
              <a:rPr lang="bg-BG" sz="2400" dirty="0" smtClean="0"/>
              <a:t> </a:t>
            </a:r>
            <a:r>
              <a:rPr lang="en-US" sz="2400" dirty="0" smtClean="0"/>
              <a:t>stock)</a:t>
            </a:r>
            <a:endParaRPr lang="bg-BG" sz="2400" dirty="0" smtClean="0"/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Order (</a:t>
            </a:r>
            <a:r>
              <a:rPr lang="en-US" sz="2400" u="sng" dirty="0"/>
              <a:t>Book_ISBN</a:t>
            </a:r>
            <a:r>
              <a:rPr lang="en-US" sz="2400" dirty="0"/>
              <a:t>, </a:t>
            </a:r>
            <a:r>
              <a:rPr lang="en-US" sz="2400" u="sng" dirty="0"/>
              <a:t>Order_date</a:t>
            </a:r>
            <a:r>
              <a:rPr lang="en-US" sz="2400" dirty="0"/>
              <a:t>, </a:t>
            </a:r>
            <a:r>
              <a:rPr lang="en-US" sz="2400" u="sng" dirty="0"/>
              <a:t>Order_deadline</a:t>
            </a:r>
            <a:r>
              <a:rPr lang="en-US" sz="2400" dirty="0"/>
              <a:t>, </a:t>
            </a:r>
            <a:r>
              <a:rPr lang="en-US" sz="2400" u="sng" dirty="0"/>
              <a:t>Order_number</a:t>
            </a:r>
            <a:r>
              <a:rPr lang="en-US" sz="2400" dirty="0"/>
              <a:t>, </a:t>
            </a:r>
            <a:r>
              <a:rPr lang="en-US" sz="2400" u="sng" dirty="0"/>
              <a:t>Partner_name</a:t>
            </a:r>
            <a:r>
              <a:rPr lang="en-US" sz="2400" dirty="0"/>
              <a:t>)</a:t>
            </a:r>
          </a:p>
          <a:p>
            <a:pPr>
              <a:buFont typeface="Arial" pitchFamily="34" charset="0"/>
              <a:buChar char="•"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7485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346920"/>
          </a:xfrm>
        </p:spPr>
        <p:txBody>
          <a:bodyPr>
            <a:normAutofit fontScale="62500" lnSpcReduction="20000"/>
          </a:bodyPr>
          <a:lstStyle/>
          <a:p>
            <a:endParaRPr lang="bg-BG" dirty="0" smtClean="0"/>
          </a:p>
          <a:p>
            <a:r>
              <a:rPr lang="en-US" sz="2600" dirty="0" smtClean="0"/>
              <a:t>Contract(</a:t>
            </a:r>
            <a:r>
              <a:rPr lang="en-US" sz="2600" u="sng" dirty="0" smtClean="0"/>
              <a:t>Number</a:t>
            </a:r>
            <a:r>
              <a:rPr lang="en-US" sz="2600" dirty="0" smtClean="0"/>
              <a:t>, Type, Description, start_date,  end_date)</a:t>
            </a:r>
            <a:endParaRPr lang="bg-BG" sz="2600" dirty="0" smtClean="0"/>
          </a:p>
          <a:p>
            <a:endParaRPr lang="en-US" sz="2600" dirty="0"/>
          </a:p>
          <a:p>
            <a:r>
              <a:rPr lang="en-US" sz="2600" dirty="0" smtClean="0"/>
              <a:t>Partner </a:t>
            </a:r>
            <a:r>
              <a:rPr lang="en-US" sz="2600" dirty="0"/>
              <a:t>(</a:t>
            </a:r>
            <a:r>
              <a:rPr lang="en-US" sz="2600" u="sng" dirty="0" smtClean="0"/>
              <a:t>Name</a:t>
            </a:r>
            <a:r>
              <a:rPr lang="en-US" sz="2600" dirty="0" smtClean="0"/>
              <a:t>, Type, Address)</a:t>
            </a:r>
            <a:endParaRPr lang="bg-BG" sz="2600" dirty="0" smtClean="0"/>
          </a:p>
          <a:p>
            <a:endParaRPr lang="en-US" sz="2600" dirty="0"/>
          </a:p>
          <a:p>
            <a:r>
              <a:rPr lang="en-US" sz="2600" dirty="0" smtClean="0"/>
              <a:t>Bill (</a:t>
            </a:r>
            <a:r>
              <a:rPr lang="en-US" sz="2600" u="sng" dirty="0" smtClean="0"/>
              <a:t>Number</a:t>
            </a:r>
            <a:r>
              <a:rPr lang="en-US" sz="2600" dirty="0" smtClean="0"/>
              <a:t>, </a:t>
            </a:r>
            <a:r>
              <a:rPr lang="en-US" sz="2600" u="sng" dirty="0"/>
              <a:t>Type</a:t>
            </a:r>
            <a:r>
              <a:rPr lang="en-US" sz="2600" dirty="0"/>
              <a:t>, </a:t>
            </a:r>
            <a:r>
              <a:rPr lang="en-US" sz="2600" dirty="0" smtClean="0"/>
              <a:t>Date, Money,  </a:t>
            </a:r>
            <a:r>
              <a:rPr lang="en-US" sz="2600" dirty="0" smtClean="0"/>
              <a:t>Description)</a:t>
            </a:r>
            <a:endParaRPr lang="bg-BG" sz="2600" dirty="0" smtClean="0"/>
          </a:p>
          <a:p>
            <a:endParaRPr lang="en-US" sz="2600" dirty="0"/>
          </a:p>
          <a:p>
            <a:r>
              <a:rPr lang="en-US" sz="2600" dirty="0" smtClean="0"/>
              <a:t>Employee </a:t>
            </a:r>
            <a:r>
              <a:rPr lang="en-US" sz="2600" dirty="0"/>
              <a:t>(</a:t>
            </a:r>
            <a:r>
              <a:rPr lang="en-US" sz="2600" u="sng" dirty="0"/>
              <a:t>EGN</a:t>
            </a:r>
            <a:r>
              <a:rPr lang="en-US" sz="2600" dirty="0"/>
              <a:t>, </a:t>
            </a:r>
            <a:r>
              <a:rPr lang="en-US" sz="2600" dirty="0" smtClean="0"/>
              <a:t>Name, Salary, Telephone, </a:t>
            </a:r>
            <a:r>
              <a:rPr lang="en-US" sz="2600" dirty="0" smtClean="0"/>
              <a:t> </a:t>
            </a:r>
            <a:r>
              <a:rPr lang="en-US" sz="2600" dirty="0"/>
              <a:t>IBAN</a:t>
            </a:r>
            <a:r>
              <a:rPr lang="en-US" sz="2600" dirty="0" smtClean="0"/>
              <a:t>)</a:t>
            </a:r>
            <a:endParaRPr lang="bg-BG" sz="2600" dirty="0" smtClean="0"/>
          </a:p>
          <a:p>
            <a:endParaRPr lang="en-US" sz="2600" dirty="0"/>
          </a:p>
          <a:p>
            <a:r>
              <a:rPr lang="en-US" sz="2600" dirty="0" smtClean="0"/>
              <a:t>Partner_Contract(</a:t>
            </a:r>
            <a:r>
              <a:rPr lang="en-US" sz="2600" u="sng" dirty="0" smtClean="0"/>
              <a:t>Contract_Number</a:t>
            </a:r>
            <a:r>
              <a:rPr lang="en-US" sz="2600" dirty="0" smtClean="0"/>
              <a:t>, </a:t>
            </a:r>
            <a:r>
              <a:rPr lang="en-US" sz="2600" u="sng" dirty="0" err="1" smtClean="0"/>
              <a:t>Partner_Name</a:t>
            </a:r>
            <a:r>
              <a:rPr lang="en-US" sz="2600" dirty="0" smtClean="0"/>
              <a:t>)</a:t>
            </a:r>
            <a:endParaRPr lang="bg-BG" sz="2600" dirty="0" smtClean="0"/>
          </a:p>
          <a:p>
            <a:endParaRPr lang="en-US" sz="2600" dirty="0"/>
          </a:p>
          <a:p>
            <a:r>
              <a:rPr lang="en-US" sz="2600" dirty="0" smtClean="0"/>
              <a:t>Asset (</a:t>
            </a:r>
            <a:r>
              <a:rPr lang="en-US" sz="2600" u="sng" dirty="0" smtClean="0"/>
              <a:t>Number</a:t>
            </a:r>
            <a:r>
              <a:rPr lang="en-US" sz="2600" dirty="0" smtClean="0"/>
              <a:t>, Year, Origin, InitialValue, AnnualDeprecation)</a:t>
            </a:r>
            <a:endParaRPr lang="bg-BG" sz="2600" dirty="0" smtClean="0"/>
          </a:p>
          <a:p>
            <a:endParaRPr lang="en-US" sz="2600" dirty="0"/>
          </a:p>
          <a:p>
            <a:r>
              <a:rPr lang="en-US" sz="2600" dirty="0" smtClean="0"/>
              <a:t>Bill_Contract(</a:t>
            </a:r>
            <a:r>
              <a:rPr lang="en-US" sz="2600" u="sng" dirty="0" smtClean="0"/>
              <a:t>Contract </a:t>
            </a:r>
            <a:r>
              <a:rPr lang="en-US" sz="2600" u="sng" dirty="0"/>
              <a:t>_ </a:t>
            </a:r>
            <a:r>
              <a:rPr lang="en-US" sz="2600" u="sng" dirty="0" smtClean="0"/>
              <a:t>Number</a:t>
            </a:r>
            <a:r>
              <a:rPr lang="en-US" sz="2600" dirty="0" smtClean="0"/>
              <a:t>, </a:t>
            </a:r>
            <a:r>
              <a:rPr lang="en-US" sz="2600" u="sng" dirty="0" smtClean="0"/>
              <a:t>Bill_Type</a:t>
            </a:r>
            <a:r>
              <a:rPr lang="en-US" sz="2600" dirty="0" smtClean="0"/>
              <a:t>, </a:t>
            </a:r>
            <a:r>
              <a:rPr lang="en-US" sz="2600" u="sng" dirty="0" smtClean="0"/>
              <a:t>Bill_ Number</a:t>
            </a:r>
            <a:r>
              <a:rPr lang="en-US" sz="2600" dirty="0" smtClean="0"/>
              <a:t>)</a:t>
            </a:r>
            <a:endParaRPr lang="bg-BG" sz="2600" dirty="0" smtClean="0"/>
          </a:p>
          <a:p>
            <a:endParaRPr lang="en-US" sz="2600" dirty="0"/>
          </a:p>
          <a:p>
            <a:r>
              <a:rPr lang="en-US" sz="2600" dirty="0" smtClean="0"/>
              <a:t>Contract_ Employee </a:t>
            </a:r>
            <a:r>
              <a:rPr lang="en-US" sz="2600" dirty="0"/>
              <a:t>(</a:t>
            </a:r>
            <a:r>
              <a:rPr lang="en-US" sz="2600" u="sng" dirty="0" smtClean="0"/>
              <a:t>Contract_Number</a:t>
            </a:r>
            <a:r>
              <a:rPr lang="en-US" sz="2600" dirty="0" smtClean="0"/>
              <a:t>, </a:t>
            </a:r>
            <a:r>
              <a:rPr lang="en-US" sz="2600" u="sng" dirty="0" smtClean="0"/>
              <a:t>Employee_EGN</a:t>
            </a:r>
            <a:r>
              <a:rPr lang="en-US" sz="2600" dirty="0" smtClean="0"/>
              <a:t>)</a:t>
            </a:r>
            <a:endParaRPr lang="bg-BG" sz="2600" dirty="0" smtClean="0"/>
          </a:p>
          <a:p>
            <a:endParaRPr lang="en-US" sz="2600" dirty="0"/>
          </a:p>
          <a:p>
            <a:r>
              <a:rPr lang="en-US" sz="2600" dirty="0" smtClean="0"/>
              <a:t>Asset </a:t>
            </a:r>
            <a:r>
              <a:rPr lang="en-US" sz="2600" dirty="0"/>
              <a:t>_ </a:t>
            </a:r>
            <a:r>
              <a:rPr lang="en-US" sz="2600" dirty="0" smtClean="0"/>
              <a:t>Bill(</a:t>
            </a:r>
            <a:r>
              <a:rPr lang="en-US" sz="2600" u="sng" dirty="0" smtClean="0"/>
              <a:t>Bill_Type</a:t>
            </a:r>
            <a:r>
              <a:rPr lang="en-US" sz="2600" dirty="0" smtClean="0"/>
              <a:t>, </a:t>
            </a:r>
            <a:r>
              <a:rPr lang="en-US" sz="2600" u="sng" dirty="0" smtClean="0"/>
              <a:t>Bill_Number</a:t>
            </a:r>
            <a:r>
              <a:rPr lang="en-US" sz="2600" dirty="0" smtClean="0"/>
              <a:t>,  </a:t>
            </a:r>
            <a:r>
              <a:rPr lang="en-US" sz="2600" u="sng" dirty="0" smtClean="0"/>
              <a:t>Asset_Number</a:t>
            </a:r>
            <a:r>
              <a:rPr lang="en-US" sz="2600" dirty="0" smtClean="0"/>
              <a:t>)</a:t>
            </a:r>
          </a:p>
          <a:p>
            <a:pPr marL="0" indent="0" algn="ctr">
              <a:buNone/>
            </a:pPr>
            <a:endParaRPr lang="en-US" sz="2600" dirty="0" smtClean="0"/>
          </a:p>
          <a:p>
            <a:pPr marL="0" indent="0" algn="ctr">
              <a:buNone/>
            </a:pPr>
            <a:r>
              <a:rPr lang="en-US" sz="2600" dirty="0" smtClean="0"/>
              <a:t>||</a:t>
            </a:r>
          </a:p>
          <a:p>
            <a:pPr marL="0" indent="0" algn="ctr">
              <a:buNone/>
            </a:pPr>
            <a:r>
              <a:rPr lang="en-US" sz="2600" dirty="0" smtClean="0"/>
              <a:t>V</a:t>
            </a:r>
            <a:endParaRPr lang="en-US" sz="2600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5021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34692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ontract</a:t>
            </a:r>
            <a:r>
              <a:rPr lang="bg-BG" dirty="0" smtClean="0"/>
              <a:t>(</a:t>
            </a:r>
            <a:r>
              <a:rPr lang="bg-BG" u="sng" dirty="0" smtClean="0"/>
              <a:t>N</a:t>
            </a:r>
            <a:r>
              <a:rPr lang="en-US" u="sng" dirty="0" smtClean="0"/>
              <a:t>umber</a:t>
            </a:r>
            <a:r>
              <a:rPr lang="bg-BG" dirty="0" smtClean="0"/>
              <a:t>, </a:t>
            </a:r>
            <a:r>
              <a:rPr lang="en-US" dirty="0" smtClean="0"/>
              <a:t>Type</a:t>
            </a:r>
            <a:r>
              <a:rPr lang="bg-BG" dirty="0" smtClean="0"/>
              <a:t>, </a:t>
            </a:r>
            <a:r>
              <a:rPr lang="en-US" dirty="0" smtClean="0"/>
              <a:t>Description</a:t>
            </a:r>
            <a:r>
              <a:rPr lang="bg-BG" dirty="0" smtClean="0"/>
              <a:t>, S</a:t>
            </a:r>
            <a:r>
              <a:rPr lang="en-US" dirty="0" smtClean="0"/>
              <a:t>tart</a:t>
            </a:r>
            <a:r>
              <a:rPr lang="bg-BG" dirty="0" smtClean="0"/>
              <a:t>_D</a:t>
            </a:r>
            <a:r>
              <a:rPr lang="en-US" dirty="0" smtClean="0"/>
              <a:t>ate</a:t>
            </a:r>
            <a:r>
              <a:rPr lang="bg-BG" dirty="0" smtClean="0"/>
              <a:t>, </a:t>
            </a:r>
            <a:r>
              <a:rPr lang="en-US" dirty="0" smtClean="0"/>
              <a:t>End</a:t>
            </a:r>
            <a:r>
              <a:rPr lang="bg-BG" dirty="0" smtClean="0"/>
              <a:t>_D</a:t>
            </a:r>
            <a:r>
              <a:rPr lang="en-US" dirty="0" smtClean="0"/>
              <a:t>ate</a:t>
            </a:r>
            <a:r>
              <a:rPr lang="bg-BG" dirty="0" smtClean="0"/>
              <a:t>)</a:t>
            </a:r>
            <a:endParaRPr lang="en-US" dirty="0" smtClean="0"/>
          </a:p>
          <a:p>
            <a:endParaRPr lang="en-US" dirty="0" smtClean="0"/>
          </a:p>
          <a:p>
            <a:r>
              <a:rPr lang="bg-BG" dirty="0" smtClean="0"/>
              <a:t>P</a:t>
            </a:r>
            <a:r>
              <a:rPr lang="en-US" dirty="0" smtClean="0"/>
              <a:t>artner</a:t>
            </a:r>
            <a:r>
              <a:rPr lang="bg-BG" dirty="0" smtClean="0"/>
              <a:t> (</a:t>
            </a:r>
            <a:r>
              <a:rPr lang="en-US" u="sng" dirty="0"/>
              <a:t>N</a:t>
            </a:r>
            <a:r>
              <a:rPr lang="en-US" u="sng" dirty="0" smtClean="0"/>
              <a:t>ame</a:t>
            </a:r>
            <a:r>
              <a:rPr lang="bg-BG" dirty="0" smtClean="0"/>
              <a:t>, </a:t>
            </a:r>
            <a:r>
              <a:rPr lang="en-US" dirty="0" smtClean="0"/>
              <a:t>Type</a:t>
            </a:r>
            <a:r>
              <a:rPr lang="bg-BG" dirty="0" smtClean="0"/>
              <a:t>, </a:t>
            </a:r>
            <a:r>
              <a:rPr lang="en-US" dirty="0" smtClean="0"/>
              <a:t>Address</a:t>
            </a:r>
            <a:r>
              <a:rPr lang="bg-BG" dirty="0" smtClean="0"/>
              <a:t>)</a:t>
            </a:r>
            <a:endParaRPr lang="en-US" dirty="0" smtClean="0"/>
          </a:p>
          <a:p>
            <a:endParaRPr lang="en-US" dirty="0"/>
          </a:p>
          <a:p>
            <a:r>
              <a:rPr lang="bg-BG" dirty="0" smtClean="0"/>
              <a:t>B</a:t>
            </a:r>
            <a:r>
              <a:rPr lang="en-US" dirty="0" smtClean="0"/>
              <a:t>ill</a:t>
            </a:r>
            <a:r>
              <a:rPr lang="bg-BG" dirty="0" smtClean="0"/>
              <a:t> (</a:t>
            </a:r>
            <a:r>
              <a:rPr lang="en-US" u="sng" dirty="0"/>
              <a:t>T</a:t>
            </a:r>
            <a:r>
              <a:rPr lang="en-US" u="sng" dirty="0" smtClean="0"/>
              <a:t>ype</a:t>
            </a:r>
            <a:r>
              <a:rPr lang="bg-BG" dirty="0" smtClean="0"/>
              <a:t>, </a:t>
            </a:r>
            <a:r>
              <a:rPr lang="bg-BG" u="sng" dirty="0" smtClean="0"/>
              <a:t>N</a:t>
            </a:r>
            <a:r>
              <a:rPr lang="en-US" u="sng" dirty="0" smtClean="0"/>
              <a:t>umber</a:t>
            </a:r>
            <a:r>
              <a:rPr lang="bg-BG" dirty="0" smtClean="0"/>
              <a:t>,D</a:t>
            </a:r>
            <a:r>
              <a:rPr lang="en-US" dirty="0" smtClean="0"/>
              <a:t>ate</a:t>
            </a:r>
            <a:r>
              <a:rPr lang="bg-BG" dirty="0" smtClean="0"/>
              <a:t>, </a:t>
            </a:r>
            <a:r>
              <a:rPr lang="en-US" dirty="0" smtClean="0"/>
              <a:t>Money</a:t>
            </a:r>
            <a:r>
              <a:rPr lang="bg-BG" dirty="0" smtClean="0"/>
              <a:t>, </a:t>
            </a:r>
            <a:r>
              <a:rPr lang="bg-BG" dirty="0"/>
              <a:t> </a:t>
            </a:r>
            <a:r>
              <a:rPr lang="en-US" dirty="0"/>
              <a:t>D</a:t>
            </a:r>
            <a:r>
              <a:rPr lang="en-US" dirty="0" smtClean="0"/>
              <a:t>escription</a:t>
            </a:r>
            <a:r>
              <a:rPr lang="bg-BG" dirty="0" smtClean="0"/>
              <a:t>, </a:t>
            </a:r>
            <a:r>
              <a:rPr lang="en-US" dirty="0" smtClean="0"/>
              <a:t>Contract</a:t>
            </a:r>
            <a:r>
              <a:rPr lang="bg-BG" dirty="0" smtClean="0"/>
              <a:t>_N</a:t>
            </a:r>
            <a:r>
              <a:rPr lang="en-US" dirty="0" smtClean="0"/>
              <a:t>umber</a:t>
            </a:r>
            <a:r>
              <a:rPr lang="bg-BG" dirty="0" smtClean="0"/>
              <a:t>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E</a:t>
            </a:r>
            <a:r>
              <a:rPr lang="en-US" dirty="0" smtClean="0"/>
              <a:t>mployee</a:t>
            </a:r>
            <a:r>
              <a:rPr lang="bg-BG" dirty="0" smtClean="0"/>
              <a:t> </a:t>
            </a:r>
            <a:r>
              <a:rPr lang="bg-BG" dirty="0"/>
              <a:t>(</a:t>
            </a:r>
            <a:r>
              <a:rPr lang="bg-BG" u="sng" dirty="0"/>
              <a:t>EGN</a:t>
            </a:r>
            <a:r>
              <a:rPr lang="bg-BG" dirty="0"/>
              <a:t>, </a:t>
            </a:r>
            <a:r>
              <a:rPr lang="en-US" dirty="0"/>
              <a:t>N</a:t>
            </a:r>
            <a:r>
              <a:rPr lang="en-US" dirty="0" smtClean="0"/>
              <a:t>ame</a:t>
            </a:r>
            <a:r>
              <a:rPr lang="bg-BG" dirty="0" smtClean="0"/>
              <a:t>, S</a:t>
            </a:r>
            <a:r>
              <a:rPr lang="en-US" dirty="0" smtClean="0"/>
              <a:t>alary</a:t>
            </a:r>
            <a:r>
              <a:rPr lang="bg-BG" dirty="0" smtClean="0"/>
              <a:t>, </a:t>
            </a:r>
            <a:r>
              <a:rPr lang="en-US" dirty="0" smtClean="0"/>
              <a:t>Telephone</a:t>
            </a:r>
            <a:r>
              <a:rPr lang="bg-BG" dirty="0" smtClean="0"/>
              <a:t>, </a:t>
            </a:r>
            <a:r>
              <a:rPr lang="en-US" dirty="0" smtClean="0"/>
              <a:t>Contract</a:t>
            </a:r>
            <a:r>
              <a:rPr lang="bg-BG" dirty="0" smtClean="0"/>
              <a:t>_N</a:t>
            </a:r>
            <a:r>
              <a:rPr lang="en-US" dirty="0" smtClean="0"/>
              <a:t>umber</a:t>
            </a:r>
            <a:r>
              <a:rPr lang="bg-BG" dirty="0" smtClean="0"/>
              <a:t>, </a:t>
            </a:r>
            <a:r>
              <a:rPr lang="bg-BG" dirty="0"/>
              <a:t>IBAN</a:t>
            </a:r>
            <a:r>
              <a:rPr lang="bg-BG" dirty="0" smtClean="0"/>
              <a:t>)</a:t>
            </a:r>
            <a:r>
              <a:rPr lang="bg-BG" dirty="0"/>
              <a:t/>
            </a:r>
            <a:br>
              <a:rPr lang="bg-BG" dirty="0"/>
            </a:br>
            <a:endParaRPr lang="en-US" dirty="0" smtClean="0"/>
          </a:p>
          <a:p>
            <a:r>
              <a:rPr lang="bg-BG" dirty="0" smtClean="0"/>
              <a:t>P</a:t>
            </a:r>
            <a:r>
              <a:rPr lang="en-US" dirty="0" smtClean="0"/>
              <a:t>artner</a:t>
            </a:r>
            <a:r>
              <a:rPr lang="bg-BG" dirty="0" smtClean="0"/>
              <a:t>_C</a:t>
            </a:r>
            <a:r>
              <a:rPr lang="en-US" dirty="0" smtClean="0"/>
              <a:t>ontract</a:t>
            </a:r>
            <a:r>
              <a:rPr lang="bg-BG" dirty="0" smtClean="0"/>
              <a:t>(</a:t>
            </a:r>
            <a:r>
              <a:rPr lang="bg-BG" u="sng" dirty="0" smtClean="0"/>
              <a:t>C</a:t>
            </a:r>
            <a:r>
              <a:rPr lang="en-US" u="sng" dirty="0" smtClean="0"/>
              <a:t>ontract</a:t>
            </a:r>
            <a:r>
              <a:rPr lang="bg-BG" u="sng" dirty="0" smtClean="0"/>
              <a:t>_N</a:t>
            </a:r>
            <a:r>
              <a:rPr lang="en-US" u="sng" dirty="0" smtClean="0"/>
              <a:t>umber</a:t>
            </a:r>
            <a:r>
              <a:rPr lang="bg-BG" dirty="0" smtClean="0"/>
              <a:t>, </a:t>
            </a:r>
            <a:r>
              <a:rPr lang="bg-BG" u="sng" dirty="0" smtClean="0"/>
              <a:t>P</a:t>
            </a:r>
            <a:r>
              <a:rPr lang="en-US" u="sng" dirty="0" smtClean="0"/>
              <a:t>artner</a:t>
            </a:r>
            <a:r>
              <a:rPr lang="bg-BG" u="sng" dirty="0" smtClean="0"/>
              <a:t>_N</a:t>
            </a:r>
            <a:r>
              <a:rPr lang="en-US" u="sng" dirty="0" smtClean="0"/>
              <a:t>ame</a:t>
            </a:r>
            <a:r>
              <a:rPr lang="bg-BG" dirty="0" smtClean="0"/>
              <a:t>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A</a:t>
            </a:r>
            <a:r>
              <a:rPr lang="en-US" dirty="0" smtClean="0"/>
              <a:t>sset</a:t>
            </a:r>
            <a:r>
              <a:rPr lang="bg-BG" dirty="0" smtClean="0"/>
              <a:t> (</a:t>
            </a:r>
            <a:r>
              <a:rPr lang="bg-BG" u="sng" dirty="0"/>
              <a:t>N</a:t>
            </a:r>
            <a:r>
              <a:rPr lang="en-US" u="sng" dirty="0" smtClean="0"/>
              <a:t>umber</a:t>
            </a:r>
            <a:r>
              <a:rPr lang="en-US" dirty="0" smtClean="0"/>
              <a:t>, </a:t>
            </a:r>
            <a:r>
              <a:rPr lang="bg-BG" dirty="0" smtClean="0"/>
              <a:t>Y</a:t>
            </a:r>
            <a:r>
              <a:rPr lang="en-US" dirty="0" smtClean="0"/>
              <a:t>ear</a:t>
            </a:r>
            <a:r>
              <a:rPr lang="bg-BG" dirty="0" smtClean="0"/>
              <a:t>, </a:t>
            </a:r>
            <a:r>
              <a:rPr lang="en-US" dirty="0"/>
              <a:t>O</a:t>
            </a:r>
            <a:r>
              <a:rPr lang="en-US" dirty="0" smtClean="0"/>
              <a:t>rigin</a:t>
            </a:r>
            <a:r>
              <a:rPr lang="bg-BG" dirty="0" smtClean="0"/>
              <a:t>, </a:t>
            </a:r>
            <a:r>
              <a:rPr lang="en-US" dirty="0" smtClean="0"/>
              <a:t>InitialValue</a:t>
            </a:r>
            <a:r>
              <a:rPr lang="bg-BG" dirty="0" smtClean="0"/>
              <a:t>, </a:t>
            </a:r>
            <a:r>
              <a:rPr lang="en-US" dirty="0" smtClean="0"/>
              <a:t>AnnualDepreciation)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3748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191</TotalTime>
  <Words>339</Words>
  <Application>Microsoft Office PowerPoint</Application>
  <PresentationFormat>On-screen Show (4:3)</PresentationFormat>
  <Paragraphs>84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Paper</vt:lpstr>
      <vt:lpstr>Aspect</vt:lpstr>
      <vt:lpstr>База данни  на</vt:lpstr>
      <vt:lpstr>E/R модел на базата данни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База данни на</dc:title>
  <dc:creator>Deni</dc:creator>
  <cp:lastModifiedBy>Deni</cp:lastModifiedBy>
  <cp:revision>15</cp:revision>
  <dcterms:created xsi:type="dcterms:W3CDTF">2011-06-05T18:04:54Z</dcterms:created>
  <dcterms:modified xsi:type="dcterms:W3CDTF">2011-06-05T21:19:53Z</dcterms:modified>
</cp:coreProperties>
</file>