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0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90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işaret, geniş, tutma içeren bir resim&#10;&#10;Açıklama otomatik olarak oluşturuldu">
            <a:extLst>
              <a:ext uri="{FF2B5EF4-FFF2-40B4-BE49-F238E27FC236}">
                <a16:creationId xmlns:a16="http://schemas.microsoft.com/office/drawing/2014/main" id="{86D004F2-08F7-4561-8569-8F148BD0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7E4959A2-85EC-4387-905E-F86C5F250E0C}"/>
              </a:ext>
            </a:extLst>
          </p:cNvPr>
          <p:cNvSpPr txBox="1"/>
          <p:nvPr/>
        </p:nvSpPr>
        <p:spPr>
          <a:xfrm>
            <a:off x="1769532" y="2091263"/>
            <a:ext cx="8652938" cy="246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1275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endParaRPr lang="en-US" sz="52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tr-TR" sz="52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endParaRPr lang="tr-TR" sz="28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330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Alper çakır</a:t>
            </a:r>
            <a:endParaRPr lang="en-US" sz="33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93453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CEF7C3B-BAFA-4538-9CE0-2D6DE12CD826}"/>
              </a:ext>
            </a:extLst>
          </p:cNvPr>
          <p:cNvSpPr/>
          <p:nvPr/>
        </p:nvSpPr>
        <p:spPr>
          <a:xfrm>
            <a:off x="1835467" y="2666588"/>
            <a:ext cx="8521065" cy="1524824"/>
          </a:xfrm>
          <a:custGeom>
            <a:avLst/>
            <a:gdLst/>
            <a:ahLst/>
            <a:cxnLst/>
            <a:rect l="l" t="t" r="r" b="b"/>
            <a:pathLst>
              <a:path w="8521065" h="1491614">
                <a:moveTo>
                  <a:pt x="8520582" y="1491596"/>
                </a:moveTo>
                <a:lnTo>
                  <a:pt x="0" y="1491596"/>
                </a:lnTo>
                <a:lnTo>
                  <a:pt x="0" y="0"/>
                </a:lnTo>
                <a:lnTo>
                  <a:pt x="8520582" y="0"/>
                </a:lnTo>
                <a:lnTo>
                  <a:pt x="8520582" y="149159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pPr algn="ctr"/>
            <a:endParaRPr lang="tr-T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450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9A5E9FDD-7C0B-43C1-ACE8-0F8745D878E9}"/>
              </a:ext>
            </a:extLst>
          </p:cNvPr>
          <p:cNvSpPr txBox="1">
            <a:spLocks/>
          </p:cNvSpPr>
          <p:nvPr/>
        </p:nvSpPr>
        <p:spPr>
          <a:xfrm>
            <a:off x="825759" y="801027"/>
            <a:ext cx="4606530" cy="610424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711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lang="tr-TR" sz="35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817A565-7122-430D-A852-B80365759ED5}"/>
              </a:ext>
            </a:extLst>
          </p:cNvPr>
          <p:cNvSpPr txBox="1"/>
          <p:nvPr/>
        </p:nvSpPr>
        <p:spPr>
          <a:xfrm>
            <a:off x="825759" y="1757680"/>
            <a:ext cx="9206008" cy="131433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r>
              <a:rPr lang="tr-TR" sz="2800" b="1" spc="-5" dirty="0" err="1">
                <a:solidFill>
                  <a:srgbClr val="595959"/>
                </a:solidFill>
                <a:latin typeface="Arial"/>
                <a:cs typeface="Arial"/>
              </a:rPr>
              <a:t>Objectives</a:t>
            </a:r>
            <a:r>
              <a:rPr sz="2800" b="1" spc="-5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Correlation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measurable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variables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as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dislikes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addition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visualizing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distribution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of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tr-TR" sz="2300" b="1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1A5710F-B078-439E-835A-50F049E1365E}"/>
              </a:ext>
            </a:extLst>
          </p:cNvPr>
          <p:cNvSpPr txBox="1"/>
          <p:nvPr/>
        </p:nvSpPr>
        <p:spPr>
          <a:xfrm>
            <a:off x="825759" y="3429000"/>
            <a:ext cx="9206008" cy="133998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r>
              <a:rPr lang="en-US" sz="2800" b="1" spc="-5" dirty="0">
                <a:solidFill>
                  <a:srgbClr val="595959"/>
                </a:solidFill>
                <a:latin typeface="Arial"/>
                <a:cs typeface="Arial"/>
              </a:rPr>
              <a:t>Solution: </a:t>
            </a:r>
            <a:r>
              <a:rPr lang="en-US" sz="2300" spc="-5" dirty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lang="en-US" sz="2300" spc="-5" dirty="0" err="1">
                <a:solidFill>
                  <a:srgbClr val="595959"/>
                </a:solidFill>
                <a:latin typeface="Arial"/>
                <a:cs typeface="Arial"/>
              </a:rPr>
              <a:t>Youtube</a:t>
            </a:r>
            <a:r>
              <a:rPr lang="en-US" sz="2300" spc="-5" dirty="0">
                <a:solidFill>
                  <a:srgbClr val="595959"/>
                </a:solidFill>
                <a:latin typeface="Arial"/>
                <a:cs typeface="Arial"/>
              </a:rPr>
              <a:t> video statistics data file which  includes  USA, Canada, Great Britain, France, and Germany from </a:t>
            </a:r>
            <a:r>
              <a:rPr lang="en-US" sz="2300" spc="-5" dirty="0" err="1">
                <a:solidFill>
                  <a:srgbClr val="595959"/>
                </a:solidFill>
                <a:latin typeface="Arial"/>
                <a:cs typeface="Arial"/>
              </a:rPr>
              <a:t>kaggle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sz="2300" dirty="0">
              <a:latin typeface="Arial"/>
              <a:cs typeface="Arial"/>
            </a:endParaRPr>
          </a:p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endParaRPr lang="tr-TR" sz="2300" b="1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27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35B1788-85B2-476A-809C-F7D66A6B1458}"/>
              </a:ext>
            </a:extLst>
          </p:cNvPr>
          <p:cNvSpPr txBox="1">
            <a:spLocks/>
          </p:cNvSpPr>
          <p:nvPr/>
        </p:nvSpPr>
        <p:spPr>
          <a:xfrm>
            <a:off x="891403" y="672678"/>
            <a:ext cx="4349262" cy="610424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711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lang="tr-TR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E62396-92B5-4A5C-A8C8-FE21A90A021E}"/>
              </a:ext>
            </a:extLst>
          </p:cNvPr>
          <p:cNvSpPr/>
          <p:nvPr/>
        </p:nvSpPr>
        <p:spPr>
          <a:xfrm>
            <a:off x="897664" y="2890795"/>
            <a:ext cx="2168370" cy="10764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41E12E23-6B98-45BC-909A-EC05AD6E5042}"/>
              </a:ext>
            </a:extLst>
          </p:cNvPr>
          <p:cNvCxnSpPr/>
          <p:nvPr/>
        </p:nvCxnSpPr>
        <p:spPr>
          <a:xfrm>
            <a:off x="3151573" y="3429000"/>
            <a:ext cx="137585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BAFC235-322E-4283-AFB0-120A8A84DF8C}"/>
              </a:ext>
            </a:extLst>
          </p:cNvPr>
          <p:cNvSpPr/>
          <p:nvPr/>
        </p:nvSpPr>
        <p:spPr>
          <a:xfrm>
            <a:off x="4612967" y="2890795"/>
            <a:ext cx="2168369" cy="10764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06A79C4-C469-41BA-8013-757245D58D20}"/>
              </a:ext>
            </a:extLst>
          </p:cNvPr>
          <p:cNvCxnSpPr/>
          <p:nvPr/>
        </p:nvCxnSpPr>
        <p:spPr>
          <a:xfrm>
            <a:off x="6863918" y="3429000"/>
            <a:ext cx="137585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994FDF7-0651-4FF8-9C4A-EA007FE8B06F}"/>
              </a:ext>
            </a:extLst>
          </p:cNvPr>
          <p:cNvSpPr/>
          <p:nvPr/>
        </p:nvSpPr>
        <p:spPr>
          <a:xfrm>
            <a:off x="8322355" y="2890795"/>
            <a:ext cx="2168369" cy="10764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Correlatian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6A737EE8-5177-400C-AAB7-8CB4C1C9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82" y="380349"/>
            <a:ext cx="9125435" cy="60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oda içeren bir resim&#10;&#10;Açıklama otomatik olarak oluşturuldu">
            <a:extLst>
              <a:ext uri="{FF2B5EF4-FFF2-40B4-BE49-F238E27FC236}">
                <a16:creationId xmlns:a16="http://schemas.microsoft.com/office/drawing/2014/main" id="{8658F552-51C4-446C-A8A8-D0ED2E43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23" y="848821"/>
            <a:ext cx="9983953" cy="51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ekran görüntüsü, ekran, geniş, şehir içeren bir resim&#10;&#10;Açıklama otomatik olarak oluşturuldu">
            <a:extLst>
              <a:ext uri="{FF2B5EF4-FFF2-40B4-BE49-F238E27FC236}">
                <a16:creationId xmlns:a16="http://schemas.microsoft.com/office/drawing/2014/main" id="{E588E581-45A1-453B-AB4E-39BAF4BB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9" y="189560"/>
            <a:ext cx="8782942" cy="64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267D738-D32F-4B59-B46D-1A44D37A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385762"/>
            <a:ext cx="6743825" cy="608647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2D21BFD1-0358-443C-8EA7-63365FC234DA}"/>
              </a:ext>
            </a:extLst>
          </p:cNvPr>
          <p:cNvSpPr txBox="1">
            <a:spLocks/>
          </p:cNvSpPr>
          <p:nvPr/>
        </p:nvSpPr>
        <p:spPr>
          <a:xfrm>
            <a:off x="657100" y="482178"/>
            <a:ext cx="3781550" cy="1241847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711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lang="tr-TR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tr-TR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lang="tr-TR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tr-TR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F60BA62-5C81-45BD-94B9-2459406AD9F0}"/>
              </a:ext>
            </a:extLst>
          </p:cNvPr>
          <p:cNvSpPr txBox="1">
            <a:spLocks/>
          </p:cNvSpPr>
          <p:nvPr/>
        </p:nvSpPr>
        <p:spPr>
          <a:xfrm>
            <a:off x="558028" y="456706"/>
            <a:ext cx="2861447" cy="610424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711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lang="tr-TR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tr-TR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DA4482C-4E22-4190-9E2E-40AAE17B6B10}"/>
              </a:ext>
            </a:extLst>
          </p:cNvPr>
          <p:cNvSpPr txBox="1"/>
          <p:nvPr/>
        </p:nvSpPr>
        <p:spPr>
          <a:xfrm>
            <a:off x="558028" y="1121177"/>
            <a:ext cx="9206008" cy="554818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r>
              <a:rPr lang="tr-TR" sz="2800" b="1" spc="-5" dirty="0" err="1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lang="tr-TR" sz="2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800" b="1" spc="-5" dirty="0" err="1">
                <a:solidFill>
                  <a:srgbClr val="595959"/>
                </a:solidFill>
                <a:latin typeface="Arial"/>
                <a:cs typeface="Arial"/>
              </a:rPr>
              <a:t>Insights</a:t>
            </a:r>
            <a:r>
              <a:rPr sz="2800" b="1" spc="-5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endParaRPr lang="tr-TR" sz="2800" b="1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seen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most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contents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in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entertainment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comedy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music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category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can say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people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uses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youtube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relax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en-US" sz="2300" spc="-5" dirty="0">
                <a:solidFill>
                  <a:srgbClr val="595959"/>
                </a:solidFill>
                <a:latin typeface="Arial"/>
                <a:cs typeface="Arial"/>
              </a:rPr>
              <a:t>There are some categories that have less contents but still more views than some categories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2300" spc="-5" dirty="0">
                <a:solidFill>
                  <a:srgbClr val="595959"/>
                </a:solidFill>
                <a:latin typeface="Arial"/>
                <a:cs typeface="Arial"/>
              </a:rPr>
              <a:t>(such as </a:t>
            </a:r>
            <a:r>
              <a:rPr lang="en-US" sz="2300" spc="-5" dirty="0" err="1">
                <a:solidFill>
                  <a:srgbClr val="595959"/>
                </a:solidFill>
                <a:latin typeface="Arial"/>
                <a:cs typeface="Arial"/>
              </a:rPr>
              <a:t>comparement</a:t>
            </a:r>
            <a:r>
              <a:rPr lang="en-US" sz="2300" spc="-5" dirty="0">
                <a:solidFill>
                  <a:srgbClr val="595959"/>
                </a:solidFill>
                <a:latin typeface="Arial"/>
                <a:cs typeface="Arial"/>
              </a:rPr>
              <a:t> of entertainment and comedy categories)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categories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less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views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but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comments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dislikes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Views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highly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correlated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just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Dislikes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comments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People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often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tend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comment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don’t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content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endParaRPr lang="en-US" sz="23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6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5939168-B28E-460B-8ACD-EE7340D4629D}"/>
              </a:ext>
            </a:extLst>
          </p:cNvPr>
          <p:cNvSpPr txBox="1">
            <a:spLocks/>
          </p:cNvSpPr>
          <p:nvPr/>
        </p:nvSpPr>
        <p:spPr>
          <a:xfrm>
            <a:off x="558028" y="456706"/>
            <a:ext cx="3605599" cy="617492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711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lang="tr-TR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tr-TR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tr-TR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3C99D3B-C2DD-46B3-B1FF-54E8646D2957}"/>
              </a:ext>
            </a:extLst>
          </p:cNvPr>
          <p:cNvSpPr txBox="1"/>
          <p:nvPr/>
        </p:nvSpPr>
        <p:spPr>
          <a:xfrm>
            <a:off x="558028" y="1121177"/>
            <a:ext cx="9206008" cy="436779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r>
              <a:rPr lang="tr-TR" sz="2800" b="1" spc="-5" dirty="0" err="1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lang="tr-TR" sz="2800" b="1" spc="-5" dirty="0">
                <a:solidFill>
                  <a:srgbClr val="595959"/>
                </a:solidFill>
                <a:latin typeface="Arial"/>
                <a:cs typeface="Arial"/>
              </a:rPr>
              <a:t> else </a:t>
            </a:r>
            <a:r>
              <a:rPr lang="tr-TR" sz="2800" b="1" spc="-5" dirty="0" err="1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lang="tr-TR" sz="2800" b="1" spc="-5" dirty="0">
                <a:solidFill>
                  <a:srgbClr val="595959"/>
                </a:solidFill>
                <a:latin typeface="Arial"/>
                <a:cs typeface="Arial"/>
              </a:rPr>
              <a:t> be done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Relationship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categories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trending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duration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how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days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trending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date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publish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date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? 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publish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hour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day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has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effect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on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views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etc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.?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Most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viewed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liked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etc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videos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tags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Visualization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wordclouds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</a:p>
          <a:p>
            <a:pPr marL="469900" marR="351790" indent="-457200">
              <a:lnSpc>
                <a:spcPct val="115599"/>
              </a:lnSpc>
              <a:spcBef>
                <a:spcPts val="225"/>
              </a:spcBef>
              <a:buAutoNum type="arabicPeriod"/>
            </a:pP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videos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trending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in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300" spc="-5" dirty="0" err="1">
                <a:solidFill>
                  <a:srgbClr val="595959"/>
                </a:solidFill>
                <a:latin typeface="Arial"/>
                <a:cs typeface="Arial"/>
              </a:rPr>
              <a:t>countries</a:t>
            </a:r>
            <a:r>
              <a:rPr lang="tr-TR" sz="2300" spc="-5"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</a:p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endParaRPr lang="tr-TR" sz="2300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endParaRPr lang="en-US" sz="2300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92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B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çakır</dc:creator>
  <cp:lastModifiedBy>alper çakır</cp:lastModifiedBy>
  <cp:revision>7</cp:revision>
  <dcterms:created xsi:type="dcterms:W3CDTF">2020-03-01T03:13:26Z</dcterms:created>
  <dcterms:modified xsi:type="dcterms:W3CDTF">2020-03-01T04:09:50Z</dcterms:modified>
</cp:coreProperties>
</file>