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0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35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0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32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5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2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03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21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8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3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33E-8DA2-430B-8EC5-9B513C3B516B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3CFD-442D-4594-8BD8-B41C21718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Hata Kontrolü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39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Hata denetimi (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 ‐ Örnek</a:t>
            </a:r>
          </a:p>
          <a:p>
            <a:pPr lvl="1"/>
            <a:r>
              <a:rPr lang="tr-TR" dirty="0"/>
              <a:t> k = 2 ve n = 3 için aşağıdaki tablo </a:t>
            </a:r>
            <a:r>
              <a:rPr lang="tr-TR" dirty="0" err="1"/>
              <a:t>dataword</a:t>
            </a:r>
            <a:r>
              <a:rPr lang="tr-TR" dirty="0"/>
              <a:t> ve </a:t>
            </a:r>
            <a:r>
              <a:rPr lang="tr-TR" dirty="0" err="1"/>
              <a:t>codeword</a:t>
            </a:r>
            <a:r>
              <a:rPr lang="tr-TR" dirty="0"/>
              <a:t> listesini göstermektedir.</a:t>
            </a:r>
          </a:p>
          <a:p>
            <a:pPr lvl="1"/>
            <a:r>
              <a:rPr lang="tr-TR" dirty="0"/>
              <a:t>Gönderici 011 bit dizisini göndersin</a:t>
            </a:r>
          </a:p>
          <a:p>
            <a:pPr lvl="1"/>
            <a:r>
              <a:rPr lang="tr-TR" dirty="0"/>
              <a:t>Alıcı 011 geldiğinde tabloda olduğu için geçerli olarak belirler.</a:t>
            </a:r>
          </a:p>
          <a:p>
            <a:pPr lvl="1"/>
            <a:r>
              <a:rPr lang="tr-TR" dirty="0"/>
              <a:t>İletim sırasında </a:t>
            </a:r>
            <a:r>
              <a:rPr lang="tr-TR" dirty="0" err="1"/>
              <a:t>codeword</a:t>
            </a:r>
            <a:r>
              <a:rPr lang="tr-TR" dirty="0"/>
              <a:t> bozulur ve alıcı 111 alırsa tabloda olmadığı için geçersiz olarak belirler.</a:t>
            </a:r>
          </a:p>
          <a:p>
            <a:pPr lvl="1"/>
            <a:r>
              <a:rPr lang="tr-TR" dirty="0" err="1"/>
              <a:t>Codeword</a:t>
            </a:r>
            <a:r>
              <a:rPr lang="tr-TR" dirty="0"/>
              <a:t> bozulur ve alıcı 000 alırsa (sağdaki iki bit 0 olmuş) tabloda olduğundan geçerli olarak belirlenir. Aslında bozulan </a:t>
            </a:r>
            <a:r>
              <a:rPr lang="tr-TR" dirty="0" err="1"/>
              <a:t>codeword’tür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98" y="5298847"/>
            <a:ext cx="3144739" cy="148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Hata düzeltme (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Hata denetiminde alıcı sadece </a:t>
            </a:r>
            <a:r>
              <a:rPr lang="tr-TR" dirty="0" err="1"/>
              <a:t>codeword’ün</a:t>
            </a:r>
            <a:r>
              <a:rPr lang="tr-TR" dirty="0"/>
              <a:t> geçerli olup olmadığına bakar.</a:t>
            </a:r>
          </a:p>
          <a:p>
            <a:pPr lvl="1"/>
            <a:r>
              <a:rPr lang="tr-TR" dirty="0"/>
              <a:t>Hata düzeltmede gereken </a:t>
            </a:r>
            <a:r>
              <a:rPr lang="tr-TR" dirty="0" err="1"/>
              <a:t>redundant</a:t>
            </a:r>
            <a:r>
              <a:rPr lang="tr-TR" dirty="0"/>
              <a:t> bit sayısı hata denetimine göre daha fazladır.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29" y="3751310"/>
            <a:ext cx="6169747" cy="26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Hata düzeltme (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) ‐ örnek</a:t>
            </a:r>
          </a:p>
          <a:p>
            <a:pPr lvl="1"/>
            <a:r>
              <a:rPr lang="tr-TR" dirty="0"/>
              <a:t>Önceki tabloya iki bit </a:t>
            </a:r>
            <a:r>
              <a:rPr lang="tr-TR" dirty="0" err="1"/>
              <a:t>redundant</a:t>
            </a:r>
            <a:r>
              <a:rPr lang="tr-TR" dirty="0"/>
              <a:t> bit daha eklenirse aşağıdaki tablo oluşur.</a:t>
            </a:r>
          </a:p>
          <a:p>
            <a:pPr lvl="1"/>
            <a:r>
              <a:rPr lang="sv-SE" dirty="0"/>
              <a:t>2‐bit dataword ve 3 bit redundant vardır.</a:t>
            </a:r>
            <a:endParaRPr lang="tr-TR" dirty="0"/>
          </a:p>
          <a:p>
            <a:pPr lvl="1"/>
            <a:r>
              <a:rPr lang="tr-TR" dirty="0" err="1"/>
              <a:t>Dataword</a:t>
            </a:r>
            <a:r>
              <a:rPr lang="tr-TR" dirty="0"/>
              <a:t> 01 ise gönderen tablodan </a:t>
            </a:r>
            <a:r>
              <a:rPr lang="tr-TR" dirty="0" err="1"/>
              <a:t>codeword</a:t>
            </a:r>
            <a:r>
              <a:rPr lang="tr-TR" dirty="0"/>
              <a:t> olarak 01011 oluşturur.</a:t>
            </a:r>
          </a:p>
          <a:p>
            <a:pPr lvl="1"/>
            <a:r>
              <a:rPr lang="tr-TR" dirty="0" err="1"/>
              <a:t>Code</a:t>
            </a:r>
            <a:r>
              <a:rPr lang="tr-TR" dirty="0"/>
              <a:t> bozulur ve alıcı 01001 alırsa önce tabloya bakılır ve olmadığı görülür.</a:t>
            </a:r>
          </a:p>
          <a:p>
            <a:pPr lvl="1"/>
            <a:r>
              <a:rPr lang="tr-TR" dirty="0"/>
              <a:t>Alıcı 1‐bit bozulma olduğunu tahmin eder ve ilk sıradan kontrol etmeye başlar. İlk sıradakiyle 2‐bit fark vardır.</a:t>
            </a:r>
          </a:p>
          <a:p>
            <a:pPr lvl="1"/>
            <a:r>
              <a:rPr lang="tr-TR" dirty="0"/>
              <a:t>2.sıradaki hariç </a:t>
            </a:r>
            <a:r>
              <a:rPr lang="tr-TR" dirty="0" err="1"/>
              <a:t>diğerleride</a:t>
            </a:r>
            <a:r>
              <a:rPr lang="tr-TR" dirty="0"/>
              <a:t> 2‐bit farklıdır. 2.sırdaki 1‐bit farklı olduğu için gelen </a:t>
            </a:r>
            <a:r>
              <a:rPr lang="tr-TR" dirty="0" err="1"/>
              <a:t>codeword</a:t>
            </a:r>
            <a:r>
              <a:rPr lang="tr-TR" dirty="0"/>
              <a:t> ikinci sıradakiyle değiştirilir.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45" y="5248833"/>
            <a:ext cx="3313122" cy="13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Hamming</a:t>
            </a:r>
            <a:r>
              <a:rPr lang="tr-TR" b="1" dirty="0"/>
              <a:t> </a:t>
            </a:r>
            <a:r>
              <a:rPr lang="tr-TR" b="1" dirty="0" err="1"/>
              <a:t>distance</a:t>
            </a:r>
            <a:r>
              <a:rPr lang="tr-TR" b="1" dirty="0"/>
              <a:t> (</a:t>
            </a:r>
            <a:r>
              <a:rPr lang="tr-TR" b="1" dirty="0" err="1"/>
              <a:t>hamming</a:t>
            </a:r>
            <a:r>
              <a:rPr lang="tr-TR" b="1" dirty="0"/>
              <a:t> uzaklığı)</a:t>
            </a:r>
          </a:p>
          <a:p>
            <a:pPr lvl="1"/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iki </a:t>
            </a:r>
            <a:r>
              <a:rPr lang="tr-TR" dirty="0" err="1"/>
              <a:t>word</a:t>
            </a:r>
            <a:r>
              <a:rPr lang="tr-TR" dirty="0"/>
              <a:t> arasında farklı bit sayısını gösterir. </a:t>
            </a:r>
          </a:p>
          <a:p>
            <a:pPr lvl="1"/>
            <a:r>
              <a:rPr lang="es-ES" dirty="0"/>
              <a:t>x ve y word’leri arasındaki hamming distance d(x,y)</a:t>
            </a:r>
            <a:r>
              <a:rPr lang="tr-TR" dirty="0"/>
              <a:t> şeklide gösterilir. </a:t>
            </a:r>
          </a:p>
          <a:p>
            <a:pPr lvl="1"/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XOR kapısıyla gerçekleştirilir. Elde edilen 1 sayısı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değerini gösterir.</a:t>
            </a:r>
          </a:p>
          <a:p>
            <a:pPr lvl="1"/>
            <a:r>
              <a:rPr lang="tr-TR" dirty="0"/>
              <a:t>d(000, 011) = 2 olur (000 Ꚛ011 = 011) </a:t>
            </a:r>
          </a:p>
          <a:p>
            <a:pPr lvl="1"/>
            <a:r>
              <a:rPr lang="tr-TR" dirty="0"/>
              <a:t>d(10101, 11110) = 3 olur (10101 Ꚛ 11110 = 01011)</a:t>
            </a:r>
          </a:p>
        </p:txBody>
      </p:sp>
    </p:spTree>
    <p:extLst>
      <p:ext uri="{BB962C8B-B14F-4D97-AF65-F5344CB8AC3E}">
        <p14:creationId xmlns:p14="http://schemas.microsoft.com/office/powerpoint/2010/main" val="274262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ve hata</a:t>
            </a:r>
          </a:p>
          <a:p>
            <a:r>
              <a:rPr lang="tr-TR" dirty="0"/>
              <a:t>Gönderilen </a:t>
            </a:r>
            <a:r>
              <a:rPr lang="tr-TR" dirty="0" err="1"/>
              <a:t>word</a:t>
            </a:r>
            <a:r>
              <a:rPr lang="tr-TR" dirty="0"/>
              <a:t> ile alınan </a:t>
            </a:r>
            <a:r>
              <a:rPr lang="tr-TR" dirty="0" err="1"/>
              <a:t>word</a:t>
            </a:r>
            <a:r>
              <a:rPr lang="tr-TR" dirty="0"/>
              <a:t> arasındaki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, oluşan hatalı bit sayısını gösterir</a:t>
            </a:r>
          </a:p>
          <a:p>
            <a:r>
              <a:rPr lang="tr-TR" dirty="0"/>
              <a:t>Örneğin gönderilen 10101 ve alınan 11110 ise hatalı bit sayısı d(10101, 11110) = 3 olur</a:t>
            </a:r>
          </a:p>
        </p:txBody>
      </p:sp>
    </p:spTree>
    <p:extLst>
      <p:ext uri="{BB962C8B-B14F-4D97-AF65-F5344CB8AC3E}">
        <p14:creationId xmlns:p14="http://schemas.microsoft.com/office/powerpoint/2010/main" val="50688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endParaRPr lang="tr-TR" dirty="0"/>
          </a:p>
          <a:p>
            <a:r>
              <a:rPr lang="tr-TR" dirty="0"/>
              <a:t>Tüm olası çiftler içinde en küçük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değeridir.</a:t>
            </a:r>
          </a:p>
          <a:p>
            <a:r>
              <a:rPr lang="tr-TR" dirty="0"/>
              <a:t>Aşağıdaki tablo için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değerleri eşittir.</a:t>
            </a:r>
          </a:p>
          <a:p>
            <a:r>
              <a:rPr lang="tr-TR" dirty="0"/>
              <a:t>d(000, 011) = 2 d(000, 101) = 2 d(000, 110) = 2</a:t>
            </a:r>
          </a:p>
          <a:p>
            <a:r>
              <a:rPr lang="tr-TR" dirty="0"/>
              <a:t>d(011, 101) = 2 d(011, 110) = 2 d(101, 110) = 2</a:t>
            </a:r>
          </a:p>
          <a:p>
            <a:r>
              <a:rPr lang="tr-TR" dirty="0"/>
              <a:t>Bir kodlama yöntemi (C) 3 parametreyle ifade edilir: </a:t>
            </a:r>
            <a:r>
              <a:rPr lang="tr-TR" dirty="0" err="1"/>
              <a:t>codeword</a:t>
            </a:r>
            <a:r>
              <a:rPr lang="tr-TR" dirty="0"/>
              <a:t> boyutu (n), </a:t>
            </a:r>
            <a:r>
              <a:rPr lang="tr-TR" dirty="0" err="1"/>
              <a:t>dataword</a:t>
            </a:r>
            <a:r>
              <a:rPr lang="tr-TR" dirty="0"/>
              <a:t> boyutu (k) ve 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(</a:t>
            </a:r>
            <a:r>
              <a:rPr lang="tr-TR" dirty="0" err="1"/>
              <a:t>dmin</a:t>
            </a:r>
            <a:r>
              <a:rPr lang="tr-TR" dirty="0"/>
              <a:t>).</a:t>
            </a:r>
          </a:p>
          <a:p>
            <a:r>
              <a:rPr lang="tr-TR" dirty="0"/>
              <a:t>İlk tablodaki kodlama C(3,2) ve </a:t>
            </a:r>
            <a:r>
              <a:rPr lang="tr-TR" dirty="0" err="1"/>
              <a:t>dmin</a:t>
            </a:r>
            <a:r>
              <a:rPr lang="tr-TR" dirty="0"/>
              <a:t> = 2, ikinci tablodaki kodlamada C(5,2) ve </a:t>
            </a:r>
            <a:r>
              <a:rPr lang="tr-TR" dirty="0" err="1"/>
              <a:t>dmin</a:t>
            </a:r>
            <a:r>
              <a:rPr lang="tr-TR" dirty="0"/>
              <a:t> = 3 şeklinde </a:t>
            </a:r>
            <a:r>
              <a:rPr lang="tr-TR" dirty="0" err="1"/>
              <a:t>dmin</a:t>
            </a:r>
            <a:r>
              <a:rPr lang="tr-TR" dirty="0"/>
              <a:t> gösterilir.</a:t>
            </a:r>
          </a:p>
          <a:p>
            <a:r>
              <a:rPr lang="tr-TR" dirty="0"/>
              <a:t>İletişim sırasında s tane hata olursa, gönderilen ve alınan </a:t>
            </a:r>
            <a:r>
              <a:rPr lang="tr-TR" dirty="0" err="1"/>
              <a:t>codeword’ler</a:t>
            </a:r>
            <a:r>
              <a:rPr lang="tr-TR" dirty="0"/>
              <a:t> arasındaki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b="1" i="1" dirty="0"/>
              <a:t>s </a:t>
            </a:r>
            <a:r>
              <a:rPr lang="tr-TR" dirty="0"/>
              <a:t>olur.</a:t>
            </a:r>
          </a:p>
          <a:p>
            <a:r>
              <a:rPr lang="tr-TR" dirty="0"/>
              <a:t>Tüm durumlar için </a:t>
            </a:r>
            <a:r>
              <a:rPr lang="tr-TR" b="1" i="1" dirty="0"/>
              <a:t>s </a:t>
            </a:r>
            <a:r>
              <a:rPr lang="tr-TR" dirty="0"/>
              <a:t>tane hatayı algılamak için, tüm çiftler arasındaki 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değerinin </a:t>
            </a:r>
            <a:r>
              <a:rPr lang="tr-TR" b="1" i="1" dirty="0"/>
              <a:t>s+1 </a:t>
            </a:r>
            <a:r>
              <a:rPr lang="tr-TR" dirty="0"/>
              <a:t>olması gerekir.</a:t>
            </a:r>
          </a:p>
        </p:txBody>
      </p:sp>
    </p:spTree>
    <p:extLst>
      <p:ext uri="{BB962C8B-B14F-4D97-AF65-F5344CB8AC3E}">
        <p14:creationId xmlns:p14="http://schemas.microsoft.com/office/powerpoint/2010/main" val="48280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‐ örnek</a:t>
            </a:r>
          </a:p>
          <a:p>
            <a:r>
              <a:rPr lang="tr-TR" dirty="0"/>
              <a:t>Aşağıdaki tabloda 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= 2’ </a:t>
            </a:r>
            <a:r>
              <a:rPr lang="tr-TR" dirty="0" err="1"/>
              <a:t>dir</a:t>
            </a:r>
            <a:r>
              <a:rPr lang="tr-TR" dirty="0"/>
              <a:t>. </a:t>
            </a:r>
            <a:r>
              <a:rPr lang="it-IT" dirty="0"/>
              <a:t>1‐bit hata denetimi garanti edilir.</a:t>
            </a:r>
            <a:r>
              <a:rPr lang="tr-TR" dirty="0"/>
              <a:t> </a:t>
            </a:r>
          </a:p>
          <a:p>
            <a:r>
              <a:rPr lang="tr-TR" dirty="0"/>
              <a:t>Eğer 3.satırdaki </a:t>
            </a:r>
            <a:r>
              <a:rPr lang="tr-TR" dirty="0" err="1"/>
              <a:t>codeword</a:t>
            </a:r>
            <a:r>
              <a:rPr lang="tr-TR" dirty="0"/>
              <a:t> gönderilirse ve 1‐bit hata olursa, alınan </a:t>
            </a:r>
            <a:r>
              <a:rPr lang="tr-TR" dirty="0" err="1"/>
              <a:t>codeword</a:t>
            </a:r>
            <a:r>
              <a:rPr lang="tr-TR" dirty="0"/>
              <a:t> tablodakilerin hiçbirisiyle aynı değildir.</a:t>
            </a:r>
          </a:p>
          <a:p>
            <a:r>
              <a:rPr lang="tr-TR" dirty="0"/>
              <a:t>Eğer 2‐bit hata olursa, alınan hatalı </a:t>
            </a:r>
            <a:r>
              <a:rPr lang="tr-TR" dirty="0" err="1"/>
              <a:t>codeword</a:t>
            </a:r>
            <a:r>
              <a:rPr lang="tr-TR" dirty="0"/>
              <a:t> tablodaki </a:t>
            </a:r>
            <a:r>
              <a:rPr lang="tr-TR" dirty="0" err="1"/>
              <a:t>codeword’lerden</a:t>
            </a:r>
            <a:r>
              <a:rPr lang="tr-TR" dirty="0"/>
              <a:t> birisiyle aynı olabilir ve hata algılanamaz.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85" y="5144507"/>
            <a:ext cx="2748883" cy="12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‐ örnek</a:t>
            </a:r>
          </a:p>
          <a:p>
            <a:r>
              <a:rPr lang="tr-TR" dirty="0"/>
              <a:t>Aşağıdaki tabloda 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= 3’ tür. 2</a:t>
            </a:r>
            <a:r>
              <a:rPr lang="it-IT" dirty="0"/>
              <a:t>‐bit hata denetimi garanti edilir.</a:t>
            </a:r>
            <a:endParaRPr lang="tr-TR" dirty="0"/>
          </a:p>
          <a:p>
            <a:r>
              <a:rPr lang="tr-TR" dirty="0"/>
              <a:t>Eğer geçerli bir </a:t>
            </a:r>
            <a:r>
              <a:rPr lang="tr-TR" dirty="0" err="1"/>
              <a:t>codeword</a:t>
            </a:r>
            <a:r>
              <a:rPr lang="tr-TR" dirty="0"/>
              <a:t> gönderilirse ve 2‐bit hata olursa, alınan </a:t>
            </a:r>
            <a:r>
              <a:rPr lang="tr-TR" dirty="0" err="1"/>
              <a:t>codeword</a:t>
            </a:r>
            <a:r>
              <a:rPr lang="tr-TR" dirty="0"/>
              <a:t> tablodakilerin hiçbirisiyle aynı olmaz.</a:t>
            </a:r>
          </a:p>
          <a:p>
            <a:r>
              <a:rPr lang="tr-TR" dirty="0"/>
              <a:t>Aynı tabloda 3‐bit hataların bazıları da tabloda geçerli olan bir </a:t>
            </a:r>
            <a:r>
              <a:rPr lang="tr-TR" dirty="0" err="1"/>
              <a:t>codeword</a:t>
            </a:r>
            <a:r>
              <a:rPr lang="tr-TR" dirty="0"/>
              <a:t> oluşturabilir.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56" y="5161754"/>
            <a:ext cx="3219555" cy="14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0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– hata denetleme</a:t>
            </a:r>
          </a:p>
          <a:p>
            <a:r>
              <a:rPr lang="tr-TR" dirty="0"/>
              <a:t>Aşağıdaki şekilde bir x </a:t>
            </a:r>
            <a:r>
              <a:rPr lang="tr-TR" dirty="0" err="1"/>
              <a:t>codeword</a:t>
            </a:r>
            <a:r>
              <a:rPr lang="tr-TR" dirty="0"/>
              <a:t> ve etrafında s yarıçapında </a:t>
            </a:r>
            <a:r>
              <a:rPr lang="tr-TR" dirty="0" err="1"/>
              <a:t>codeword</a:t>
            </a:r>
            <a:r>
              <a:rPr lang="tr-TR" dirty="0"/>
              <a:t> kümesi vardır.</a:t>
            </a:r>
          </a:p>
          <a:p>
            <a:r>
              <a:rPr lang="tr-TR" dirty="0"/>
              <a:t>Tabloda 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değeri s’den büyüktür. </a:t>
            </a:r>
          </a:p>
          <a:p>
            <a:pPr marL="0" indent="0">
              <a:buNone/>
            </a:pPr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dirty="0"/>
              <a:t> = s + 1</a:t>
            </a:r>
          </a:p>
          <a:p>
            <a:r>
              <a:rPr lang="tr-TR" dirty="0"/>
              <a:t> Diğer geçerli olan tüm </a:t>
            </a:r>
            <a:r>
              <a:rPr lang="tr-TR" dirty="0" err="1"/>
              <a:t>codeword’ler</a:t>
            </a:r>
            <a:r>
              <a:rPr lang="tr-TR" dirty="0"/>
              <a:t> çemberin dışındadır.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99" y="4617694"/>
            <a:ext cx="4550885" cy="20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43239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– hata düzeltme</a:t>
            </a:r>
          </a:p>
          <a:p>
            <a:r>
              <a:rPr lang="tr-TR" dirty="0"/>
              <a:t>Alıcı aldığı </a:t>
            </a:r>
            <a:r>
              <a:rPr lang="tr-TR" dirty="0" err="1"/>
              <a:t>codeword’ün</a:t>
            </a:r>
            <a:r>
              <a:rPr lang="tr-TR" dirty="0"/>
              <a:t> geçersiz olduğunu algılarsa, tablodan hangi </a:t>
            </a:r>
            <a:r>
              <a:rPr lang="tr-TR" dirty="0" err="1"/>
              <a:t>codeword’ün</a:t>
            </a:r>
            <a:r>
              <a:rPr lang="tr-TR" dirty="0"/>
              <a:t> gönderildiğini bulmaya çalışır. </a:t>
            </a:r>
          </a:p>
          <a:p>
            <a:r>
              <a:rPr lang="tr-TR" dirty="0"/>
              <a:t>Her geçerli </a:t>
            </a:r>
            <a:r>
              <a:rPr lang="tr-TR" dirty="0" err="1"/>
              <a:t>codeword</a:t>
            </a:r>
            <a:r>
              <a:rPr lang="tr-TR" dirty="0"/>
              <a:t>, kendi etrafında t yarıçapında bir çember oluşturur.</a:t>
            </a:r>
          </a:p>
          <a:p>
            <a:r>
              <a:rPr lang="tr-TR" dirty="0"/>
              <a:t>Alıcı aldığı geçersiz </a:t>
            </a:r>
            <a:r>
              <a:rPr lang="tr-TR" dirty="0" err="1"/>
              <a:t>codeword’ün</a:t>
            </a:r>
            <a:r>
              <a:rPr lang="tr-TR" dirty="0"/>
              <a:t> hangi geçerli </a:t>
            </a:r>
            <a:r>
              <a:rPr lang="tr-TR" dirty="0" err="1"/>
              <a:t>codeword’e</a:t>
            </a:r>
            <a:r>
              <a:rPr lang="tr-TR" dirty="0"/>
              <a:t> ait çemberde olduğunu belirler. Belirlenen çemberin ortasındaki </a:t>
            </a:r>
            <a:r>
              <a:rPr lang="tr-TR" dirty="0" err="1"/>
              <a:t>codeword</a:t>
            </a:r>
            <a:r>
              <a:rPr lang="tr-TR" dirty="0"/>
              <a:t> gönderilen gerçek </a:t>
            </a:r>
            <a:r>
              <a:rPr lang="tr-TR" dirty="0" err="1"/>
              <a:t>codeword</a:t>
            </a:r>
            <a:r>
              <a:rPr lang="tr-TR" dirty="0"/>
              <a:t> olarak alınır. Hata düzeltmede </a:t>
            </a:r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dirty="0"/>
              <a:t> &gt; 2t olmalıdır.</a:t>
            </a:r>
          </a:p>
          <a:p>
            <a:pPr lvl="1"/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dirty="0"/>
              <a:t> = 2t+1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70" y="5232133"/>
            <a:ext cx="4034100" cy="16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  <a:p>
            <a:r>
              <a:rPr lang="tr-TR" dirty="0"/>
              <a:t>Lineer blok kodlar</a:t>
            </a:r>
          </a:p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  <a:p>
            <a:r>
              <a:rPr lang="tr-TR" dirty="0" err="1"/>
              <a:t>Checksum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13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Minimum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– hata düzeltme</a:t>
            </a:r>
          </a:p>
          <a:p>
            <a:r>
              <a:rPr lang="tr-TR" dirty="0"/>
              <a:t>Örnek: Bir kodlama yönteminde </a:t>
            </a:r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dirty="0"/>
              <a:t> = 4 ise hata denetleme ve hata düzeltme kapasitesi nedir ?</a:t>
            </a:r>
          </a:p>
          <a:p>
            <a:pPr lvl="1"/>
            <a:r>
              <a:rPr lang="tr-TR" dirty="0"/>
              <a:t>Bu kodlamada s = 3 için 3 bit hata denetleme </a:t>
            </a:r>
            <a:r>
              <a:rPr lang="sv-SE" dirty="0"/>
              <a:t>garanti edilir. Ancak en fazla 1 bit hata düzeltme</a:t>
            </a:r>
            <a:r>
              <a:rPr lang="tr-TR" dirty="0"/>
              <a:t> y</a:t>
            </a:r>
            <a:r>
              <a:rPr lang="fr-FR" dirty="0" err="1"/>
              <a:t>apılabilir</a:t>
            </a:r>
            <a:r>
              <a:rPr lang="fr-FR" dirty="0"/>
              <a:t>. (2t+1 = 4, t = 1,5)</a:t>
            </a:r>
            <a:endParaRPr lang="tr-TR" dirty="0"/>
          </a:p>
          <a:p>
            <a:pPr lvl="1"/>
            <a:r>
              <a:rPr lang="tr-TR" dirty="0"/>
              <a:t>Hata düzeltme için kodlama yönteminin </a:t>
            </a:r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dirty="0"/>
              <a:t> değeri tek sayı (t tamsayı olur) olmalıdır.</a:t>
            </a:r>
          </a:p>
        </p:txBody>
      </p:sp>
    </p:spTree>
    <p:extLst>
      <p:ext uri="{BB962C8B-B14F-4D97-AF65-F5344CB8AC3E}">
        <p14:creationId xmlns:p14="http://schemas.microsoft.com/office/powerpoint/2010/main" val="103945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/>
              <a:t>İki </a:t>
            </a:r>
            <a:r>
              <a:rPr lang="tr-TR" sz="2400" dirty="0" err="1"/>
              <a:t>codeword</a:t>
            </a:r>
            <a:r>
              <a:rPr lang="tr-TR" sz="2400" dirty="0"/>
              <a:t> arasındaki XOR sonucu yine geçerli bir </a:t>
            </a:r>
            <a:r>
              <a:rPr lang="tr-TR" sz="2400" dirty="0" err="1"/>
              <a:t>codeword</a:t>
            </a:r>
            <a:r>
              <a:rPr lang="tr-TR" sz="2400" dirty="0"/>
              <a:t> oluşturursa bu kodlar lineer blok kodlardır.</a:t>
            </a:r>
          </a:p>
          <a:p>
            <a:r>
              <a:rPr lang="tr-TR" sz="2400" dirty="0"/>
              <a:t>Aşağıdaki tabloda herhangi iki </a:t>
            </a:r>
            <a:r>
              <a:rPr lang="tr-TR" sz="2400" dirty="0" err="1"/>
              <a:t>codeword</a:t>
            </a:r>
            <a:r>
              <a:rPr lang="tr-TR" sz="2400" dirty="0"/>
              <a:t> arasında XOR işlemi yapılırsa, yine geçerli bir </a:t>
            </a:r>
            <a:r>
              <a:rPr lang="tr-TR" sz="2400" dirty="0" err="1"/>
              <a:t>codeword</a:t>
            </a:r>
            <a:r>
              <a:rPr lang="tr-TR" sz="2400" dirty="0"/>
              <a:t> oluşmaktadır.</a:t>
            </a:r>
          </a:p>
          <a:p>
            <a:r>
              <a:rPr lang="tr-TR" sz="2400" dirty="0"/>
              <a:t>Lineer blok kod için minimum </a:t>
            </a:r>
            <a:r>
              <a:rPr lang="tr-TR" sz="2400" dirty="0" err="1"/>
              <a:t>Hamming</a:t>
            </a:r>
            <a:r>
              <a:rPr lang="tr-TR" sz="2400" dirty="0"/>
              <a:t> </a:t>
            </a:r>
            <a:r>
              <a:rPr lang="tr-TR" sz="2400" dirty="0" err="1"/>
              <a:t>distance</a:t>
            </a:r>
            <a:r>
              <a:rPr lang="tr-TR" sz="2400" dirty="0"/>
              <a:t> değeri 0’dan farklı geçerli </a:t>
            </a:r>
            <a:r>
              <a:rPr lang="tr-TR" sz="2400" dirty="0" err="1"/>
              <a:t>codeword’lerdeki</a:t>
            </a:r>
            <a:r>
              <a:rPr lang="tr-TR" sz="2400" dirty="0"/>
              <a:t> en az 1 sayısına eşittir. </a:t>
            </a:r>
          </a:p>
          <a:p>
            <a:r>
              <a:rPr lang="tr-TR" sz="2400" dirty="0"/>
              <a:t>Soldaki tabloda 0’dan farklı </a:t>
            </a:r>
            <a:r>
              <a:rPr lang="tr-TR" sz="2400" dirty="0" err="1"/>
              <a:t>codeword’lerdeki</a:t>
            </a:r>
            <a:r>
              <a:rPr lang="tr-TR" sz="2400" dirty="0"/>
              <a:t> 1 sayısı 2,2 ve 2’dir. </a:t>
            </a:r>
            <a:r>
              <a:rPr lang="nn-NO" sz="2400" dirty="0"/>
              <a:t>Minimum Hamming distance değeri 2 olur.</a:t>
            </a:r>
            <a:r>
              <a:rPr lang="tr-TR" sz="2400" dirty="0"/>
              <a:t> </a:t>
            </a:r>
          </a:p>
          <a:p>
            <a:r>
              <a:rPr lang="tr-TR" sz="2400" dirty="0"/>
              <a:t>Sağdaki tabloda 3,3 ve 4’tür. </a:t>
            </a:r>
            <a:r>
              <a:rPr lang="tr-TR" sz="2400" dirty="0" err="1"/>
              <a:t>d</a:t>
            </a:r>
            <a:r>
              <a:rPr lang="tr-TR" sz="2400" baseline="-25000" dirty="0" err="1"/>
              <a:t>min</a:t>
            </a:r>
            <a:r>
              <a:rPr lang="tr-TR" sz="2400" dirty="0"/>
              <a:t> = 3 olur.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64" y="5128954"/>
            <a:ext cx="5689917" cy="15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4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Simple </a:t>
            </a:r>
            <a:r>
              <a:rPr lang="tr-TR" b="1" dirty="0" err="1"/>
              <a:t>parity‐check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, en yaygın kullanılan hata denetim kodudur.</a:t>
            </a:r>
          </a:p>
          <a:p>
            <a:r>
              <a:rPr lang="pl-PL" dirty="0"/>
              <a:t>Bu kodlamada k‐bit dataword n</a:t>
            </a:r>
            <a:r>
              <a:rPr lang="tr-TR" dirty="0"/>
              <a:t> </a:t>
            </a:r>
            <a:r>
              <a:rPr lang="tr-TR" dirty="0" err="1"/>
              <a:t>codeword’e</a:t>
            </a:r>
            <a:r>
              <a:rPr lang="tr-TR" dirty="0"/>
              <a:t> dönüştürülür. (n =k+1)</a:t>
            </a:r>
          </a:p>
          <a:p>
            <a:r>
              <a:rPr lang="tr-TR" dirty="0" err="1"/>
              <a:t>Extra</a:t>
            </a:r>
            <a:r>
              <a:rPr lang="tr-TR" dirty="0"/>
              <a:t> bit toplam 1 sayısını çift veya tek yapmak için kullanılır.</a:t>
            </a:r>
          </a:p>
          <a:p>
            <a:r>
              <a:rPr lang="es-ES" dirty="0"/>
              <a:t>Bu kodlamada </a:t>
            </a:r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baseline="-25000" dirty="0"/>
              <a:t> </a:t>
            </a:r>
            <a:r>
              <a:rPr lang="es-ES" dirty="0"/>
              <a:t>=2’dir ve hata</a:t>
            </a:r>
            <a:r>
              <a:rPr lang="tr-TR" dirty="0"/>
              <a:t> düzeltme yapılamaz sadece 1‐bit hata denetimi yapılır. </a:t>
            </a:r>
          </a:p>
          <a:p>
            <a:r>
              <a:rPr lang="en-US" dirty="0" err="1"/>
              <a:t>Yandaki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C(</a:t>
            </a:r>
            <a:r>
              <a:rPr lang="tr-TR" dirty="0"/>
              <a:t>5</a:t>
            </a:r>
            <a:r>
              <a:rPr lang="en-US" dirty="0"/>
              <a:t>,</a:t>
            </a:r>
            <a:r>
              <a:rPr lang="tr-TR" dirty="0"/>
              <a:t>4</a:t>
            </a:r>
            <a:r>
              <a:rPr lang="en-US" dirty="0"/>
              <a:t>) parity check</a:t>
            </a:r>
            <a:r>
              <a:rPr lang="tr-TR" dirty="0"/>
              <a:t> kodudur.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0479" y="2310938"/>
            <a:ext cx="3591004" cy="26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/>
              <a:t>Şekilde 4‐bit </a:t>
            </a:r>
            <a:r>
              <a:rPr lang="tr-TR" sz="2400" dirty="0" err="1"/>
              <a:t>dataword’e</a:t>
            </a:r>
            <a:r>
              <a:rPr lang="tr-TR" sz="2400" dirty="0"/>
              <a:t> 1‐bit </a:t>
            </a:r>
            <a:r>
              <a:rPr lang="tr-TR" sz="2400" dirty="0" err="1"/>
              <a:t>parity</a:t>
            </a:r>
            <a:r>
              <a:rPr lang="tr-TR" sz="2400" dirty="0"/>
              <a:t> biti ekleniyor. </a:t>
            </a:r>
            <a:r>
              <a:rPr lang="tr-TR" sz="2400" dirty="0" err="1"/>
              <a:t>Parity</a:t>
            </a:r>
            <a:r>
              <a:rPr lang="tr-TR" sz="2400" dirty="0"/>
              <a:t> bit 5‐bit </a:t>
            </a:r>
            <a:r>
              <a:rPr lang="tr-TR" sz="2400" dirty="0" err="1"/>
              <a:t>codeword’deki</a:t>
            </a:r>
            <a:r>
              <a:rPr lang="tr-TR" sz="2400" dirty="0"/>
              <a:t> 1 sayısını çift yapmaktadır.</a:t>
            </a:r>
          </a:p>
          <a:p>
            <a:r>
              <a:rPr lang="en-US" sz="2400" dirty="0" err="1"/>
              <a:t>Dataword’deki</a:t>
            </a:r>
            <a:r>
              <a:rPr lang="en-US" sz="2400" dirty="0"/>
              <a:t> 4‐bit mod 2 ye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toplanır</a:t>
            </a:r>
            <a:r>
              <a:rPr lang="en-US" sz="2400" dirty="0"/>
              <a:t>. (r</a:t>
            </a:r>
            <a:r>
              <a:rPr lang="en-US" sz="2400" baseline="-25000" dirty="0"/>
              <a:t>0</a:t>
            </a:r>
            <a:r>
              <a:rPr lang="en-US" sz="2400" dirty="0"/>
              <a:t> = a</a:t>
            </a:r>
            <a:r>
              <a:rPr lang="en-US" sz="2400" baseline="-25000" dirty="0"/>
              <a:t>3</a:t>
            </a:r>
            <a:r>
              <a:rPr lang="en-US" sz="2400" dirty="0"/>
              <a:t>+a</a:t>
            </a:r>
            <a:r>
              <a:rPr lang="en-US" sz="2400" baseline="-25000" dirty="0"/>
              <a:t>2</a:t>
            </a:r>
            <a:r>
              <a:rPr lang="en-US" sz="2400" dirty="0"/>
              <a:t>+a</a:t>
            </a:r>
            <a:r>
              <a:rPr lang="en-US" sz="2400" baseline="-25000" dirty="0"/>
              <a:t>1</a:t>
            </a:r>
            <a:r>
              <a:rPr lang="en-US" sz="2400" dirty="0"/>
              <a:t>+a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endParaRPr lang="tr-TR" sz="2400" dirty="0"/>
          </a:p>
          <a:p>
            <a:r>
              <a:rPr lang="tr-TR" sz="2400" dirty="0"/>
              <a:t>r0 değeri gönderilene eklenir ve alıcıda (s</a:t>
            </a:r>
            <a:r>
              <a:rPr lang="tr-TR" sz="2400" baseline="-25000" dirty="0"/>
              <a:t>0</a:t>
            </a:r>
            <a:r>
              <a:rPr lang="tr-TR" sz="2400" dirty="0"/>
              <a:t>= b</a:t>
            </a:r>
            <a:r>
              <a:rPr lang="tr-TR" sz="2400" baseline="-25000" dirty="0"/>
              <a:t>3</a:t>
            </a:r>
            <a:r>
              <a:rPr lang="tr-TR" sz="2400" dirty="0"/>
              <a:t>+b</a:t>
            </a:r>
            <a:r>
              <a:rPr lang="tr-TR" sz="2400" baseline="-25000" dirty="0"/>
              <a:t>2</a:t>
            </a:r>
            <a:r>
              <a:rPr lang="tr-TR" sz="2400" dirty="0"/>
              <a:t>+b</a:t>
            </a:r>
            <a:r>
              <a:rPr lang="tr-TR" sz="2400" baseline="-25000" dirty="0"/>
              <a:t>1</a:t>
            </a:r>
            <a:r>
              <a:rPr lang="tr-TR" sz="2400" dirty="0"/>
              <a:t>+b</a:t>
            </a:r>
            <a:r>
              <a:rPr lang="tr-TR" sz="2400" baseline="-25000" dirty="0"/>
              <a:t>0</a:t>
            </a:r>
            <a:r>
              <a:rPr lang="tr-TR" sz="2400" dirty="0"/>
              <a:t>+ r</a:t>
            </a:r>
            <a:r>
              <a:rPr lang="tr-TR" sz="2400" baseline="-25000" dirty="0"/>
              <a:t>0</a:t>
            </a:r>
            <a:r>
              <a:rPr lang="tr-TR" sz="2400" dirty="0"/>
              <a:t>) değeri hesaplanır</a:t>
            </a:r>
          </a:p>
          <a:p>
            <a:r>
              <a:rPr lang="tr-TR" sz="2400" dirty="0"/>
              <a:t>Alıcıda sonuç (</a:t>
            </a:r>
            <a:r>
              <a:rPr lang="tr-TR" sz="2400" dirty="0" err="1"/>
              <a:t>syndrome</a:t>
            </a:r>
            <a:r>
              <a:rPr lang="tr-TR" sz="2400" dirty="0"/>
              <a:t>) 0 ise doğrudur, 1 ise hatalıdır ve atılır(</a:t>
            </a:r>
            <a:r>
              <a:rPr lang="tr-TR" sz="2400" dirty="0" err="1"/>
              <a:t>discard</a:t>
            </a:r>
            <a:r>
              <a:rPr lang="tr-TR" sz="2400" dirty="0"/>
              <a:t>).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15" y="3735670"/>
            <a:ext cx="5224743" cy="28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7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Two‐dimensional</a:t>
            </a:r>
            <a:r>
              <a:rPr lang="tr-TR" b="1" dirty="0"/>
              <a:t> </a:t>
            </a:r>
            <a:r>
              <a:rPr lang="tr-TR" b="1" dirty="0" err="1"/>
              <a:t>parity</a:t>
            </a:r>
            <a:r>
              <a:rPr lang="tr-TR" b="1" dirty="0"/>
              <a:t> </a:t>
            </a:r>
            <a:r>
              <a:rPr lang="tr-TR" b="1" dirty="0" err="1"/>
              <a:t>check</a:t>
            </a:r>
            <a:r>
              <a:rPr lang="tr-TR" b="1" dirty="0"/>
              <a:t> yaklaşımında her </a:t>
            </a:r>
            <a:r>
              <a:rPr lang="tr-TR" dirty="0"/>
              <a:t>satır ve sütun için 1‐bit </a:t>
            </a:r>
            <a:r>
              <a:rPr lang="tr-TR" dirty="0" err="1"/>
              <a:t>parity</a:t>
            </a:r>
            <a:r>
              <a:rPr lang="tr-TR" dirty="0"/>
              <a:t> bit eklenir</a:t>
            </a:r>
          </a:p>
          <a:p>
            <a:r>
              <a:rPr lang="tr-TR" dirty="0"/>
              <a:t>3‐bit hata denetimi yapılabilir.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213" y="1690688"/>
            <a:ext cx="4020787" cy="41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4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Hamming</a:t>
            </a:r>
            <a:r>
              <a:rPr lang="tr-TR" sz="2400" dirty="0"/>
              <a:t> kodları </a:t>
            </a:r>
          </a:p>
          <a:p>
            <a:r>
              <a:rPr lang="tr-TR" sz="2400" dirty="0" err="1"/>
              <a:t>Hamming</a:t>
            </a:r>
            <a:r>
              <a:rPr lang="tr-TR" sz="2400" dirty="0"/>
              <a:t> kodları </a:t>
            </a:r>
            <a:r>
              <a:rPr lang="tr-TR" sz="2400" dirty="0" err="1"/>
              <a:t>d</a:t>
            </a:r>
            <a:r>
              <a:rPr lang="tr-TR" sz="2400" baseline="-25000" dirty="0" err="1"/>
              <a:t>min</a:t>
            </a:r>
            <a:r>
              <a:rPr lang="tr-TR" sz="2400" baseline="-25000" dirty="0"/>
              <a:t> </a:t>
            </a:r>
            <a:r>
              <a:rPr lang="tr-TR" sz="2400" dirty="0"/>
              <a:t>=3 ile tasarlanır. 2‐bit hatayı denetler ve 1‐bit düzeltir.</a:t>
            </a:r>
          </a:p>
          <a:p>
            <a:r>
              <a:rPr lang="pt-BR" sz="2400" dirty="0"/>
              <a:t>m &gt;= 3 olmak üzere n=2</a:t>
            </a:r>
            <a:r>
              <a:rPr lang="pt-BR" sz="2400" baseline="30000" dirty="0"/>
              <a:t>m</a:t>
            </a:r>
            <a:r>
              <a:rPr lang="pt-BR" sz="2400" dirty="0"/>
              <a:t> ‐ 1 ve k= n ‐ m’ dir. r = m</a:t>
            </a:r>
            <a:r>
              <a:rPr lang="tr-TR" sz="2400" dirty="0"/>
              <a:t> denetlenen bit sayısıdır.</a:t>
            </a:r>
          </a:p>
          <a:p>
            <a:r>
              <a:rPr lang="tr-TR" sz="2400" dirty="0"/>
              <a:t>Aşağıdaki tabloda m=3 ise n=7 ve k=4 olur. </a:t>
            </a:r>
            <a:r>
              <a:rPr lang="tr-TR" sz="2400" dirty="0" err="1"/>
              <a:t>Hamming</a:t>
            </a:r>
            <a:r>
              <a:rPr lang="tr-TR" sz="2400" dirty="0"/>
              <a:t> kod C(7,4), </a:t>
            </a:r>
            <a:r>
              <a:rPr lang="tr-TR" sz="2400" dirty="0" err="1"/>
              <a:t>dmin</a:t>
            </a:r>
            <a:r>
              <a:rPr lang="tr-TR" sz="2400" dirty="0"/>
              <a:t>=3 olur.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40" y="3630587"/>
            <a:ext cx="5463689" cy="27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21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Hamming</a:t>
            </a:r>
            <a:r>
              <a:rPr lang="tr-TR" dirty="0"/>
              <a:t> kodları ‐ örnek</a:t>
            </a:r>
          </a:p>
          <a:p>
            <a:pPr lvl="1"/>
            <a:r>
              <a:rPr lang="pt-BR" dirty="0"/>
              <a:t>C(7,4), </a:t>
            </a:r>
            <a:r>
              <a:rPr lang="tr-TR" dirty="0" err="1"/>
              <a:t>d</a:t>
            </a:r>
            <a:r>
              <a:rPr lang="tr-TR" baseline="-25000" dirty="0" err="1"/>
              <a:t>min</a:t>
            </a:r>
            <a:r>
              <a:rPr lang="tr-TR" baseline="-25000" dirty="0"/>
              <a:t> </a:t>
            </a:r>
            <a:r>
              <a:rPr lang="pt-BR" dirty="0"/>
              <a:t>=3 için r</a:t>
            </a:r>
            <a:r>
              <a:rPr lang="pt-BR" baseline="-25000" dirty="0"/>
              <a:t>0</a:t>
            </a:r>
            <a:r>
              <a:rPr lang="pt-BR" dirty="0"/>
              <a:t>=a</a:t>
            </a:r>
            <a:r>
              <a:rPr lang="pt-BR" baseline="-25000" dirty="0"/>
              <a:t>2</a:t>
            </a:r>
            <a:r>
              <a:rPr lang="pt-BR" dirty="0"/>
              <a:t>+a</a:t>
            </a:r>
            <a:r>
              <a:rPr lang="pt-BR" baseline="-25000" dirty="0"/>
              <a:t>1</a:t>
            </a:r>
            <a:r>
              <a:rPr lang="pt-BR" dirty="0"/>
              <a:t>+a</a:t>
            </a:r>
            <a:r>
              <a:rPr lang="pt-BR" baseline="-25000" dirty="0"/>
              <a:t>0</a:t>
            </a:r>
            <a:r>
              <a:rPr lang="pt-BR" dirty="0"/>
              <a:t>, r</a:t>
            </a:r>
            <a:r>
              <a:rPr lang="pt-BR" baseline="-25000" dirty="0"/>
              <a:t>1</a:t>
            </a:r>
            <a:r>
              <a:rPr lang="pt-BR" dirty="0"/>
              <a:t>=a</a:t>
            </a:r>
            <a:r>
              <a:rPr lang="pt-BR" baseline="-25000" dirty="0"/>
              <a:t>3</a:t>
            </a:r>
            <a:r>
              <a:rPr lang="pt-BR" dirty="0"/>
              <a:t>+a</a:t>
            </a:r>
            <a:r>
              <a:rPr lang="pt-BR" baseline="-25000" dirty="0"/>
              <a:t>2</a:t>
            </a:r>
            <a:r>
              <a:rPr lang="pt-BR" dirty="0"/>
              <a:t>+a</a:t>
            </a:r>
            <a:r>
              <a:rPr lang="pt-BR" baseline="-25000" dirty="0"/>
              <a:t>1</a:t>
            </a:r>
            <a:r>
              <a:rPr lang="pt-BR" dirty="0"/>
              <a:t>, r</a:t>
            </a:r>
            <a:r>
              <a:rPr lang="pt-BR" baseline="-25000" dirty="0"/>
              <a:t>2</a:t>
            </a:r>
            <a:r>
              <a:rPr lang="pt-BR" dirty="0"/>
              <a:t>=a</a:t>
            </a:r>
            <a:r>
              <a:rPr lang="pt-BR" baseline="-25000" dirty="0"/>
              <a:t>1</a:t>
            </a:r>
            <a:r>
              <a:rPr lang="pt-BR" dirty="0"/>
              <a:t>+a</a:t>
            </a:r>
            <a:r>
              <a:rPr lang="pt-BR" baseline="-25000" dirty="0"/>
              <a:t>0</a:t>
            </a:r>
            <a:r>
              <a:rPr lang="pt-BR" dirty="0"/>
              <a:t>+a</a:t>
            </a:r>
            <a:r>
              <a:rPr lang="pt-BR" baseline="-25000" dirty="0"/>
              <a:t>3</a:t>
            </a:r>
            <a:r>
              <a:rPr lang="pt-BR" dirty="0"/>
              <a:t> ve alıcıda</a:t>
            </a:r>
            <a:endParaRPr lang="tr-TR" dirty="0"/>
          </a:p>
          <a:p>
            <a:pPr lvl="1"/>
            <a:r>
              <a:rPr lang="tr-TR" dirty="0"/>
              <a:t>s</a:t>
            </a:r>
            <a:r>
              <a:rPr lang="tr-TR" baseline="-25000" dirty="0"/>
              <a:t>0</a:t>
            </a:r>
            <a:r>
              <a:rPr lang="tr-TR" dirty="0"/>
              <a:t>=b</a:t>
            </a:r>
            <a:r>
              <a:rPr lang="tr-TR" baseline="-25000" dirty="0"/>
              <a:t>2</a:t>
            </a:r>
            <a:r>
              <a:rPr lang="tr-TR" dirty="0"/>
              <a:t>+b</a:t>
            </a:r>
            <a:r>
              <a:rPr lang="tr-TR" baseline="-25000" dirty="0"/>
              <a:t>1</a:t>
            </a:r>
            <a:r>
              <a:rPr lang="tr-TR" dirty="0"/>
              <a:t>+b</a:t>
            </a:r>
            <a:r>
              <a:rPr lang="tr-TR" baseline="-25000" dirty="0"/>
              <a:t>0</a:t>
            </a:r>
            <a:r>
              <a:rPr lang="tr-TR" dirty="0"/>
              <a:t>+q</a:t>
            </a:r>
            <a:r>
              <a:rPr lang="tr-TR" baseline="-25000" dirty="0"/>
              <a:t>0</a:t>
            </a:r>
            <a:r>
              <a:rPr lang="tr-TR" dirty="0"/>
              <a:t>, s</a:t>
            </a:r>
            <a:r>
              <a:rPr lang="tr-TR" baseline="-25000" dirty="0"/>
              <a:t>1</a:t>
            </a:r>
            <a:r>
              <a:rPr lang="tr-TR" dirty="0"/>
              <a:t>=b</a:t>
            </a:r>
            <a:r>
              <a:rPr lang="tr-TR" baseline="-25000" dirty="0"/>
              <a:t>3</a:t>
            </a:r>
            <a:r>
              <a:rPr lang="tr-TR" dirty="0"/>
              <a:t>+b</a:t>
            </a:r>
            <a:r>
              <a:rPr lang="tr-TR" baseline="-25000" dirty="0"/>
              <a:t>2</a:t>
            </a:r>
            <a:r>
              <a:rPr lang="tr-TR" dirty="0"/>
              <a:t>+b</a:t>
            </a:r>
            <a:r>
              <a:rPr lang="tr-TR" baseline="-25000" dirty="0"/>
              <a:t>1</a:t>
            </a:r>
            <a:r>
              <a:rPr lang="tr-TR" dirty="0"/>
              <a:t>+q</a:t>
            </a:r>
            <a:r>
              <a:rPr lang="tr-TR" baseline="-25000" dirty="0"/>
              <a:t>1</a:t>
            </a:r>
            <a:r>
              <a:rPr lang="tr-TR" dirty="0"/>
              <a:t>, s</a:t>
            </a:r>
            <a:r>
              <a:rPr lang="tr-TR" baseline="-25000" dirty="0"/>
              <a:t>2</a:t>
            </a:r>
            <a:r>
              <a:rPr lang="tr-TR" dirty="0"/>
              <a:t>=b</a:t>
            </a:r>
            <a:r>
              <a:rPr lang="tr-TR" baseline="-25000" dirty="0"/>
              <a:t>1</a:t>
            </a:r>
            <a:r>
              <a:rPr lang="tr-TR" dirty="0"/>
              <a:t>+b</a:t>
            </a:r>
            <a:r>
              <a:rPr lang="tr-TR" baseline="-25000" dirty="0"/>
              <a:t>0</a:t>
            </a:r>
            <a:r>
              <a:rPr lang="tr-TR" dirty="0"/>
              <a:t>+b</a:t>
            </a:r>
            <a:r>
              <a:rPr lang="tr-TR" baseline="-25000" dirty="0"/>
              <a:t>3</a:t>
            </a:r>
            <a:r>
              <a:rPr lang="tr-TR" dirty="0"/>
              <a:t>+q</a:t>
            </a:r>
            <a:r>
              <a:rPr lang="tr-TR" baseline="-25000" dirty="0"/>
              <a:t>2</a:t>
            </a:r>
            <a:r>
              <a:rPr lang="tr-TR" dirty="0"/>
              <a:t> ile 3 </a:t>
            </a:r>
            <a:r>
              <a:rPr lang="tr-TR" dirty="0" err="1"/>
              <a:t>syndrome</a:t>
            </a:r>
            <a:r>
              <a:rPr lang="tr-TR" dirty="0"/>
              <a:t> hesaplanır.</a:t>
            </a:r>
          </a:p>
          <a:p>
            <a:pPr lvl="1"/>
            <a:r>
              <a:rPr lang="nb-NO" dirty="0"/>
              <a:t>r ler hesaplanırken seçilen 3 data bit ve 1 parity bitindeki toplam 1</a:t>
            </a:r>
            <a:r>
              <a:rPr lang="tr-TR" dirty="0"/>
              <a:t> sayısı çift olmalıdır</a:t>
            </a:r>
          </a:p>
          <a:p>
            <a:pPr lvl="1"/>
            <a:r>
              <a:rPr lang="tr-TR" dirty="0"/>
              <a:t>Bu şartı sağlayan her kombinasyon seçilebilir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63" y="4289367"/>
            <a:ext cx="4727870" cy="23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Hamming</a:t>
            </a:r>
            <a:r>
              <a:rPr lang="tr-TR" b="1" dirty="0"/>
              <a:t> kodları – örnek ‐ devam</a:t>
            </a:r>
          </a:p>
          <a:p>
            <a:r>
              <a:rPr lang="tr-TR" dirty="0"/>
              <a:t>3 bit </a:t>
            </a:r>
            <a:r>
              <a:rPr lang="tr-TR" dirty="0" err="1"/>
              <a:t>syndrome</a:t>
            </a:r>
            <a:r>
              <a:rPr lang="tr-TR" dirty="0"/>
              <a:t> ile 8 farklı durum oluşturulur.</a:t>
            </a:r>
          </a:p>
          <a:p>
            <a:r>
              <a:rPr lang="tr-TR" dirty="0"/>
              <a:t>Bu durumlar hata durumunu ve hata varsa hatalı biti gösterir.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71" y="4205170"/>
            <a:ext cx="4977443" cy="12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2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Örnek</a:t>
            </a:r>
          </a:p>
          <a:p>
            <a:r>
              <a:rPr lang="tr-TR" dirty="0"/>
              <a:t>0100 </a:t>
            </a:r>
            <a:r>
              <a:rPr lang="tr-TR" dirty="0" err="1"/>
              <a:t>dataword</a:t>
            </a:r>
            <a:r>
              <a:rPr lang="tr-TR" dirty="0"/>
              <a:t>, </a:t>
            </a:r>
            <a:r>
              <a:rPr lang="tr-TR" dirty="0" err="1"/>
              <a:t>codeword</a:t>
            </a:r>
            <a:r>
              <a:rPr lang="tr-TR" dirty="0"/>
              <a:t> 0100011 olarak gönderiliyor. </a:t>
            </a:r>
            <a:r>
              <a:rPr lang="tr-TR" dirty="0" err="1"/>
              <a:t>Codeword</a:t>
            </a:r>
            <a:r>
              <a:rPr lang="tr-TR" dirty="0"/>
              <a:t> 0100011 olarak alındığında </a:t>
            </a:r>
            <a:r>
              <a:rPr lang="tr-TR" dirty="0" err="1"/>
              <a:t>syndrome</a:t>
            </a:r>
            <a:r>
              <a:rPr lang="tr-TR" dirty="0"/>
              <a:t> 000 olur ve hata yoktur.</a:t>
            </a:r>
          </a:p>
          <a:p>
            <a:r>
              <a:rPr lang="tr-TR" dirty="0"/>
              <a:t>0111 </a:t>
            </a:r>
            <a:r>
              <a:rPr lang="tr-TR" dirty="0" err="1"/>
              <a:t>dataword</a:t>
            </a:r>
            <a:r>
              <a:rPr lang="tr-TR" dirty="0"/>
              <a:t>, </a:t>
            </a:r>
            <a:r>
              <a:rPr lang="tr-TR" dirty="0" err="1"/>
              <a:t>codeword</a:t>
            </a:r>
            <a:r>
              <a:rPr lang="tr-TR" dirty="0"/>
              <a:t> 0111001 olarak gönderiliyor. </a:t>
            </a:r>
            <a:r>
              <a:rPr lang="de-DE" dirty="0" err="1"/>
              <a:t>Codeword</a:t>
            </a:r>
            <a:r>
              <a:rPr lang="de-DE" dirty="0"/>
              <a:t> 0011001 </a:t>
            </a:r>
            <a:r>
              <a:rPr lang="de-DE" dirty="0" err="1"/>
              <a:t>alınıyor</a:t>
            </a:r>
            <a:r>
              <a:rPr lang="de-DE" dirty="0"/>
              <a:t>. Syndrome 011 </a:t>
            </a:r>
            <a:r>
              <a:rPr lang="de-DE" dirty="0" err="1"/>
              <a:t>hesaplanır</a:t>
            </a:r>
            <a:r>
              <a:rPr lang="de-DE" dirty="0"/>
              <a:t>.</a:t>
            </a:r>
            <a:r>
              <a:rPr lang="tr-TR" dirty="0"/>
              <a:t> </a:t>
            </a:r>
            <a:r>
              <a:rPr lang="es-ES" dirty="0"/>
              <a:t>Tabloya göre b2 hatalıdır. b2 0’dan 1’e değiştirilir ve</a:t>
            </a:r>
            <a:r>
              <a:rPr lang="tr-TR" dirty="0"/>
              <a:t> </a:t>
            </a:r>
            <a:r>
              <a:rPr lang="tr-TR" dirty="0" err="1"/>
              <a:t>dataword</a:t>
            </a:r>
            <a:r>
              <a:rPr lang="tr-TR" dirty="0"/>
              <a:t> 0111 olur.</a:t>
            </a:r>
          </a:p>
          <a:p>
            <a:r>
              <a:rPr lang="tr-TR" dirty="0"/>
              <a:t>1101 </a:t>
            </a:r>
            <a:r>
              <a:rPr lang="tr-TR" dirty="0" err="1"/>
              <a:t>dataword</a:t>
            </a:r>
            <a:r>
              <a:rPr lang="tr-TR" dirty="0"/>
              <a:t>, </a:t>
            </a:r>
            <a:r>
              <a:rPr lang="tr-TR" dirty="0" err="1"/>
              <a:t>codeword</a:t>
            </a:r>
            <a:r>
              <a:rPr lang="tr-TR" dirty="0"/>
              <a:t> 1101000 olarak gönderiliyor. </a:t>
            </a:r>
            <a:r>
              <a:rPr lang="tr-TR" dirty="0" err="1"/>
              <a:t>Codeword</a:t>
            </a:r>
            <a:r>
              <a:rPr lang="tr-TR" dirty="0"/>
              <a:t> 0001000 alınıyor (2‐bit hatalı). </a:t>
            </a:r>
            <a:r>
              <a:rPr lang="tr-TR" dirty="0" err="1"/>
              <a:t>Syndrome</a:t>
            </a:r>
            <a:r>
              <a:rPr lang="tr-TR" dirty="0"/>
              <a:t> 101 hesaplanır. Tabloya göre b0 hatalıdır. b2 1’den 0’a değiştirilir ve </a:t>
            </a:r>
            <a:r>
              <a:rPr lang="tr-TR" dirty="0" err="1"/>
              <a:t>dataword</a:t>
            </a:r>
            <a:r>
              <a:rPr lang="tr-TR" dirty="0"/>
              <a:t> 0000 olur. (yanlış)</a:t>
            </a:r>
          </a:p>
        </p:txBody>
      </p:sp>
    </p:spTree>
    <p:extLst>
      <p:ext uri="{BB962C8B-B14F-4D97-AF65-F5344CB8AC3E}">
        <p14:creationId xmlns:p14="http://schemas.microsoft.com/office/powerpoint/2010/main" val="557135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blok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Hamming</a:t>
            </a:r>
            <a:r>
              <a:rPr lang="tr-TR" b="1" dirty="0"/>
              <a:t> kodları – performans</a:t>
            </a:r>
          </a:p>
          <a:p>
            <a:r>
              <a:rPr lang="tr-TR" dirty="0" err="1"/>
              <a:t>Hamming</a:t>
            </a:r>
            <a:r>
              <a:rPr lang="tr-TR" dirty="0"/>
              <a:t> kodları 1‐bit hata düzeltir ve 2‐bit hata denetler.</a:t>
            </a:r>
          </a:p>
          <a:p>
            <a:r>
              <a:rPr lang="tr-TR" dirty="0" err="1"/>
              <a:t>Burst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larda</a:t>
            </a:r>
            <a:r>
              <a:rPr lang="tr-TR" dirty="0"/>
              <a:t> denetlenebilir. </a:t>
            </a:r>
            <a:r>
              <a:rPr lang="tr-TR" dirty="0" err="1"/>
              <a:t>Burst</a:t>
            </a:r>
            <a:r>
              <a:rPr lang="tr-TR" dirty="0"/>
              <a:t> hata oluşan kısım farklı </a:t>
            </a:r>
            <a:r>
              <a:rPr lang="tr-TR" dirty="0" err="1"/>
              <a:t>codeword’lere</a:t>
            </a:r>
            <a:r>
              <a:rPr lang="tr-TR" dirty="0"/>
              <a:t> dağıtılır.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5952" y="1902842"/>
            <a:ext cx="5252168" cy="35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Ağlar iki cihaz arasında kabul edilebilir doğrulukta veri transferi yapmak zorundadır.</a:t>
            </a:r>
          </a:p>
          <a:p>
            <a:r>
              <a:rPr lang="tr-TR" dirty="0"/>
              <a:t>Veri iletişim sırasında bozulabilir. Bazı uygulamalar bozulmaları denetleme ve düzeltme gerektirir.</a:t>
            </a:r>
          </a:p>
          <a:p>
            <a:r>
              <a:rPr lang="tr-TR" dirty="0"/>
              <a:t>Bazı uygulamalar belirli bir hata seviyesini </a:t>
            </a:r>
            <a:r>
              <a:rPr lang="tr-TR" dirty="0" err="1"/>
              <a:t>tolere</a:t>
            </a:r>
            <a:r>
              <a:rPr lang="tr-TR" dirty="0"/>
              <a:t> edebilir. </a:t>
            </a:r>
          </a:p>
          <a:p>
            <a:r>
              <a:rPr lang="tr-TR" dirty="0" err="1"/>
              <a:t>Single</a:t>
            </a:r>
            <a:r>
              <a:rPr lang="tr-TR" dirty="0"/>
              <a:t>‐bit </a:t>
            </a:r>
            <a:r>
              <a:rPr lang="tr-TR" dirty="0" err="1"/>
              <a:t>error</a:t>
            </a:r>
            <a:r>
              <a:rPr lang="tr-TR" dirty="0"/>
              <a:t>, sadece bir bitin değeri değişir.</a:t>
            </a:r>
          </a:p>
          <a:p>
            <a:r>
              <a:rPr lang="tr-TR" dirty="0" err="1"/>
              <a:t>Burst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, çok sayıda bitin değeri değişir.</a:t>
            </a:r>
          </a:p>
          <a:p>
            <a:r>
              <a:rPr lang="tr-TR" dirty="0"/>
              <a:t>1200 </a:t>
            </a:r>
            <a:r>
              <a:rPr lang="tr-TR" dirty="0" err="1"/>
              <a:t>bps</a:t>
            </a:r>
            <a:r>
              <a:rPr lang="tr-TR" dirty="0"/>
              <a:t> hızında iletişim yapılırken eğer 0,01 </a:t>
            </a:r>
            <a:r>
              <a:rPr lang="tr-TR" dirty="0" err="1"/>
              <a:t>sn</a:t>
            </a:r>
            <a:r>
              <a:rPr lang="tr-TR" dirty="0"/>
              <a:t> </a:t>
            </a:r>
            <a:r>
              <a:rPr lang="tr-TR" dirty="0" err="1"/>
              <a:t>burst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(</a:t>
            </a:r>
            <a:r>
              <a:rPr lang="tr-TR" dirty="0" err="1"/>
              <a:t>impulse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) oluşmuşsa toplam 12 bit bozulur.</a:t>
            </a:r>
          </a:p>
          <a:p>
            <a:r>
              <a:rPr lang="tr-TR" dirty="0" err="1"/>
              <a:t>Single</a:t>
            </a:r>
            <a:r>
              <a:rPr lang="tr-TR" dirty="0"/>
              <a:t>‐bit </a:t>
            </a:r>
            <a:r>
              <a:rPr lang="tr-TR" dirty="0" err="1"/>
              <a:t>error</a:t>
            </a:r>
            <a:r>
              <a:rPr lang="tr-TR" dirty="0"/>
              <a:t>, genellikle seri veri iletişiminde oluşma olasılığı azdır. 1Mbps hızında iletişim yapılırken her bit 1</a:t>
            </a:r>
            <a:r>
              <a:rPr lang="el-GR" dirty="0"/>
              <a:t>μ</a:t>
            </a:r>
            <a:r>
              <a:rPr lang="tr-TR" dirty="0"/>
              <a:t>s gerekir. Gürültünün 1</a:t>
            </a:r>
            <a:r>
              <a:rPr lang="el-GR" dirty="0"/>
              <a:t>μ</a:t>
            </a:r>
            <a:r>
              <a:rPr lang="tr-TR" dirty="0"/>
              <a:t>s süreye sahip olması gerekir.</a:t>
            </a:r>
          </a:p>
          <a:p>
            <a:r>
              <a:rPr lang="tr-TR" dirty="0"/>
              <a:t>Gürültü normalde daha uzun süre devam eder.</a:t>
            </a:r>
          </a:p>
        </p:txBody>
      </p:sp>
    </p:spTree>
    <p:extLst>
      <p:ext uri="{BB962C8B-B14F-4D97-AF65-F5344CB8AC3E}">
        <p14:creationId xmlns:p14="http://schemas.microsoft.com/office/powerpoint/2010/main" val="119515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 özel lineer blok kodlardır. Her </a:t>
            </a:r>
            <a:r>
              <a:rPr lang="tr-TR" dirty="0" err="1"/>
              <a:t>cyclic</a:t>
            </a:r>
            <a:r>
              <a:rPr lang="tr-TR" dirty="0"/>
              <a:t> kod </a:t>
            </a:r>
            <a:r>
              <a:rPr lang="tr-TR" dirty="0" err="1"/>
              <a:t>rotate</a:t>
            </a:r>
            <a:r>
              <a:rPr lang="tr-TR" dirty="0"/>
              <a:t> edilebilir.</a:t>
            </a:r>
          </a:p>
          <a:p>
            <a:r>
              <a:rPr lang="tr-TR" dirty="0" err="1"/>
              <a:t>Rotate</a:t>
            </a:r>
            <a:r>
              <a:rPr lang="tr-TR" dirty="0"/>
              <a:t> edildikten sonra oluşan kod geçerli bir </a:t>
            </a:r>
            <a:r>
              <a:rPr lang="tr-TR" dirty="0" err="1"/>
              <a:t>codeword’tür</a:t>
            </a:r>
            <a:r>
              <a:rPr lang="tr-TR" dirty="0"/>
              <a:t>.</a:t>
            </a:r>
          </a:p>
          <a:p>
            <a:r>
              <a:rPr lang="tr-TR" dirty="0"/>
              <a:t>1011000 </a:t>
            </a:r>
            <a:r>
              <a:rPr lang="tr-TR" dirty="0" err="1"/>
              <a:t>codeword</a:t>
            </a:r>
            <a:r>
              <a:rPr lang="tr-TR" dirty="0"/>
              <a:t> </a:t>
            </a:r>
            <a:r>
              <a:rPr lang="tr-TR" dirty="0" err="1"/>
              <a:t>left‐shift</a:t>
            </a:r>
            <a:r>
              <a:rPr lang="tr-TR" dirty="0"/>
              <a:t> yapılırsa </a:t>
            </a:r>
            <a:r>
              <a:rPr lang="tr-TR" dirty="0" err="1"/>
              <a:t>codeword</a:t>
            </a:r>
            <a:r>
              <a:rPr lang="tr-TR" dirty="0"/>
              <a:t> 0110001 olur ve geçerlidir. </a:t>
            </a:r>
          </a:p>
          <a:p>
            <a:r>
              <a:rPr lang="tr-TR" dirty="0" err="1"/>
              <a:t>Cyclic</a:t>
            </a:r>
            <a:r>
              <a:rPr lang="tr-TR" dirty="0"/>
              <a:t> </a:t>
            </a:r>
            <a:r>
              <a:rPr lang="tr-TR" dirty="0" err="1"/>
              <a:t>redundancy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(CRC), LAN ve WAN ağlarda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37" y="4365991"/>
            <a:ext cx="3100726" cy="2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2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Kodlayıcıda</a:t>
            </a:r>
            <a:r>
              <a:rPr lang="tr-TR" dirty="0"/>
              <a:t> 4‐bit </a:t>
            </a:r>
            <a:r>
              <a:rPr lang="tr-TR" dirty="0" err="1"/>
              <a:t>dataword</a:t>
            </a:r>
            <a:r>
              <a:rPr lang="tr-TR" dirty="0"/>
              <a:t> (k=4) ve 7‐bit </a:t>
            </a:r>
            <a:r>
              <a:rPr lang="tr-TR" dirty="0" err="1"/>
              <a:t>codeword</a:t>
            </a:r>
            <a:r>
              <a:rPr lang="tr-TR" dirty="0"/>
              <a:t> (n=7).</a:t>
            </a:r>
          </a:p>
          <a:p>
            <a:r>
              <a:rPr lang="tr-TR" dirty="0" err="1"/>
              <a:t>Dataword’ün</a:t>
            </a:r>
            <a:r>
              <a:rPr lang="tr-TR" dirty="0"/>
              <a:t> sağ kısmına 000 eklenerek 7‐bit </a:t>
            </a:r>
            <a:r>
              <a:rPr lang="tr-TR" dirty="0" err="1"/>
              <a:t>codeword</a:t>
            </a:r>
            <a:r>
              <a:rPr lang="tr-TR" dirty="0"/>
              <a:t> elde edilmiştir.</a:t>
            </a:r>
          </a:p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dataword’ü</a:t>
            </a:r>
            <a:r>
              <a:rPr lang="tr-TR" dirty="0"/>
              <a:t> belirlenmiş olan </a:t>
            </a:r>
            <a:r>
              <a:rPr lang="tr-TR" dirty="0" err="1"/>
              <a:t>divisor</a:t>
            </a:r>
            <a:r>
              <a:rPr lang="tr-TR" dirty="0"/>
              <a:t> ile </a:t>
            </a:r>
            <a:r>
              <a:rPr lang="tr-TR" dirty="0" err="1"/>
              <a:t>mod</a:t>
            </a:r>
            <a:r>
              <a:rPr lang="tr-TR" dirty="0"/>
              <a:t> 2’ye göre böler.</a:t>
            </a:r>
          </a:p>
          <a:p>
            <a:r>
              <a:rPr lang="tr-TR" dirty="0"/>
              <a:t>Bölüm atılır ve kalan </a:t>
            </a:r>
            <a:r>
              <a:rPr lang="tr-TR" dirty="0" err="1"/>
              <a:t>dataword’e</a:t>
            </a:r>
            <a:r>
              <a:rPr lang="tr-TR" dirty="0"/>
              <a:t> eklenerek </a:t>
            </a:r>
            <a:r>
              <a:rPr lang="tr-TR" dirty="0" err="1"/>
              <a:t>codeword</a:t>
            </a:r>
            <a:r>
              <a:rPr lang="tr-TR" dirty="0"/>
              <a:t> oluşturulur.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16" y="4313593"/>
            <a:ext cx="4547212" cy="23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4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Alıcı gelen </a:t>
            </a:r>
            <a:r>
              <a:rPr lang="tr-TR" dirty="0" err="1"/>
              <a:t>codeword’ü</a:t>
            </a:r>
            <a:r>
              <a:rPr lang="tr-TR" dirty="0"/>
              <a:t> alır. </a:t>
            </a:r>
            <a:r>
              <a:rPr lang="tr-TR" dirty="0" err="1"/>
              <a:t>Checker</a:t>
            </a:r>
            <a:r>
              <a:rPr lang="tr-TR" dirty="0"/>
              <a:t> gelen bitlerin hepsini alır. </a:t>
            </a:r>
          </a:p>
          <a:p>
            <a:r>
              <a:rPr lang="tr-TR" dirty="0"/>
              <a:t>Kalan tekrar oluşturulur ve kontrol edilerek s</a:t>
            </a:r>
            <a:r>
              <a:rPr lang="tr-TR" baseline="-25000" dirty="0"/>
              <a:t>2</a:t>
            </a:r>
            <a:r>
              <a:rPr lang="tr-TR" dirty="0"/>
              <a:t>s</a:t>
            </a:r>
            <a:r>
              <a:rPr lang="tr-TR" baseline="-25000" dirty="0"/>
              <a:t>1</a:t>
            </a:r>
            <a:r>
              <a:rPr lang="tr-TR" dirty="0"/>
              <a:t>s</a:t>
            </a:r>
            <a:r>
              <a:rPr lang="tr-TR" baseline="-25000" dirty="0"/>
              <a:t>0</a:t>
            </a:r>
            <a:r>
              <a:rPr lang="tr-TR" dirty="0"/>
              <a:t> </a:t>
            </a:r>
            <a:r>
              <a:rPr lang="tr-TR" dirty="0" err="1"/>
              <a:t>syndrome</a:t>
            </a:r>
            <a:r>
              <a:rPr lang="tr-TR" dirty="0"/>
              <a:t> oluşturulur. </a:t>
            </a:r>
          </a:p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, gelen 4‐bit </a:t>
            </a:r>
            <a:r>
              <a:rPr lang="tr-TR" dirty="0" err="1"/>
              <a:t>dataword’ü</a:t>
            </a:r>
            <a:r>
              <a:rPr lang="tr-TR" dirty="0"/>
              <a:t> alır veya iptal eder.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82" y="3829095"/>
            <a:ext cx="5346976" cy="26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Encoder</a:t>
            </a:r>
          </a:p>
          <a:p>
            <a:r>
              <a:rPr lang="tr-TR" dirty="0"/>
              <a:t>Encoder </a:t>
            </a:r>
            <a:r>
              <a:rPr lang="tr-TR" dirty="0" err="1"/>
              <a:t>dataword’ü</a:t>
            </a:r>
            <a:r>
              <a:rPr lang="tr-TR" dirty="0"/>
              <a:t> alır ve n‐k adet 0 ekler. Elde edilen 7‐bit </a:t>
            </a:r>
            <a:r>
              <a:rPr lang="tr-TR" dirty="0" err="1"/>
              <a:t>divisor</a:t>
            </a:r>
            <a:r>
              <a:rPr lang="tr-TR" dirty="0"/>
              <a:t> ile bölünür.</a:t>
            </a:r>
          </a:p>
          <a:p>
            <a:r>
              <a:rPr lang="tr-TR" dirty="0"/>
              <a:t>Toplama ve çıkarma işlemleri XOR ile yapılır. </a:t>
            </a:r>
          </a:p>
          <a:p>
            <a:r>
              <a:rPr lang="tr-TR" dirty="0"/>
              <a:t>Her aşamada </a:t>
            </a:r>
            <a:r>
              <a:rPr lang="tr-TR" dirty="0" err="1"/>
              <a:t>dividen</a:t>
            </a:r>
            <a:r>
              <a:rPr lang="tr-TR" dirty="0"/>
              <a:t> ile </a:t>
            </a:r>
            <a:r>
              <a:rPr lang="tr-TR" dirty="0" err="1"/>
              <a:t>divisor</a:t>
            </a:r>
            <a:r>
              <a:rPr lang="tr-TR" dirty="0"/>
              <a:t> XOR </a:t>
            </a:r>
            <a:r>
              <a:rPr lang="tr-TR" dirty="0" err="1"/>
              <a:t>lanır</a:t>
            </a:r>
            <a:r>
              <a:rPr lang="tr-TR" dirty="0"/>
              <a:t>.</a:t>
            </a:r>
          </a:p>
          <a:p>
            <a:r>
              <a:rPr lang="tr-TR" dirty="0"/>
              <a:t>Sonuçta kalan 3‐bit </a:t>
            </a:r>
            <a:r>
              <a:rPr lang="tr-TR" dirty="0" err="1"/>
              <a:t>dataword’e</a:t>
            </a:r>
            <a:r>
              <a:rPr lang="tr-TR" dirty="0"/>
              <a:t> eklenir ve </a:t>
            </a:r>
            <a:r>
              <a:rPr lang="tr-TR" dirty="0" err="1"/>
              <a:t>codeword</a:t>
            </a:r>
            <a:r>
              <a:rPr lang="tr-TR" dirty="0"/>
              <a:t> elde edilir.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3050" y="1955560"/>
            <a:ext cx="3819900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4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Decoder</a:t>
            </a:r>
            <a:endParaRPr lang="tr-TR" b="1" dirty="0"/>
          </a:p>
          <a:p>
            <a:pPr lvl="1"/>
            <a:r>
              <a:rPr lang="tr-TR" dirty="0" err="1"/>
              <a:t>Decoder</a:t>
            </a:r>
            <a:r>
              <a:rPr lang="tr-TR" dirty="0"/>
              <a:t> ile </a:t>
            </a:r>
            <a:r>
              <a:rPr lang="tr-TR" dirty="0" err="1"/>
              <a:t>encoder’da</a:t>
            </a:r>
            <a:r>
              <a:rPr lang="tr-TR" dirty="0"/>
              <a:t> yapılan bölme işlemi aynen yapılır. </a:t>
            </a:r>
          </a:p>
          <a:p>
            <a:pPr lvl="1"/>
            <a:r>
              <a:rPr lang="sv-SE" dirty="0"/>
              <a:t>Bölmeden kalan syndrome oluşturur. Syndrome 000 ise hata yoktur.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77" y="3148440"/>
            <a:ext cx="5133036" cy="3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1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Polinomlar</a:t>
            </a:r>
            <a:endParaRPr lang="tr-TR" dirty="0"/>
          </a:p>
          <a:p>
            <a:pPr lvl="1"/>
            <a:r>
              <a:rPr lang="sv-SE" dirty="0"/>
              <a:t>Bir patern 0 ve 1 lerle birlikte polinom halinde gösterilerbilir.</a:t>
            </a:r>
            <a:endParaRPr lang="tr-TR" dirty="0"/>
          </a:p>
          <a:p>
            <a:pPr lvl="1"/>
            <a:r>
              <a:rPr lang="sv-SE" dirty="0"/>
              <a:t>Şekilde 7‐bit patern 3 terimle gösterilebilmiştir.</a:t>
            </a:r>
            <a:endParaRPr lang="tr-TR" dirty="0"/>
          </a:p>
          <a:p>
            <a:pPr lvl="1"/>
            <a:r>
              <a:rPr lang="tr-TR" dirty="0"/>
              <a:t>P</a:t>
            </a:r>
            <a:r>
              <a:rPr lang="es-ES" dirty="0"/>
              <a:t>olinomun derecesi en yüksek dereceli terimin derecesine eşittir.</a:t>
            </a:r>
            <a:endParaRPr lang="tr-TR" dirty="0"/>
          </a:p>
          <a:p>
            <a:pPr lvl="1"/>
            <a:r>
              <a:rPr lang="tr-TR" dirty="0" err="1"/>
              <a:t>Polinomlarda</a:t>
            </a:r>
            <a:r>
              <a:rPr lang="tr-TR" dirty="0"/>
              <a:t> toplama ve çıkarma aynı şekilde yapılır. Aynı dereceli olan çiftler silinir. Aynı dereceli 3 terim varsa ikisi silinir üçüncüsü alınır.</a:t>
            </a:r>
          </a:p>
          <a:p>
            <a:pPr lvl="1"/>
            <a:r>
              <a:rPr lang="tr-TR" dirty="0"/>
              <a:t>Çarpma ve bölmede üstler toplanır veya çıkarılır.</a:t>
            </a:r>
          </a:p>
          <a:p>
            <a:pPr lvl="1"/>
            <a:r>
              <a:rPr lang="tr-TR" dirty="0"/>
              <a:t>(x</a:t>
            </a:r>
            <a:r>
              <a:rPr lang="tr-TR" baseline="30000" dirty="0"/>
              <a:t>5</a:t>
            </a:r>
            <a:r>
              <a:rPr lang="tr-TR" dirty="0"/>
              <a:t>+x</a:t>
            </a:r>
            <a:r>
              <a:rPr lang="tr-TR" baseline="30000" dirty="0"/>
              <a:t>3</a:t>
            </a:r>
            <a:r>
              <a:rPr lang="tr-TR" dirty="0"/>
              <a:t>+x</a:t>
            </a:r>
            <a:r>
              <a:rPr lang="tr-TR" baseline="30000" dirty="0"/>
              <a:t>2</a:t>
            </a:r>
            <a:r>
              <a:rPr lang="tr-TR" dirty="0"/>
              <a:t>+x)(x</a:t>
            </a:r>
            <a:r>
              <a:rPr lang="tr-TR" baseline="30000" dirty="0"/>
              <a:t>2</a:t>
            </a:r>
            <a:r>
              <a:rPr lang="tr-TR" dirty="0"/>
              <a:t>+x+1) = x</a:t>
            </a:r>
            <a:r>
              <a:rPr lang="tr-TR" baseline="30000" dirty="0"/>
              <a:t>7</a:t>
            </a:r>
            <a:r>
              <a:rPr lang="tr-TR" dirty="0"/>
              <a:t>+x</a:t>
            </a:r>
            <a:r>
              <a:rPr lang="tr-TR" baseline="30000" dirty="0"/>
              <a:t>6</a:t>
            </a:r>
            <a:r>
              <a:rPr lang="tr-TR" dirty="0"/>
              <a:t>+x</a:t>
            </a:r>
            <a:r>
              <a:rPr lang="tr-TR" baseline="30000" dirty="0"/>
              <a:t>3</a:t>
            </a:r>
            <a:r>
              <a:rPr lang="tr-TR" dirty="0"/>
              <a:t>+x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02" y="4994004"/>
            <a:ext cx="6224718" cy="17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Polinomlar</a:t>
            </a:r>
            <a:r>
              <a:rPr lang="tr-TR" b="1" dirty="0"/>
              <a:t> ‐ devam</a:t>
            </a:r>
          </a:p>
          <a:p>
            <a:pPr lvl="1"/>
            <a:r>
              <a:rPr lang="tr-TR" dirty="0"/>
              <a:t>Sola ve sağa </a:t>
            </a:r>
            <a:r>
              <a:rPr lang="tr-TR" dirty="0" err="1"/>
              <a:t>shift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shift’le</a:t>
            </a:r>
            <a:r>
              <a:rPr lang="tr-TR" dirty="0"/>
              <a:t> aynıdır. Sola </a:t>
            </a:r>
            <a:r>
              <a:rPr lang="tr-TR" dirty="0" err="1"/>
              <a:t>shift</a:t>
            </a:r>
            <a:r>
              <a:rPr lang="tr-TR" dirty="0"/>
              <a:t> yapılırken sağa 0 eklenir.</a:t>
            </a:r>
          </a:p>
          <a:p>
            <a:pPr lvl="1"/>
            <a:r>
              <a:rPr lang="tr-TR" dirty="0"/>
              <a:t>10011 (x</a:t>
            </a:r>
            <a:r>
              <a:rPr lang="tr-TR" baseline="30000" dirty="0"/>
              <a:t>4</a:t>
            </a:r>
            <a:r>
              <a:rPr lang="tr-TR" dirty="0"/>
              <a:t>+x+1) sola 3 </a:t>
            </a:r>
            <a:r>
              <a:rPr lang="tr-TR" dirty="0" err="1"/>
              <a:t>shift</a:t>
            </a:r>
            <a:r>
              <a:rPr lang="tr-TR" dirty="0"/>
              <a:t> yapılırsa 10011000 (x</a:t>
            </a:r>
            <a:r>
              <a:rPr lang="tr-TR" baseline="30000" dirty="0"/>
              <a:t>7</a:t>
            </a:r>
            <a:r>
              <a:rPr lang="tr-TR" dirty="0"/>
              <a:t>+x</a:t>
            </a:r>
            <a:r>
              <a:rPr lang="tr-TR" baseline="30000" dirty="0"/>
              <a:t>4</a:t>
            </a:r>
            <a:r>
              <a:rPr lang="tr-TR" dirty="0"/>
              <a:t>+x</a:t>
            </a:r>
            <a:r>
              <a:rPr lang="tr-TR" baseline="30000" dirty="0"/>
              <a:t>3</a:t>
            </a:r>
            <a:r>
              <a:rPr lang="tr-TR" dirty="0"/>
              <a:t>) olur. </a:t>
            </a:r>
          </a:p>
          <a:p>
            <a:pPr lvl="1"/>
            <a:r>
              <a:rPr lang="en-US" dirty="0"/>
              <a:t>10011 (x</a:t>
            </a:r>
            <a:r>
              <a:rPr lang="en-US" baseline="30000" dirty="0"/>
              <a:t>4</a:t>
            </a:r>
            <a:r>
              <a:rPr lang="en-US" dirty="0"/>
              <a:t>+x+1) </a:t>
            </a:r>
            <a:r>
              <a:rPr lang="en-US" dirty="0" err="1"/>
              <a:t>sağa</a:t>
            </a:r>
            <a:r>
              <a:rPr lang="en-US" dirty="0"/>
              <a:t> 3 shift</a:t>
            </a:r>
            <a:r>
              <a:rPr lang="tr-TR" dirty="0"/>
              <a:t> yapılırsa 10 (x) olur.</a:t>
            </a:r>
          </a:p>
          <a:p>
            <a:pPr lvl="1"/>
            <a:r>
              <a:rPr lang="tr-TR" dirty="0" err="1"/>
              <a:t>Polinom</a:t>
            </a:r>
            <a:r>
              <a:rPr lang="tr-TR" dirty="0"/>
              <a:t> işlemleri daha kısadır. </a:t>
            </a:r>
          </a:p>
          <a:p>
            <a:pPr lvl="1"/>
            <a:r>
              <a:rPr lang="fi-FI" dirty="0"/>
              <a:t>Bölünen ilk terimi bölenin ilk</a:t>
            </a:r>
            <a:r>
              <a:rPr lang="tr-TR" dirty="0"/>
              <a:t> terimine bölünür (x</a:t>
            </a:r>
            <a:r>
              <a:rPr lang="tr-TR" baseline="30000" dirty="0"/>
              <a:t>6</a:t>
            </a:r>
            <a:r>
              <a:rPr lang="tr-TR" dirty="0"/>
              <a:t>/x</a:t>
            </a:r>
            <a:r>
              <a:rPr lang="tr-TR" baseline="30000" dirty="0"/>
              <a:t>3</a:t>
            </a:r>
            <a:r>
              <a:rPr lang="tr-TR" dirty="0"/>
              <a:t>=x</a:t>
            </a:r>
            <a:r>
              <a:rPr lang="tr-TR" baseline="30000" dirty="0"/>
              <a:t>3</a:t>
            </a:r>
            <a:r>
              <a:rPr lang="tr-TR" dirty="0"/>
              <a:t>) ve sonuç </a:t>
            </a:r>
            <a:r>
              <a:rPr lang="tr-TR" dirty="0" err="1"/>
              <a:t>divisor</a:t>
            </a:r>
            <a:r>
              <a:rPr lang="tr-TR" dirty="0"/>
              <a:t> ile çarpılır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963" y="2136371"/>
            <a:ext cx="5190661" cy="38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8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Cyclic</a:t>
            </a:r>
            <a:r>
              <a:rPr lang="tr-TR" dirty="0"/>
              <a:t> kodlar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Polinomlar</a:t>
            </a:r>
            <a:endParaRPr lang="tr-TR" dirty="0"/>
          </a:p>
          <a:p>
            <a:r>
              <a:rPr lang="tr-TR" dirty="0"/>
              <a:t>Tabloda CRC kodları ve kullanıldığı yerler verilmiştir. </a:t>
            </a:r>
          </a:p>
          <a:p>
            <a:r>
              <a:rPr lang="tr-TR" dirty="0" err="1"/>
              <a:t>Reed</a:t>
            </a:r>
            <a:r>
              <a:rPr lang="tr-TR" dirty="0"/>
              <a:t>‐Solomon kodu günümüzde hata denetimi ve düzeltmesi için yaygın kullanılmaktadır.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10" y="4001294"/>
            <a:ext cx="6315943" cy="23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1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Checksum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Checksum</a:t>
            </a:r>
            <a:r>
              <a:rPr lang="tr-TR" dirty="0"/>
              <a:t> </a:t>
            </a:r>
            <a:r>
              <a:rPr lang="tr-TR" dirty="0" err="1"/>
              <a:t>Internette</a:t>
            </a:r>
            <a:r>
              <a:rPr lang="tr-TR" dirty="0"/>
              <a:t> yaygın kullanılmaktadır. </a:t>
            </a:r>
          </a:p>
          <a:p>
            <a:r>
              <a:rPr lang="tr-TR" dirty="0"/>
              <a:t>Gönderilen sayıların toplamı alınır ve birlikte gönderilir.</a:t>
            </a:r>
          </a:p>
          <a:p>
            <a:r>
              <a:rPr lang="tr-TR" dirty="0"/>
              <a:t>(7,11,12,0,6) için (7,11,12,0,6,</a:t>
            </a:r>
            <a:r>
              <a:rPr lang="tr-TR" b="1" dirty="0"/>
              <a:t>36).</a:t>
            </a:r>
          </a:p>
          <a:p>
            <a:r>
              <a:rPr lang="tr-TR" dirty="0"/>
              <a:t> Alıcı gelen sayıları toplar ve gelen toplamla karşılaştırır. Aynı ise data alınır değilse atılır.</a:t>
            </a:r>
          </a:p>
          <a:p>
            <a:r>
              <a:rPr lang="tr-TR" dirty="0" err="1"/>
              <a:t>Checksum’da</a:t>
            </a:r>
            <a:r>
              <a:rPr lang="tr-TR" dirty="0"/>
              <a:t> toplama işlemi </a:t>
            </a:r>
            <a:r>
              <a:rPr lang="tr-TR" b="1" dirty="0" err="1"/>
              <a:t>one’s</a:t>
            </a:r>
            <a:r>
              <a:rPr lang="tr-TR" b="1" dirty="0"/>
              <a:t> </a:t>
            </a:r>
            <a:r>
              <a:rPr lang="tr-TR" b="1" dirty="0" err="1"/>
              <a:t>complement</a:t>
            </a:r>
            <a:r>
              <a:rPr lang="tr-TR" b="1" dirty="0"/>
              <a:t> (birin </a:t>
            </a:r>
            <a:r>
              <a:rPr lang="tr-TR" b="1" dirty="0" err="1"/>
              <a:t>tümleyeni</a:t>
            </a:r>
            <a:r>
              <a:rPr lang="tr-TR" b="1" dirty="0"/>
              <a:t>) </a:t>
            </a:r>
            <a:r>
              <a:rPr lang="tr-TR" dirty="0"/>
              <a:t>aritmetiğiyle yapılır.</a:t>
            </a:r>
          </a:p>
          <a:p>
            <a:r>
              <a:rPr lang="tr-TR" dirty="0"/>
              <a:t>Gönderilecek veri 4 bit şeklinde gönderilirse;</a:t>
            </a:r>
          </a:p>
          <a:p>
            <a:r>
              <a:rPr lang="tr-TR" b="1" dirty="0"/>
              <a:t>Örnek</a:t>
            </a:r>
          </a:p>
          <a:p>
            <a:pPr lvl="1"/>
            <a:r>
              <a:rPr lang="tr-TR" dirty="0"/>
              <a:t>21 sayısını sadece 4 bitle gösteriniz.</a:t>
            </a:r>
          </a:p>
          <a:p>
            <a:pPr lvl="1"/>
            <a:r>
              <a:rPr lang="tr-TR" dirty="0"/>
              <a:t>21 = 10101, en soldaki 1 sağa alınır ve toplanır. 0101 + 1 = 0110 (6) olur.</a:t>
            </a:r>
          </a:p>
        </p:txBody>
      </p:sp>
    </p:spTree>
    <p:extLst>
      <p:ext uri="{BB962C8B-B14F-4D97-AF65-F5344CB8AC3E}">
        <p14:creationId xmlns:p14="http://schemas.microsoft.com/office/powerpoint/2010/main" val="316557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Checksum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Şekilde 4‐bit kullanılarak gönderici ve alıcı tarafta yapılan işlemler görülmektedir.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71" y="2692725"/>
            <a:ext cx="5605636" cy="36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1114" y="1510136"/>
            <a:ext cx="10515600" cy="1565421"/>
          </a:xfrm>
        </p:spPr>
        <p:txBody>
          <a:bodyPr/>
          <a:lstStyle/>
          <a:p>
            <a:r>
              <a:rPr lang="tr-TR" dirty="0" err="1"/>
              <a:t>Burst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, en az iki veya daha fazla bit bozulur. Bozulan bitler </a:t>
            </a:r>
            <a:r>
              <a:rPr lang="tr-TR" dirty="0" err="1"/>
              <a:t>ardarda</a:t>
            </a:r>
            <a:r>
              <a:rPr lang="tr-TR" dirty="0"/>
              <a:t> olmayabilir.</a:t>
            </a:r>
          </a:p>
          <a:p>
            <a:r>
              <a:rPr lang="da-DK" dirty="0"/>
              <a:t>Şekilde single‐bit error ve burst error</a:t>
            </a:r>
            <a:r>
              <a:rPr lang="tr-TR" dirty="0"/>
              <a:t> görülmektedir.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68" y="3432609"/>
            <a:ext cx="4812305" cy="30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46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Checksum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Internette</a:t>
            </a:r>
            <a:r>
              <a:rPr lang="tr-TR" sz="2400" dirty="0"/>
              <a:t> 16‐bit </a:t>
            </a:r>
            <a:r>
              <a:rPr lang="tr-TR" sz="2400" dirty="0" err="1"/>
              <a:t>checksum</a:t>
            </a:r>
            <a:r>
              <a:rPr lang="tr-TR" sz="2400" dirty="0"/>
              <a:t> kullanılır.</a:t>
            </a:r>
          </a:p>
          <a:p>
            <a:r>
              <a:rPr lang="tr-TR" sz="2400" dirty="0"/>
              <a:t>Gönderen mesajı 16‐bit parçalara böler ve hepsini 1 </a:t>
            </a:r>
            <a:r>
              <a:rPr lang="tr-TR" sz="2400" dirty="0" err="1"/>
              <a:t>tümleyene</a:t>
            </a:r>
            <a:r>
              <a:rPr lang="tr-TR" sz="2400" dirty="0"/>
              <a:t> göre toplar.</a:t>
            </a:r>
          </a:p>
          <a:p>
            <a:r>
              <a:rPr lang="tr-TR" sz="2400" dirty="0"/>
              <a:t>Toplamın </a:t>
            </a:r>
            <a:r>
              <a:rPr lang="tr-TR" sz="2400" dirty="0" err="1"/>
              <a:t>tümleyeni</a:t>
            </a:r>
            <a:r>
              <a:rPr lang="tr-TR" sz="2400" dirty="0"/>
              <a:t> alınır ve </a:t>
            </a:r>
            <a:r>
              <a:rPr lang="tr-TR" sz="2400" dirty="0" err="1"/>
              <a:t>checksum</a:t>
            </a:r>
            <a:r>
              <a:rPr lang="tr-TR" sz="2400" dirty="0"/>
              <a:t> elde edilir.</a:t>
            </a:r>
          </a:p>
          <a:p>
            <a:r>
              <a:rPr lang="tr-TR" sz="2400" dirty="0"/>
              <a:t>Alıcı aynı işlemleri tekrarlar. </a:t>
            </a:r>
            <a:r>
              <a:rPr lang="tr-TR" sz="2400" dirty="0" err="1"/>
              <a:t>Checksum</a:t>
            </a:r>
            <a:r>
              <a:rPr lang="tr-TR" sz="2400" dirty="0"/>
              <a:t> değeri 0 olursa hata yoktur.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35" y="3915295"/>
            <a:ext cx="5920761" cy="26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1kbps hızında iletişim yapılırken 1/100 sn </a:t>
            </a:r>
            <a:r>
              <a:rPr lang="tr-TR" dirty="0" err="1"/>
              <a:t>noise</a:t>
            </a:r>
            <a:r>
              <a:rPr lang="tr-TR" dirty="0"/>
              <a:t> oluşursa, 10 bit bozulur. </a:t>
            </a:r>
          </a:p>
          <a:p>
            <a:r>
              <a:rPr lang="tr-TR" dirty="0"/>
              <a:t>1Mbps hızında iletişim yapılırsa toplam 10.000 bit bozulur. </a:t>
            </a:r>
          </a:p>
          <a:p>
            <a:r>
              <a:rPr lang="tr-TR" dirty="0"/>
              <a:t>Hata denetimi ve düzeltmede </a:t>
            </a:r>
            <a:r>
              <a:rPr lang="tr-TR" b="1" dirty="0" err="1"/>
              <a:t>redundancy</a:t>
            </a:r>
            <a:r>
              <a:rPr lang="tr-TR" b="1" dirty="0"/>
              <a:t> (</a:t>
            </a:r>
            <a:r>
              <a:rPr lang="tr-TR" b="1" dirty="0" err="1"/>
              <a:t>artıklık</a:t>
            </a:r>
            <a:r>
              <a:rPr lang="tr-TR" b="1" dirty="0"/>
              <a:t>) temel yaklaşımdır. Gönderilen </a:t>
            </a:r>
            <a:r>
              <a:rPr lang="tr-TR" dirty="0"/>
              <a:t>veriyle birlikte hata denetim ve düzeltme bitleri eklenir.</a:t>
            </a:r>
          </a:p>
          <a:p>
            <a:r>
              <a:rPr lang="tr-TR" dirty="0" err="1"/>
              <a:t>Redundant</a:t>
            </a:r>
            <a:r>
              <a:rPr lang="tr-TR" dirty="0"/>
              <a:t> bitler gönderende eklenir, alıcıda çıkartılır.</a:t>
            </a:r>
          </a:p>
          <a:p>
            <a:r>
              <a:rPr lang="tr-TR" dirty="0"/>
              <a:t>Hata düzeltme hata denetlemeden çok daha zordur.</a:t>
            </a:r>
          </a:p>
          <a:p>
            <a:r>
              <a:rPr lang="tr-TR" b="1" dirty="0" err="1"/>
              <a:t>Error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(hata denetleme), hata olup olmadığına bakılır.</a:t>
            </a:r>
          </a:p>
          <a:p>
            <a:r>
              <a:rPr lang="tr-TR" b="1" dirty="0" err="1"/>
              <a:t>Error</a:t>
            </a:r>
            <a:r>
              <a:rPr lang="tr-TR" b="1" dirty="0"/>
              <a:t> </a:t>
            </a:r>
            <a:r>
              <a:rPr lang="tr-TR" b="1" dirty="0" err="1"/>
              <a:t>correction</a:t>
            </a:r>
            <a:r>
              <a:rPr lang="tr-TR" b="1" dirty="0"/>
              <a:t>(hata düzeltme), hata varsa düzeltme işlemi yapılır.</a:t>
            </a:r>
          </a:p>
          <a:p>
            <a:r>
              <a:rPr lang="tr-TR" dirty="0"/>
              <a:t>Hata denetlemede hatanın boyutuyla ilgilenilmez.</a:t>
            </a:r>
          </a:p>
          <a:p>
            <a:r>
              <a:rPr lang="sv-SE" dirty="0"/>
              <a:t>Hata düzeltmede tam olarak kaç bitte bozulma olduğunu bilmek</a:t>
            </a:r>
            <a:r>
              <a:rPr lang="tr-TR" dirty="0"/>
              <a:t> zorundayız.</a:t>
            </a:r>
          </a:p>
          <a:p>
            <a:pPr lvl="1"/>
            <a:r>
              <a:rPr lang="tr-TR" dirty="0"/>
              <a:t>Daha da önemlisi bitlerin pozisyonları bulunmalıdır</a:t>
            </a:r>
          </a:p>
        </p:txBody>
      </p:sp>
    </p:spTree>
    <p:extLst>
      <p:ext uri="{BB962C8B-B14F-4D97-AF65-F5344CB8AC3E}">
        <p14:creationId xmlns:p14="http://schemas.microsoft.com/office/powerpoint/2010/main" val="134890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2641872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, alıcı tarafından </a:t>
            </a:r>
            <a:r>
              <a:rPr lang="tr-TR" dirty="0" err="1"/>
              <a:t>redundant</a:t>
            </a:r>
            <a:r>
              <a:rPr lang="tr-TR" dirty="0"/>
              <a:t> bitler kullanılarak mesajın tamamı tahmin edilmeye çalışılır. </a:t>
            </a:r>
            <a:r>
              <a:rPr lang="tr-TR" dirty="0" err="1"/>
              <a:t>Retransmit</a:t>
            </a:r>
            <a:r>
              <a:rPr lang="tr-TR" dirty="0"/>
              <a:t>, alıcı hatayı denetler ve göndericiden mesajı tekrar göndermesini ister.</a:t>
            </a:r>
          </a:p>
          <a:p>
            <a:r>
              <a:rPr lang="tr-TR" dirty="0" err="1"/>
              <a:t>Redundancy</a:t>
            </a:r>
            <a:r>
              <a:rPr lang="tr-TR" dirty="0"/>
              <a:t>, farklı kodlama yöntemleri kullanılarak oluşturulur.</a:t>
            </a:r>
          </a:p>
          <a:p>
            <a:r>
              <a:rPr lang="tr-TR" dirty="0"/>
              <a:t>Kodlama yöntemleri, iki grupta yapılır: blok kodlama ve </a:t>
            </a:r>
            <a:r>
              <a:rPr lang="tr-TR" dirty="0" err="1"/>
              <a:t>convolution</a:t>
            </a:r>
            <a:r>
              <a:rPr lang="tr-TR" dirty="0"/>
              <a:t> kodlama.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18" y="4362482"/>
            <a:ext cx="5491398" cy="21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3260181"/>
          </a:xfrm>
        </p:spPr>
        <p:txBody>
          <a:bodyPr>
            <a:normAutofit/>
          </a:bodyPr>
          <a:lstStyle/>
          <a:p>
            <a:r>
              <a:rPr lang="tr-TR" dirty="0" err="1"/>
              <a:t>Moduler</a:t>
            </a:r>
            <a:r>
              <a:rPr lang="tr-TR" dirty="0"/>
              <a:t> aritmetikte, sınırlı aralıkta tamsayı kullanılır. Mod‐2 aritmetikte toplama ve çıkarma işlemleri aşağıdaki gibi yapılır:</a:t>
            </a:r>
          </a:p>
          <a:p>
            <a:pPr lvl="1"/>
            <a:r>
              <a:rPr lang="es-ES" dirty="0"/>
              <a:t>Toplama: 0+0=0 0+1=1 1+0=1 1+1=0</a:t>
            </a:r>
            <a:endParaRPr lang="tr-TR" dirty="0"/>
          </a:p>
          <a:p>
            <a:pPr lvl="1"/>
            <a:r>
              <a:rPr lang="tr-TR" dirty="0"/>
              <a:t> Çıkarma: 0‐0=0 0‐1=1 1‐0=1 1‐1=0</a:t>
            </a:r>
          </a:p>
          <a:p>
            <a:r>
              <a:rPr lang="tr-TR" dirty="0"/>
              <a:t>Toplama ve çıkarma aynı sonucu verir ve XOR işlemiyle gerçekleştirilirler.</a:t>
            </a:r>
          </a:p>
          <a:p>
            <a:r>
              <a:rPr lang="tr-TR" dirty="0"/>
              <a:t>XOR işlemi aynı girişler için 0, farklı girişler için 1 sonucunu üretir.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04" y="4909296"/>
            <a:ext cx="7052588" cy="18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Blok kodlamada mesaj </a:t>
            </a:r>
            <a:r>
              <a:rPr lang="tr-TR" i="1" dirty="0"/>
              <a:t>k‐bit bloklara (</a:t>
            </a:r>
            <a:r>
              <a:rPr lang="tr-TR" i="1" dirty="0" err="1"/>
              <a:t>dataword</a:t>
            </a:r>
            <a:r>
              <a:rPr lang="tr-TR" i="1" dirty="0"/>
              <a:t>) bölünür.</a:t>
            </a:r>
          </a:p>
          <a:p>
            <a:r>
              <a:rPr lang="sv-SE" dirty="0"/>
              <a:t>Her bloğa </a:t>
            </a:r>
            <a:r>
              <a:rPr lang="sv-SE" i="1" dirty="0"/>
              <a:t>r‐bit redundant bit eklenir.</a:t>
            </a:r>
            <a:r>
              <a:rPr lang="tr-TR" i="1" dirty="0"/>
              <a:t> </a:t>
            </a:r>
          </a:p>
          <a:p>
            <a:r>
              <a:rPr lang="tr-TR" dirty="0"/>
              <a:t>Oluşan </a:t>
            </a:r>
            <a:r>
              <a:rPr lang="tr-TR" i="1" dirty="0"/>
              <a:t>n=</a:t>
            </a:r>
            <a:r>
              <a:rPr lang="tr-TR" i="1" dirty="0" err="1"/>
              <a:t>k+r</a:t>
            </a:r>
            <a:r>
              <a:rPr lang="tr-TR" i="1" dirty="0"/>
              <a:t> bit </a:t>
            </a:r>
            <a:r>
              <a:rPr lang="tr-TR" b="1" i="1" dirty="0" err="1"/>
              <a:t>codeword</a:t>
            </a:r>
            <a:r>
              <a:rPr lang="tr-TR" b="1" i="1" dirty="0"/>
              <a:t> olarak adlandırılır.</a:t>
            </a:r>
          </a:p>
          <a:p>
            <a:r>
              <a:rPr lang="tr-TR" dirty="0"/>
              <a:t>Toplam 2</a:t>
            </a:r>
            <a:r>
              <a:rPr lang="tr-TR" baseline="30000" dirty="0"/>
              <a:t>k</a:t>
            </a:r>
            <a:r>
              <a:rPr lang="tr-TR" dirty="0"/>
              <a:t> </a:t>
            </a:r>
            <a:r>
              <a:rPr lang="tr-TR" dirty="0" err="1"/>
              <a:t>dataword</a:t>
            </a:r>
            <a:r>
              <a:rPr lang="tr-TR" dirty="0"/>
              <a:t> ve 2</a:t>
            </a:r>
            <a:r>
              <a:rPr lang="tr-TR" baseline="30000" dirty="0"/>
              <a:t>n</a:t>
            </a:r>
            <a:r>
              <a:rPr lang="tr-TR" dirty="0"/>
              <a:t> </a:t>
            </a:r>
            <a:r>
              <a:rPr lang="tr-TR" dirty="0" err="1"/>
              <a:t>codeword</a:t>
            </a:r>
            <a:r>
              <a:rPr lang="tr-TR" dirty="0"/>
              <a:t> üretilebilir. Ancak 2</a:t>
            </a:r>
            <a:r>
              <a:rPr lang="tr-TR" baseline="30000" dirty="0"/>
              <a:t>k</a:t>
            </a:r>
            <a:r>
              <a:rPr lang="tr-TR" dirty="0"/>
              <a:t> adet </a:t>
            </a:r>
            <a:r>
              <a:rPr lang="tr-TR" dirty="0" err="1"/>
              <a:t>codeword</a:t>
            </a:r>
            <a:r>
              <a:rPr lang="tr-TR" dirty="0"/>
              <a:t>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33" y="4265333"/>
            <a:ext cx="6294213" cy="23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Blok kodlama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Hata denetimi (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İki durumda alıcı orijinal </a:t>
            </a:r>
            <a:r>
              <a:rPr lang="tr-TR" dirty="0" err="1"/>
              <a:t>codeword’deki</a:t>
            </a:r>
            <a:r>
              <a:rPr lang="tr-TR" dirty="0"/>
              <a:t> hatayı algılar.</a:t>
            </a:r>
          </a:p>
          <a:p>
            <a:pPr lvl="2"/>
            <a:r>
              <a:rPr lang="tr-TR" dirty="0"/>
              <a:t>Alıcı geçerli </a:t>
            </a:r>
            <a:r>
              <a:rPr lang="tr-TR" dirty="0" err="1"/>
              <a:t>codeword</a:t>
            </a:r>
            <a:r>
              <a:rPr lang="tr-TR" dirty="0"/>
              <a:t> listesine sahiptir.</a:t>
            </a:r>
          </a:p>
          <a:p>
            <a:pPr lvl="2"/>
            <a:r>
              <a:rPr lang="tr-TR" dirty="0"/>
              <a:t>Orijinal </a:t>
            </a:r>
            <a:r>
              <a:rPr lang="tr-TR" dirty="0" err="1"/>
              <a:t>codeword</a:t>
            </a:r>
            <a:r>
              <a:rPr lang="tr-TR" dirty="0"/>
              <a:t> geçerli olmayan bir tanesi ile değişir.</a:t>
            </a:r>
          </a:p>
          <a:p>
            <a:pPr lvl="1"/>
            <a:r>
              <a:rPr lang="tr-TR" dirty="0"/>
              <a:t>Gönderici </a:t>
            </a:r>
            <a:r>
              <a:rPr lang="tr-TR" dirty="0" err="1"/>
              <a:t>dataword</a:t>
            </a:r>
            <a:r>
              <a:rPr lang="tr-TR" dirty="0"/>
              <a:t> kullanarak </a:t>
            </a:r>
            <a:r>
              <a:rPr lang="tr-TR" dirty="0" err="1"/>
              <a:t>codeword</a:t>
            </a:r>
            <a:r>
              <a:rPr lang="tr-TR" dirty="0"/>
              <a:t> oluşturur.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62" y="3999196"/>
            <a:ext cx="5778926" cy="25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5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2406</Words>
  <Application>Microsoft Office PowerPoint</Application>
  <PresentationFormat>Geniş ekran</PresentationFormat>
  <Paragraphs>221</Paragraphs>
  <Slides>40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Teması</vt:lpstr>
      <vt:lpstr>Hata Kontrolü</vt:lpstr>
      <vt:lpstr>Konular</vt:lpstr>
      <vt:lpstr>Giriş</vt:lpstr>
      <vt:lpstr>Giriş</vt:lpstr>
      <vt:lpstr>Giriş</vt:lpstr>
      <vt:lpstr>Giriş</vt:lpstr>
      <vt:lpstr>Giriş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Blok kodlama</vt:lpstr>
      <vt:lpstr>Lineer blok kodlar</vt:lpstr>
      <vt:lpstr>Lineer blok kodlar</vt:lpstr>
      <vt:lpstr>Lineer blok kodlar</vt:lpstr>
      <vt:lpstr>Lineer blok kodlar</vt:lpstr>
      <vt:lpstr>Lineer blok kodlar</vt:lpstr>
      <vt:lpstr>Lineer blok kodlar</vt:lpstr>
      <vt:lpstr>Lineer blok kodlar</vt:lpstr>
      <vt:lpstr>Lineer blok kodlar</vt:lpstr>
      <vt:lpstr>Lineer blok kodlar</vt:lpstr>
      <vt:lpstr>Cyclic kodlar</vt:lpstr>
      <vt:lpstr>Cyclic kodlar</vt:lpstr>
      <vt:lpstr>Cyclic kodlar</vt:lpstr>
      <vt:lpstr>Cyclic kodlar</vt:lpstr>
      <vt:lpstr>Cyclic kodlar</vt:lpstr>
      <vt:lpstr>Cyclic kodlar</vt:lpstr>
      <vt:lpstr>Cyclic kodlar</vt:lpstr>
      <vt:lpstr>Cyclic kodlar</vt:lpstr>
      <vt:lpstr>Checksum</vt:lpstr>
      <vt:lpstr>Checksum</vt:lpstr>
      <vt:lpstr>Checksum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Hata Kontrolü</dc:title>
  <dc:creator>mevlut</dc:creator>
  <cp:lastModifiedBy>Mevlüt Ersoy</cp:lastModifiedBy>
  <cp:revision>19</cp:revision>
  <dcterms:created xsi:type="dcterms:W3CDTF">2018-12-19T13:23:58Z</dcterms:created>
  <dcterms:modified xsi:type="dcterms:W3CDTF">2022-11-30T21:19:14Z</dcterms:modified>
</cp:coreProperties>
</file>