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8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l" defTabSz="584200" rtl="0" fontAlgn="auto" latinLnBrk="0" hangingPunct="0">
      <a:lnSpc>
        <a:spcPct val="8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l" defTabSz="584200" rtl="0" fontAlgn="auto" latinLnBrk="0" hangingPunct="0">
      <a:lnSpc>
        <a:spcPct val="8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l" defTabSz="584200" rtl="0" fontAlgn="auto" latinLnBrk="0" hangingPunct="0">
      <a:lnSpc>
        <a:spcPct val="8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l" defTabSz="584200" rtl="0" fontAlgn="auto" latinLnBrk="0" hangingPunct="0">
      <a:lnSpc>
        <a:spcPct val="8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l" defTabSz="584200" rtl="0" fontAlgn="auto" latinLnBrk="0" hangingPunct="0">
      <a:lnSpc>
        <a:spcPct val="8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l" defTabSz="584200" rtl="0" fontAlgn="auto" latinLnBrk="0" hangingPunct="0">
      <a:lnSpc>
        <a:spcPct val="8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l" defTabSz="584200" rtl="0" fontAlgn="auto" latinLnBrk="0" hangingPunct="0">
      <a:lnSpc>
        <a:spcPct val="8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l" defTabSz="584200" rtl="0" fontAlgn="auto" latinLnBrk="0" hangingPunct="0">
      <a:lnSpc>
        <a:spcPct val="8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2434335"/>
            <a:ext cx="21945600" cy="70662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111" name="Body Level One…"/>
          <p:cNvSpPr txBox="1"/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3" sz="5400">
                <a:solidFill>
                  <a:srgbClr val="000000"/>
                </a:solidFill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ody Level One…"/>
          <p:cNvSpPr txBox="1"/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Fact information"/>
          <p:cNvSpPr txBox="1"/>
          <p:nvPr>
            <p:ph type="body" sz="quarter" idx="21" hasCustomPrompt="1"/>
          </p:nvPr>
        </p:nvSpPr>
        <p:spPr>
          <a:xfrm>
            <a:off x="1219200" y="94361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b="0" cap="all" spc="-32" sz="3200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Attribution"/>
          <p:cNvSpPr txBox="1"/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b="0" cap="all" spc="-32"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 person’s lower body with blue pants and green shoes on a yellow and pink floor"/>
          <p:cNvSpPr/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wo adults wearing outfits with bold, solid colors—green, blue, pink, and yellow"/>
          <p:cNvSpPr/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Person blowing pink bubblegum against a solid pink and blue background"/>
          <p:cNvSpPr/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 person’s lower body with blue pants and green shoes on a yellow and pink floor"/>
          <p:cNvSpPr/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rs—green, blue, pink, and yellow"/>
          <p:cNvSpPr/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24384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/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Caption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A person’s lower body with blue pants and green shoes on a yellow and pink floor"/>
          <p:cNvSpPr/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pc="-220" sz="22000">
                <a:solidFill>
                  <a:srgbClr val="FFD74C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20000"/>
              </a:lnSpc>
              <a:spcBef>
                <a:spcPts val="0"/>
              </a:spcBef>
              <a:defRPr b="0"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>
            <a:lvl1pPr>
              <a:defRPr spc="-1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20000"/>
              </a:lnSpc>
              <a:spcBef>
                <a:spcPts val="0"/>
              </a:spcBef>
              <a:defRPr b="0"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63" name="Partial view of a building exterior painted yellow with blue window shutters and a curtained doorway"/>
          <p:cNvSpPr/>
          <p:nvPr>
            <p:ph type="pic" idx="21"/>
          </p:nvPr>
        </p:nvSpPr>
        <p:spPr>
          <a:xfrm>
            <a:off x="9156700" y="-38100"/>
            <a:ext cx="19693467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Author and Date"/>
          <p:cNvSpPr txBox="1"/>
          <p:nvPr>
            <p:ph type="body" sz="quarter" idx="22" hasCustomPrompt="1"/>
          </p:nvPr>
        </p:nvSpPr>
        <p:spPr>
          <a:xfrm>
            <a:off x="1219200" y="1646935"/>
            <a:ext cx="8356600" cy="7701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Body Level One…"/>
          <p:cNvSpPr txBox="1"/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>
            <a:lvl1pPr>
              <a:defRPr spc="-1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74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20000"/>
              </a:lnSpc>
              <a:spcBef>
                <a:spcPts val="0"/>
              </a:spcBef>
              <a:defRPr b="0"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75" name="Author and Date"/>
          <p:cNvSpPr txBox="1"/>
          <p:nvPr>
            <p:ph type="body" sz="quarter" idx="21" hasCustomPrompt="1"/>
          </p:nvPr>
        </p:nvSpPr>
        <p:spPr>
          <a:xfrm>
            <a:off x="1219200" y="1646935"/>
            <a:ext cx="8356600" cy="7701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Title"/>
          <p:cNvSpPr txBox="1"/>
          <p:nvPr>
            <p:ph type="title" hasCustomPrompt="1"/>
          </p:nvPr>
        </p:nvSpPr>
        <p:spPr>
          <a:xfrm>
            <a:off x="1219200" y="2439639"/>
            <a:ext cx="8356600" cy="3068291"/>
          </a:xfrm>
          <a:prstGeom prst="rect">
            <a:avLst/>
          </a:prstGeom>
        </p:spPr>
        <p:txBody>
          <a:bodyPr/>
          <a:lstStyle>
            <a:lvl1pPr>
              <a:defRPr spc="-1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85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20000"/>
              </a:lnSpc>
              <a:spcBef>
                <a:spcPts val="0"/>
              </a:spcBef>
              <a:defRPr b="0"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86" name="Author and Date"/>
          <p:cNvSpPr txBox="1"/>
          <p:nvPr>
            <p:ph type="body" sz="quarter" idx="21" hasCustomPrompt="1"/>
          </p:nvPr>
        </p:nvSpPr>
        <p:spPr>
          <a:xfrm>
            <a:off x="1219200" y="1646935"/>
            <a:ext cx="8356600" cy="7701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ection Title"/>
          <p:cNvSpPr txBox="1"/>
          <p:nvPr>
            <p:ph type="title" hasCustomPrompt="1"/>
          </p:nvPr>
        </p:nvSpPr>
        <p:spPr>
          <a:xfrm>
            <a:off x="1219200" y="4064000"/>
            <a:ext cx="21945600" cy="5930900"/>
          </a:xfrm>
          <a:prstGeom prst="rect">
            <a:avLst/>
          </a:prstGeom>
        </p:spPr>
        <p:txBody>
          <a:bodyPr anchor="ctr"/>
          <a:lstStyle>
            <a:lvl1pPr defTabSz="584200">
              <a:defRPr spc="0">
                <a:solidFill>
                  <a:srgbClr val="FFFFFF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5500">
              <a:lnSpc>
                <a:spcPts val="26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40" strike="noStrike" sz="140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40" strike="noStrike" sz="140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40" strike="noStrike" sz="140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40" strike="noStrike" sz="140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40" strike="noStrike" sz="140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40" strike="noStrike" sz="140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40" strike="noStrike" sz="140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40" strike="noStrike" sz="140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40" strike="noStrike" sz="14000" u="none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aclu.org/news/racial-justice/how-artificial-intelligence-might-prevent-you-from-getting-hired" TargetMode="External"/><Relationship Id="rId3" Type="http://schemas.openxmlformats.org/officeDocument/2006/relationships/hyperlink" Target="https://mashable.com/article/chatgpt-ai-racism-bias" TargetMode="External"/><Relationship Id="rId4" Type="http://schemas.openxmlformats.org/officeDocument/2006/relationships/hyperlink" Target="https://www.lewissilkin.com/en/insights/discrimination-and-bias-in-ai-recruitment-a-case-study" TargetMode="External"/><Relationship Id="rId5" Type="http://schemas.openxmlformats.org/officeDocument/2006/relationships/hyperlink" Target="https://mashable.com/article/openai-chatgpt-racial-bias-in-recruiting" TargetMode="External"/><Relationship Id="rId6" Type="http://schemas.openxmlformats.org/officeDocument/2006/relationships/hyperlink" Target="https://kplegal.com.tr/en/an-interesting-decision-on-artificial-intelligence-driven-recruitment-tools-the-bias-law-for-employment-algorithms-and-the-situation-in-turkey/" TargetMode="External"/><Relationship Id="rId7" Type="http://schemas.openxmlformats.org/officeDocument/2006/relationships/hyperlink" Target="https://www.logically.ai/articles/5-examples-of-biased-ai" TargetMode="External"/><Relationship Id="rId8" Type="http://schemas.openxmlformats.org/officeDocument/2006/relationships/hyperlink" Target="https://datatron.com/real-life-examples-of-discriminating-artificial-intelligence/" TargetMode="External"/><Relationship Id="rId9" Type="http://schemas.openxmlformats.org/officeDocument/2006/relationships/hyperlink" Target="https://www.researchgate.net/publication/373948488_Ethics_and_discrimination_in_artificial_intelligence-enabled_recruitment_practices" TargetMode="External"/><Relationship Id="rId10" Type="http://schemas.openxmlformats.org/officeDocument/2006/relationships/hyperlink" Target="https://doi.org/10.1057/s41599-023-02079-x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Two adults wearing outfits with bold, solid colors—green, blue, pink, and yellow" descr="Two adults wearing outfits with bold, solid colors—green, blue, pink, and yellow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55" t="1879" r="207" b="187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73" name="Did you really fail that interview just because you are not “good enough”?"/>
          <p:cNvSpPr txBox="1"/>
          <p:nvPr>
            <p:ph type="body" sz="quarter" idx="1"/>
          </p:nvPr>
        </p:nvSpPr>
        <p:spPr>
          <a:xfrm>
            <a:off x="806019" y="8825210"/>
            <a:ext cx="22771962" cy="2095501"/>
          </a:xfrm>
          <a:prstGeom prst="rect">
            <a:avLst/>
          </a:prstGeom>
        </p:spPr>
        <p:txBody>
          <a:bodyPr/>
          <a:lstStyle/>
          <a:p>
            <a:pPr/>
            <a:r>
              <a:t>Did you really fail that interview just because you are not “good enough”?</a:t>
            </a:r>
          </a:p>
        </p:txBody>
      </p:sp>
      <p:sp>
        <p:nvSpPr>
          <p:cNvPr id="174" name="Ethics and Discriminatı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Ethics and Discriminatıon</a:t>
            </a:r>
          </a:p>
          <a:p>
            <a:pPr/>
            <a:r>
              <a:t>IN AI Based Recruıtment</a:t>
            </a:r>
          </a:p>
        </p:txBody>
      </p:sp>
      <p:sp>
        <p:nvSpPr>
          <p:cNvPr id="175" name="Alperen DEmİRCİ &amp; ARDA dENİZ Ayyıldız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Alperen DEmİRCİ &amp; ARDA dENİZ Ayyıldız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or Turkiye…"/>
          <p:cNvSpPr txBox="1"/>
          <p:nvPr>
            <p:ph type="body" idx="1"/>
          </p:nvPr>
        </p:nvSpPr>
        <p:spPr>
          <a:xfrm>
            <a:off x="624019" y="1992619"/>
            <a:ext cx="23135962" cy="11129963"/>
          </a:xfrm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For Turkiye</a:t>
            </a:r>
          </a:p>
          <a:p>
            <a:pPr lvl="1">
              <a:defRPr b="0" sz="3700"/>
            </a:pPr>
            <a:r>
              <a:t>Turkiye does not have a specific law about algorithmic bias, however it has TİHEK 6071 which is against all types of discrimination.</a:t>
            </a:r>
          </a:p>
          <a:p>
            <a:pPr lvl="1">
              <a:defRPr b="0" sz="3700"/>
            </a:pPr>
            <a:r>
              <a:t>The Turkish Human Rights and Equality Institution Law No. 6701 aims to prevent discrimination and promote human rights based on human dignity. </a:t>
            </a:r>
          </a:p>
          <a:p>
            <a:pPr lvl="1">
              <a:defRPr b="0" sz="3700"/>
            </a:pPr>
            <a:r>
              <a:t>It establishes the Human Rights and Equality Institution of Turkey, defining its organization, duties, and authorities to ensure equal treatment, prevent discrimination, and combat torture and ill-treatment effectively.</a:t>
            </a:r>
          </a:p>
          <a:p>
            <a:pPr>
              <a:defRPr sz="3700"/>
            </a:pPr>
            <a:r>
              <a:t>For USA</a:t>
            </a:r>
          </a:p>
          <a:p>
            <a:pPr lvl="1">
              <a:defRPr b="0" sz="3700"/>
            </a:pPr>
            <a:r>
              <a:t>NYC 144, stipulates that employers who use an automated employment decision tool or “AEDT” (automated hiring system) to assist with employment decisions must verify whether such tools are acting biased.</a:t>
            </a:r>
          </a:p>
          <a:p>
            <a:pPr lvl="1">
              <a:defRPr b="0" sz="3700"/>
            </a:pPr>
            <a:r>
              <a:t>NYC 144 shortly is a compliance law for employers to make “AEDT” processes more clear and transparent.</a:t>
            </a:r>
          </a:p>
          <a:p>
            <a:pPr lvl="1">
              <a:defRPr b="0" sz="3700"/>
            </a:pPr>
            <a:r>
              <a:t>Some lawmakers want to make employers using AI tools follow stricter non-discrimination rules. </a:t>
            </a:r>
          </a:p>
          <a:p>
            <a:pPr lvl="1">
              <a:defRPr b="0" sz="3700"/>
            </a:pPr>
            <a:r>
              <a:t>The American Data Privacy and Protection Act bans using data in ways that discriminate based on race, color, religion, national origin, sex, or disability. </a:t>
            </a:r>
          </a:p>
          <a:p>
            <a:pPr lvl="1">
              <a:defRPr b="0" sz="3700"/>
            </a:pPr>
            <a:r>
              <a:t>Some states also want to ban very risky AI tools.</a:t>
            </a:r>
          </a:p>
        </p:txBody>
      </p:sp>
      <p:sp>
        <p:nvSpPr>
          <p:cNvPr id="232" name="LEGAL POINT OF VIEW"/>
          <p:cNvSpPr txBox="1"/>
          <p:nvPr>
            <p:ph type="title"/>
          </p:nvPr>
        </p:nvSpPr>
        <p:spPr>
          <a:xfrm>
            <a:off x="1219200" y="254000"/>
            <a:ext cx="21945600" cy="1965061"/>
          </a:xfrm>
          <a:prstGeom prst="rect">
            <a:avLst/>
          </a:prstGeom>
        </p:spPr>
        <p:txBody>
          <a:bodyPr/>
          <a:lstStyle/>
          <a:p>
            <a:pPr/>
            <a:r>
              <a:t>LEGAL POINT OF 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Experiment:…"/>
          <p:cNvSpPr txBox="1"/>
          <p:nvPr>
            <p:ph type="body" idx="1"/>
          </p:nvPr>
        </p:nvSpPr>
        <p:spPr>
          <a:xfrm>
            <a:off x="624019" y="1992619"/>
            <a:ext cx="23135962" cy="11256790"/>
          </a:xfrm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Experiment:</a:t>
            </a:r>
          </a:p>
          <a:p>
            <a:pPr lvl="1">
              <a:defRPr b="0" sz="3700"/>
            </a:pPr>
            <a:r>
              <a:t>Bunch of interviewees are interviewed using a qualitative analysis software (Nvivio 12.0 Plus).</a:t>
            </a:r>
          </a:p>
          <a:p>
            <a:pPr lvl="1">
              <a:defRPr b="0" sz="3700"/>
            </a:pPr>
            <a:r>
              <a:t>This software had some features which is powered by AI, like transcription and coding of the interview recordings or filtering the irrelevant applicants based on their skills/jobs etc. </a:t>
            </a:r>
          </a:p>
          <a:p>
            <a:pPr lvl="1">
              <a:defRPr b="0" sz="3700"/>
            </a:pPr>
            <a:r>
              <a:t>The interviewees are interviewed for 30 minutes with different meetings(face to face, online, telephone).</a:t>
            </a:r>
          </a:p>
          <a:p>
            <a:pPr lvl="1">
              <a:defRPr b="0" sz="3700"/>
            </a:pPr>
            <a:r>
              <a:t>At the end, researchers asked what do job seekers feel about usage of AI in recruitment processes.</a:t>
            </a:r>
          </a:p>
          <a:p>
            <a:pPr>
              <a:defRPr sz="3700"/>
            </a:pPr>
            <a:r>
              <a:t>Results:</a:t>
            </a:r>
          </a:p>
          <a:p>
            <a:pPr lvl="1">
              <a:defRPr b="0" sz="3700"/>
            </a:pPr>
            <a:r>
              <a:t>In the end, our job seekers concluded that there are 5 key points for this topic:</a:t>
            </a:r>
          </a:p>
          <a:p>
            <a:pPr lvl="2" marL="2056870" indent="-685270">
              <a:buClrTx/>
              <a:buSzPct val="100000"/>
              <a:buAutoNum type="arabicPeriod" startAt="1"/>
              <a:defRPr b="0" sz="3700"/>
            </a:pPr>
            <a:r>
              <a:t>Time</a:t>
            </a:r>
          </a:p>
          <a:p>
            <a:pPr lvl="2" marL="2056870" indent="-685270">
              <a:buClrTx/>
              <a:buSzPct val="100000"/>
              <a:buAutoNum type="arabicPeriod" startAt="1"/>
              <a:defRPr b="0" sz="3700"/>
            </a:pPr>
            <a:r>
              <a:t>Human Bias</a:t>
            </a:r>
          </a:p>
          <a:p>
            <a:pPr lvl="2" marL="2056870" indent="-685270">
              <a:buClrTx/>
              <a:buSzPct val="100000"/>
              <a:buAutoNum type="arabicPeriod" startAt="1"/>
              <a:defRPr b="0" sz="3700"/>
            </a:pPr>
            <a:r>
              <a:t>Unfamiliarity</a:t>
            </a:r>
          </a:p>
          <a:p>
            <a:pPr lvl="2" marL="2056870" indent="-685270">
              <a:buClrTx/>
              <a:buSzPct val="100000"/>
              <a:buAutoNum type="arabicPeriod" startAt="1"/>
              <a:defRPr b="0" sz="3700"/>
            </a:pPr>
            <a:r>
              <a:t>Algorithmic Bias</a:t>
            </a:r>
          </a:p>
          <a:p>
            <a:pPr lvl="2" marL="2056870" indent="-685270">
              <a:buClrTx/>
              <a:buSzPct val="100000"/>
              <a:buAutoNum type="arabicPeriod" startAt="1"/>
              <a:defRPr b="0" sz="3700"/>
            </a:pPr>
            <a:r>
              <a:t>Fighting with Bias</a:t>
            </a:r>
          </a:p>
        </p:txBody>
      </p:sp>
      <p:sp>
        <p:nvSpPr>
          <p:cNvPr id="235" name="What DO INTERVIewees THiNK ?"/>
          <p:cNvSpPr txBox="1"/>
          <p:nvPr>
            <p:ph type="title"/>
          </p:nvPr>
        </p:nvSpPr>
        <p:spPr>
          <a:xfrm>
            <a:off x="1219200" y="254000"/>
            <a:ext cx="21945600" cy="1965061"/>
          </a:xfrm>
          <a:prstGeom prst="rect">
            <a:avLst/>
          </a:prstGeom>
        </p:spPr>
        <p:txBody>
          <a:bodyPr/>
          <a:lstStyle/>
          <a:p>
            <a:pPr/>
            <a:r>
              <a:t>What DO INTERVIewees THiNK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imple schema of what we have covered so far."/>
          <p:cNvSpPr txBox="1"/>
          <p:nvPr>
            <p:ph type="body" sz="quarter" idx="1"/>
          </p:nvPr>
        </p:nvSpPr>
        <p:spPr>
          <a:xfrm>
            <a:off x="1206251" y="2857500"/>
            <a:ext cx="8356601" cy="1360686"/>
          </a:xfrm>
          <a:prstGeom prst="rect">
            <a:avLst/>
          </a:prstGeom>
        </p:spPr>
        <p:txBody>
          <a:bodyPr/>
          <a:lstStyle/>
          <a:p>
            <a:pPr/>
            <a:r>
              <a:t>Simple schema of what we have covered so far.</a:t>
            </a:r>
          </a:p>
        </p:txBody>
      </p:sp>
      <p:sp>
        <p:nvSpPr>
          <p:cNvPr id="238" name="OUTLINE OF OUR COVERAGE"/>
          <p:cNvSpPr txBox="1"/>
          <p:nvPr>
            <p:ph type="title"/>
          </p:nvPr>
        </p:nvSpPr>
        <p:spPr>
          <a:xfrm>
            <a:off x="1206251" y="983372"/>
            <a:ext cx="8356601" cy="1674665"/>
          </a:xfrm>
          <a:prstGeom prst="rect">
            <a:avLst/>
          </a:prstGeom>
        </p:spPr>
        <p:txBody>
          <a:bodyPr/>
          <a:lstStyle/>
          <a:p>
            <a:pPr/>
            <a:r>
              <a:t>OUTLINE OF OUR COVERAGE</a:t>
            </a:r>
          </a:p>
        </p:txBody>
      </p:sp>
      <p:pic>
        <p:nvPicPr>
          <p:cNvPr id="239" name="Screenshot 2024-05-18 at 23.06.20.png" descr="Screenshot 2024-05-18 at 23.06.20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4356" t="0" r="4356" b="0"/>
          <a:stretch>
            <a:fillRect/>
          </a:stretch>
        </p:blipFill>
        <p:spPr>
          <a:xfrm>
            <a:off x="269825" y="4417649"/>
            <a:ext cx="10229625" cy="8652055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240" name="Screenshot 2024-05-18 at 23.12.22.png" descr="Screenshot 2024-05-18 at 23.12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20140" y="4400746"/>
            <a:ext cx="13164120" cy="580139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41" name="Timeline for the ABR system and its’ effects."/>
          <p:cNvSpPr txBox="1"/>
          <p:nvPr/>
        </p:nvSpPr>
        <p:spPr>
          <a:xfrm>
            <a:off x="11759604" y="2857500"/>
            <a:ext cx="11685192" cy="1360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85800" indent="-685800">
              <a:buClr>
                <a:srgbClr val="57BEF0"/>
              </a:buClr>
              <a:buSzPct val="250000"/>
              <a:buChar char="-"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Timeline for the ABR system and its’ effects.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https://www.aclu.org/news/racial-justice/how-artificial-intelligence-might-prevent-you-from-getting-hired…"/>
          <p:cNvSpPr txBox="1"/>
          <p:nvPr>
            <p:ph type="body" idx="1"/>
          </p:nvPr>
        </p:nvSpPr>
        <p:spPr>
          <a:xfrm>
            <a:off x="624019" y="2805419"/>
            <a:ext cx="23135962" cy="7841721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https://www.aclu.org/news/racial-justice/how-artificial-intelligence-might-prevent-you-from-getting-hired</a:t>
            </a:r>
            <a:endParaRPr>
              <a:solidFill>
                <a:srgbClr val="FFFFFF">
                  <a:alpha val="84706"/>
                </a:srgbClr>
              </a:solidFill>
            </a:endParaRPr>
          </a:p>
          <a:p>
            <a:pPr>
              <a:defRPr sz="3600">
                <a:solidFill>
                  <a:srgbClr val="5E5E5E"/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https://mashable.com/article/chatgpt-ai-racism-bias</a:t>
            </a:r>
            <a:r>
              <a:t> </a:t>
            </a:r>
          </a:p>
          <a:p>
            <a:pPr>
              <a:defRPr sz="3600">
                <a:solidFill>
                  <a:srgbClr val="5E5E5E"/>
                </a:solidFill>
              </a:defRPr>
            </a:pPr>
            <a:r>
              <a:rPr u="sng">
                <a:hlinkClick r:id="rId4" invalidUrl="" action="" tgtFrame="" tooltip="" history="1" highlightClick="0" endSnd="0"/>
              </a:rPr>
              <a:t>https://www.lewissilkin.com/en/insights/discrimination-and-bias-in-ai-recruitment-a-case-study</a:t>
            </a:r>
            <a:r>
              <a:t> </a:t>
            </a:r>
          </a:p>
          <a:p>
            <a:pPr>
              <a:defRPr sz="3600">
                <a:solidFill>
                  <a:srgbClr val="5E5E5E"/>
                </a:solidFill>
              </a:defRPr>
            </a:pPr>
            <a:r>
              <a:rPr u="sng">
                <a:hlinkClick r:id="rId5" invalidUrl="" action="" tgtFrame="" tooltip="" history="1" highlightClick="0" endSnd="0"/>
              </a:rPr>
              <a:t>https://mashable.com/article/openai-chatgpt-racial-bias-in-recruiting</a:t>
            </a:r>
          </a:p>
          <a:p>
            <a:pPr>
              <a:defRPr sz="3600">
                <a:solidFill>
                  <a:srgbClr val="5E5E5E"/>
                </a:solidFill>
              </a:defRPr>
            </a:pPr>
            <a:r>
              <a:rPr u="sng">
                <a:hlinkClick r:id="rId6" invalidUrl="" action="" tgtFrame="" tooltip="" history="1" highlightClick="0" endSnd="0"/>
              </a:rPr>
              <a:t>https://kplegal.com.tr/en/an-interesting-decision-on-artificial-intelligence-driven-recruitment-tools-the-bias-law-for-employment-algorithms-and-the-situation-in-turkey/</a:t>
            </a:r>
          </a:p>
          <a:p>
            <a:pPr>
              <a:defRPr sz="3600">
                <a:solidFill>
                  <a:srgbClr val="5E5E5E"/>
                </a:solidFill>
              </a:defRPr>
            </a:pPr>
            <a:r>
              <a:rPr u="sng">
                <a:hlinkClick r:id="rId7" invalidUrl="" action="" tgtFrame="" tooltip="" history="1" highlightClick="0" endSnd="0"/>
              </a:rPr>
              <a:t>https://www.logically.ai/articles/5-examples-of-biased-ai</a:t>
            </a:r>
            <a:r>
              <a:t> </a:t>
            </a:r>
          </a:p>
          <a:p>
            <a:pPr>
              <a:defRPr sz="3600">
                <a:solidFill>
                  <a:srgbClr val="5E5E5E"/>
                </a:solidFill>
              </a:defRPr>
            </a:pPr>
            <a:r>
              <a:rPr u="sng">
                <a:hlinkClick r:id="rId8" invalidUrl="" action="" tgtFrame="" tooltip="" history="1" highlightClick="0" endSnd="0"/>
              </a:rPr>
              <a:t>https://datatron.com/real-life-examples-of-discriminating-artificial-intelligence/</a:t>
            </a:r>
            <a:r>
              <a:t> </a:t>
            </a:r>
          </a:p>
          <a:p>
            <a:pPr>
              <a:defRPr sz="3600">
                <a:solidFill>
                  <a:srgbClr val="5E5E5E"/>
                </a:solidFill>
              </a:defRPr>
            </a:pPr>
            <a:r>
              <a:rPr u="sng">
                <a:hlinkClick r:id="rId9" invalidUrl="" action="" tgtFrame="" tooltip="" history="1" highlightClick="0" endSnd="0"/>
              </a:rPr>
              <a:t>https://www.researchgate.net/publication/373948488_Ethics_and_discrimination_in_artificial_intelligence-enabled_recruitment_practices</a:t>
            </a:r>
            <a:r>
              <a:t> </a:t>
            </a:r>
          </a:p>
          <a:p>
            <a:pPr>
              <a:defRPr sz="3600">
                <a:solidFill>
                  <a:srgbClr val="5E5E5E"/>
                </a:solidFill>
              </a:defRPr>
            </a:pPr>
            <a:r>
              <a:t> </a:t>
            </a:r>
            <a:r>
              <a:rPr u="sng">
                <a:hlinkClick r:id="rId10" invalidUrl="" action="" tgtFrame="" tooltip="" history="1" highlightClick="0" endSnd="0"/>
              </a:rPr>
              <a:t>https://doi.org/10.1057/s41599-023-02079-x</a:t>
            </a:r>
            <a:r>
              <a:rPr sz="1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44" name="REFERENCES"/>
          <p:cNvSpPr txBox="1"/>
          <p:nvPr>
            <p:ph type="title"/>
          </p:nvPr>
        </p:nvSpPr>
        <p:spPr>
          <a:xfrm>
            <a:off x="1219200" y="558800"/>
            <a:ext cx="21945600" cy="1965061"/>
          </a:xfrm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at WILL we cover"/>
          <p:cNvSpPr txBox="1"/>
          <p:nvPr>
            <p:ph type="title"/>
          </p:nvPr>
        </p:nvSpPr>
        <p:spPr>
          <a:xfrm>
            <a:off x="1206251" y="864839"/>
            <a:ext cx="8356601" cy="1503545"/>
          </a:xfrm>
          <a:prstGeom prst="rect">
            <a:avLst/>
          </a:prstGeom>
        </p:spPr>
        <p:txBody>
          <a:bodyPr/>
          <a:lstStyle/>
          <a:p>
            <a:pPr/>
            <a:r>
              <a:t>What WILL we cover</a:t>
            </a:r>
          </a:p>
        </p:txBody>
      </p:sp>
      <p:pic>
        <p:nvPicPr>
          <p:cNvPr id="178" name="Partial view of a building exterior painted yellow with blue window shutters and a curtained doorway" descr="Partial view of a building exterior painted yellow with blue window shutters and a curtained doorway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01" t="0" r="7287" b="0"/>
          <a:stretch>
            <a:fillRect/>
          </a:stretch>
        </p:blipFill>
        <p:spPr>
          <a:xfrm>
            <a:off x="11985029" y="3797110"/>
            <a:ext cx="11234168" cy="8027458"/>
          </a:xfrm>
          <a:prstGeom prst="rect">
            <a:avLst/>
          </a:prstGeom>
        </p:spPr>
      </p:pic>
      <p:sp>
        <p:nvSpPr>
          <p:cNvPr id="179" name="Recruitment Processes and Discrimination Theory…"/>
          <p:cNvSpPr txBox="1"/>
          <p:nvPr>
            <p:ph type="body" sz="half" idx="1"/>
          </p:nvPr>
        </p:nvSpPr>
        <p:spPr>
          <a:xfrm>
            <a:off x="100145" y="2413140"/>
            <a:ext cx="10568814" cy="10133808"/>
          </a:xfrm>
          <a:prstGeom prst="rect">
            <a:avLst/>
          </a:prstGeom>
        </p:spPr>
        <p:txBody>
          <a:bodyPr/>
          <a:lstStyle/>
          <a:p>
            <a:pPr marL="452628" indent="-452628" defTabSz="385572">
              <a:spcBef>
                <a:spcPts val="1500"/>
              </a:spcBef>
              <a:buClrTx/>
              <a:buSzPct val="100000"/>
              <a:buAutoNum type="arabicPeriod" startAt="1"/>
              <a:defRPr sz="2772"/>
            </a:pPr>
            <a:r>
              <a:t>Recruitment Processes and Discrimination Theory</a:t>
            </a:r>
          </a:p>
          <a:p>
            <a:pPr lvl="1" marL="905256" indent="-452628" defTabSz="385572">
              <a:spcBef>
                <a:spcPts val="1500"/>
              </a:spcBef>
              <a:defRPr b="0" sz="2772"/>
            </a:pPr>
            <a:r>
              <a:t>Understanding the terminology and identifying the problem.</a:t>
            </a:r>
          </a:p>
          <a:p>
            <a:pPr marL="452628" indent="-452628" defTabSz="385572">
              <a:spcBef>
                <a:spcPts val="1500"/>
              </a:spcBef>
              <a:buClrTx/>
              <a:buSzPct val="100000"/>
              <a:buAutoNum type="arabicPeriod" startAt="1"/>
              <a:defRPr sz="2772"/>
            </a:pPr>
            <a:r>
              <a:t>Benefits of AI-Based Recruitment</a:t>
            </a:r>
          </a:p>
          <a:p>
            <a:pPr lvl="1" marL="905256" indent="-452628" defTabSz="385572">
              <a:spcBef>
                <a:spcPts val="1500"/>
              </a:spcBef>
              <a:defRPr b="0" sz="2772"/>
            </a:pPr>
            <a:r>
              <a:t>Exploring the advantages of a smart, innovative approach.</a:t>
            </a:r>
          </a:p>
          <a:p>
            <a:pPr marL="452628" indent="-452628" defTabSz="385572">
              <a:spcBef>
                <a:spcPts val="1500"/>
              </a:spcBef>
              <a:buClrTx/>
              <a:buSzPct val="100000"/>
              <a:buAutoNum type="arabicPeriod" startAt="1"/>
              <a:defRPr sz="2772"/>
            </a:pPr>
            <a:r>
              <a:t>Discrimination in AI-Based Recruitment</a:t>
            </a:r>
          </a:p>
          <a:p>
            <a:pPr lvl="1" marL="905256" indent="-452628" defTabSz="385572">
              <a:spcBef>
                <a:spcPts val="1500"/>
              </a:spcBef>
              <a:defRPr b="0" sz="2772"/>
            </a:pPr>
            <a:r>
              <a:t>Humans are biased—so can AI be!</a:t>
            </a:r>
          </a:p>
          <a:p>
            <a:pPr marL="452628" indent="-452628" defTabSz="385572">
              <a:spcBef>
                <a:spcPts val="1500"/>
              </a:spcBef>
              <a:buClrTx/>
              <a:buSzPct val="100000"/>
              <a:buAutoNum type="arabicPeriod" startAt="1"/>
              <a:defRPr sz="2772"/>
            </a:pPr>
            <a:r>
              <a:t>Types of Discrimination in AI-Based Recruitment</a:t>
            </a:r>
          </a:p>
          <a:p>
            <a:pPr lvl="1" marL="905256" indent="-452628" defTabSz="385572">
              <a:spcBef>
                <a:spcPts val="1500"/>
              </a:spcBef>
              <a:defRPr b="0" sz="2772"/>
            </a:pPr>
            <a:r>
              <a:t>Identifying different forms of bias in AI systems.</a:t>
            </a:r>
          </a:p>
          <a:p>
            <a:pPr marL="452628" indent="-452628" defTabSz="385572">
              <a:spcBef>
                <a:spcPts val="1500"/>
              </a:spcBef>
              <a:buClrTx/>
              <a:buSzPct val="100000"/>
              <a:buAutoNum type="arabicPeriod" startAt="1"/>
              <a:defRPr sz="2772"/>
            </a:pPr>
            <a:r>
              <a:t>Real-Life Examples of AI Discrimination</a:t>
            </a:r>
          </a:p>
          <a:p>
            <a:pPr lvl="1" marL="905256" indent="-452628" defTabSz="385572">
              <a:spcBef>
                <a:spcPts val="1500"/>
              </a:spcBef>
              <a:defRPr b="0" sz="2772"/>
            </a:pPr>
            <a:r>
              <a:t>Case studies highlighting AI bias.</a:t>
            </a:r>
          </a:p>
          <a:p>
            <a:pPr marL="452628" indent="-452628" defTabSz="385572">
              <a:spcBef>
                <a:spcPts val="1500"/>
              </a:spcBef>
              <a:buClrTx/>
              <a:buSzPct val="100000"/>
              <a:buAutoNum type="arabicPeriod" startAt="1"/>
              <a:defRPr sz="2772"/>
            </a:pPr>
            <a:r>
              <a:t>Eliminating Discrimination in AI-Based Recruitment</a:t>
            </a:r>
          </a:p>
          <a:p>
            <a:pPr lvl="1" marL="905256" indent="-452628" defTabSz="385572">
              <a:spcBef>
                <a:spcPts val="1500"/>
              </a:spcBef>
              <a:defRPr b="0" sz="2772"/>
            </a:pPr>
            <a:r>
              <a:t>Strategies for creating fair AI recruitment processes.</a:t>
            </a:r>
          </a:p>
          <a:p>
            <a:pPr marL="452628" indent="-452628" defTabSz="385572">
              <a:spcBef>
                <a:spcPts val="1500"/>
              </a:spcBef>
              <a:buClrTx/>
              <a:buSzPct val="100000"/>
              <a:buAutoNum type="arabicPeriod" startAt="1"/>
              <a:defRPr sz="2772"/>
            </a:pPr>
            <a:r>
              <a:t>Legal Perspectives</a:t>
            </a:r>
          </a:p>
          <a:p>
            <a:pPr lvl="1" marL="905256" indent="-452628" defTabSz="385572">
              <a:spcBef>
                <a:spcPts val="1500"/>
              </a:spcBef>
              <a:defRPr b="0" sz="2772"/>
            </a:pPr>
            <a:r>
              <a:t>The regulatory landscape and legal considerations.</a:t>
            </a:r>
          </a:p>
          <a:p>
            <a:pPr marL="452628" indent="-452628" defTabSz="385572">
              <a:spcBef>
                <a:spcPts val="1500"/>
              </a:spcBef>
              <a:buClrTx/>
              <a:buSzPct val="100000"/>
              <a:buAutoNum type="arabicPeriod" startAt="1"/>
              <a:defRPr sz="2772"/>
            </a:pPr>
            <a:r>
              <a:t>Outline</a:t>
            </a:r>
          </a:p>
          <a:p>
            <a:pPr marL="452628" indent="-452628" defTabSz="385572">
              <a:spcBef>
                <a:spcPts val="1500"/>
              </a:spcBef>
              <a:buClrTx/>
              <a:buSzPct val="100000"/>
              <a:buAutoNum type="arabicPeriod" startAt="1"/>
              <a:defRPr sz="2772"/>
            </a:pPr>
            <a:r>
              <a:t>Solutions</a:t>
            </a:r>
          </a:p>
          <a:p>
            <a:pPr lvl="1" marL="905256" indent="-452628" defTabSz="385572">
              <a:spcBef>
                <a:spcPts val="1500"/>
              </a:spcBef>
              <a:defRPr b="0" sz="2772"/>
            </a:pPr>
            <a:r>
              <a:t>Practical steps to address and prevent AI discrimination.</a:t>
            </a:r>
          </a:p>
          <a:p>
            <a:pPr marL="452628" indent="-452628" defTabSz="385572">
              <a:spcBef>
                <a:spcPts val="1500"/>
              </a:spcBef>
              <a:buClrTx/>
              <a:buSzPct val="100000"/>
              <a:buAutoNum type="arabicPeriod" startAt="1"/>
              <a:defRPr sz="2772"/>
            </a:pPr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ifficult, expensive task to do. Can we automate this?…"/>
          <p:cNvSpPr txBox="1"/>
          <p:nvPr>
            <p:ph type="body" sz="quarter" idx="1"/>
          </p:nvPr>
        </p:nvSpPr>
        <p:spPr>
          <a:xfrm>
            <a:off x="1211515" y="3475037"/>
            <a:ext cx="21945601" cy="210190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b="0"/>
            </a:pPr>
            <a:r>
              <a:t>Difficult, expensive task to do. Can we automate this?</a:t>
            </a:r>
          </a:p>
          <a:p>
            <a:pPr>
              <a:lnSpc>
                <a:spcPct val="100000"/>
              </a:lnSpc>
              <a:defRPr b="0"/>
            </a:pPr>
            <a:r>
              <a:t>Classic a decision problem with given attributes.</a:t>
            </a:r>
          </a:p>
        </p:txBody>
      </p:sp>
      <p:sp>
        <p:nvSpPr>
          <p:cNvPr id="182" name="ReCRUIT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ReCRUITMENT</a:t>
            </a:r>
          </a:p>
        </p:txBody>
      </p:sp>
      <p:grpSp>
        <p:nvGrpSpPr>
          <p:cNvPr id="185" name="Job…"/>
          <p:cNvGrpSpPr/>
          <p:nvPr/>
        </p:nvGrpSpPr>
        <p:grpSpPr>
          <a:xfrm>
            <a:off x="2913688" y="6990349"/>
            <a:ext cx="2732121" cy="2735651"/>
            <a:chOff x="0" y="0"/>
            <a:chExt cx="2732119" cy="2735650"/>
          </a:xfrm>
        </p:grpSpPr>
        <p:sp>
          <p:nvSpPr>
            <p:cNvPr id="184" name="Job…"/>
            <p:cNvSpPr/>
            <p:nvPr/>
          </p:nvSpPr>
          <p:spPr>
            <a:xfrm>
              <a:off x="50800" y="50800"/>
              <a:ext cx="2630520" cy="26340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20000"/>
                </a:lnSpc>
                <a:spcBef>
                  <a:spcPts val="0"/>
                </a:spcBef>
                <a:defRPr b="0" cap="all" sz="2500">
                  <a:solidFill>
                    <a:srgbClr val="000000"/>
                  </a:solidFill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r>
                <a:t>Job</a:t>
              </a:r>
            </a:p>
            <a:p>
              <a:pPr algn="ctr" defTabSz="825500">
                <a:lnSpc>
                  <a:spcPct val="120000"/>
                </a:lnSpc>
                <a:spcBef>
                  <a:spcPts val="0"/>
                </a:spcBef>
                <a:defRPr b="0" cap="all" sz="2500">
                  <a:solidFill>
                    <a:srgbClr val="000000"/>
                  </a:solidFill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r>
                <a:t>DESCRIPTION</a:t>
              </a:r>
            </a:p>
          </p:txBody>
        </p:sp>
        <p:pic>
          <p:nvPicPr>
            <p:cNvPr id="183" name="Job… JobDESCRIPTION" descr="Job… JobDESCRIPTION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2732121" cy="2735651"/>
            </a:xfrm>
            <a:prstGeom prst="rect">
              <a:avLst/>
            </a:prstGeom>
            <a:effectLst/>
          </p:spPr>
        </p:pic>
      </p:grpSp>
      <p:grpSp>
        <p:nvGrpSpPr>
          <p:cNvPr id="188" name="TALENT…"/>
          <p:cNvGrpSpPr/>
          <p:nvPr/>
        </p:nvGrpSpPr>
        <p:grpSpPr>
          <a:xfrm>
            <a:off x="6078589" y="6990349"/>
            <a:ext cx="2732121" cy="2735651"/>
            <a:chOff x="0" y="0"/>
            <a:chExt cx="2732119" cy="2735650"/>
          </a:xfrm>
        </p:grpSpPr>
        <p:sp>
          <p:nvSpPr>
            <p:cNvPr id="187" name="TALENT…"/>
            <p:cNvSpPr/>
            <p:nvPr/>
          </p:nvSpPr>
          <p:spPr>
            <a:xfrm>
              <a:off x="50800" y="50800"/>
              <a:ext cx="2630520" cy="26340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20000"/>
                </a:lnSpc>
                <a:spcBef>
                  <a:spcPts val="0"/>
                </a:spcBef>
                <a:defRPr b="0" cap="all" sz="2500">
                  <a:solidFill>
                    <a:srgbClr val="000000"/>
                  </a:solidFill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r>
                <a:t>TALENT</a:t>
              </a:r>
            </a:p>
            <a:p>
              <a:pPr algn="ctr" defTabSz="825500">
                <a:lnSpc>
                  <a:spcPct val="120000"/>
                </a:lnSpc>
                <a:spcBef>
                  <a:spcPts val="0"/>
                </a:spcBef>
                <a:defRPr b="0" cap="all" sz="2500">
                  <a:solidFill>
                    <a:srgbClr val="000000"/>
                  </a:solidFill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r>
                <a:t>SEARCH</a:t>
              </a:r>
            </a:p>
          </p:txBody>
        </p:sp>
        <p:pic>
          <p:nvPicPr>
            <p:cNvPr id="186" name="TALENT… TALENTSEARCH" descr="TALENT… TALENTSEARCH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2732121" cy="2735651"/>
            </a:xfrm>
            <a:prstGeom prst="rect">
              <a:avLst/>
            </a:prstGeom>
            <a:effectLst/>
          </p:spPr>
        </p:pic>
      </p:grpSp>
      <p:grpSp>
        <p:nvGrpSpPr>
          <p:cNvPr id="191" name="SHORTLISTING"/>
          <p:cNvGrpSpPr/>
          <p:nvPr/>
        </p:nvGrpSpPr>
        <p:grpSpPr>
          <a:xfrm>
            <a:off x="9243490" y="6990349"/>
            <a:ext cx="2732120" cy="2735651"/>
            <a:chOff x="0" y="0"/>
            <a:chExt cx="2732119" cy="2735650"/>
          </a:xfrm>
        </p:grpSpPr>
        <p:sp>
          <p:nvSpPr>
            <p:cNvPr id="190" name="SHORTLISTING"/>
            <p:cNvSpPr/>
            <p:nvPr/>
          </p:nvSpPr>
          <p:spPr>
            <a:xfrm>
              <a:off x="50800" y="50800"/>
              <a:ext cx="2630520" cy="26340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20000"/>
                </a:lnSpc>
                <a:spcBef>
                  <a:spcPts val="0"/>
                </a:spcBef>
                <a:defRPr b="0" cap="all" sz="2500">
                  <a:solidFill>
                    <a:srgbClr val="000000"/>
                  </a:solidFill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lvl1pPr>
            </a:lstStyle>
            <a:p>
              <a:pPr/>
              <a:r>
                <a:t>SHORTLISTING</a:t>
              </a:r>
            </a:p>
          </p:txBody>
        </p:sp>
        <p:pic>
          <p:nvPicPr>
            <p:cNvPr id="189" name="SHORTLISTING SHORTLISTING" descr="SHORTLISTING SHORTLISTI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2732121" cy="2735651"/>
            </a:xfrm>
            <a:prstGeom prst="rect">
              <a:avLst/>
            </a:prstGeom>
            <a:effectLst/>
          </p:spPr>
        </p:pic>
      </p:grpSp>
      <p:grpSp>
        <p:nvGrpSpPr>
          <p:cNvPr id="194" name="SCREENING"/>
          <p:cNvGrpSpPr/>
          <p:nvPr/>
        </p:nvGrpSpPr>
        <p:grpSpPr>
          <a:xfrm>
            <a:off x="12408390" y="6990349"/>
            <a:ext cx="2732121" cy="2735651"/>
            <a:chOff x="0" y="0"/>
            <a:chExt cx="2732119" cy="2735650"/>
          </a:xfrm>
        </p:grpSpPr>
        <p:sp>
          <p:nvSpPr>
            <p:cNvPr id="193" name="SCREENING"/>
            <p:cNvSpPr/>
            <p:nvPr/>
          </p:nvSpPr>
          <p:spPr>
            <a:xfrm>
              <a:off x="50800" y="50800"/>
              <a:ext cx="2630520" cy="26340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20000"/>
                </a:lnSpc>
                <a:spcBef>
                  <a:spcPts val="0"/>
                </a:spcBef>
                <a:defRPr b="0" cap="all" sz="2500">
                  <a:solidFill>
                    <a:srgbClr val="000000"/>
                  </a:solidFill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lvl1pPr>
            </a:lstStyle>
            <a:p>
              <a:pPr/>
              <a:r>
                <a:t>SCREENING</a:t>
              </a:r>
            </a:p>
          </p:txBody>
        </p:sp>
        <p:pic>
          <p:nvPicPr>
            <p:cNvPr id="192" name="SCREENING SCREENING" descr="SCREENING SCREENI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2732121" cy="2735651"/>
            </a:xfrm>
            <a:prstGeom prst="rect">
              <a:avLst/>
            </a:prstGeom>
            <a:effectLst/>
          </p:spPr>
        </p:pic>
      </p:grpSp>
      <p:grpSp>
        <p:nvGrpSpPr>
          <p:cNvPr id="197" name="INTERVIEW"/>
          <p:cNvGrpSpPr/>
          <p:nvPr/>
        </p:nvGrpSpPr>
        <p:grpSpPr>
          <a:xfrm>
            <a:off x="15560839" y="6990349"/>
            <a:ext cx="2732121" cy="2735651"/>
            <a:chOff x="0" y="0"/>
            <a:chExt cx="2732119" cy="2735650"/>
          </a:xfrm>
        </p:grpSpPr>
        <p:sp>
          <p:nvSpPr>
            <p:cNvPr id="196" name="INTERVIEW"/>
            <p:cNvSpPr/>
            <p:nvPr/>
          </p:nvSpPr>
          <p:spPr>
            <a:xfrm>
              <a:off x="50800" y="50800"/>
              <a:ext cx="2630520" cy="26340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20000"/>
                </a:lnSpc>
                <a:spcBef>
                  <a:spcPts val="0"/>
                </a:spcBef>
                <a:defRPr b="0" cap="all" sz="2500">
                  <a:solidFill>
                    <a:srgbClr val="000000"/>
                  </a:solidFill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lvl1pPr>
            </a:lstStyle>
            <a:p>
              <a:pPr/>
              <a:r>
                <a:t>INTERVIEW</a:t>
              </a:r>
            </a:p>
          </p:txBody>
        </p:sp>
        <p:pic>
          <p:nvPicPr>
            <p:cNvPr id="195" name="INTERVIEW INTERVIEW" descr="INTERVIEW INTERVIEW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2732121" cy="2735651"/>
            </a:xfrm>
            <a:prstGeom prst="rect">
              <a:avLst/>
            </a:prstGeom>
            <a:effectLst/>
          </p:spPr>
        </p:pic>
      </p:grpSp>
      <p:grpSp>
        <p:nvGrpSpPr>
          <p:cNvPr id="200" name="EVALUATION"/>
          <p:cNvGrpSpPr/>
          <p:nvPr/>
        </p:nvGrpSpPr>
        <p:grpSpPr>
          <a:xfrm>
            <a:off x="18738191" y="6990349"/>
            <a:ext cx="2732120" cy="2735651"/>
            <a:chOff x="0" y="0"/>
            <a:chExt cx="2732119" cy="2735650"/>
          </a:xfrm>
        </p:grpSpPr>
        <p:sp>
          <p:nvSpPr>
            <p:cNvPr id="199" name="EVALUATION"/>
            <p:cNvSpPr/>
            <p:nvPr/>
          </p:nvSpPr>
          <p:spPr>
            <a:xfrm>
              <a:off x="50800" y="50800"/>
              <a:ext cx="2630520" cy="26340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20000"/>
                </a:lnSpc>
                <a:spcBef>
                  <a:spcPts val="0"/>
                </a:spcBef>
                <a:defRPr b="0" cap="all" sz="2500">
                  <a:solidFill>
                    <a:srgbClr val="000000"/>
                  </a:solidFill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lvl1pPr>
            </a:lstStyle>
            <a:p>
              <a:pPr/>
              <a:r>
                <a:t>EVALUATION</a:t>
              </a:r>
            </a:p>
          </p:txBody>
        </p:sp>
        <p:pic>
          <p:nvPicPr>
            <p:cNvPr id="198" name="EVALUATION EVALUATION" descr="EVALUATION EVALUATION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2732121" cy="2735651"/>
            </a:xfrm>
            <a:prstGeom prst="rect">
              <a:avLst/>
            </a:prstGeom>
            <a:effectLst/>
          </p:spPr>
        </p:pic>
      </p:grpSp>
      <p:sp>
        <p:nvSpPr>
          <p:cNvPr id="201" name="Line"/>
          <p:cNvSpPr/>
          <p:nvPr/>
        </p:nvSpPr>
        <p:spPr>
          <a:xfrm>
            <a:off x="5619062" y="8358174"/>
            <a:ext cx="514095" cy="1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2" name="Line"/>
          <p:cNvSpPr/>
          <p:nvPr/>
        </p:nvSpPr>
        <p:spPr>
          <a:xfrm>
            <a:off x="8768593" y="8358174"/>
            <a:ext cx="514095" cy="1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Line"/>
          <p:cNvSpPr/>
          <p:nvPr/>
        </p:nvSpPr>
        <p:spPr>
          <a:xfrm>
            <a:off x="11918124" y="8358174"/>
            <a:ext cx="532383" cy="1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Line"/>
          <p:cNvSpPr/>
          <p:nvPr/>
        </p:nvSpPr>
        <p:spPr>
          <a:xfrm>
            <a:off x="15085942" y="8358174"/>
            <a:ext cx="514095" cy="1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>
            <a:off x="18263294" y="8358174"/>
            <a:ext cx="514095" cy="1"/>
          </a:xfrm>
          <a:prstGeom prst="line">
            <a:avLst/>
          </a:prstGeom>
          <a:ln w="50800">
            <a:solidFill>
              <a:srgbClr val="5E5E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" name="Recruitment Process"/>
          <p:cNvSpPr txBox="1"/>
          <p:nvPr/>
        </p:nvSpPr>
        <p:spPr>
          <a:xfrm>
            <a:off x="8998685" y="5838882"/>
            <a:ext cx="638662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85800" indent="-685800">
              <a:buClr>
                <a:srgbClr val="57BEF0"/>
              </a:buClr>
              <a:buSzPct val="250000"/>
              <a:buChar char="-"/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Recruitment Process</a:t>
            </a:r>
          </a:p>
        </p:txBody>
      </p:sp>
      <p:sp>
        <p:nvSpPr>
          <p:cNvPr id="207" name="AI has affected nearly all industries, including HRM.…"/>
          <p:cNvSpPr txBox="1"/>
          <p:nvPr/>
        </p:nvSpPr>
        <p:spPr>
          <a:xfrm>
            <a:off x="1423181" y="10394866"/>
            <a:ext cx="21945601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85800" indent="-685800">
              <a:lnSpc>
                <a:spcPct val="100000"/>
              </a:lnSpc>
              <a:buClr>
                <a:srgbClr val="57BEF0"/>
              </a:buClr>
              <a:buSzPct val="250000"/>
              <a:buChar char="-"/>
              <a:defRPr b="0"/>
            </a:pPr>
            <a:r>
              <a:t>AI has affected nearly all industries, including HRM.</a:t>
            </a:r>
          </a:p>
          <a:p>
            <a:pPr marL="685800" indent="-685800">
              <a:lnSpc>
                <a:spcPct val="100000"/>
              </a:lnSpc>
              <a:buClr>
                <a:srgbClr val="57BEF0"/>
              </a:buClr>
              <a:buSzPct val="250000"/>
              <a:buChar char="-"/>
              <a:defRPr b="0"/>
            </a:pPr>
            <a:r>
              <a:t>Since </a:t>
            </a:r>
            <a:r>
              <a:rPr u="sng"/>
              <a:t>recruitment</a:t>
            </a:r>
            <a:r>
              <a:t> is a part of HRM, companies start to develop </a:t>
            </a:r>
            <a:r>
              <a:rPr u="sng"/>
              <a:t>AI based systems</a:t>
            </a:r>
            <a:r>
              <a:t> that will complete/help on some tasks of recruitment for recruiters.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“Discrimination in the labor market is defined by the ILO’s Convention 111, which encompasses any unfavorable treatment based on race, ethnicity, color, and gender that undermines employment equality.”"/>
          <p:cNvSpPr txBox="1"/>
          <p:nvPr>
            <p:ph type="body" sz="quarter" idx="1"/>
          </p:nvPr>
        </p:nvSpPr>
        <p:spPr>
          <a:xfrm>
            <a:off x="1198711" y="4157133"/>
            <a:ext cx="21945601" cy="1991453"/>
          </a:xfrm>
          <a:prstGeom prst="rect">
            <a:avLst/>
          </a:prstGeom>
        </p:spPr>
        <p:txBody>
          <a:bodyPr/>
          <a:lstStyle/>
          <a:p>
            <a:pPr marL="489857" indent="-489857" defTabSz="457200">
              <a:lnSpc>
                <a:spcPct val="100000"/>
              </a:lnSpc>
              <a:spcBef>
                <a:spcPts val="1200"/>
              </a:spcBef>
              <a:defRPr b="0" sz="37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“Discrimination in the labor market is defined by the ILO’s Convention 111, which encompasses any </a:t>
            </a:r>
            <a:r>
              <a:rPr b="1"/>
              <a:t>unfavorable</a:t>
            </a:r>
            <a:r>
              <a:t> treatment based on </a:t>
            </a:r>
            <a:r>
              <a:rPr b="1"/>
              <a:t>race, ethnicity, color, and gender</a:t>
            </a:r>
            <a:r>
              <a:t> that </a:t>
            </a:r>
            <a:r>
              <a:rPr b="1"/>
              <a:t>undermines</a:t>
            </a:r>
            <a:r>
              <a:t> employment equality.”</a:t>
            </a:r>
          </a:p>
        </p:txBody>
      </p:sp>
      <p:sp>
        <p:nvSpPr>
          <p:cNvPr id="210" name="DISCRIMINATION"/>
          <p:cNvSpPr txBox="1"/>
          <p:nvPr>
            <p:ph type="title"/>
          </p:nvPr>
        </p:nvSpPr>
        <p:spPr>
          <a:xfrm>
            <a:off x="1219200" y="1219200"/>
            <a:ext cx="21945600" cy="1901296"/>
          </a:xfrm>
          <a:prstGeom prst="rect">
            <a:avLst/>
          </a:prstGeom>
        </p:spPr>
        <p:txBody>
          <a:bodyPr/>
          <a:lstStyle/>
          <a:p>
            <a:pPr/>
            <a:r>
              <a:t>DISCRIMINATION</a:t>
            </a:r>
          </a:p>
        </p:txBody>
      </p:sp>
      <p:sp>
        <p:nvSpPr>
          <p:cNvPr id="211" name="DEFINITION"/>
          <p:cNvSpPr txBox="1"/>
          <p:nvPr/>
        </p:nvSpPr>
        <p:spPr>
          <a:xfrm>
            <a:off x="1968020" y="3448546"/>
            <a:ext cx="21217269" cy="668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20000"/>
              </a:lnSpc>
              <a:spcBef>
                <a:spcPts val="0"/>
              </a:spcBef>
              <a:defRPr b="0" cap="all" sz="3600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DEFINITION</a:t>
            </a:r>
          </a:p>
        </p:txBody>
      </p:sp>
      <p:sp>
        <p:nvSpPr>
          <p:cNvPr id="212" name="TYPES oF DISCRIMINATION"/>
          <p:cNvSpPr txBox="1"/>
          <p:nvPr/>
        </p:nvSpPr>
        <p:spPr>
          <a:xfrm>
            <a:off x="1968020" y="6121036"/>
            <a:ext cx="21217269" cy="668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20000"/>
              </a:lnSpc>
              <a:spcBef>
                <a:spcPts val="0"/>
              </a:spcBef>
              <a:defRPr b="0" cap="all" sz="3600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TYPES oF DISCRIMINATION</a:t>
            </a:r>
          </a:p>
        </p:txBody>
      </p:sp>
      <p:sp>
        <p:nvSpPr>
          <p:cNvPr id="213" name="Competitive Market Theory: This view attributes discrimination primarily to personal prejudice.…"/>
          <p:cNvSpPr txBox="1"/>
          <p:nvPr/>
        </p:nvSpPr>
        <p:spPr>
          <a:xfrm>
            <a:off x="1198711" y="6829623"/>
            <a:ext cx="21945601" cy="2871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89857" indent="-489857" defTabSz="457200">
              <a:lnSpc>
                <a:spcPct val="100000"/>
              </a:lnSpc>
              <a:spcBef>
                <a:spcPts val="1200"/>
              </a:spcBef>
              <a:buClr>
                <a:srgbClr val="57BEF0"/>
              </a:buClr>
              <a:buSzPct val="250000"/>
              <a:buChar char="-"/>
              <a:defRPr sz="3700">
                <a:solidFill>
                  <a:srgbClr val="5E5E5E"/>
                </a:solidFill>
              </a:defRPr>
            </a:pPr>
            <a:r>
              <a:t>Competitive Market Theory: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0"/>
              <a:t>This view attributes discrimination primarily to </a:t>
            </a:r>
            <a:r>
              <a:t>personal prejudice</a:t>
            </a:r>
            <a:r>
              <a:rPr b="0"/>
              <a:t>.</a:t>
            </a:r>
          </a:p>
          <a:p>
            <a:pPr marL="489857" indent="-489857" defTabSz="457200">
              <a:lnSpc>
                <a:spcPct val="100000"/>
              </a:lnSpc>
              <a:spcBef>
                <a:spcPts val="1200"/>
              </a:spcBef>
              <a:buClr>
                <a:srgbClr val="57BEF0"/>
              </a:buClr>
              <a:buSzPct val="250000"/>
              <a:buChar char="-"/>
              <a:defRPr sz="3700">
                <a:solidFill>
                  <a:srgbClr val="5E5E5E"/>
                </a:solidFill>
              </a:defRPr>
            </a:pPr>
            <a:r>
              <a:t>Monopoly Model of Discrimination: </a:t>
            </a:r>
            <a:r>
              <a:rPr b="0"/>
              <a:t>It posits that </a:t>
            </a:r>
            <a:r>
              <a:t>monopolistic power</a:t>
            </a:r>
            <a:r>
              <a:rPr b="0"/>
              <a:t> leads to discriminatory behavior</a:t>
            </a:r>
          </a:p>
          <a:p>
            <a:pPr marL="489857" indent="-489857" defTabSz="457200">
              <a:lnSpc>
                <a:spcPct val="100000"/>
              </a:lnSpc>
              <a:spcBef>
                <a:spcPts val="1200"/>
              </a:spcBef>
              <a:buClr>
                <a:srgbClr val="57BEF0"/>
              </a:buClr>
              <a:buSzPct val="250000"/>
              <a:buChar char="-"/>
              <a:defRPr sz="3700">
                <a:solidFill>
                  <a:srgbClr val="5E5E5E"/>
                </a:solidFill>
              </a:defRPr>
            </a:pPr>
            <a:r>
              <a:t>Statistical Theory of Discrimination: </a:t>
            </a:r>
            <a:r>
              <a:rPr b="0"/>
              <a:t>It suggests that </a:t>
            </a:r>
            <a:r>
              <a:t>nonobjective</a:t>
            </a:r>
            <a:r>
              <a:rPr b="0"/>
              <a:t> variables, such as inadequate information, contribute to biased outcomes.</a:t>
            </a:r>
          </a:p>
        </p:txBody>
      </p:sp>
      <p:sp>
        <p:nvSpPr>
          <p:cNvPr id="214" name="Since we will talk about AI, which is a bunch on algorithms that runs with data, the Statistical Theory of Discrimination is important for us."/>
          <p:cNvSpPr txBox="1"/>
          <p:nvPr/>
        </p:nvSpPr>
        <p:spPr>
          <a:xfrm>
            <a:off x="1178223" y="10670513"/>
            <a:ext cx="21945601" cy="1428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89857" indent="-489857" defTabSz="457200">
              <a:lnSpc>
                <a:spcPct val="100000"/>
              </a:lnSpc>
              <a:spcBef>
                <a:spcPts val="1200"/>
              </a:spcBef>
              <a:buClr>
                <a:srgbClr val="57BEF0"/>
              </a:buClr>
              <a:buSzPct val="250000"/>
              <a:buChar char="-"/>
              <a:defRPr b="0" sz="3700">
                <a:solidFill>
                  <a:srgbClr val="5E5E5E"/>
                </a:solidFill>
              </a:defRPr>
            </a:pPr>
            <a:r>
              <a:t>Since we will talk about AI, which is a bunch on algorithms that runs with data, the </a:t>
            </a:r>
            <a:r>
              <a:rPr b="1"/>
              <a:t>Statistical Theory of Discrimination</a:t>
            </a:r>
            <a:r>
              <a:t> is important for us.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ruitment Quality…"/>
          <p:cNvSpPr txBox="1"/>
          <p:nvPr>
            <p:ph type="body" idx="1"/>
          </p:nvPr>
        </p:nvSpPr>
        <p:spPr>
          <a:xfrm>
            <a:off x="519906" y="2348219"/>
            <a:ext cx="23344188" cy="11089879"/>
          </a:xfrm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Recruitment Quality</a:t>
            </a:r>
          </a:p>
          <a:p>
            <a:pPr lvl="1">
              <a:defRPr b="0" sz="3700"/>
            </a:pPr>
            <a:r>
              <a:t>Large companies believe unconscious bias affects recruitment quality, and AI can help by automating the process to ensure </a:t>
            </a:r>
            <a:r>
              <a:rPr b="1"/>
              <a:t>better candidate matching</a:t>
            </a:r>
            <a:r>
              <a:t>. </a:t>
            </a:r>
          </a:p>
          <a:p>
            <a:pPr lvl="1">
              <a:defRPr b="0" sz="3700"/>
            </a:pPr>
            <a:r>
              <a:t>This technology improves job descriptions, targets advertisements, and automates resume screening, making hiring </a:t>
            </a:r>
            <a:r>
              <a:rPr b="1"/>
              <a:t>more efficient</a:t>
            </a:r>
            <a:r>
              <a:t> and </a:t>
            </a:r>
            <a:r>
              <a:rPr b="1"/>
              <a:t>unbiased</a:t>
            </a:r>
            <a:r>
              <a:t>(?).</a:t>
            </a:r>
          </a:p>
          <a:p>
            <a:pPr>
              <a:defRPr sz="3700"/>
            </a:pPr>
            <a:r>
              <a:t>Recruitment Efficiency</a:t>
            </a:r>
          </a:p>
          <a:p>
            <a:pPr lvl="1">
              <a:defRPr b="0" sz="3700"/>
            </a:pPr>
            <a:r>
              <a:t>HR departments receive many candidates for each position, making traditional human-based screening </a:t>
            </a:r>
            <a:r>
              <a:rPr b="1"/>
              <a:t>expensive</a:t>
            </a:r>
            <a:r>
              <a:t> and </a:t>
            </a:r>
            <a:r>
              <a:rPr b="1"/>
              <a:t>discouraging</a:t>
            </a:r>
            <a:r>
              <a:t>. </a:t>
            </a:r>
          </a:p>
          <a:p>
            <a:pPr lvl="1">
              <a:defRPr b="0" sz="3700"/>
            </a:pPr>
            <a:r>
              <a:t>AI can speed up hiring, enhance the candidate experience, and reduce costs by quickly delivering job information, screening out </a:t>
            </a:r>
            <a:r>
              <a:rPr b="1"/>
              <a:t>uninterested applicants</a:t>
            </a:r>
            <a:r>
              <a:t>, and automating </a:t>
            </a:r>
            <a:r>
              <a:rPr b="1"/>
              <a:t>resume evaluation</a:t>
            </a:r>
            <a:r>
              <a:t> and </a:t>
            </a:r>
            <a:r>
              <a:rPr b="1"/>
              <a:t>candidate classification</a:t>
            </a:r>
            <a:r>
              <a:t>.</a:t>
            </a:r>
          </a:p>
          <a:p>
            <a:pPr>
              <a:defRPr sz="3700"/>
            </a:pPr>
            <a:r>
              <a:t>Transactional Workload</a:t>
            </a:r>
          </a:p>
          <a:p>
            <a:pPr lvl="1">
              <a:defRPr b="0" sz="3700"/>
            </a:pPr>
            <a:r>
              <a:t>AI in recruitment is seen as a "new era in human resources" because it replaces </a:t>
            </a:r>
            <a:r>
              <a:rPr b="1"/>
              <a:t>routine tasks</a:t>
            </a:r>
            <a:r>
              <a:t> performed by human recruiters, transforming traditional practices. </a:t>
            </a:r>
          </a:p>
          <a:p>
            <a:pPr lvl="1">
              <a:defRPr b="0" sz="3700"/>
            </a:pPr>
            <a:r>
              <a:t>AI reduces administrative tasks, letting recruiters focus on </a:t>
            </a:r>
            <a:r>
              <a:rPr b="1"/>
              <a:t>strategic affairs</a:t>
            </a:r>
            <a:r>
              <a:t> like recruiting, screening, and interviewing.</a:t>
            </a:r>
          </a:p>
        </p:txBody>
      </p:sp>
      <p:sp>
        <p:nvSpPr>
          <p:cNvPr id="217" name="Benefits of AI Based RECRUITMENT"/>
          <p:cNvSpPr txBox="1"/>
          <p:nvPr>
            <p:ph type="title"/>
          </p:nvPr>
        </p:nvSpPr>
        <p:spPr>
          <a:xfrm>
            <a:off x="1219200" y="254000"/>
            <a:ext cx="21945600" cy="2298700"/>
          </a:xfrm>
          <a:prstGeom prst="rect">
            <a:avLst/>
          </a:prstGeom>
        </p:spPr>
        <p:txBody>
          <a:bodyPr/>
          <a:lstStyle/>
          <a:p>
            <a:pPr/>
            <a:r>
              <a:t>Benefits of AI Based RECRUITMENT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atasets…"/>
          <p:cNvSpPr txBox="1"/>
          <p:nvPr>
            <p:ph type="body" idx="1"/>
          </p:nvPr>
        </p:nvSpPr>
        <p:spPr>
          <a:xfrm>
            <a:off x="584861" y="2060352"/>
            <a:ext cx="23214278" cy="11185327"/>
          </a:xfrm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Datasets</a:t>
            </a:r>
          </a:p>
          <a:p>
            <a:pPr lvl="1">
              <a:defRPr b="0" sz="3700"/>
            </a:pPr>
            <a:r>
              <a:t>Datasets are the foundation of ML, and if they lack quantity and quality, bias in algorithmic decisions is inevitable. </a:t>
            </a:r>
          </a:p>
          <a:p>
            <a:pPr lvl="1">
              <a:defRPr b="0" sz="3700"/>
            </a:pPr>
            <a:r>
              <a:t>Skewed datasets often reflect imbalances in gender and race, leading to biased hiring processes.</a:t>
            </a:r>
          </a:p>
          <a:p>
            <a:pPr lvl="1">
              <a:defRPr b="0" sz="3700"/>
            </a:pPr>
            <a:r>
              <a:t> Insufficient representation in data can exclude underrepresented groups and perpetuate bias towards candidates resembling existing employees.</a:t>
            </a:r>
          </a:p>
          <a:p>
            <a:pPr>
              <a:defRPr sz="3700"/>
            </a:pPr>
            <a:r>
              <a:t>Impact of Unstructured Data</a:t>
            </a:r>
          </a:p>
          <a:p>
            <a:pPr lvl="1">
              <a:defRPr b="0" sz="3700"/>
            </a:pPr>
            <a:r>
              <a:t>Most datasets consist of unstructured data from observational measures, which can result in misreporting. </a:t>
            </a:r>
          </a:p>
          <a:p>
            <a:pPr lvl="1">
              <a:defRPr b="0" sz="3700"/>
            </a:pPr>
            <a:r>
              <a:t>Algorithms favor the represented groups and operate less effectively for underrepresented groups. </a:t>
            </a:r>
          </a:p>
          <a:p>
            <a:pPr lvl="1">
              <a:defRPr b="0" sz="3700"/>
            </a:pPr>
            <a:r>
              <a:t>Existing social biases in raw data lead to the "bias in and bias out" phenomenon, where historical inequalities are projected and amplified.</a:t>
            </a:r>
          </a:p>
          <a:p>
            <a:pPr>
              <a:defRPr sz="3700"/>
            </a:pPr>
            <a:r>
              <a:t>Designer Bias</a:t>
            </a:r>
          </a:p>
          <a:p>
            <a:pPr lvl="1">
              <a:defRPr b="0" sz="3700"/>
            </a:pPr>
            <a:r>
              <a:t>Bias can be introduced in model construction if computer scientists are unaware of social issues. </a:t>
            </a:r>
          </a:p>
          <a:p>
            <a:pPr lvl="1">
              <a:defRPr b="0" sz="3700"/>
            </a:pPr>
            <a:r>
              <a:t>Engineers play a crucial role in setting goals, selecting models, and determining data characteristics, which can introduce bias.</a:t>
            </a:r>
          </a:p>
          <a:p>
            <a:pPr lvl="1">
              <a:defRPr b="0" sz="3700"/>
            </a:pPr>
            <a:r>
              <a:t> Personal biases of engineers can influence the algorithm's decisions, as seen in the Amazon hiring(2014) case where gender was considered a crucial criterion.</a:t>
            </a:r>
          </a:p>
        </p:txBody>
      </p:sp>
      <p:sp>
        <p:nvSpPr>
          <p:cNvPr id="220" name="DISCRIMINATION IN AI Based RECRUITMENT"/>
          <p:cNvSpPr txBox="1"/>
          <p:nvPr>
            <p:ph type="title"/>
          </p:nvPr>
        </p:nvSpPr>
        <p:spPr>
          <a:xfrm>
            <a:off x="1219200" y="287866"/>
            <a:ext cx="21945600" cy="1965062"/>
          </a:xfrm>
          <a:prstGeom prst="rect">
            <a:avLst/>
          </a:prstGeom>
        </p:spPr>
        <p:txBody>
          <a:bodyPr/>
          <a:lstStyle/>
          <a:p>
            <a:pPr/>
            <a:r>
              <a:t>DISCRIMINATION IN AI Based RECRUITMENT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ender…"/>
          <p:cNvSpPr txBox="1"/>
          <p:nvPr>
            <p:ph type="body" idx="1"/>
          </p:nvPr>
        </p:nvSpPr>
        <p:spPr>
          <a:xfrm>
            <a:off x="624019" y="1789419"/>
            <a:ext cx="23135962" cy="11694518"/>
          </a:xfrm>
          <a:prstGeom prst="rect">
            <a:avLst/>
          </a:prstGeom>
        </p:spPr>
        <p:txBody>
          <a:bodyPr/>
          <a:lstStyle/>
          <a:p>
            <a:pPr marL="596645" indent="-596645" defTabSz="508254">
              <a:spcBef>
                <a:spcPts val="2000"/>
              </a:spcBef>
              <a:defRPr sz="3218"/>
            </a:pPr>
            <a:r>
              <a:t>Gender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Gender stereotypes have affected NLP and ML, leading to biased job search results and making minority-gender jobs seem less professional.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For example, Amazon's 2014 ML-based hiring tool exhibited gender bias by downgrading applicants with keywords such as "female," leading to its withdrawal and redevelopment.</a:t>
            </a:r>
          </a:p>
          <a:p>
            <a:pPr marL="596645" indent="-596645" defTabSz="508254">
              <a:spcBef>
                <a:spcPts val="2000"/>
              </a:spcBef>
              <a:defRPr sz="3218"/>
            </a:pPr>
            <a:r>
              <a:t>Race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Microsoft's chatbot Tay learned to produce sexist and racist remarks by interacting with Twitter users, leading to its shutdown within hours. 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Additionally, searches for names associated with Black individuals often triggered arrest record ads, while names associated with white individuals did not, reflecting subconscious biases in AI.</a:t>
            </a:r>
          </a:p>
          <a:p>
            <a:pPr marL="596645" indent="-596645" defTabSz="508254">
              <a:spcBef>
                <a:spcPts val="2000"/>
              </a:spcBef>
              <a:defRPr sz="3218"/>
            </a:pPr>
            <a:r>
              <a:t>Skin Color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In 2015, Google's photo app mislabeled a photo of two Black people as gorillas due to insufficient training on diverse skin tones. 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Similarly, in 2017, an algorithm for a contactless soap dispenser failed to detect black and brown hands, highlighting issues of algorithmic bias.</a:t>
            </a:r>
          </a:p>
          <a:p>
            <a:pPr marL="596645" indent="-596645" defTabSz="508254">
              <a:spcBef>
                <a:spcPts val="2000"/>
              </a:spcBef>
              <a:defRPr sz="3218"/>
            </a:pPr>
            <a:r>
              <a:t>Personality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Algorithms assess word choice, tone shifts, and facial expressions to determine a candidate's personality and cultural fit. 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For instance, they might correlate job tenure with "high creativity" or link curiosity to a likelihood of seeking other opportunities, using sentiment analysis to gauge emotional tone.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Another example is that, one resume screening tool identified being named Jared and playing high school lacrosse as correlated with being a successful employee. </a:t>
            </a:r>
          </a:p>
        </p:txBody>
      </p:sp>
      <p:sp>
        <p:nvSpPr>
          <p:cNvPr id="223" name="WHICH DISCRIMINATIONS EXIST?"/>
          <p:cNvSpPr txBox="1"/>
          <p:nvPr>
            <p:ph type="title"/>
          </p:nvPr>
        </p:nvSpPr>
        <p:spPr>
          <a:xfrm>
            <a:off x="1219200" y="254000"/>
            <a:ext cx="21945600" cy="1965061"/>
          </a:xfrm>
          <a:prstGeom prst="rect">
            <a:avLst/>
          </a:prstGeom>
        </p:spPr>
        <p:txBody>
          <a:bodyPr/>
          <a:lstStyle/>
          <a:p>
            <a:pPr/>
            <a:r>
              <a:t>WHICH DISCRIMINATIONS EXIST?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Open AI - ChatGPT 3.5 for Recruitment Task…"/>
          <p:cNvSpPr txBox="1"/>
          <p:nvPr>
            <p:ph type="body" idx="1"/>
          </p:nvPr>
        </p:nvSpPr>
        <p:spPr>
          <a:xfrm>
            <a:off x="624019" y="1992619"/>
            <a:ext cx="23135962" cy="11129963"/>
          </a:xfrm>
          <a:prstGeom prst="rect">
            <a:avLst/>
          </a:prstGeom>
        </p:spPr>
        <p:txBody>
          <a:bodyPr/>
          <a:lstStyle/>
          <a:p>
            <a:pPr marL="644651" indent="-644651" defTabSz="549148">
              <a:spcBef>
                <a:spcPts val="2200"/>
              </a:spcBef>
              <a:defRPr sz="3478"/>
            </a:pPr>
            <a:r>
              <a:t>Open AI - ChatGPT 3.5 for Recruitment Task</a:t>
            </a:r>
          </a:p>
          <a:p>
            <a:pPr lvl="1" marL="1289303" indent="-644651" defTabSz="549148">
              <a:spcBef>
                <a:spcPts val="2200"/>
              </a:spcBef>
              <a:defRPr b="0" sz="3478"/>
            </a:pPr>
            <a:r>
              <a:t>A Bloomberg investigation found that OpenAI's GPT-3.5 showed racial and gender biases in hiring, disadvantaging Black women in technical roles. </a:t>
            </a:r>
          </a:p>
          <a:p>
            <a:pPr lvl="1" marL="1289303" indent="-644651" defTabSz="549148">
              <a:spcBef>
                <a:spcPts val="2200"/>
              </a:spcBef>
              <a:defRPr b="0" sz="3478"/>
            </a:pPr>
            <a:r>
              <a:t>The study revealed that the AI inconsistently ranked candidates based on demographics(names).</a:t>
            </a:r>
          </a:p>
          <a:p>
            <a:pPr lvl="1" marL="1289303" indent="-644651" defTabSz="549148">
              <a:spcBef>
                <a:spcPts val="2200"/>
              </a:spcBef>
              <a:defRPr b="0" sz="3478"/>
            </a:pPr>
            <a:r>
              <a:t>OpenAI stated that clients often customize the software to reduce bias, but the findings raise concerns about discrimination in AI hiring tools.</a:t>
            </a:r>
          </a:p>
          <a:p>
            <a:pPr marL="644651" indent="-644651" defTabSz="549148">
              <a:spcBef>
                <a:spcPts val="2200"/>
              </a:spcBef>
              <a:defRPr sz="3478"/>
            </a:pPr>
            <a:r>
              <a:t>Money Bank - California.AI lawsuit</a:t>
            </a:r>
          </a:p>
          <a:p>
            <a:pPr lvl="1" marL="1289303" indent="-644651" defTabSz="549148">
              <a:spcBef>
                <a:spcPts val="2200"/>
              </a:spcBef>
              <a:defRPr b="0" sz="3478"/>
            </a:pPr>
            <a:r>
              <a:t>Money Bank used an AI tool, GetBestTalent from California.AI, for recruitment, which led to claims of discrimination.</a:t>
            </a:r>
          </a:p>
          <a:p>
            <a:pPr lvl="1" marL="1289303" indent="-644651" defTabSz="549148">
              <a:spcBef>
                <a:spcPts val="2200"/>
              </a:spcBef>
              <a:defRPr b="0" sz="3478"/>
            </a:pPr>
            <a:r>
              <a:t>Alice (female), Frank (Black), and James (61 years old) all felt they were unfairly rejected due to biases in the AI system. </a:t>
            </a:r>
          </a:p>
          <a:p>
            <a:pPr lvl="1" marL="1289303" indent="-644651" defTabSz="549148">
              <a:spcBef>
                <a:spcPts val="2200"/>
              </a:spcBef>
              <a:defRPr b="0" sz="3478"/>
            </a:pPr>
            <a:r>
              <a:t>The AI tool had been advertised as bias-free, yet these rejections highlighted significant issues, prompting legal challenges based on sex, race, and age discrimination.</a:t>
            </a:r>
          </a:p>
          <a:p>
            <a:pPr marL="644651" indent="-644651" defTabSz="549148">
              <a:spcBef>
                <a:spcPts val="2200"/>
              </a:spcBef>
              <a:defRPr sz="3478"/>
            </a:pPr>
            <a:r>
              <a:t>COMPAS (Correctional Offender Management Profiling for Alternative Sanctions) </a:t>
            </a:r>
          </a:p>
          <a:p>
            <a:pPr lvl="1" marL="1289303" indent="-644651" defTabSz="549148">
              <a:spcBef>
                <a:spcPts val="2200"/>
              </a:spcBef>
              <a:defRPr b="0" sz="3478"/>
            </a:pPr>
            <a:r>
              <a:t>COMPAS algorithm is used in US court systems to predict the likelihood that a defendant would become a recidivist.</a:t>
            </a:r>
          </a:p>
          <a:p>
            <a:pPr lvl="1" marL="1289303" indent="-644651" defTabSz="549148">
              <a:spcBef>
                <a:spcPts val="2200"/>
              </a:spcBef>
              <a:defRPr b="0" sz="3478"/>
            </a:pPr>
            <a:r>
              <a:t>Due to the data that was used, the model that was chosen, and the process of creating the algorithm overall, the model </a:t>
            </a:r>
            <a:r>
              <a:rPr>
                <a:solidFill>
                  <a:srgbClr val="5E5E5E"/>
                </a:solidFill>
              </a:rPr>
              <a:t>predicted twice as many false positives for recidivism for black offenders (45%) than white offenders (23%).</a:t>
            </a:r>
          </a:p>
        </p:txBody>
      </p:sp>
      <p:sp>
        <p:nvSpPr>
          <p:cNvPr id="226" name="DISCRIMINATION WITH REAL LIFE EXAMPLES"/>
          <p:cNvSpPr txBox="1"/>
          <p:nvPr>
            <p:ph type="title"/>
          </p:nvPr>
        </p:nvSpPr>
        <p:spPr>
          <a:xfrm>
            <a:off x="1219200" y="254000"/>
            <a:ext cx="21945600" cy="1965061"/>
          </a:xfrm>
          <a:prstGeom prst="rect">
            <a:avLst/>
          </a:prstGeom>
        </p:spPr>
        <p:txBody>
          <a:bodyPr/>
          <a:lstStyle/>
          <a:p>
            <a:pPr/>
            <a:r>
              <a:t>DISCRIMINATION WITH REAL LIFE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onstructing a more unbiased dataset…"/>
          <p:cNvSpPr txBox="1"/>
          <p:nvPr>
            <p:ph type="body" idx="1"/>
          </p:nvPr>
        </p:nvSpPr>
        <p:spPr>
          <a:xfrm>
            <a:off x="624019" y="1992619"/>
            <a:ext cx="23135962" cy="11129963"/>
          </a:xfrm>
          <a:prstGeom prst="rect">
            <a:avLst/>
          </a:prstGeom>
        </p:spPr>
        <p:txBody>
          <a:bodyPr/>
          <a:lstStyle/>
          <a:p>
            <a:pPr marL="596645" indent="-596645" defTabSz="508254">
              <a:spcBef>
                <a:spcPts val="2000"/>
              </a:spcBef>
              <a:defRPr sz="3218"/>
            </a:pPr>
            <a:r>
              <a:t>Constructing a more unbiased dataset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Unfair datasets cause bias, so fixing them is crucial. Microsoft did this for its Face API, reducing errors for darker skin tones by balancing skin color, age, and gender.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Combining "small data" with "big data" boosts accuracy by focusing on precision. MIT researchers showed that an AI system can reduce bias by re-sampling data, improving fairness in facial recognition.</a:t>
            </a:r>
          </a:p>
          <a:p>
            <a:pPr marL="596645" indent="-596645" defTabSz="508254">
              <a:spcBef>
                <a:spcPts val="2000"/>
              </a:spcBef>
              <a:defRPr sz="3218"/>
            </a:pPr>
            <a:r>
              <a:t>Enhancing Algorithmic Transparency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Transparency in AI helps solve the "algorithmic black box" problem, making bias easier to fix. Engineers often struggle to understand AI outcomes, leading to unintentional discrimination.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Tools like Blendoor reduce unconscious bias by removing identifiable info from candidate profiles. Deep Xplore finds and corrects biased algorithms in neural networks through discrepancy testing.</a:t>
            </a:r>
          </a:p>
          <a:p>
            <a:pPr marL="596645" indent="-596645" defTabSz="508254">
              <a:spcBef>
                <a:spcPts val="2000"/>
              </a:spcBef>
              <a:defRPr sz="3218"/>
            </a:pPr>
            <a:r>
              <a:t>Internal Ethics Governance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Tech companies are self-regulating with AI principles to address bias. Microsoft formed an AI standards &amp; Ethics committee, and Google introduced Model Cards to explain algorithms and their results.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Internal audits and diverse data collection help correct biases. For example, AI-HR audits review employee selection processes and assess AI reliability.</a:t>
            </a:r>
          </a:p>
          <a:p>
            <a:pPr marL="596645" indent="-596645" defTabSz="508254">
              <a:spcBef>
                <a:spcPts val="2000"/>
              </a:spcBef>
              <a:defRPr sz="3218"/>
            </a:pPr>
            <a:r>
              <a:t>External Supervision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Third-party certification and testing ensure AI transparency and accountability. Public organizations like the Algorithm Justice League improve algorithm accuracy in minority facial identification.</a:t>
            </a:r>
          </a:p>
          <a:p>
            <a:pPr lvl="1" marL="1193291" indent="-596645" defTabSz="508254">
              <a:spcBef>
                <a:spcPts val="2000"/>
              </a:spcBef>
              <a:defRPr b="0" sz="3218"/>
            </a:pPr>
            <a:r>
              <a:t>Non-discrimination laws like the EU's GDPR protect against biased algorithms. The GDPR allows individuals to request explanations for algorithmic decisions and mandates Data Protection Impact Assessments.</a:t>
            </a:r>
          </a:p>
        </p:txBody>
      </p:sp>
      <p:sp>
        <p:nvSpPr>
          <p:cNvPr id="229" name="HOW to ELIMINATE DISCRIMINATION ON ABR?"/>
          <p:cNvSpPr txBox="1"/>
          <p:nvPr>
            <p:ph type="title"/>
          </p:nvPr>
        </p:nvSpPr>
        <p:spPr>
          <a:xfrm>
            <a:off x="1219200" y="254000"/>
            <a:ext cx="21945600" cy="1965061"/>
          </a:xfrm>
          <a:prstGeom prst="rect">
            <a:avLst/>
          </a:prstGeom>
        </p:spPr>
        <p:txBody>
          <a:bodyPr/>
          <a:lstStyle/>
          <a:p>
            <a:pPr/>
            <a:r>
              <a:t>HOW to ELIMINATE DISCRIMINATION ON ABR?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5_BoldColor">
  <a:themeElements>
    <a:clrScheme name="25_BoldColor">
      <a:dk1>
        <a:srgbClr val="53585F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200" u="none" kumimoji="0" normalizeH="0">
            <a:ln>
              <a:noFill/>
            </a:ln>
            <a:solidFill>
              <a:srgbClr val="53585F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5_BoldColor">
  <a:themeElements>
    <a:clrScheme name="25_BoldColor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4200" u="none" kumimoji="0" normalizeH="0">
            <a:ln>
              <a:noFill/>
            </a:ln>
            <a:solidFill>
              <a:srgbClr val="53585F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