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115"/>
    <a:srgbClr val="FF00B3"/>
    <a:srgbClr val="AD0974"/>
    <a:srgbClr val="E60E9A"/>
    <a:srgbClr val="F07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F36085-EC18-464C-A656-898FCBEC2B74}" v="511" dt="2022-06-16T16:06:52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38882" y="667947"/>
            <a:ext cx="3571810" cy="3415366"/>
          </a:xfrm>
        </p:spPr>
        <p:txBody>
          <a:bodyPr>
            <a:normAutofit fontScale="90000"/>
          </a:bodyPr>
          <a:lstStyle/>
          <a:p>
            <a:pPr algn="l"/>
            <a:r>
              <a:rPr lang="tr-TR" sz="5100" dirty="0">
                <a:cs typeface="Calibri Light"/>
              </a:rPr>
              <a:t>Library </a:t>
            </a:r>
            <a:r>
              <a:rPr lang="tr-TR" sz="5100" dirty="0" err="1">
                <a:cs typeface="Calibri Light"/>
              </a:rPr>
              <a:t>Automation</a:t>
            </a:r>
            <a:r>
              <a:rPr lang="tr-TR" sz="5100" dirty="0">
                <a:cs typeface="Calibri Light"/>
              </a:rPr>
              <a:t> </a:t>
            </a:r>
            <a:r>
              <a:rPr lang="tr-TR" sz="5100" dirty="0" err="1">
                <a:cs typeface="Calibri Light"/>
              </a:rPr>
              <a:t>System</a:t>
            </a:r>
            <a:br>
              <a:rPr lang="en-US" dirty="0"/>
            </a:br>
            <a:br>
              <a:rPr lang="en-US" dirty="0"/>
            </a:br>
            <a:r>
              <a:rPr lang="tr-TR" sz="3200" dirty="0" err="1">
                <a:cs typeface="Calibri Light"/>
              </a:rPr>
              <a:t>Group</a:t>
            </a:r>
            <a:r>
              <a:rPr lang="tr-TR" sz="3200" dirty="0">
                <a:cs typeface="Calibri Light"/>
              </a:rPr>
              <a:t> 8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703EF7FF-F853-7A42-D487-F39A4A52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71590"/>
            <a:ext cx="7214616" cy="548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CFB899E-61E6-C755-1A49-A6DD28C5A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  <a:cs typeface="Calibri Light"/>
              </a:rPr>
              <a:t>What Is Library Automation System ?</a:t>
            </a: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EFA2FC-BEF4-0730-28B8-45F4F50FF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/>
            <a:r>
              <a:rPr lang="tr-TR" sz="2400" dirty="0">
                <a:ea typeface="+mn-lt"/>
                <a:cs typeface="+mn-lt"/>
              </a:rPr>
              <a:t>Libraries </a:t>
            </a:r>
            <a:r>
              <a:rPr lang="tr-TR" sz="2400" dirty="0" err="1">
                <a:ea typeface="+mn-lt"/>
                <a:cs typeface="+mn-lt"/>
              </a:rPr>
              <a:t>need</a:t>
            </a:r>
            <a:r>
              <a:rPr lang="tr-TR" sz="2400" dirty="0">
                <a:ea typeface="+mn-lt"/>
                <a:cs typeface="+mn-lt"/>
              </a:rPr>
              <a:t> a </a:t>
            </a:r>
            <a:r>
              <a:rPr lang="tr-TR" sz="2400" dirty="0" err="1">
                <a:ea typeface="+mn-lt"/>
                <a:cs typeface="+mn-lt"/>
              </a:rPr>
              <a:t>system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with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different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user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profiles</a:t>
            </a:r>
            <a:r>
              <a:rPr lang="tr-TR" sz="2400" dirty="0">
                <a:ea typeface="+mn-lt"/>
                <a:cs typeface="+mn-lt"/>
              </a:rPr>
              <a:t>.</a:t>
            </a:r>
            <a:endParaRPr lang="tr-TR" sz="2400">
              <a:cs typeface="Calibri" panose="020F0502020204030204"/>
            </a:endParaRPr>
          </a:p>
          <a:p>
            <a:r>
              <a:rPr lang="tr-TR" sz="2400" dirty="0" err="1">
                <a:ea typeface="+mn-lt"/>
                <a:cs typeface="+mn-lt"/>
              </a:rPr>
              <a:t>Thanks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to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this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system</a:t>
            </a:r>
            <a:r>
              <a:rPr lang="tr-TR" sz="2400" dirty="0">
                <a:ea typeface="+mn-lt"/>
                <a:cs typeface="+mn-lt"/>
              </a:rPr>
              <a:t>, data can be </a:t>
            </a:r>
            <a:r>
              <a:rPr lang="tr-TR" sz="2400" dirty="0" err="1">
                <a:ea typeface="+mn-lt"/>
                <a:cs typeface="+mn-lt"/>
              </a:rPr>
              <a:t>stored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securely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and</a:t>
            </a:r>
            <a:r>
              <a:rPr lang="tr-TR" sz="2400" dirty="0">
                <a:ea typeface="+mn-lt"/>
                <a:cs typeface="+mn-lt"/>
              </a:rPr>
              <a:t> data </a:t>
            </a:r>
            <a:r>
              <a:rPr lang="tr-TR" sz="2400" dirty="0" err="1">
                <a:ea typeface="+mn-lt"/>
                <a:cs typeface="+mn-lt"/>
              </a:rPr>
              <a:t>loss</a:t>
            </a:r>
            <a:r>
              <a:rPr lang="tr-TR" sz="2400" dirty="0">
                <a:ea typeface="+mn-lt"/>
                <a:cs typeface="+mn-lt"/>
              </a:rPr>
              <a:t> is </a:t>
            </a:r>
            <a:r>
              <a:rPr lang="tr-TR" sz="2400" dirty="0" err="1">
                <a:ea typeface="+mn-lt"/>
                <a:cs typeface="+mn-lt"/>
              </a:rPr>
              <a:t>minimized</a:t>
            </a:r>
            <a:r>
              <a:rPr lang="tr-TR" sz="2400" dirty="0">
                <a:ea typeface="+mn-lt"/>
                <a:cs typeface="+mn-lt"/>
              </a:rPr>
              <a:t>. New data can be </a:t>
            </a:r>
            <a:r>
              <a:rPr lang="tr-TR" sz="2400" dirty="0" err="1">
                <a:ea typeface="+mn-lt"/>
                <a:cs typeface="+mn-lt"/>
              </a:rPr>
              <a:t>entered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easily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and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existing</a:t>
            </a:r>
            <a:r>
              <a:rPr lang="tr-TR" sz="2400" dirty="0">
                <a:ea typeface="+mn-lt"/>
                <a:cs typeface="+mn-lt"/>
              </a:rPr>
              <a:t> data can be </a:t>
            </a:r>
            <a:r>
              <a:rPr lang="tr-TR" sz="2400" dirty="0" err="1">
                <a:ea typeface="+mn-lt"/>
                <a:cs typeface="+mn-lt"/>
              </a:rPr>
              <a:t>easily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updated</a:t>
            </a:r>
            <a:r>
              <a:rPr lang="tr-TR" sz="2400" dirty="0">
                <a:ea typeface="+mn-lt"/>
                <a:cs typeface="+mn-lt"/>
              </a:rPr>
              <a:t>. </a:t>
            </a:r>
            <a:r>
              <a:rPr lang="tr-TR" sz="2400" dirty="0" err="1">
                <a:ea typeface="+mn-lt"/>
                <a:cs typeface="+mn-lt"/>
              </a:rPr>
              <a:t>Authorized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persons</a:t>
            </a:r>
            <a:r>
              <a:rPr lang="tr-TR" sz="2400" dirty="0">
                <a:ea typeface="+mn-lt"/>
                <a:cs typeface="+mn-lt"/>
              </a:rPr>
              <a:t> can </a:t>
            </a:r>
            <a:r>
              <a:rPr lang="tr-TR" sz="2400" dirty="0" err="1">
                <a:ea typeface="+mn-lt"/>
                <a:cs typeface="+mn-lt"/>
              </a:rPr>
              <a:t>easily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access</a:t>
            </a:r>
            <a:r>
              <a:rPr lang="tr-TR" sz="2400" dirty="0">
                <a:ea typeface="+mn-lt"/>
                <a:cs typeface="+mn-lt"/>
              </a:rPr>
              <a:t> data </a:t>
            </a:r>
            <a:r>
              <a:rPr lang="tr-TR" sz="2400" dirty="0" err="1">
                <a:ea typeface="+mn-lt"/>
                <a:cs typeface="+mn-lt"/>
              </a:rPr>
              <a:t>from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anywhere</a:t>
            </a:r>
            <a:r>
              <a:rPr lang="tr-TR" sz="2400" dirty="0">
                <a:ea typeface="+mn-lt"/>
                <a:cs typeface="+mn-lt"/>
              </a:rPr>
              <a:t>. </a:t>
            </a:r>
            <a:r>
              <a:rPr lang="tr-TR" sz="2400" dirty="0" err="1">
                <a:ea typeface="+mn-lt"/>
                <a:cs typeface="+mn-lt"/>
              </a:rPr>
              <a:t>Staff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and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users</a:t>
            </a:r>
            <a:r>
              <a:rPr lang="tr-TR" sz="2400" dirty="0">
                <a:ea typeface="+mn-lt"/>
                <a:cs typeface="+mn-lt"/>
              </a:rPr>
              <a:t> minimize time </a:t>
            </a:r>
            <a:r>
              <a:rPr lang="tr-TR" sz="2400" dirty="0" err="1">
                <a:ea typeface="+mn-lt"/>
                <a:cs typeface="+mn-lt"/>
              </a:rPr>
              <a:t>loss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and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workload</a:t>
            </a:r>
            <a:r>
              <a:rPr lang="tr-TR" sz="2400" dirty="0">
                <a:ea typeface="+mn-lt"/>
                <a:cs typeface="+mn-lt"/>
              </a:rPr>
              <a:t>. </a:t>
            </a:r>
            <a:r>
              <a:rPr lang="tr-TR" sz="2400" dirty="0" err="1">
                <a:ea typeface="+mn-lt"/>
                <a:cs typeface="+mn-lt"/>
              </a:rPr>
              <a:t>Makes</a:t>
            </a:r>
            <a:r>
              <a:rPr lang="tr-TR" sz="2400" dirty="0">
                <a:ea typeface="+mn-lt"/>
                <a:cs typeface="+mn-lt"/>
              </a:rPr>
              <a:t> it </a:t>
            </a:r>
            <a:r>
              <a:rPr lang="tr-TR" sz="2400" dirty="0" err="1">
                <a:ea typeface="+mn-lt"/>
                <a:cs typeface="+mn-lt"/>
              </a:rPr>
              <a:t>easy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to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track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and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access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library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materials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such</a:t>
            </a:r>
            <a:r>
              <a:rPr lang="tr-TR" sz="2400" dirty="0">
                <a:ea typeface="+mn-lt"/>
                <a:cs typeface="+mn-lt"/>
              </a:rPr>
              <a:t> as </a:t>
            </a:r>
            <a:r>
              <a:rPr lang="tr-TR" sz="2400" dirty="0" err="1">
                <a:ea typeface="+mn-lt"/>
                <a:cs typeface="+mn-lt"/>
              </a:rPr>
              <a:t>books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and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magazines</a:t>
            </a:r>
            <a:r>
              <a:rPr lang="tr-TR" sz="2400" dirty="0">
                <a:ea typeface="+mn-lt"/>
                <a:cs typeface="+mn-lt"/>
              </a:rPr>
              <a:t>. </a:t>
            </a:r>
            <a:r>
              <a:rPr lang="tr-TR" sz="2400" dirty="0" err="1">
                <a:ea typeface="+mn-lt"/>
                <a:cs typeface="+mn-lt"/>
              </a:rPr>
              <a:t>By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handling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many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tasks</a:t>
            </a:r>
            <a:r>
              <a:rPr lang="tr-TR" sz="2400" dirty="0">
                <a:ea typeface="+mn-lt"/>
                <a:cs typeface="+mn-lt"/>
              </a:rPr>
              <a:t> in </a:t>
            </a:r>
            <a:r>
              <a:rPr lang="tr-TR" sz="2400" dirty="0" err="1">
                <a:ea typeface="+mn-lt"/>
                <a:cs typeface="+mn-lt"/>
              </a:rPr>
              <a:t>the</a:t>
            </a:r>
            <a:r>
              <a:rPr lang="tr-TR" sz="2400" dirty="0">
                <a:ea typeface="+mn-lt"/>
                <a:cs typeface="+mn-lt"/>
              </a:rPr>
              <a:t> form of </a:t>
            </a:r>
            <a:r>
              <a:rPr lang="tr-TR" sz="2400" dirty="0" err="1">
                <a:ea typeface="+mn-lt"/>
                <a:cs typeface="+mn-lt"/>
              </a:rPr>
              <a:t>automation</a:t>
            </a:r>
            <a:r>
              <a:rPr lang="tr-TR" sz="2400" dirty="0">
                <a:ea typeface="+mn-lt"/>
                <a:cs typeface="+mn-lt"/>
              </a:rPr>
              <a:t>, it </a:t>
            </a:r>
            <a:r>
              <a:rPr lang="tr-TR" sz="2400" dirty="0" err="1">
                <a:ea typeface="+mn-lt"/>
                <a:cs typeface="+mn-lt"/>
              </a:rPr>
              <a:t>ensures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that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the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margin</a:t>
            </a:r>
            <a:r>
              <a:rPr lang="tr-TR" sz="2400" dirty="0">
                <a:ea typeface="+mn-lt"/>
                <a:cs typeface="+mn-lt"/>
              </a:rPr>
              <a:t> of </a:t>
            </a:r>
            <a:r>
              <a:rPr lang="tr-TR" sz="2400" dirty="0" err="1">
                <a:ea typeface="+mn-lt"/>
                <a:cs typeface="+mn-lt"/>
              </a:rPr>
              <a:t>error</a:t>
            </a:r>
            <a:r>
              <a:rPr lang="tr-TR" sz="2400" dirty="0">
                <a:ea typeface="+mn-lt"/>
                <a:cs typeface="+mn-lt"/>
              </a:rPr>
              <a:t> is </a:t>
            </a:r>
            <a:r>
              <a:rPr lang="tr-TR" sz="2400" dirty="0" err="1">
                <a:ea typeface="+mn-lt"/>
                <a:cs typeface="+mn-lt"/>
              </a:rPr>
              <a:t>minimized</a:t>
            </a:r>
            <a:r>
              <a:rPr lang="tr-TR" sz="2400" dirty="0">
                <a:ea typeface="+mn-lt"/>
                <a:cs typeface="+mn-lt"/>
              </a:rPr>
              <a:t>. </a:t>
            </a:r>
            <a:r>
              <a:rPr lang="tr-TR" sz="2400" dirty="0" err="1">
                <a:ea typeface="+mn-lt"/>
                <a:cs typeface="+mn-lt"/>
              </a:rPr>
              <a:t>The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system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that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provides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these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benefits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and</a:t>
            </a:r>
            <a:r>
              <a:rPr lang="tr-TR" sz="2400" dirty="0">
                <a:ea typeface="+mn-lt"/>
                <a:cs typeface="+mn-lt"/>
              </a:rPr>
              <a:t> is </a:t>
            </a:r>
            <a:r>
              <a:rPr lang="tr-TR" sz="2400" dirty="0" err="1">
                <a:ea typeface="+mn-lt"/>
                <a:cs typeface="+mn-lt"/>
              </a:rPr>
              <a:t>recommended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to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respond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to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problems</a:t>
            </a:r>
            <a:r>
              <a:rPr lang="tr-TR" sz="2400" dirty="0">
                <a:ea typeface="+mn-lt"/>
                <a:cs typeface="+mn-lt"/>
              </a:rPr>
              <a:t> is </a:t>
            </a:r>
            <a:r>
              <a:rPr lang="tr-TR" sz="2400" dirty="0" err="1">
                <a:ea typeface="+mn-lt"/>
                <a:cs typeface="+mn-lt"/>
              </a:rPr>
              <a:t>the</a:t>
            </a:r>
            <a:r>
              <a:rPr lang="tr-TR" sz="2400" dirty="0">
                <a:ea typeface="+mn-lt"/>
                <a:cs typeface="+mn-lt"/>
              </a:rPr>
              <a:t> Library Management </a:t>
            </a:r>
            <a:r>
              <a:rPr lang="tr-TR" sz="2400" dirty="0" err="1">
                <a:ea typeface="+mn-lt"/>
                <a:cs typeface="+mn-lt"/>
              </a:rPr>
              <a:t>System</a:t>
            </a:r>
            <a:r>
              <a:rPr lang="tr-TR" sz="2400" dirty="0">
                <a:ea typeface="+mn-lt"/>
                <a:cs typeface="+mn-lt"/>
              </a:rPr>
              <a:t>.</a:t>
            </a:r>
            <a:endParaRPr lang="tr-TR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5402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5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CEB9C18-5C3B-1C50-7A06-F766F0BB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Users of the system</a:t>
            </a:r>
          </a:p>
        </p:txBody>
      </p:sp>
      <p:sp>
        <p:nvSpPr>
          <p:cNvPr id="4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26">
            <a:extLst>
              <a:ext uri="{FF2B5EF4-FFF2-40B4-BE49-F238E27FC236}">
                <a16:creationId xmlns:a16="http://schemas.microsoft.com/office/drawing/2014/main" id="{71A76161-7D71-0735-7DCC-F0E130F1D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85" y="1914604"/>
            <a:ext cx="11652441" cy="375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1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D4AF94D-CB4B-6BB9-9779-0AE7CEF1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 b="1" dirty="0">
                <a:ea typeface="+mj-lt"/>
                <a:cs typeface="+mj-lt"/>
              </a:rPr>
              <a:t>Using of Data </a:t>
            </a:r>
            <a:r>
              <a:rPr lang="tr-TR" sz="3600" b="1">
                <a:ea typeface="+mj-lt"/>
                <a:cs typeface="+mj-lt"/>
              </a:rPr>
              <a:t>Structures</a:t>
            </a:r>
            <a:endParaRPr lang="tr-TR" sz="3600">
              <a:ea typeface="+mj-lt"/>
              <a:cs typeface="+mj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6230C0-EFC9-BE1B-6F33-F20F87315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5" y="1624830"/>
            <a:ext cx="6510043" cy="46383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z="2400" b="1" dirty="0" err="1">
                <a:solidFill>
                  <a:srgbClr val="0070C0"/>
                </a:solidFill>
                <a:ea typeface="+mn-lt"/>
                <a:cs typeface="+mn-lt"/>
              </a:rPr>
              <a:t>List</a:t>
            </a:r>
            <a:r>
              <a:rPr lang="tr-TR" sz="2400" b="1" dirty="0">
                <a:solidFill>
                  <a:srgbClr val="0070C0"/>
                </a:solidFill>
                <a:ea typeface="+mn-lt"/>
                <a:cs typeface="+mn-lt"/>
              </a:rPr>
              <a:t>:</a:t>
            </a:r>
            <a:r>
              <a:rPr lang="tr-TR" sz="2400" dirty="0">
                <a:ea typeface="+mn-lt"/>
                <a:cs typeface="+mn-lt"/>
              </a:rPr>
              <a:t>   </a:t>
            </a:r>
            <a:r>
              <a:rPr lang="tr-TR" sz="2400" dirty="0" err="1">
                <a:ea typeface="+mn-lt"/>
                <a:cs typeface="+mn-lt"/>
              </a:rPr>
              <a:t>To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kept</a:t>
            </a:r>
            <a:r>
              <a:rPr lang="tr-TR" sz="2400" dirty="0">
                <a:ea typeface="+mn-lt"/>
                <a:cs typeface="+mn-lt"/>
              </a:rPr>
              <a:t> in </a:t>
            </a:r>
            <a:r>
              <a:rPr lang="tr-TR" sz="2400" dirty="0" err="1">
                <a:ea typeface="+mn-lt"/>
                <a:cs typeface="+mn-lt"/>
              </a:rPr>
              <a:t>list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for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author</a:t>
            </a:r>
            <a:r>
              <a:rPr lang="tr-TR" sz="2400" dirty="0">
                <a:ea typeface="+mn-lt"/>
                <a:cs typeface="+mn-lt"/>
              </a:rPr>
              <a:t>, </a:t>
            </a:r>
            <a:r>
              <a:rPr lang="tr-TR" sz="2400" dirty="0" err="1">
                <a:ea typeface="+mn-lt"/>
                <a:cs typeface="+mn-lt"/>
              </a:rPr>
              <a:t>To</a:t>
            </a:r>
            <a:r>
              <a:rPr lang="tr-TR" sz="2400" dirty="0">
                <a:ea typeface="+mn-lt"/>
                <a:cs typeface="+mn-lt"/>
              </a:rPr>
              <a:t> </a:t>
            </a:r>
            <a:r>
              <a:rPr lang="tr-TR" sz="2400" dirty="0" err="1">
                <a:ea typeface="+mn-lt"/>
                <a:cs typeface="+mn-lt"/>
              </a:rPr>
              <a:t>hold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book</a:t>
            </a:r>
            <a:endParaRPr lang="tr-TR" dirty="0" err="1"/>
          </a:p>
          <a:p>
            <a:pPr marL="0" indent="0">
              <a:buNone/>
            </a:pPr>
            <a:r>
              <a:rPr lang="tr-TR" sz="2400" dirty="0">
                <a:ea typeface="+mn-lt"/>
                <a:cs typeface="+mn-lt"/>
              </a:rPr>
              <a:t>   </a:t>
            </a:r>
            <a:r>
              <a:rPr lang="tr-TR" sz="2400" dirty="0" err="1">
                <a:ea typeface="+mn-lt"/>
                <a:cs typeface="+mn-lt"/>
              </a:rPr>
              <a:t>and</a:t>
            </a:r>
            <a:r>
              <a:rPr lang="tr-TR" sz="2400" dirty="0">
                <a:ea typeface="+mn-lt"/>
                <a:cs typeface="+mn-lt"/>
              </a:rPr>
              <a:t> magazine </a:t>
            </a:r>
            <a:r>
              <a:rPr lang="tr-TR" sz="2400" dirty="0" err="1">
                <a:ea typeface="+mn-lt"/>
                <a:cs typeface="+mn-lt"/>
              </a:rPr>
              <a:t>written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by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author</a:t>
            </a:r>
            <a:r>
              <a:rPr lang="tr-TR" sz="2400" dirty="0">
                <a:ea typeface="+mn-lt"/>
                <a:cs typeface="+mn-lt"/>
              </a:rPr>
              <a:t>, </a:t>
            </a:r>
            <a:r>
              <a:rPr lang="tr-TR" sz="2400" dirty="0" err="1">
                <a:ea typeface="+mn-lt"/>
                <a:cs typeface="+mn-lt"/>
              </a:rPr>
              <a:t>To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kept</a:t>
            </a:r>
            <a:r>
              <a:rPr lang="tr-TR" sz="2400" dirty="0">
                <a:ea typeface="+mn-lt"/>
                <a:cs typeface="+mn-lt"/>
              </a:rPr>
              <a:t> in </a:t>
            </a:r>
            <a:r>
              <a:rPr lang="tr-TR" sz="2400" dirty="0" err="1">
                <a:ea typeface="+mn-lt"/>
                <a:cs typeface="+mn-lt"/>
              </a:rPr>
              <a:t>list</a:t>
            </a:r>
            <a:endParaRPr lang="tr-TR" dirty="0" err="1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sz="2400" dirty="0">
                <a:ea typeface="+mn-lt"/>
                <a:cs typeface="+mn-lt"/>
              </a:rPr>
              <a:t>  </a:t>
            </a:r>
            <a:r>
              <a:rPr lang="tr-TR" sz="2400" dirty="0" err="1">
                <a:ea typeface="+mn-lt"/>
                <a:cs typeface="+mn-lt"/>
              </a:rPr>
              <a:t>for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publisher</a:t>
            </a:r>
            <a:r>
              <a:rPr lang="tr-TR" sz="2400" dirty="0">
                <a:ea typeface="+mn-lt"/>
                <a:cs typeface="+mn-lt"/>
              </a:rPr>
              <a:t>.</a:t>
            </a:r>
            <a:endParaRPr lang="tr-TR">
              <a:cs typeface="Calibri" panose="020F0502020204030204"/>
            </a:endParaRPr>
          </a:p>
          <a:p>
            <a:r>
              <a:rPr lang="tr-TR" sz="2400" b="1" dirty="0" err="1">
                <a:solidFill>
                  <a:schemeClr val="accent6"/>
                </a:solidFill>
                <a:ea typeface="+mn-lt"/>
                <a:cs typeface="+mn-lt"/>
              </a:rPr>
              <a:t>Stack</a:t>
            </a:r>
            <a:r>
              <a:rPr lang="tr-TR" sz="2400" b="1" dirty="0">
                <a:solidFill>
                  <a:schemeClr val="accent6"/>
                </a:solidFill>
                <a:ea typeface="+mn-lt"/>
                <a:cs typeface="+mn-lt"/>
              </a:rPr>
              <a:t>:</a:t>
            </a:r>
            <a:r>
              <a:rPr lang="tr-TR" sz="2400" b="1" dirty="0">
                <a:solidFill>
                  <a:srgbClr val="FF00B3"/>
                </a:solidFill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To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hold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the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votes</a:t>
            </a:r>
            <a:r>
              <a:rPr lang="tr-TR" sz="2400" dirty="0">
                <a:ea typeface="+mn-lt"/>
                <a:cs typeface="+mn-lt"/>
              </a:rPr>
              <a:t> in </a:t>
            </a:r>
            <a:r>
              <a:rPr lang="tr-TR" sz="2400" dirty="0" err="1">
                <a:ea typeface="+mn-lt"/>
                <a:cs typeface="+mn-lt"/>
              </a:rPr>
              <a:t>the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material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class</a:t>
            </a:r>
            <a:endParaRPr lang="tr-TR" sz="2400" dirty="0">
              <a:ea typeface="+mn-lt"/>
              <a:cs typeface="+mn-lt"/>
            </a:endParaRPr>
          </a:p>
          <a:p>
            <a:pPr marL="0" indent="0"/>
            <a:r>
              <a:rPr lang="tr-TR" sz="2400" b="1" dirty="0">
                <a:solidFill>
                  <a:srgbClr val="FFC000"/>
                </a:solidFill>
                <a:ea typeface="+mn-lt"/>
                <a:cs typeface="+mn-lt"/>
              </a:rPr>
              <a:t>  </a:t>
            </a:r>
            <a:r>
              <a:rPr lang="tr-TR" sz="2400" b="1" dirty="0" err="1">
                <a:solidFill>
                  <a:srgbClr val="FFC000"/>
                </a:solidFill>
                <a:ea typeface="+mn-lt"/>
                <a:cs typeface="+mn-lt"/>
              </a:rPr>
              <a:t>Graph</a:t>
            </a:r>
            <a:r>
              <a:rPr lang="tr-TR" sz="2400" b="1" dirty="0">
                <a:solidFill>
                  <a:srgbClr val="FFC000"/>
                </a:solidFill>
                <a:ea typeface="+mn-lt"/>
                <a:cs typeface="+mn-lt"/>
              </a:rPr>
              <a:t>: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To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store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library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type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objects</a:t>
            </a:r>
            <a:r>
              <a:rPr lang="tr-TR" sz="2400" dirty="0">
                <a:ea typeface="+mn-lt"/>
                <a:cs typeface="+mn-lt"/>
              </a:rPr>
              <a:t>. </a:t>
            </a:r>
            <a:endParaRPr lang="tr-TR" sz="2400" dirty="0">
              <a:cs typeface="Calibri" panose="020F0502020204030204"/>
            </a:endParaRPr>
          </a:p>
          <a:p>
            <a:r>
              <a:rPr lang="tr-TR" sz="2400" b="1" dirty="0" err="1">
                <a:solidFill>
                  <a:srgbClr val="E85115"/>
                </a:solidFill>
                <a:ea typeface="+mn-lt"/>
                <a:cs typeface="+mn-lt"/>
              </a:rPr>
              <a:t>Hash</a:t>
            </a:r>
            <a:r>
              <a:rPr lang="tr-TR" sz="2400" b="1" dirty="0">
                <a:solidFill>
                  <a:srgbClr val="C00000"/>
                </a:solidFill>
                <a:ea typeface="+mn-lt"/>
                <a:cs typeface="+mn-lt"/>
              </a:rPr>
              <a:t>:</a:t>
            </a:r>
            <a:r>
              <a:rPr lang="tr-TR" sz="2400" dirty="0">
                <a:solidFill>
                  <a:srgbClr val="00B050"/>
                </a:solidFill>
                <a:ea typeface="+mn-lt"/>
                <a:cs typeface="+mn-lt"/>
              </a:rPr>
              <a:t> </a:t>
            </a:r>
            <a:r>
              <a:rPr lang="tr-TR" sz="2400" dirty="0">
                <a:ea typeface="+mn-lt"/>
                <a:cs typeface="+mn-lt"/>
              </a:rPr>
              <a:t>   </a:t>
            </a:r>
            <a:r>
              <a:rPr lang="tr-TR" sz="2400" dirty="0" err="1">
                <a:ea typeface="+mn-lt"/>
                <a:cs typeface="+mn-lt"/>
              </a:rPr>
              <a:t>To</a:t>
            </a:r>
            <a:r>
              <a:rPr lang="tr-TR" sz="2400" dirty="0">
                <a:ea typeface="+mn-lt"/>
                <a:cs typeface="+mn-lt"/>
              </a:rPr>
              <a:t> </a:t>
            </a:r>
            <a:r>
              <a:rPr lang="tr-TR" sz="2400" dirty="0" err="1">
                <a:ea typeface="+mn-lt"/>
                <a:cs typeface="+mn-lt"/>
              </a:rPr>
              <a:t>store</a:t>
            </a:r>
            <a:r>
              <a:rPr lang="tr-TR" sz="2400" dirty="0">
                <a:ea typeface="+mn-lt"/>
                <a:cs typeface="+mn-lt"/>
              </a:rPr>
              <a:t> </a:t>
            </a:r>
            <a:r>
              <a:rPr lang="tr-TR" sz="2400" dirty="0" err="1">
                <a:ea typeface="+mn-lt"/>
                <a:cs typeface="+mn-lt"/>
              </a:rPr>
              <a:t>Accounts</a:t>
            </a:r>
            <a:endParaRPr lang="tr-TR" sz="2400" dirty="0">
              <a:ea typeface="+mn-lt"/>
              <a:cs typeface="+mn-lt"/>
            </a:endParaRPr>
          </a:p>
          <a:p>
            <a:r>
              <a:rPr lang="tr-TR" sz="2400" b="1" dirty="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Skip</a:t>
            </a:r>
            <a:r>
              <a:rPr lang="tr-TR" sz="24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tr-TR" sz="2400" b="1" dirty="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List</a:t>
            </a:r>
            <a:r>
              <a:rPr lang="tr-TR" sz="24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: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 </a:t>
            </a:r>
            <a:r>
              <a:rPr lang="tr-TR" sz="2400" dirty="0">
                <a:ea typeface="+mn-lt"/>
                <a:cs typeface="+mn-lt"/>
              </a:rPr>
              <a:t>   </a:t>
            </a:r>
            <a:r>
              <a:rPr lang="tr-TR" sz="2400" dirty="0" err="1">
                <a:ea typeface="+mn-lt"/>
                <a:cs typeface="+mn-lt"/>
              </a:rPr>
              <a:t>To</a:t>
            </a:r>
            <a:r>
              <a:rPr lang="tr-TR" sz="2400" dirty="0">
                <a:ea typeface="+mn-lt"/>
                <a:cs typeface="+mn-lt"/>
              </a:rPr>
              <a:t> </a:t>
            </a:r>
            <a:r>
              <a:rPr lang="tr-TR" sz="2400" dirty="0" err="1">
                <a:ea typeface="+mn-lt"/>
                <a:cs typeface="+mn-lt"/>
              </a:rPr>
              <a:t>store</a:t>
            </a:r>
            <a:r>
              <a:rPr lang="tr-TR" sz="2400" dirty="0">
                <a:ea typeface="+mn-lt"/>
                <a:cs typeface="+mn-lt"/>
              </a:rPr>
              <a:t> </a:t>
            </a:r>
            <a:r>
              <a:rPr lang="tr-TR" sz="2400" dirty="0" err="1">
                <a:ea typeface="+mn-lt"/>
                <a:cs typeface="+mn-lt"/>
              </a:rPr>
              <a:t>Books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and</a:t>
            </a:r>
            <a:r>
              <a:rPr lang="tr-TR" sz="2400" dirty="0">
                <a:ea typeface="+mn-lt"/>
                <a:cs typeface="+mn-lt"/>
              </a:rPr>
              <a:t> </a:t>
            </a:r>
            <a:r>
              <a:rPr lang="tr-TR" sz="2400" dirty="0" err="1">
                <a:ea typeface="+mn-lt"/>
                <a:cs typeface="+mn-lt"/>
              </a:rPr>
              <a:t>Magazines</a:t>
            </a:r>
            <a:endParaRPr lang="tr-TR" sz="2400" dirty="0">
              <a:ea typeface="+mn-lt"/>
              <a:cs typeface="+mn-lt"/>
            </a:endParaRPr>
          </a:p>
          <a:p>
            <a:r>
              <a:rPr lang="tr-TR" sz="2400" b="1" dirty="0" err="1">
                <a:solidFill>
                  <a:srgbClr val="AD0974"/>
                </a:solidFill>
                <a:ea typeface="+mn-lt"/>
                <a:cs typeface="+mn-lt"/>
              </a:rPr>
              <a:t>AVLTree</a:t>
            </a:r>
            <a:r>
              <a:rPr lang="tr-TR" sz="2400" b="1" dirty="0">
                <a:solidFill>
                  <a:srgbClr val="AD0974"/>
                </a:solidFill>
                <a:ea typeface="+mn-lt"/>
                <a:cs typeface="+mn-lt"/>
              </a:rPr>
              <a:t> / </a:t>
            </a:r>
            <a:r>
              <a:rPr lang="tr-TR" sz="2400" b="1" dirty="0" err="1">
                <a:solidFill>
                  <a:srgbClr val="AD0974"/>
                </a:solidFill>
                <a:ea typeface="+mn-lt"/>
                <a:cs typeface="+mn-lt"/>
              </a:rPr>
              <a:t>Binary</a:t>
            </a:r>
            <a:r>
              <a:rPr lang="tr-TR" sz="2400" b="1" dirty="0">
                <a:solidFill>
                  <a:srgbClr val="AD0974"/>
                </a:solidFill>
                <a:ea typeface="+mn-lt"/>
                <a:cs typeface="+mn-lt"/>
              </a:rPr>
              <a:t> </a:t>
            </a:r>
            <a:r>
              <a:rPr lang="tr-TR" sz="2400" b="1" dirty="0" err="1">
                <a:solidFill>
                  <a:srgbClr val="AD0974"/>
                </a:solidFill>
                <a:ea typeface="+mn-lt"/>
                <a:cs typeface="+mn-lt"/>
              </a:rPr>
              <a:t>Search</a:t>
            </a:r>
            <a:r>
              <a:rPr lang="tr-TR" sz="2400" b="1" dirty="0">
                <a:solidFill>
                  <a:srgbClr val="AD0974"/>
                </a:solidFill>
                <a:ea typeface="+mn-lt"/>
                <a:cs typeface="+mn-lt"/>
              </a:rPr>
              <a:t> </a:t>
            </a:r>
            <a:r>
              <a:rPr lang="tr-TR" sz="2400" b="1" dirty="0" err="1">
                <a:solidFill>
                  <a:srgbClr val="AD0974"/>
                </a:solidFill>
                <a:ea typeface="+mn-lt"/>
                <a:cs typeface="+mn-lt"/>
              </a:rPr>
              <a:t>Tree</a:t>
            </a:r>
            <a:r>
              <a:rPr lang="tr-TR" sz="2400" b="1" dirty="0">
                <a:solidFill>
                  <a:srgbClr val="AD0974"/>
                </a:solidFill>
                <a:ea typeface="+mn-lt"/>
                <a:cs typeface="+mn-lt"/>
              </a:rPr>
              <a:t>:</a:t>
            </a:r>
            <a:r>
              <a:rPr lang="tr-TR" sz="2400" dirty="0">
                <a:solidFill>
                  <a:srgbClr val="E60E9A"/>
                </a:solidFill>
                <a:ea typeface="+mn-lt"/>
                <a:cs typeface="+mn-lt"/>
              </a:rPr>
              <a:t> </a:t>
            </a:r>
            <a:r>
              <a:rPr lang="tr-TR" sz="2400" dirty="0">
                <a:ea typeface="+mn-lt"/>
                <a:cs typeface="+mn-lt"/>
              </a:rPr>
              <a:t>  </a:t>
            </a:r>
            <a:r>
              <a:rPr lang="tr-TR" sz="2400" dirty="0" err="1">
                <a:ea typeface="+mn-lt"/>
                <a:cs typeface="+mn-lt"/>
              </a:rPr>
              <a:t>To</a:t>
            </a:r>
            <a:r>
              <a:rPr lang="tr-TR" sz="2400" dirty="0">
                <a:ea typeface="+mn-lt"/>
                <a:cs typeface="+mn-lt"/>
              </a:rPr>
              <a:t> </a:t>
            </a:r>
            <a:r>
              <a:rPr lang="tr-TR" sz="2400" dirty="0" err="1">
                <a:ea typeface="+mn-lt"/>
                <a:cs typeface="+mn-lt"/>
              </a:rPr>
              <a:t>store</a:t>
            </a:r>
            <a:r>
              <a:rPr lang="tr-TR" sz="2400" dirty="0">
                <a:ea typeface="+mn-lt"/>
                <a:cs typeface="+mn-lt"/>
              </a:rPr>
              <a:t> </a:t>
            </a:r>
            <a:r>
              <a:rPr lang="tr-TR" sz="2400" dirty="0" err="1">
                <a:ea typeface="+mn-lt"/>
                <a:cs typeface="+mn-lt"/>
              </a:rPr>
              <a:t>Publishers</a:t>
            </a:r>
            <a:r>
              <a:rPr lang="tr-TR" sz="2400" dirty="0">
                <a:ea typeface="+mn-lt"/>
                <a:cs typeface="+mn-lt"/>
              </a:rPr>
              <a:t> </a:t>
            </a:r>
            <a:r>
              <a:rPr lang="tr-TR" sz="2400" dirty="0" err="1">
                <a:ea typeface="+mn-lt"/>
                <a:cs typeface="+mn-lt"/>
              </a:rPr>
              <a:t>and</a:t>
            </a:r>
            <a:r>
              <a:rPr lang="tr-TR" sz="2400" dirty="0">
                <a:ea typeface="+mn-lt"/>
                <a:cs typeface="+mn-lt"/>
              </a:rPr>
              <a:t> </a:t>
            </a:r>
            <a:r>
              <a:rPr lang="tr-TR" sz="2400" dirty="0" err="1">
                <a:ea typeface="+mn-lt"/>
                <a:cs typeface="+mn-lt"/>
              </a:rPr>
              <a:t>Authors</a:t>
            </a:r>
            <a:endParaRPr lang="tr-TR" sz="2400" dirty="0">
              <a:ea typeface="+mn-lt"/>
              <a:cs typeface="+mn-lt"/>
            </a:endParaRPr>
          </a:p>
          <a:p>
            <a:r>
              <a:rPr lang="tr-TR" sz="2400" b="1" dirty="0" err="1">
                <a:solidFill>
                  <a:srgbClr val="FF00B3"/>
                </a:solidFill>
                <a:ea typeface="+mn-lt"/>
                <a:cs typeface="+mn-lt"/>
              </a:rPr>
              <a:t>Merge</a:t>
            </a:r>
            <a:r>
              <a:rPr lang="tr-TR" sz="2400" b="1" dirty="0">
                <a:solidFill>
                  <a:srgbClr val="FF00B3"/>
                </a:solidFill>
                <a:ea typeface="+mn-lt"/>
                <a:cs typeface="+mn-lt"/>
              </a:rPr>
              <a:t> </a:t>
            </a:r>
            <a:r>
              <a:rPr lang="tr-TR" sz="2400" b="1" dirty="0" err="1">
                <a:solidFill>
                  <a:srgbClr val="FF00B3"/>
                </a:solidFill>
                <a:ea typeface="+mn-lt"/>
                <a:cs typeface="+mn-lt"/>
              </a:rPr>
              <a:t>Sort</a:t>
            </a:r>
            <a:r>
              <a:rPr lang="tr-TR" sz="2400" b="1" dirty="0">
                <a:solidFill>
                  <a:srgbClr val="FF00B3"/>
                </a:solidFill>
                <a:ea typeface="+mn-lt"/>
                <a:cs typeface="+mn-lt"/>
              </a:rPr>
              <a:t> </a:t>
            </a:r>
            <a:r>
              <a:rPr lang="tr-TR" sz="2400" b="1" dirty="0" err="1">
                <a:solidFill>
                  <a:srgbClr val="FF00B3"/>
                </a:solidFill>
                <a:ea typeface="+mn-lt"/>
                <a:cs typeface="+mn-lt"/>
              </a:rPr>
              <a:t>Algorithm</a:t>
            </a:r>
            <a:r>
              <a:rPr lang="tr-TR" sz="2400" b="1" dirty="0">
                <a:solidFill>
                  <a:srgbClr val="FF00B3"/>
                </a:solidFill>
                <a:ea typeface="+mn-lt"/>
                <a:cs typeface="+mn-lt"/>
              </a:rPr>
              <a:t>:</a:t>
            </a:r>
            <a:r>
              <a:rPr lang="tr-TR" sz="2400" dirty="0">
                <a:solidFill>
                  <a:srgbClr val="AD0974"/>
                </a:solidFill>
                <a:ea typeface="+mn-lt"/>
                <a:cs typeface="+mn-lt"/>
              </a:rPr>
              <a:t>  </a:t>
            </a:r>
            <a:r>
              <a:rPr lang="tr-TR" sz="2400" dirty="0" err="1">
                <a:ea typeface="+mn-lt"/>
                <a:cs typeface="+mn-lt"/>
              </a:rPr>
              <a:t>to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sort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materials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by</a:t>
            </a:r>
            <a:r>
              <a:rPr lang="tr-TR" sz="2400" dirty="0">
                <a:ea typeface="+mn-lt"/>
                <a:cs typeface="+mn-lt"/>
              </a:rPr>
              <a:t> rate.</a:t>
            </a:r>
            <a:endParaRPr lang="tr-TR" sz="2400">
              <a:cs typeface="Calibri" panose="020F0502020204030204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7DCCAD3D-6989-B580-CCE5-EFF26F7A0210}"/>
              </a:ext>
            </a:extLst>
          </p:cNvPr>
          <p:cNvSpPr txBox="1">
            <a:spLocks/>
          </p:cNvSpPr>
          <p:nvPr/>
        </p:nvSpPr>
        <p:spPr>
          <a:xfrm>
            <a:off x="5799190" y="555155"/>
            <a:ext cx="4784761" cy="23092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1900" dirty="0">
              <a:cs typeface="Calibri" panose="020F0502020204030204"/>
            </a:endParaRPr>
          </a:p>
        </p:txBody>
      </p:sp>
      <p:pic>
        <p:nvPicPr>
          <p:cNvPr id="9" name="Resim 10">
            <a:extLst>
              <a:ext uri="{FF2B5EF4-FFF2-40B4-BE49-F238E27FC236}">
                <a16:creationId xmlns:a16="http://schemas.microsoft.com/office/drawing/2014/main" id="{CDDC63C0-1642-FBE6-439E-E68795C2B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248" y="1303206"/>
            <a:ext cx="5963728" cy="311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4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5" baseType="lpstr">
      <vt:lpstr>Ofis Teması</vt:lpstr>
      <vt:lpstr>Library Automation System  Group 8</vt:lpstr>
      <vt:lpstr>What Is Library Automation System ?</vt:lpstr>
      <vt:lpstr>Users of the system</vt:lpstr>
      <vt:lpstr>Using of Data 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201</cp:revision>
  <dcterms:created xsi:type="dcterms:W3CDTF">2022-06-16T14:46:07Z</dcterms:created>
  <dcterms:modified xsi:type="dcterms:W3CDTF">2022-06-16T16:07:18Z</dcterms:modified>
</cp:coreProperties>
</file>