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9" r:id="rId2"/>
    <p:sldId id="267" r:id="rId3"/>
    <p:sldId id="268" r:id="rId4"/>
    <p:sldId id="269" r:id="rId5"/>
    <p:sldId id="270" r:id="rId6"/>
    <p:sldId id="279" r:id="rId7"/>
    <p:sldId id="280" r:id="rId8"/>
    <p:sldId id="282" r:id="rId9"/>
    <p:sldId id="281" r:id="rId10"/>
    <p:sldId id="272" r:id="rId11"/>
    <p:sldId id="273" r:id="rId12"/>
    <p:sldId id="274" r:id="rId13"/>
    <p:sldId id="275" r:id="rId14"/>
    <p:sldId id="276" r:id="rId15"/>
    <p:sldId id="277" r:id="rId16"/>
    <p:sldId id="283" r:id="rId17"/>
    <p:sldId id="286" r:id="rId18"/>
    <p:sldId id="291" r:id="rId19"/>
    <p:sldId id="295" r:id="rId20"/>
    <p:sldId id="296" r:id="rId21"/>
    <p:sldId id="288" r:id="rId22"/>
    <p:sldId id="292" r:id="rId23"/>
    <p:sldId id="289" r:id="rId24"/>
    <p:sldId id="293" r:id="rId25"/>
    <p:sldId id="290" r:id="rId26"/>
    <p:sldId id="294" r:id="rId27"/>
    <p:sldId id="284" r:id="rId28"/>
    <p:sldId id="285"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5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648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174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839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054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23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9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056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778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337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9048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127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3446667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7" Type="http://schemas.openxmlformats.org/officeDocument/2006/relationships/image" Target="../media/image31.jpe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g"/><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7K6aRm8lHxc" TargetMode="External"/><Relationship Id="rId2" Type="http://schemas.openxmlformats.org/officeDocument/2006/relationships/hyperlink" Target="https://redstonegtu.github.io/redstonegt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AA3CF89-9441-766D-CCBA-5EBDC055376F}"/>
              </a:ext>
            </a:extLst>
          </p:cNvPr>
          <p:cNvSpPr>
            <a:spLocks noGrp="1"/>
          </p:cNvSpPr>
          <p:nvPr>
            <p:ph type="ctrTitle"/>
          </p:nvPr>
        </p:nvSpPr>
        <p:spPr>
          <a:xfrm>
            <a:off x="4652554" y="3982248"/>
            <a:ext cx="3076425" cy="905429"/>
          </a:xfrm>
        </p:spPr>
        <p:txBody>
          <a:bodyPr vert="horz" lIns="91440" tIns="45720" rIns="91440" bIns="45720" rtlCol="0" anchor="b">
            <a:normAutofit/>
          </a:bodyPr>
          <a:lstStyle/>
          <a:p>
            <a:r>
              <a:rPr lang="en-US" sz="4400" dirty="0"/>
              <a:t>REDSTONE</a:t>
            </a:r>
          </a:p>
        </p:txBody>
      </p:sp>
      <p:sp>
        <p:nvSpPr>
          <p:cNvPr id="12" name="Rectangle 11">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Resim 4">
            <a:extLst>
              <a:ext uri="{FF2B5EF4-FFF2-40B4-BE49-F238E27FC236}">
                <a16:creationId xmlns:a16="http://schemas.microsoft.com/office/drawing/2014/main" id="{9AAE361C-92E0-4C18-E495-728B236CC022}"/>
              </a:ext>
            </a:extLst>
          </p:cNvPr>
          <p:cNvPicPr/>
          <p:nvPr/>
        </p:nvPicPr>
        <p:blipFill>
          <a:blip r:embed="rId2"/>
          <a:stretch>
            <a:fillRect/>
          </a:stretch>
        </p:blipFill>
        <p:spPr>
          <a:xfrm>
            <a:off x="9138578" y="4836341"/>
            <a:ext cx="3053422" cy="2007624"/>
          </a:xfrm>
          <a:prstGeom prst="rect">
            <a:avLst/>
          </a:prstGeom>
          <a:noFill/>
        </p:spPr>
      </p:pic>
      <p:sp>
        <p:nvSpPr>
          <p:cNvPr id="4" name="Metin kutusu 3">
            <a:extLst>
              <a:ext uri="{FF2B5EF4-FFF2-40B4-BE49-F238E27FC236}">
                <a16:creationId xmlns:a16="http://schemas.microsoft.com/office/drawing/2014/main" id="{B94434F3-1186-899E-415B-0D65C07CDC6D}"/>
              </a:ext>
            </a:extLst>
          </p:cNvPr>
          <p:cNvSpPr txBox="1"/>
          <p:nvPr/>
        </p:nvSpPr>
        <p:spPr>
          <a:xfrm>
            <a:off x="1259582" y="1218242"/>
            <a:ext cx="10011266" cy="741998"/>
          </a:xfrm>
          <a:prstGeom prst="rect">
            <a:avLst/>
          </a:prstGeom>
          <a:noFill/>
        </p:spPr>
        <p:txBody>
          <a:bodyPr wrap="square">
            <a:spAutoFit/>
          </a:bodyPr>
          <a:lstStyle/>
          <a:p>
            <a:pPr algn="ctr">
              <a:lnSpc>
                <a:spcPct val="150000"/>
              </a:lnSpc>
              <a:spcAft>
                <a:spcPts val="300"/>
              </a:spcAft>
            </a:pPr>
            <a:r>
              <a:rPr lang="en-US" sz="3200" b="1" dirty="0">
                <a:effectLst/>
                <a:latin typeface="Times New Roman" panose="02020603050405020304" pitchFamily="18" charset="0"/>
                <a:ea typeface="Arial" panose="020B0604020202020204" pitchFamily="34" charset="0"/>
              </a:rPr>
              <a:t>CSE396-COMPUTER ENGINEERING PROJECT</a:t>
            </a:r>
            <a:endParaRPr lang="tr-TR" sz="3200" dirty="0">
              <a:effectLst/>
              <a:latin typeface="Arial" panose="020B0604020202020204" pitchFamily="34" charset="0"/>
              <a:ea typeface="Arial" panose="020B0604020202020204" pitchFamily="34" charset="0"/>
            </a:endParaRPr>
          </a:p>
        </p:txBody>
      </p:sp>
      <p:sp>
        <p:nvSpPr>
          <p:cNvPr id="9" name="Metin kutusu 8">
            <a:extLst>
              <a:ext uri="{FF2B5EF4-FFF2-40B4-BE49-F238E27FC236}">
                <a16:creationId xmlns:a16="http://schemas.microsoft.com/office/drawing/2014/main" id="{9D630609-4EC6-6DB8-14D5-FB6627F8C28B}"/>
              </a:ext>
            </a:extLst>
          </p:cNvPr>
          <p:cNvSpPr txBox="1"/>
          <p:nvPr/>
        </p:nvSpPr>
        <p:spPr>
          <a:xfrm>
            <a:off x="3218001" y="1988445"/>
            <a:ext cx="6094428" cy="458074"/>
          </a:xfrm>
          <a:prstGeom prst="rect">
            <a:avLst/>
          </a:prstGeom>
          <a:noFill/>
        </p:spPr>
        <p:txBody>
          <a:bodyPr wrap="square">
            <a:spAutoFit/>
          </a:bodyPr>
          <a:lstStyle/>
          <a:p>
            <a:pPr algn="ctr">
              <a:lnSpc>
                <a:spcPct val="150000"/>
              </a:lnSpc>
            </a:pPr>
            <a:r>
              <a:rPr lang="en-US" sz="1800" b="1" i="1" dirty="0">
                <a:effectLst/>
                <a:latin typeface="Times New Roman" panose="02020603050405020304" pitchFamily="18" charset="0"/>
                <a:ea typeface="Arial" panose="020B0604020202020204" pitchFamily="34" charset="0"/>
              </a:rPr>
              <a:t>Spring 2022</a:t>
            </a:r>
          </a:p>
        </p:txBody>
      </p:sp>
      <p:pic>
        <p:nvPicPr>
          <p:cNvPr id="11" name="Resim 10">
            <a:extLst>
              <a:ext uri="{FF2B5EF4-FFF2-40B4-BE49-F238E27FC236}">
                <a16:creationId xmlns:a16="http://schemas.microsoft.com/office/drawing/2014/main" id="{27480500-8A08-8EE5-AA4D-DA74F4678036}"/>
              </a:ext>
            </a:extLst>
          </p:cNvPr>
          <p:cNvPicPr/>
          <p:nvPr/>
        </p:nvPicPr>
        <p:blipFill>
          <a:blip r:embed="rId3">
            <a:lum/>
            <a:alphaModFix/>
          </a:blip>
          <a:srcRect/>
          <a:stretch>
            <a:fillRect/>
          </a:stretch>
        </p:blipFill>
        <p:spPr>
          <a:xfrm>
            <a:off x="5779286" y="3036570"/>
            <a:ext cx="822960" cy="784860"/>
          </a:xfrm>
          <a:prstGeom prst="rect">
            <a:avLst/>
          </a:prstGeom>
          <a:noFill/>
          <a:ln>
            <a:noFill/>
            <a:prstDash/>
          </a:ln>
        </p:spPr>
      </p:pic>
    </p:spTree>
    <p:extLst>
      <p:ext uri="{BB962C8B-B14F-4D97-AF65-F5344CB8AC3E}">
        <p14:creationId xmlns:p14="http://schemas.microsoft.com/office/powerpoint/2010/main" val="312947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1E7785-3D2D-4FF8-9C82-42CE9DBD7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EEF605-B2CF-46DF-8CBD-B03F31FAD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F889FED-B7B7-45E2-A1EC-CFE97394A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C57FA46-8945-4DEE-92C7-EB9E2F663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Resim 3" descr="metin, dizüstü, iç mekan, kişi içeren bir resim&#10;&#10;Açıklama otomatik olarak oluşturuldu">
            <a:extLst>
              <a:ext uri="{FF2B5EF4-FFF2-40B4-BE49-F238E27FC236}">
                <a16:creationId xmlns:a16="http://schemas.microsoft.com/office/drawing/2014/main" id="{6EE1A29E-26AB-1A99-EBF0-A2572CE821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47230" y="780711"/>
            <a:ext cx="2889967" cy="2167476"/>
          </a:xfrm>
          <a:prstGeom prst="rect">
            <a:avLst/>
          </a:prstGeom>
          <a:noFill/>
        </p:spPr>
      </p:pic>
      <p:sp>
        <p:nvSpPr>
          <p:cNvPr id="20" name="Rectangle 19">
            <a:extLst>
              <a:ext uri="{FF2B5EF4-FFF2-40B4-BE49-F238E27FC236}">
                <a16:creationId xmlns:a16="http://schemas.microsoft.com/office/drawing/2014/main" id="{D19504FF-266B-4F6E-BAA1-DF9730E9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64F78D-891F-49EC-ADDE-5E581A66A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312"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kişi, iç mekan, dizüstü içeren bir resim&#10;&#10;Açıklama otomatik olarak oluşturuldu">
            <a:extLst>
              <a:ext uri="{FF2B5EF4-FFF2-40B4-BE49-F238E27FC236}">
                <a16:creationId xmlns:a16="http://schemas.microsoft.com/office/drawing/2014/main" id="{6838E6DB-F01F-E8DD-C4D1-81A1D5851C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645165" y="780711"/>
            <a:ext cx="2889967" cy="2167476"/>
          </a:xfrm>
          <a:prstGeom prst="rect">
            <a:avLst/>
          </a:prstGeom>
          <a:noFill/>
        </p:spPr>
      </p:pic>
      <p:sp>
        <p:nvSpPr>
          <p:cNvPr id="24" name="Rectangle 23">
            <a:extLst>
              <a:ext uri="{FF2B5EF4-FFF2-40B4-BE49-F238E27FC236}">
                <a16:creationId xmlns:a16="http://schemas.microsoft.com/office/drawing/2014/main" id="{E125488F-35F4-46B0-BDF0-AFAA36100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metin, iç mekan, dizüstü, elektronik eşyalar içeren bir resim&#10;&#10;Açıklama otomatik olarak oluşturuldu">
            <a:extLst>
              <a:ext uri="{FF2B5EF4-FFF2-40B4-BE49-F238E27FC236}">
                <a16:creationId xmlns:a16="http://schemas.microsoft.com/office/drawing/2014/main" id="{8E557826-2D0A-90AA-FB9C-48493A97D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5659" y="798102"/>
            <a:ext cx="2866778" cy="2150084"/>
          </a:xfrm>
          <a:prstGeom prst="rect">
            <a:avLst/>
          </a:prstGeom>
        </p:spPr>
      </p:pic>
      <p:sp>
        <p:nvSpPr>
          <p:cNvPr id="26" name="Rectangle 25">
            <a:extLst>
              <a:ext uri="{FF2B5EF4-FFF2-40B4-BE49-F238E27FC236}">
                <a16:creationId xmlns:a16="http://schemas.microsoft.com/office/drawing/2014/main" id="{9911E146-5AE8-4892-B0B5-42052873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3194092"/>
            <a:ext cx="3705323" cy="320670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0CAC1711-5241-B8B9-C962-17580F957286}"/>
              </a:ext>
            </a:extLst>
          </p:cNvPr>
          <p:cNvSpPr>
            <a:spLocks noGrp="1"/>
          </p:cNvSpPr>
          <p:nvPr>
            <p:ph type="title"/>
          </p:nvPr>
        </p:nvSpPr>
        <p:spPr>
          <a:xfrm>
            <a:off x="593253" y="3425294"/>
            <a:ext cx="3397924" cy="2800478"/>
          </a:xfrm>
        </p:spPr>
        <p:txBody>
          <a:bodyPr anchor="ctr">
            <a:normAutofit/>
          </a:bodyPr>
          <a:lstStyle/>
          <a:p>
            <a:r>
              <a:rPr lang="en-US" sz="2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Validation and Characterization</a:t>
            </a:r>
            <a:br>
              <a:rPr lang="tr-TR" sz="2200" b="1">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tr-TR" sz="2200">
              <a:solidFill>
                <a:srgbClr val="FFFFFF"/>
              </a:solidFill>
            </a:endParaRPr>
          </a:p>
        </p:txBody>
      </p:sp>
      <p:sp>
        <p:nvSpPr>
          <p:cNvPr id="3" name="İçerik Yer Tutucusu 2">
            <a:extLst>
              <a:ext uri="{FF2B5EF4-FFF2-40B4-BE49-F238E27FC236}">
                <a16:creationId xmlns:a16="http://schemas.microsoft.com/office/drawing/2014/main" id="{C22762B2-EF60-21AC-81C0-899B2E8626B8}"/>
              </a:ext>
            </a:extLst>
          </p:cNvPr>
          <p:cNvSpPr>
            <a:spLocks noGrp="1"/>
          </p:cNvSpPr>
          <p:nvPr>
            <p:ph idx="1"/>
          </p:nvPr>
        </p:nvSpPr>
        <p:spPr>
          <a:xfrm>
            <a:off x="4561870" y="3425295"/>
            <a:ext cx="6864154" cy="2800477"/>
          </a:xfrm>
        </p:spPr>
        <p:txBody>
          <a:bodyPr>
            <a:normAutofit/>
          </a:bodyPr>
          <a:lstStyle/>
          <a:p>
            <a:pPr>
              <a:buClr>
                <a:srgbClr val="9E7A4C"/>
              </a:buClr>
            </a:pPr>
            <a:r>
              <a:rPr lang="en-US" dirty="0">
                <a:effectLst/>
                <a:latin typeface="Times New Roman" panose="02020603050405020304" pitchFamily="18" charset="0"/>
                <a:ea typeface="Calibri" panose="020F0502020204030204" pitchFamily="34" charset="0"/>
                <a:cs typeface="DejaVu Sans"/>
              </a:rPr>
              <a:t>The sensor data coming from the plotter as serial data from the ESP32-WROOM-32D module was checked according to behavior of the photodiode.</a:t>
            </a:r>
            <a:endParaRPr lang="tr-TR" dirty="0">
              <a:effectLst/>
              <a:latin typeface="Calibri" panose="020F0502020204030204" pitchFamily="34" charset="0"/>
              <a:ea typeface="Calibri" panose="020F0502020204030204" pitchFamily="34" charset="0"/>
              <a:cs typeface="DejaVu Sans"/>
            </a:endParaRPr>
          </a:p>
          <a:p>
            <a:pPr>
              <a:buClr>
                <a:srgbClr val="9E7A4C"/>
              </a:buClr>
            </a:pPr>
            <a:endParaRPr lang="tr-TR" dirty="0"/>
          </a:p>
        </p:txBody>
      </p:sp>
    </p:spTree>
    <p:extLst>
      <p:ext uri="{BB962C8B-B14F-4D97-AF65-F5344CB8AC3E}">
        <p14:creationId xmlns:p14="http://schemas.microsoft.com/office/powerpoint/2010/main" val="248544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18A69B-83B4-FD12-32B4-0D5A1B60C862}"/>
              </a:ext>
            </a:extLst>
          </p:cNvPr>
          <p:cNvSpPr>
            <a:spLocks noGrp="1"/>
          </p:cNvSpPr>
          <p:nvPr>
            <p:ph type="title"/>
          </p:nvPr>
        </p:nvSpPr>
        <p:spPr>
          <a:xfrm>
            <a:off x="581192" y="602121"/>
            <a:ext cx="11029616" cy="961274"/>
          </a:xfrm>
        </p:spPr>
        <p:txBody>
          <a:bodyPr/>
          <a:lstStyle/>
          <a:p>
            <a:r>
              <a:rPr lang="tr-TR" dirty="0" err="1"/>
              <a:t>PREPARATıON</a:t>
            </a:r>
            <a:r>
              <a:rPr lang="tr-TR" dirty="0"/>
              <a:t> OF TEST DATA</a:t>
            </a:r>
          </a:p>
        </p:txBody>
      </p:sp>
      <p:sp>
        <p:nvSpPr>
          <p:cNvPr id="3" name="İçerik Yer Tutucusu 2">
            <a:extLst>
              <a:ext uri="{FF2B5EF4-FFF2-40B4-BE49-F238E27FC236}">
                <a16:creationId xmlns:a16="http://schemas.microsoft.com/office/drawing/2014/main" id="{9AC64A0B-7142-AC77-B921-00E29A2DF09F}"/>
              </a:ext>
            </a:extLst>
          </p:cNvPr>
          <p:cNvSpPr>
            <a:spLocks noGrp="1"/>
          </p:cNvSpPr>
          <p:nvPr>
            <p:ph idx="1"/>
          </p:nvPr>
        </p:nvSpPr>
        <p:spPr>
          <a:xfrm>
            <a:off x="493643" y="1368188"/>
            <a:ext cx="11029615" cy="1156480"/>
          </a:xfrm>
        </p:spPr>
        <p:txBody>
          <a:bodyPr/>
          <a:lstStyle/>
          <a:p>
            <a:r>
              <a:rPr lang="en-US" dirty="0"/>
              <a:t>For the preparation of test data, 6 different genres and 2 songs of each genre were selected. </a:t>
            </a:r>
            <a:endParaRPr lang="tr-TR" dirty="0"/>
          </a:p>
        </p:txBody>
      </p:sp>
      <p:pic>
        <p:nvPicPr>
          <p:cNvPr id="5" name="Resim 4" descr="tablo içeren bir resim&#10;&#10;Açıklama otomatik olarak oluşturuldu">
            <a:extLst>
              <a:ext uri="{FF2B5EF4-FFF2-40B4-BE49-F238E27FC236}">
                <a16:creationId xmlns:a16="http://schemas.microsoft.com/office/drawing/2014/main" id="{40A1D814-2616-0BFC-064A-CFCEE0C33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079" y="2161477"/>
            <a:ext cx="3779236" cy="4343711"/>
          </a:xfrm>
          <a:prstGeom prst="rect">
            <a:avLst/>
          </a:prstGeom>
        </p:spPr>
      </p:pic>
      <p:pic>
        <p:nvPicPr>
          <p:cNvPr id="6" name="image21.jpg" descr="Resim 38">
            <a:extLst>
              <a:ext uri="{FF2B5EF4-FFF2-40B4-BE49-F238E27FC236}">
                <a16:creationId xmlns:a16="http://schemas.microsoft.com/office/drawing/2014/main" id="{D618A539-3011-03DB-20A7-ECA842D9BE46}"/>
              </a:ext>
            </a:extLst>
          </p:cNvPr>
          <p:cNvPicPr/>
          <p:nvPr/>
        </p:nvPicPr>
        <p:blipFill>
          <a:blip r:embed="rId3"/>
          <a:srcRect/>
          <a:stretch>
            <a:fillRect/>
          </a:stretch>
        </p:blipFill>
        <p:spPr>
          <a:xfrm>
            <a:off x="5690681" y="3553063"/>
            <a:ext cx="4751764" cy="1936749"/>
          </a:xfrm>
          <a:prstGeom prst="rect">
            <a:avLst/>
          </a:prstGeom>
          <a:ln/>
        </p:spPr>
      </p:pic>
    </p:spTree>
    <p:extLst>
      <p:ext uri="{BB962C8B-B14F-4D97-AF65-F5344CB8AC3E}">
        <p14:creationId xmlns:p14="http://schemas.microsoft.com/office/powerpoint/2010/main" val="1983381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D541204-B666-420C-9DF1-C06950D2F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76063D8-3716-1A7A-C5CB-FAC47DDE63B1}"/>
              </a:ext>
            </a:extLst>
          </p:cNvPr>
          <p:cNvSpPr>
            <a:spLocks noGrp="1"/>
          </p:cNvSpPr>
          <p:nvPr>
            <p:ph type="title"/>
          </p:nvPr>
        </p:nvSpPr>
        <p:spPr>
          <a:xfrm>
            <a:off x="581192" y="702156"/>
            <a:ext cx="3424138" cy="1039096"/>
          </a:xfrm>
        </p:spPr>
        <p:txBody>
          <a:bodyPr>
            <a:normAutofit/>
          </a:bodyPr>
          <a:lstStyle/>
          <a:p>
            <a:r>
              <a:rPr lang="tr-TR" dirty="0"/>
              <a:t>SYSTEM </a:t>
            </a:r>
            <a:r>
              <a:rPr lang="tr-TR" dirty="0" err="1"/>
              <a:t>DESıGN</a:t>
            </a:r>
            <a:endParaRPr lang="tr-TR" dirty="0"/>
          </a:p>
        </p:txBody>
      </p:sp>
      <p:sp>
        <p:nvSpPr>
          <p:cNvPr id="13" name="Rectangle 12">
            <a:extLst>
              <a:ext uri="{FF2B5EF4-FFF2-40B4-BE49-F238E27FC236}">
                <a16:creationId xmlns:a16="http://schemas.microsoft.com/office/drawing/2014/main" id="{0C0E6C8D-508A-44F8-BB9B-7911B0118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84847AE-0FEA-43E8-8AA1-4169A6FDB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487790A-E9D7-438A-90BB-9361BEF14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A42F87E6-E9F1-16B7-55DB-059053A428A2}"/>
              </a:ext>
            </a:extLst>
          </p:cNvPr>
          <p:cNvSpPr>
            <a:spLocks noGrp="1"/>
          </p:cNvSpPr>
          <p:nvPr>
            <p:ph idx="1"/>
          </p:nvPr>
        </p:nvSpPr>
        <p:spPr>
          <a:xfrm>
            <a:off x="581193" y="1891211"/>
            <a:ext cx="3424138" cy="4499353"/>
          </a:xfrm>
        </p:spPr>
        <p:txBody>
          <a:bodyPr>
            <a:normAutofit/>
          </a:bodyPr>
          <a:lstStyle/>
          <a:p>
            <a:r>
              <a:rPr lang="en-US" dirty="0"/>
              <a:t>In the application we are using React-Native. To the connect with Bluetooth we used 'react-native-</a:t>
            </a:r>
            <a:r>
              <a:rPr lang="en-US" dirty="0" err="1"/>
              <a:t>ble</a:t>
            </a:r>
            <a:r>
              <a:rPr lang="en-US" dirty="0"/>
              <a:t>-</a:t>
            </a:r>
            <a:r>
              <a:rPr lang="en-US" dirty="0" err="1"/>
              <a:t>plx</a:t>
            </a:r>
            <a:r>
              <a:rPr lang="en-US" dirty="0"/>
              <a:t>' library</a:t>
            </a:r>
            <a:r>
              <a:rPr lang="tr-TR" dirty="0"/>
              <a:t>.</a:t>
            </a:r>
            <a:r>
              <a:rPr lang="en-US" dirty="0"/>
              <a:t> If our data is a test data, we are choosing ‘its test’ checkbox</a:t>
            </a:r>
            <a:r>
              <a:rPr lang="tr-TR" dirty="0"/>
              <a:t>. </a:t>
            </a:r>
            <a:r>
              <a:rPr lang="en-US" dirty="0"/>
              <a:t>If it’s not a test data, we are just sending base64 values and waiting response from our backend service to which song is proper for the person.</a:t>
            </a:r>
            <a:endParaRPr lang="tr-TR" dirty="0"/>
          </a:p>
        </p:txBody>
      </p:sp>
      <p:pic>
        <p:nvPicPr>
          <p:cNvPr id="5" name="image4.jpg" descr="Graphical user interface, application&#10;&#10;Description automatically generated">
            <a:extLst>
              <a:ext uri="{FF2B5EF4-FFF2-40B4-BE49-F238E27FC236}">
                <a16:creationId xmlns:a16="http://schemas.microsoft.com/office/drawing/2014/main" id="{36AB99ED-C843-8E77-BE84-E0980E6EA6B5}"/>
              </a:ext>
            </a:extLst>
          </p:cNvPr>
          <p:cNvPicPr/>
          <p:nvPr/>
        </p:nvPicPr>
        <p:blipFill>
          <a:blip r:embed="rId2"/>
          <a:stretch>
            <a:fillRect/>
          </a:stretch>
        </p:blipFill>
        <p:spPr>
          <a:xfrm>
            <a:off x="4719491" y="641103"/>
            <a:ext cx="2659126" cy="5749462"/>
          </a:xfrm>
          <a:prstGeom prst="rect">
            <a:avLst/>
          </a:prstGeom>
        </p:spPr>
      </p:pic>
      <p:pic>
        <p:nvPicPr>
          <p:cNvPr id="6" name="Picture 51" descr="Logo, company name&#10;&#10;Description automatically generated">
            <a:extLst>
              <a:ext uri="{FF2B5EF4-FFF2-40B4-BE49-F238E27FC236}">
                <a16:creationId xmlns:a16="http://schemas.microsoft.com/office/drawing/2014/main" id="{D0E9261E-05E1-6B2A-EACA-771E211AB64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6779"/>
          <a:stretch/>
        </p:blipFill>
        <p:spPr bwMode="auto">
          <a:xfrm>
            <a:off x="8361600" y="641102"/>
            <a:ext cx="3195259" cy="5749462"/>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634717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F19344D-72B0-F2D4-E300-50981E99F0DF}"/>
              </a:ext>
            </a:extLst>
          </p:cNvPr>
          <p:cNvSpPr>
            <a:spLocks noGrp="1"/>
          </p:cNvSpPr>
          <p:nvPr>
            <p:ph idx="1"/>
          </p:nvPr>
        </p:nvSpPr>
        <p:spPr>
          <a:xfrm>
            <a:off x="581192" y="1270821"/>
            <a:ext cx="11029615" cy="1656101"/>
          </a:xfrm>
        </p:spPr>
        <p:txBody>
          <a:bodyPr/>
          <a:lstStyle/>
          <a:p>
            <a:r>
              <a:rPr lang="en-US" dirty="0"/>
              <a:t>When the song stops playing, we are sending a post request to our backend service which we deployed on Heroku. We are using </a:t>
            </a:r>
            <a:r>
              <a:rPr lang="en-US" dirty="0" err="1"/>
              <a:t>axios</a:t>
            </a:r>
            <a:r>
              <a:rPr lang="en-US" dirty="0"/>
              <a:t> to post our data. Our backend is written in Python and our database is MongoDB on MongoDB Atlas platform.</a:t>
            </a:r>
            <a:endParaRPr lang="tr-TR" dirty="0"/>
          </a:p>
        </p:txBody>
      </p:sp>
      <p:pic>
        <p:nvPicPr>
          <p:cNvPr id="4" name="Picture 4" descr="Chart&#10;&#10;Description automatically generated">
            <a:extLst>
              <a:ext uri="{FF2B5EF4-FFF2-40B4-BE49-F238E27FC236}">
                <a16:creationId xmlns:a16="http://schemas.microsoft.com/office/drawing/2014/main" id="{440C69CC-6F83-977B-8FAC-115AA579D31B}"/>
              </a:ext>
            </a:extLst>
          </p:cNvPr>
          <p:cNvPicPr>
            <a:picLocks noChangeAspect="1"/>
          </p:cNvPicPr>
          <p:nvPr/>
        </p:nvPicPr>
        <p:blipFill rotWithShape="1">
          <a:blip r:embed="rId2">
            <a:extLst>
              <a:ext uri="{28A0092B-C50C-407E-A947-70E740481C1C}">
                <a14:useLocalDpi xmlns:a14="http://schemas.microsoft.com/office/drawing/2010/main" val="0"/>
              </a:ext>
            </a:extLst>
          </a:blip>
          <a:srcRect r="37347" b="58055"/>
          <a:stretch/>
        </p:blipFill>
        <p:spPr bwMode="auto">
          <a:xfrm>
            <a:off x="3065713" y="3121888"/>
            <a:ext cx="5889544" cy="28119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96530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09CC41-66BF-5F22-2C69-0DFADADFC973}"/>
              </a:ext>
            </a:extLst>
          </p:cNvPr>
          <p:cNvSpPr>
            <a:spLocks noGrp="1"/>
          </p:cNvSpPr>
          <p:nvPr>
            <p:ph type="title"/>
          </p:nvPr>
        </p:nvSpPr>
        <p:spPr>
          <a:xfrm>
            <a:off x="581192" y="702156"/>
            <a:ext cx="11029616" cy="796706"/>
          </a:xfrm>
        </p:spPr>
        <p:txBody>
          <a:bodyPr/>
          <a:lstStyle/>
          <a:p>
            <a:r>
              <a:rPr lang="tr-TR" dirty="0"/>
              <a:t>TEST PHASE</a:t>
            </a:r>
          </a:p>
        </p:txBody>
      </p:sp>
      <p:sp>
        <p:nvSpPr>
          <p:cNvPr id="3" name="İçerik Yer Tutucusu 2">
            <a:extLst>
              <a:ext uri="{FF2B5EF4-FFF2-40B4-BE49-F238E27FC236}">
                <a16:creationId xmlns:a16="http://schemas.microsoft.com/office/drawing/2014/main" id="{3A2D2B83-320D-D91C-8FBE-7ADC6647364D}"/>
              </a:ext>
            </a:extLst>
          </p:cNvPr>
          <p:cNvSpPr>
            <a:spLocks noGrp="1"/>
          </p:cNvSpPr>
          <p:nvPr>
            <p:ph idx="1"/>
          </p:nvPr>
        </p:nvSpPr>
        <p:spPr>
          <a:xfrm>
            <a:off x="464460" y="1423192"/>
            <a:ext cx="11029615" cy="1420431"/>
          </a:xfrm>
        </p:spPr>
        <p:txBody>
          <a:bodyPr/>
          <a:lstStyle/>
          <a:p>
            <a:r>
              <a:rPr lang="en-US" b="0" i="0" dirty="0">
                <a:solidFill>
                  <a:srgbClr val="000000"/>
                </a:solidFill>
                <a:effectLst/>
                <a:latin typeface="Roboto" panose="02000000000000000000" pitchFamily="2" charset="0"/>
              </a:rPr>
              <a:t>Before starting the test, the whole process was explained to the participants. The participants were asked to sit and look at a fixed </a:t>
            </a:r>
            <a:r>
              <a:rPr lang="tr-TR" b="0" i="0" dirty="0" err="1">
                <a:solidFill>
                  <a:srgbClr val="000000"/>
                </a:solidFill>
                <a:effectLst/>
                <a:latin typeface="Roboto" panose="02000000000000000000" pitchFamily="2" charset="0"/>
              </a:rPr>
              <a:t>cross</a:t>
            </a:r>
            <a:r>
              <a:rPr lang="en-US" b="0" i="0" dirty="0">
                <a:solidFill>
                  <a:srgbClr val="000000"/>
                </a:solidFill>
                <a:effectLst/>
                <a:latin typeface="Roboto" panose="02000000000000000000" pitchFamily="2" charset="0"/>
              </a:rPr>
              <a:t> throughout the test so that blood flow in the brain is not affected by the movement.</a:t>
            </a:r>
            <a:endParaRPr lang="tr-TR" dirty="0"/>
          </a:p>
        </p:txBody>
      </p:sp>
      <p:pic>
        <p:nvPicPr>
          <p:cNvPr id="4" name="image15.jpg" descr="metin, bilgisayar içeren bir resim&#10;&#10;Açıklama otomatik olarak oluşturuldu">
            <a:extLst>
              <a:ext uri="{FF2B5EF4-FFF2-40B4-BE49-F238E27FC236}">
                <a16:creationId xmlns:a16="http://schemas.microsoft.com/office/drawing/2014/main" id="{97465093-07E2-86FE-49BB-A8772668C045}"/>
              </a:ext>
            </a:extLst>
          </p:cNvPr>
          <p:cNvPicPr/>
          <p:nvPr/>
        </p:nvPicPr>
        <p:blipFill>
          <a:blip r:embed="rId2"/>
          <a:srcRect/>
          <a:stretch>
            <a:fillRect/>
          </a:stretch>
        </p:blipFill>
        <p:spPr>
          <a:xfrm>
            <a:off x="756932" y="2719333"/>
            <a:ext cx="2743200" cy="2057400"/>
          </a:xfrm>
          <a:prstGeom prst="rect">
            <a:avLst/>
          </a:prstGeom>
          <a:ln/>
        </p:spPr>
      </p:pic>
      <p:pic>
        <p:nvPicPr>
          <p:cNvPr id="5" name="image18.jpg" descr="Resim 41">
            <a:extLst>
              <a:ext uri="{FF2B5EF4-FFF2-40B4-BE49-F238E27FC236}">
                <a16:creationId xmlns:a16="http://schemas.microsoft.com/office/drawing/2014/main" id="{1FF005B3-F46B-D283-0E62-4A387FD1E66F}"/>
              </a:ext>
            </a:extLst>
          </p:cNvPr>
          <p:cNvPicPr/>
          <p:nvPr/>
        </p:nvPicPr>
        <p:blipFill>
          <a:blip r:embed="rId3"/>
          <a:srcRect/>
          <a:stretch>
            <a:fillRect/>
          </a:stretch>
        </p:blipFill>
        <p:spPr>
          <a:xfrm>
            <a:off x="3126416" y="2512646"/>
            <a:ext cx="2735580" cy="2051685"/>
          </a:xfrm>
          <a:prstGeom prst="rect">
            <a:avLst/>
          </a:prstGeom>
          <a:ln/>
        </p:spPr>
      </p:pic>
      <p:pic>
        <p:nvPicPr>
          <p:cNvPr id="6" name="image19.jpg" descr="Resim 42">
            <a:extLst>
              <a:ext uri="{FF2B5EF4-FFF2-40B4-BE49-F238E27FC236}">
                <a16:creationId xmlns:a16="http://schemas.microsoft.com/office/drawing/2014/main" id="{BF1288DC-3FCA-B950-F2DA-B16F2B3FF660}"/>
              </a:ext>
            </a:extLst>
          </p:cNvPr>
          <p:cNvPicPr/>
          <p:nvPr/>
        </p:nvPicPr>
        <p:blipFill>
          <a:blip r:embed="rId4"/>
          <a:srcRect/>
          <a:stretch>
            <a:fillRect/>
          </a:stretch>
        </p:blipFill>
        <p:spPr>
          <a:xfrm>
            <a:off x="2421004" y="4564331"/>
            <a:ext cx="2743200" cy="2057400"/>
          </a:xfrm>
          <a:prstGeom prst="rect">
            <a:avLst/>
          </a:prstGeom>
          <a:ln/>
        </p:spPr>
      </p:pic>
      <p:pic>
        <p:nvPicPr>
          <p:cNvPr id="7" name="image20.jpg" descr="metin içeren bir resim&#10;&#10;Açıklama otomatik olarak oluşturuldu">
            <a:extLst>
              <a:ext uri="{FF2B5EF4-FFF2-40B4-BE49-F238E27FC236}">
                <a16:creationId xmlns:a16="http://schemas.microsoft.com/office/drawing/2014/main" id="{C38EAAAF-63F5-B312-8704-60ABDF50F729}"/>
              </a:ext>
            </a:extLst>
          </p:cNvPr>
          <p:cNvPicPr/>
          <p:nvPr/>
        </p:nvPicPr>
        <p:blipFill>
          <a:blip r:embed="rId5"/>
          <a:srcRect/>
          <a:stretch>
            <a:fillRect/>
          </a:stretch>
        </p:blipFill>
        <p:spPr>
          <a:xfrm>
            <a:off x="5035565" y="4358991"/>
            <a:ext cx="2727960" cy="2045970"/>
          </a:xfrm>
          <a:prstGeom prst="rect">
            <a:avLst/>
          </a:prstGeom>
          <a:ln/>
        </p:spPr>
      </p:pic>
      <p:pic>
        <p:nvPicPr>
          <p:cNvPr id="9" name="Resim 8" descr="duvar, iç mekan, kişi, dizüstü içeren bir resim&#10;&#10;Açıklama otomatik olarak oluşturuldu">
            <a:extLst>
              <a:ext uri="{FF2B5EF4-FFF2-40B4-BE49-F238E27FC236}">
                <a16:creationId xmlns:a16="http://schemas.microsoft.com/office/drawing/2014/main" id="{449E2E38-36CC-65EA-0F80-43CE30FE0A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8597" y="2624562"/>
            <a:ext cx="2727960" cy="2045970"/>
          </a:xfrm>
          <a:prstGeom prst="rect">
            <a:avLst/>
          </a:prstGeom>
        </p:spPr>
      </p:pic>
      <p:pic>
        <p:nvPicPr>
          <p:cNvPr id="11" name="Resim 10" descr="iç mekan, duvar, kişi içeren bir resim&#10;&#10;Açıklama otomatik olarak oluşturuldu">
            <a:extLst>
              <a:ext uri="{FF2B5EF4-FFF2-40B4-BE49-F238E27FC236}">
                <a16:creationId xmlns:a16="http://schemas.microsoft.com/office/drawing/2014/main" id="{2CFD22E5-ADF8-F9EA-7D6A-39514D821D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50126" y="4630473"/>
            <a:ext cx="2727960" cy="2045971"/>
          </a:xfrm>
          <a:prstGeom prst="rect">
            <a:avLst/>
          </a:prstGeom>
        </p:spPr>
      </p:pic>
    </p:spTree>
    <p:extLst>
      <p:ext uri="{BB962C8B-B14F-4D97-AF65-F5344CB8AC3E}">
        <p14:creationId xmlns:p14="http://schemas.microsoft.com/office/powerpoint/2010/main" val="297252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31EDDE94-367E-FD74-041E-C554948A8B85}"/>
              </a:ext>
            </a:extLst>
          </p:cNvPr>
          <p:cNvSpPr>
            <a:spLocks noGrp="1"/>
          </p:cNvSpPr>
          <p:nvPr>
            <p:ph type="title"/>
          </p:nvPr>
        </p:nvSpPr>
        <p:spPr>
          <a:xfrm>
            <a:off x="4602822" y="938022"/>
            <a:ext cx="6658013" cy="1188720"/>
          </a:xfrm>
        </p:spPr>
        <p:txBody>
          <a:bodyPr>
            <a:normAutofit/>
          </a:bodyPr>
          <a:lstStyle/>
          <a:p>
            <a:r>
              <a:rPr lang="tr-TR">
                <a:solidFill>
                  <a:srgbClr val="FFFFFF"/>
                </a:solidFill>
              </a:rPr>
              <a:t>DATA PROCESSING</a:t>
            </a:r>
          </a:p>
        </p:txBody>
      </p:sp>
      <p:sp>
        <p:nvSpPr>
          <p:cNvPr id="13" name="Rectangle 12">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9" descr="A screenshot of a computer&#10;&#10;Description automatically generated with low confidence">
            <a:extLst>
              <a:ext uri="{FF2B5EF4-FFF2-40B4-BE49-F238E27FC236}">
                <a16:creationId xmlns:a16="http://schemas.microsoft.com/office/drawing/2014/main" id="{810ED73A-2763-ACAC-F824-58A5BB3C9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2346500"/>
            <a:ext cx="3053422" cy="2459131"/>
          </a:xfrm>
          <a:prstGeom prst="rect">
            <a:avLst/>
          </a:prstGeom>
        </p:spPr>
      </p:pic>
      <p:sp>
        <p:nvSpPr>
          <p:cNvPr id="3" name="İçerik Yer Tutucusu 2">
            <a:extLst>
              <a:ext uri="{FF2B5EF4-FFF2-40B4-BE49-F238E27FC236}">
                <a16:creationId xmlns:a16="http://schemas.microsoft.com/office/drawing/2014/main" id="{13941CF6-29F0-EFA2-AB23-CEA49A490CE8}"/>
              </a:ext>
            </a:extLst>
          </p:cNvPr>
          <p:cNvSpPr>
            <a:spLocks noGrp="1"/>
          </p:cNvSpPr>
          <p:nvPr>
            <p:ph idx="1"/>
          </p:nvPr>
        </p:nvSpPr>
        <p:spPr>
          <a:xfrm>
            <a:off x="4602822" y="2340864"/>
            <a:ext cx="6658013" cy="3793237"/>
          </a:xfrm>
        </p:spPr>
        <p:txBody>
          <a:bodyPr>
            <a:normAutofit/>
          </a:bodyPr>
          <a:lstStyle/>
          <a:p>
            <a:r>
              <a:rPr lang="en-US" dirty="0">
                <a:solidFill>
                  <a:srgbClr val="FFFFFF"/>
                </a:solidFill>
              </a:rPr>
              <a:t>Data processing phase, we ended up with a model that trains itself to suggest a song kind in six different songs.</a:t>
            </a:r>
            <a:endParaRPr lang="tr-TR" dirty="0">
              <a:solidFill>
                <a:srgbClr val="FFFFFF"/>
              </a:solidFill>
            </a:endParaRPr>
          </a:p>
          <a:p>
            <a:r>
              <a:rPr lang="en-US" dirty="0">
                <a:solidFill>
                  <a:srgbClr val="FFFFFF"/>
                </a:solidFill>
              </a:rPr>
              <a:t>We receive 4 different columns of data from 4 different sensor which is attached to user frontal lobe. Since we have 6 different kinds of mix in our test song, we separated the values into 6 equal columns. Each part of data column obtained from dividing into 6 different ranges mean of the dataset. In the end of this part our dataset has 6 columns and the label. Label represents the song kind that chosen by user. Selecting the best data manipulation algorithm, we de</a:t>
            </a:r>
            <a:r>
              <a:rPr lang="tr-TR" dirty="0" err="1">
                <a:solidFill>
                  <a:srgbClr val="FFFFFF"/>
                </a:solidFill>
              </a:rPr>
              <a:t>cided</a:t>
            </a:r>
            <a:r>
              <a:rPr lang="en-US" dirty="0">
                <a:solidFill>
                  <a:srgbClr val="FFFFFF"/>
                </a:solidFill>
              </a:rPr>
              <a:t> on </a:t>
            </a:r>
            <a:r>
              <a:rPr lang="tr-TR">
                <a:solidFill>
                  <a:srgbClr val="FFFFFF"/>
                </a:solidFill>
              </a:rPr>
              <a:t>RandomForest</a:t>
            </a:r>
            <a:r>
              <a:rPr lang="en-US">
                <a:solidFill>
                  <a:srgbClr val="FFFFFF"/>
                </a:solidFill>
              </a:rPr>
              <a:t>. </a:t>
            </a:r>
            <a:r>
              <a:rPr lang="en-US" dirty="0">
                <a:solidFill>
                  <a:srgbClr val="FFFFFF"/>
                </a:solidFill>
              </a:rPr>
              <a:t>Because we have 6 kinds of songs and to achieve a successful model, we need nonlinear algorithms. After we need classification because as we mentioned sensor data should present one type of genres.</a:t>
            </a:r>
            <a:endParaRPr lang="tr-TR" dirty="0">
              <a:solidFill>
                <a:srgbClr val="FFFFFF"/>
              </a:solidFill>
            </a:endParaRPr>
          </a:p>
        </p:txBody>
      </p:sp>
    </p:spTree>
    <p:extLst>
      <p:ext uri="{BB962C8B-B14F-4D97-AF65-F5344CB8AC3E}">
        <p14:creationId xmlns:p14="http://schemas.microsoft.com/office/powerpoint/2010/main" val="267178111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86109C-C650-CAF4-6FD6-19514513FCE3}"/>
              </a:ext>
            </a:extLst>
          </p:cNvPr>
          <p:cNvSpPr>
            <a:spLocks noGrp="1"/>
          </p:cNvSpPr>
          <p:nvPr>
            <p:ph type="title"/>
          </p:nvPr>
        </p:nvSpPr>
        <p:spPr/>
        <p:txBody>
          <a:bodyPr/>
          <a:lstStyle/>
          <a:p>
            <a:r>
              <a:rPr lang="tr-TR" dirty="0"/>
              <a:t>DATA PROCESSING-</a:t>
            </a:r>
            <a:r>
              <a:rPr lang="tr-TR" dirty="0" err="1"/>
              <a:t>Selectıng</a:t>
            </a:r>
            <a:r>
              <a:rPr lang="tr-TR" dirty="0"/>
              <a:t> </a:t>
            </a:r>
            <a:r>
              <a:rPr lang="tr-TR" dirty="0" err="1"/>
              <a:t>Classıfıcatıon</a:t>
            </a:r>
            <a:r>
              <a:rPr lang="tr-TR" dirty="0"/>
              <a:t> </a:t>
            </a:r>
            <a:r>
              <a:rPr lang="tr-TR" dirty="0" err="1"/>
              <a:t>Algorıthm</a:t>
            </a:r>
            <a:endParaRPr lang="tr-TR" dirty="0"/>
          </a:p>
        </p:txBody>
      </p:sp>
      <p:sp>
        <p:nvSpPr>
          <p:cNvPr id="3" name="İçerik Yer Tutucusu 2">
            <a:extLst>
              <a:ext uri="{FF2B5EF4-FFF2-40B4-BE49-F238E27FC236}">
                <a16:creationId xmlns:a16="http://schemas.microsoft.com/office/drawing/2014/main" id="{C20FA4D2-2192-E473-3C31-2F99A2BE0F4C}"/>
              </a:ext>
            </a:extLst>
          </p:cNvPr>
          <p:cNvSpPr>
            <a:spLocks noGrp="1"/>
          </p:cNvSpPr>
          <p:nvPr>
            <p:ph idx="1"/>
          </p:nvPr>
        </p:nvSpPr>
        <p:spPr/>
        <p:txBody>
          <a:bodyPr/>
          <a:lstStyle/>
          <a:p>
            <a:r>
              <a:rPr lang="en-US" dirty="0"/>
              <a:t>Since we must predict a song type, we must apply classification algorithm to the model. We applied KNN (K-Nearest Neighbors), SVC (Support Vector Machine), DT (Decision Tree), Random Forest and Naïve Bayes algorithms to train the model. Then we tested each algorithm by applying k-fold cross validation. We checked confusion matrices, precision/recall values, execution time and overall accuracies to decide on the best classification algorithm.</a:t>
            </a:r>
            <a:endParaRPr lang="tr-TR" dirty="0"/>
          </a:p>
        </p:txBody>
      </p:sp>
    </p:spTree>
    <p:extLst>
      <p:ext uri="{BB962C8B-B14F-4D97-AF65-F5344CB8AC3E}">
        <p14:creationId xmlns:p14="http://schemas.microsoft.com/office/powerpoint/2010/main" val="4204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DE5C19D-3527-3677-5D1A-C71B612B8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2248" y="2158615"/>
            <a:ext cx="4305521" cy="3708591"/>
          </a:xfrm>
          <a:prstGeom prst="rect">
            <a:avLst/>
          </a:prstGeom>
        </p:spPr>
      </p:pic>
      <p:pic>
        <p:nvPicPr>
          <p:cNvPr id="7" name="Resim 6" descr="metin, hesap makinesi içeren bir resim&#10;&#10;Açıklama otomatik olarak oluşturuldu">
            <a:extLst>
              <a:ext uri="{FF2B5EF4-FFF2-40B4-BE49-F238E27FC236}">
                <a16:creationId xmlns:a16="http://schemas.microsoft.com/office/drawing/2014/main" id="{44E22D64-5C09-3593-B6B9-D1482779A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44" y="3015390"/>
            <a:ext cx="6135297" cy="2685838"/>
          </a:xfrm>
          <a:prstGeom prst="rect">
            <a:avLst/>
          </a:prstGeom>
        </p:spPr>
      </p:pic>
      <p:sp>
        <p:nvSpPr>
          <p:cNvPr id="8" name="Metin kutusu 7">
            <a:extLst>
              <a:ext uri="{FF2B5EF4-FFF2-40B4-BE49-F238E27FC236}">
                <a16:creationId xmlns:a16="http://schemas.microsoft.com/office/drawing/2014/main" id="{4C52F9C0-9C7A-D7CC-9CF8-792EE5895A5B}"/>
              </a:ext>
            </a:extLst>
          </p:cNvPr>
          <p:cNvSpPr txBox="1"/>
          <p:nvPr/>
        </p:nvSpPr>
        <p:spPr>
          <a:xfrm>
            <a:off x="449344" y="754144"/>
            <a:ext cx="11293311" cy="1200329"/>
          </a:xfrm>
          <a:prstGeom prst="rect">
            <a:avLst/>
          </a:prstGeom>
          <a:solidFill>
            <a:srgbClr val="4C585E"/>
          </a:solidFill>
        </p:spPr>
        <p:txBody>
          <a:bodyPr wrap="square" rtlCol="0">
            <a:spAutoFit/>
          </a:bodyPr>
          <a:lstStyle/>
          <a:p>
            <a:pPr algn="ctr"/>
            <a:endParaRPr lang="tr-TR" sz="2400" dirty="0">
              <a:solidFill>
                <a:schemeClr val="bg1"/>
              </a:solidFill>
            </a:endParaRPr>
          </a:p>
          <a:p>
            <a:pPr algn="ctr"/>
            <a:r>
              <a:rPr lang="tr-TR" sz="2400" dirty="0">
                <a:solidFill>
                  <a:schemeClr val="bg1"/>
                </a:solidFill>
              </a:rPr>
              <a:t>DT(DECISION TREE) ALGORITHM </a:t>
            </a:r>
          </a:p>
          <a:p>
            <a:endParaRPr lang="tr-TR" sz="2400" dirty="0">
              <a:solidFill>
                <a:schemeClr val="bg1"/>
              </a:solidFill>
            </a:endParaRPr>
          </a:p>
        </p:txBody>
      </p:sp>
      <p:sp>
        <p:nvSpPr>
          <p:cNvPr id="9" name="Metin kutusu 8">
            <a:extLst>
              <a:ext uri="{FF2B5EF4-FFF2-40B4-BE49-F238E27FC236}">
                <a16:creationId xmlns:a16="http://schemas.microsoft.com/office/drawing/2014/main" id="{040CCF87-889D-51D7-3EB5-035C0227E505}"/>
              </a:ext>
            </a:extLst>
          </p:cNvPr>
          <p:cNvSpPr txBox="1"/>
          <p:nvPr/>
        </p:nvSpPr>
        <p:spPr>
          <a:xfrm>
            <a:off x="2421118" y="6072725"/>
            <a:ext cx="3063711" cy="369332"/>
          </a:xfrm>
          <a:prstGeom prst="rect">
            <a:avLst/>
          </a:prstGeom>
          <a:noFill/>
        </p:spPr>
        <p:txBody>
          <a:bodyPr wrap="square" rtlCol="0">
            <a:spAutoFit/>
          </a:bodyPr>
          <a:lstStyle/>
          <a:p>
            <a:r>
              <a:rPr lang="tr-TR" dirty="0" err="1"/>
              <a:t>Decision</a:t>
            </a:r>
            <a:r>
              <a:rPr lang="tr-TR" dirty="0"/>
              <a:t> </a:t>
            </a:r>
            <a:r>
              <a:rPr lang="tr-TR" dirty="0" err="1"/>
              <a:t>Tree</a:t>
            </a:r>
            <a:r>
              <a:rPr lang="tr-TR" dirty="0"/>
              <a:t> </a:t>
            </a:r>
            <a:r>
              <a:rPr lang="tr-TR" dirty="0" err="1"/>
              <a:t>Table</a:t>
            </a:r>
            <a:endParaRPr lang="tr-TR" dirty="0"/>
          </a:p>
        </p:txBody>
      </p:sp>
      <p:sp>
        <p:nvSpPr>
          <p:cNvPr id="10" name="Metin kutusu 9">
            <a:extLst>
              <a:ext uri="{FF2B5EF4-FFF2-40B4-BE49-F238E27FC236}">
                <a16:creationId xmlns:a16="http://schemas.microsoft.com/office/drawing/2014/main" id="{6A3ECCA8-BE86-6B54-994C-5A5B663EC676}"/>
              </a:ext>
            </a:extLst>
          </p:cNvPr>
          <p:cNvSpPr txBox="1"/>
          <p:nvPr/>
        </p:nvSpPr>
        <p:spPr>
          <a:xfrm>
            <a:off x="8446416" y="6063784"/>
            <a:ext cx="2799761" cy="369332"/>
          </a:xfrm>
          <a:prstGeom prst="rect">
            <a:avLst/>
          </a:prstGeom>
          <a:noFill/>
        </p:spPr>
        <p:txBody>
          <a:bodyPr wrap="square" rtlCol="0">
            <a:spAutoFit/>
          </a:bodyPr>
          <a:lstStyle/>
          <a:p>
            <a:r>
              <a:rPr lang="tr-TR" dirty="0" err="1"/>
              <a:t>Decision</a:t>
            </a:r>
            <a:r>
              <a:rPr lang="tr-TR" dirty="0"/>
              <a:t> </a:t>
            </a:r>
            <a:r>
              <a:rPr lang="tr-TR" dirty="0" err="1"/>
              <a:t>Tree</a:t>
            </a:r>
            <a:r>
              <a:rPr lang="tr-TR" dirty="0"/>
              <a:t> </a:t>
            </a:r>
            <a:r>
              <a:rPr lang="tr-TR" dirty="0" err="1"/>
              <a:t>Graph</a:t>
            </a:r>
            <a:endParaRPr lang="tr-TR" dirty="0"/>
          </a:p>
        </p:txBody>
      </p:sp>
    </p:spTree>
    <p:extLst>
      <p:ext uri="{BB962C8B-B14F-4D97-AF65-F5344CB8AC3E}">
        <p14:creationId xmlns:p14="http://schemas.microsoft.com/office/powerpoint/2010/main" val="230102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4C52F9C0-9C7A-D7CC-9CF8-792EE5895A5B}"/>
              </a:ext>
            </a:extLst>
          </p:cNvPr>
          <p:cNvSpPr txBox="1"/>
          <p:nvPr/>
        </p:nvSpPr>
        <p:spPr>
          <a:xfrm>
            <a:off x="449344" y="754144"/>
            <a:ext cx="11293311" cy="1200329"/>
          </a:xfrm>
          <a:prstGeom prst="rect">
            <a:avLst/>
          </a:prstGeom>
          <a:solidFill>
            <a:srgbClr val="4C585E"/>
          </a:solidFill>
        </p:spPr>
        <p:txBody>
          <a:bodyPr wrap="square" rtlCol="0">
            <a:spAutoFit/>
          </a:bodyPr>
          <a:lstStyle/>
          <a:p>
            <a:pPr algn="ctr"/>
            <a:endParaRPr lang="tr-TR" sz="2400" dirty="0">
              <a:solidFill>
                <a:schemeClr val="bg1"/>
              </a:solidFill>
            </a:endParaRPr>
          </a:p>
          <a:p>
            <a:pPr algn="ctr"/>
            <a:r>
              <a:rPr lang="tr-TR" sz="2400" dirty="0">
                <a:solidFill>
                  <a:schemeClr val="bg1"/>
                </a:solidFill>
              </a:rPr>
              <a:t>DT(DECISION TREE) OVERALL RESULTS </a:t>
            </a:r>
          </a:p>
          <a:p>
            <a:endParaRPr lang="tr-TR" sz="2400" dirty="0">
              <a:solidFill>
                <a:schemeClr val="bg1"/>
              </a:solidFill>
            </a:endParaRPr>
          </a:p>
        </p:txBody>
      </p:sp>
      <p:pic>
        <p:nvPicPr>
          <p:cNvPr id="3" name="Resim 2" descr="metin içeren bir resim&#10;&#10;Açıklama otomatik olarak oluşturuldu">
            <a:extLst>
              <a:ext uri="{FF2B5EF4-FFF2-40B4-BE49-F238E27FC236}">
                <a16:creationId xmlns:a16="http://schemas.microsoft.com/office/drawing/2014/main" id="{6822720E-31D1-2DBD-8ECD-1607334F9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434" y="2956177"/>
            <a:ext cx="9825454" cy="2247077"/>
          </a:xfrm>
          <a:prstGeom prst="rect">
            <a:avLst/>
          </a:prstGeom>
        </p:spPr>
      </p:pic>
    </p:spTree>
    <p:extLst>
      <p:ext uri="{BB962C8B-B14F-4D97-AF65-F5344CB8AC3E}">
        <p14:creationId xmlns:p14="http://schemas.microsoft.com/office/powerpoint/2010/main" val="229293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4C52F9C0-9C7A-D7CC-9CF8-792EE5895A5B}"/>
              </a:ext>
            </a:extLst>
          </p:cNvPr>
          <p:cNvSpPr txBox="1"/>
          <p:nvPr/>
        </p:nvSpPr>
        <p:spPr>
          <a:xfrm>
            <a:off x="449344" y="754144"/>
            <a:ext cx="11293311" cy="1200329"/>
          </a:xfrm>
          <a:prstGeom prst="rect">
            <a:avLst/>
          </a:prstGeom>
          <a:solidFill>
            <a:srgbClr val="4C585E"/>
          </a:solidFill>
        </p:spPr>
        <p:txBody>
          <a:bodyPr wrap="square" rtlCol="0">
            <a:spAutoFit/>
          </a:bodyPr>
          <a:lstStyle/>
          <a:p>
            <a:pPr algn="ctr"/>
            <a:endParaRPr lang="tr-TR" sz="2400" dirty="0">
              <a:solidFill>
                <a:schemeClr val="bg1"/>
              </a:solidFill>
            </a:endParaRPr>
          </a:p>
          <a:p>
            <a:pPr algn="ctr"/>
            <a:r>
              <a:rPr lang="tr-TR" sz="2400" dirty="0">
                <a:solidFill>
                  <a:schemeClr val="bg1"/>
                </a:solidFill>
              </a:rPr>
              <a:t>SVC(SUPPORT VECTOR MACHINE) ALGORITHM </a:t>
            </a:r>
          </a:p>
          <a:p>
            <a:endParaRPr lang="tr-TR" sz="2400" dirty="0">
              <a:solidFill>
                <a:schemeClr val="bg1"/>
              </a:solidFill>
            </a:endParaRPr>
          </a:p>
        </p:txBody>
      </p:sp>
      <p:pic>
        <p:nvPicPr>
          <p:cNvPr id="3" name="Resim 2" descr="tablo içeren bir resim&#10;&#10;Açıklama otomatik olarak oluşturuldu">
            <a:extLst>
              <a:ext uri="{FF2B5EF4-FFF2-40B4-BE49-F238E27FC236}">
                <a16:creationId xmlns:a16="http://schemas.microsoft.com/office/drawing/2014/main" id="{08DA4DE5-DB1C-F468-CD4C-4FBC7C9EF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976" y="2230795"/>
            <a:ext cx="4175760" cy="3680460"/>
          </a:xfrm>
          <a:prstGeom prst="rect">
            <a:avLst/>
          </a:prstGeom>
        </p:spPr>
      </p:pic>
      <p:pic>
        <p:nvPicPr>
          <p:cNvPr id="6" name="Resim 5" descr="tablo içeren bir resim&#10;&#10;Açıklama otomatik olarak oluşturuldu">
            <a:extLst>
              <a:ext uri="{FF2B5EF4-FFF2-40B4-BE49-F238E27FC236}">
                <a16:creationId xmlns:a16="http://schemas.microsoft.com/office/drawing/2014/main" id="{7A70D64D-2248-015E-DA20-DB36A52E3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34" y="2626346"/>
            <a:ext cx="5911830" cy="2889358"/>
          </a:xfrm>
          <a:prstGeom prst="rect">
            <a:avLst/>
          </a:prstGeom>
        </p:spPr>
      </p:pic>
      <p:sp>
        <p:nvSpPr>
          <p:cNvPr id="11" name="Metin kutusu 10">
            <a:extLst>
              <a:ext uri="{FF2B5EF4-FFF2-40B4-BE49-F238E27FC236}">
                <a16:creationId xmlns:a16="http://schemas.microsoft.com/office/drawing/2014/main" id="{65793029-6F40-10D1-65D6-D6BEEFE6A37B}"/>
              </a:ext>
            </a:extLst>
          </p:cNvPr>
          <p:cNvSpPr txBox="1"/>
          <p:nvPr/>
        </p:nvSpPr>
        <p:spPr>
          <a:xfrm>
            <a:off x="2216837" y="6103856"/>
            <a:ext cx="3063711" cy="369332"/>
          </a:xfrm>
          <a:prstGeom prst="rect">
            <a:avLst/>
          </a:prstGeom>
          <a:noFill/>
        </p:spPr>
        <p:txBody>
          <a:bodyPr wrap="square" rtlCol="0">
            <a:spAutoFit/>
          </a:bodyPr>
          <a:lstStyle/>
          <a:p>
            <a:r>
              <a:rPr lang="en-US" dirty="0"/>
              <a:t>Support Vector Machine</a:t>
            </a:r>
            <a:r>
              <a:rPr lang="tr-TR" dirty="0"/>
              <a:t> </a:t>
            </a:r>
            <a:r>
              <a:rPr lang="tr-TR" dirty="0" err="1"/>
              <a:t>Table</a:t>
            </a:r>
            <a:endParaRPr lang="tr-TR" dirty="0"/>
          </a:p>
        </p:txBody>
      </p:sp>
      <p:sp>
        <p:nvSpPr>
          <p:cNvPr id="12" name="Metin kutusu 11">
            <a:extLst>
              <a:ext uri="{FF2B5EF4-FFF2-40B4-BE49-F238E27FC236}">
                <a16:creationId xmlns:a16="http://schemas.microsoft.com/office/drawing/2014/main" id="{21C4BE89-C0EF-A3A0-9067-7C7252D38226}"/>
              </a:ext>
            </a:extLst>
          </p:cNvPr>
          <p:cNvSpPr txBox="1"/>
          <p:nvPr/>
        </p:nvSpPr>
        <p:spPr>
          <a:xfrm>
            <a:off x="8065736" y="6103856"/>
            <a:ext cx="3063710" cy="369332"/>
          </a:xfrm>
          <a:prstGeom prst="rect">
            <a:avLst/>
          </a:prstGeom>
          <a:noFill/>
        </p:spPr>
        <p:txBody>
          <a:bodyPr wrap="square" rtlCol="0">
            <a:spAutoFit/>
          </a:bodyPr>
          <a:lstStyle/>
          <a:p>
            <a:r>
              <a:rPr lang="en-US" dirty="0"/>
              <a:t>Support Vector Machine</a:t>
            </a:r>
            <a:r>
              <a:rPr lang="tr-TR" dirty="0"/>
              <a:t> </a:t>
            </a:r>
            <a:r>
              <a:rPr lang="tr-TR" dirty="0" err="1"/>
              <a:t>Graph</a:t>
            </a:r>
            <a:endParaRPr lang="tr-TR" dirty="0"/>
          </a:p>
        </p:txBody>
      </p:sp>
    </p:spTree>
    <p:extLst>
      <p:ext uri="{BB962C8B-B14F-4D97-AF65-F5344CB8AC3E}">
        <p14:creationId xmlns:p14="http://schemas.microsoft.com/office/powerpoint/2010/main" val="164606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E628BE-5C5C-34ED-8607-147938774CEB}"/>
              </a:ext>
            </a:extLst>
          </p:cNvPr>
          <p:cNvSpPr>
            <a:spLocks noGrp="1"/>
          </p:cNvSpPr>
          <p:nvPr>
            <p:ph type="title"/>
          </p:nvPr>
        </p:nvSpPr>
        <p:spPr>
          <a:xfrm>
            <a:off x="581192" y="702156"/>
            <a:ext cx="11029616" cy="758999"/>
          </a:xfrm>
        </p:spPr>
        <p:txBody>
          <a:bodyPr/>
          <a:lstStyle/>
          <a:p>
            <a:r>
              <a:rPr lang="tr-TR" dirty="0" err="1"/>
              <a:t>Who</a:t>
            </a:r>
            <a:r>
              <a:rPr lang="tr-TR" dirty="0"/>
              <a:t> </a:t>
            </a:r>
            <a:r>
              <a:rPr lang="tr-TR" dirty="0" err="1"/>
              <a:t>We</a:t>
            </a:r>
            <a:r>
              <a:rPr lang="tr-TR" dirty="0"/>
              <a:t> </a:t>
            </a:r>
            <a:r>
              <a:rPr lang="tr-TR" dirty="0" err="1"/>
              <a:t>are</a:t>
            </a:r>
            <a:r>
              <a:rPr lang="tr-TR" dirty="0"/>
              <a:t> </a:t>
            </a:r>
            <a:r>
              <a:rPr lang="tr-TR" b="1" dirty="0">
                <a:latin typeface="Times New Roman" panose="02020603050405020304" pitchFamily="18" charset="0"/>
                <a:cs typeface="Times New Roman" panose="02020603050405020304" pitchFamily="18" charset="0"/>
              </a:rPr>
              <a:t>?</a:t>
            </a:r>
          </a:p>
        </p:txBody>
      </p:sp>
      <p:sp>
        <p:nvSpPr>
          <p:cNvPr id="3" name="İçerik Yer Tutucusu 2">
            <a:extLst>
              <a:ext uri="{FF2B5EF4-FFF2-40B4-BE49-F238E27FC236}">
                <a16:creationId xmlns:a16="http://schemas.microsoft.com/office/drawing/2014/main" id="{DD3746C7-4A9B-64AD-14B1-28C7027F1D0C}"/>
              </a:ext>
            </a:extLst>
          </p:cNvPr>
          <p:cNvSpPr>
            <a:spLocks noGrp="1"/>
          </p:cNvSpPr>
          <p:nvPr>
            <p:ph idx="1"/>
          </p:nvPr>
        </p:nvSpPr>
        <p:spPr>
          <a:xfrm>
            <a:off x="581192" y="1857080"/>
            <a:ext cx="11029615" cy="4194928"/>
          </a:xfrm>
        </p:spPr>
        <p:txBody>
          <a:bodyPr>
            <a:normAutofit fontScale="85000" lnSpcReduction="20000"/>
          </a:bodyPr>
          <a:lstStyle/>
          <a:p>
            <a:pPr marL="0" indent="0">
              <a:buNone/>
            </a:pPr>
            <a:r>
              <a:rPr lang="tr-TR" b="0" i="0" dirty="0">
                <a:solidFill>
                  <a:srgbClr val="000000"/>
                </a:solidFill>
                <a:effectLst/>
                <a:latin typeface="Roboto" panose="02000000000000000000" pitchFamily="2" charset="0"/>
              </a:rPr>
              <a:t>Gebze Technical </a:t>
            </a:r>
            <a:r>
              <a:rPr lang="tr-TR" b="0" i="0" dirty="0" err="1">
                <a:solidFill>
                  <a:srgbClr val="000000"/>
                </a:solidFill>
                <a:effectLst/>
                <a:latin typeface="Roboto" panose="02000000000000000000" pitchFamily="2" charset="0"/>
              </a:rPr>
              <a:t>University</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Computer</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Engineering</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students</a:t>
            </a:r>
            <a:r>
              <a:rPr lang="tr-TR" b="0" i="0" dirty="0">
                <a:solidFill>
                  <a:srgbClr val="000000"/>
                </a:solidFill>
                <a:effectLst/>
                <a:latin typeface="Roboto" panose="02000000000000000000" pitchFamily="2" charset="0"/>
              </a:rPr>
              <a:t>;</a:t>
            </a:r>
          </a:p>
          <a:p>
            <a:r>
              <a:rPr lang="tr-TR" dirty="0"/>
              <a:t>Hüseyin Ömer Güray </a:t>
            </a:r>
          </a:p>
          <a:p>
            <a:r>
              <a:rPr lang="tr-TR" dirty="0"/>
              <a:t>Muhammed Bedir Uluçay</a:t>
            </a:r>
          </a:p>
          <a:p>
            <a:r>
              <a:rPr lang="tr-TR" dirty="0"/>
              <a:t>Mithat Enes Özdemir</a:t>
            </a:r>
          </a:p>
          <a:p>
            <a:r>
              <a:rPr lang="tr-TR" dirty="0"/>
              <a:t>Muhammed Alperen </a:t>
            </a:r>
            <a:r>
              <a:rPr lang="tr-TR" dirty="0" err="1"/>
              <a:t>Karaçete</a:t>
            </a:r>
            <a:endParaRPr lang="tr-TR" dirty="0"/>
          </a:p>
          <a:p>
            <a:r>
              <a:rPr lang="tr-TR" dirty="0"/>
              <a:t>Ozan </a:t>
            </a:r>
            <a:r>
              <a:rPr lang="tr-TR" dirty="0" err="1"/>
              <a:t>Şelte</a:t>
            </a:r>
            <a:endParaRPr lang="tr-TR" dirty="0"/>
          </a:p>
          <a:p>
            <a:r>
              <a:rPr lang="tr-TR" dirty="0"/>
              <a:t>Burak Ceylan</a:t>
            </a:r>
          </a:p>
          <a:p>
            <a:r>
              <a:rPr lang="tr-TR" dirty="0"/>
              <a:t>Zeynep Çiğdem Parlatan</a:t>
            </a:r>
          </a:p>
          <a:p>
            <a:r>
              <a:rPr lang="tr-TR" dirty="0" err="1"/>
              <a:t>Rian</a:t>
            </a:r>
            <a:r>
              <a:rPr lang="tr-TR" dirty="0"/>
              <a:t> </a:t>
            </a:r>
            <a:r>
              <a:rPr lang="tr-TR" dirty="0" err="1"/>
              <a:t>Ryzhov</a:t>
            </a:r>
            <a:endParaRPr lang="tr-TR" dirty="0"/>
          </a:p>
          <a:p>
            <a:r>
              <a:rPr lang="tr-TR" dirty="0"/>
              <a:t>Anıl Mert Ulaşan </a:t>
            </a:r>
          </a:p>
          <a:p>
            <a:r>
              <a:rPr lang="tr-TR" dirty="0"/>
              <a:t>Yusuf Boy </a:t>
            </a:r>
          </a:p>
          <a:p>
            <a:r>
              <a:rPr lang="tr-TR" dirty="0" err="1"/>
              <a:t>Selimhan</a:t>
            </a:r>
            <a:r>
              <a:rPr lang="tr-TR" dirty="0"/>
              <a:t> Meral </a:t>
            </a:r>
          </a:p>
          <a:p>
            <a:r>
              <a:rPr lang="tr-TR" dirty="0"/>
              <a:t>Mustafa Gürler</a:t>
            </a:r>
          </a:p>
        </p:txBody>
      </p:sp>
    </p:spTree>
    <p:extLst>
      <p:ext uri="{BB962C8B-B14F-4D97-AF65-F5344CB8AC3E}">
        <p14:creationId xmlns:p14="http://schemas.microsoft.com/office/powerpoint/2010/main" val="245091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4C52F9C0-9C7A-D7CC-9CF8-792EE5895A5B}"/>
              </a:ext>
            </a:extLst>
          </p:cNvPr>
          <p:cNvSpPr txBox="1"/>
          <p:nvPr/>
        </p:nvSpPr>
        <p:spPr>
          <a:xfrm>
            <a:off x="449344" y="754144"/>
            <a:ext cx="11293311" cy="1200329"/>
          </a:xfrm>
          <a:prstGeom prst="rect">
            <a:avLst/>
          </a:prstGeom>
          <a:solidFill>
            <a:srgbClr val="4C585E"/>
          </a:solidFill>
        </p:spPr>
        <p:txBody>
          <a:bodyPr wrap="square" rtlCol="0">
            <a:spAutoFit/>
          </a:bodyPr>
          <a:lstStyle/>
          <a:p>
            <a:pPr algn="ctr"/>
            <a:endParaRPr lang="tr-TR" sz="2400" dirty="0">
              <a:solidFill>
                <a:schemeClr val="bg1"/>
              </a:solidFill>
            </a:endParaRPr>
          </a:p>
          <a:p>
            <a:pPr algn="ctr"/>
            <a:r>
              <a:rPr lang="tr-TR" sz="2400" dirty="0">
                <a:solidFill>
                  <a:schemeClr val="bg1"/>
                </a:solidFill>
              </a:rPr>
              <a:t>SVC(SUPPORT VECTOR MACHINE) OVERALL RESULTS </a:t>
            </a:r>
          </a:p>
          <a:p>
            <a:endParaRPr lang="tr-TR" sz="2400" dirty="0">
              <a:solidFill>
                <a:schemeClr val="bg1"/>
              </a:solidFill>
            </a:endParaRPr>
          </a:p>
        </p:txBody>
      </p:sp>
      <p:pic>
        <p:nvPicPr>
          <p:cNvPr id="4" name="Resim 3" descr="metin içeren bir resim&#10;&#10;Açıklama otomatik olarak oluşturuldu">
            <a:extLst>
              <a:ext uri="{FF2B5EF4-FFF2-40B4-BE49-F238E27FC236}">
                <a16:creationId xmlns:a16="http://schemas.microsoft.com/office/drawing/2014/main" id="{A98787F2-EA38-0797-5B45-0D7EFCAC3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47" y="3128518"/>
            <a:ext cx="10068387" cy="1978504"/>
          </a:xfrm>
          <a:prstGeom prst="rect">
            <a:avLst/>
          </a:prstGeom>
        </p:spPr>
      </p:pic>
    </p:spTree>
    <p:extLst>
      <p:ext uri="{BB962C8B-B14F-4D97-AF65-F5344CB8AC3E}">
        <p14:creationId xmlns:p14="http://schemas.microsoft.com/office/powerpoint/2010/main" val="4072284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4C52F9C0-9C7A-D7CC-9CF8-792EE5895A5B}"/>
              </a:ext>
            </a:extLst>
          </p:cNvPr>
          <p:cNvSpPr txBox="1"/>
          <p:nvPr/>
        </p:nvSpPr>
        <p:spPr>
          <a:xfrm>
            <a:off x="449344" y="754144"/>
            <a:ext cx="11293311" cy="1200329"/>
          </a:xfrm>
          <a:prstGeom prst="rect">
            <a:avLst/>
          </a:prstGeom>
          <a:solidFill>
            <a:srgbClr val="4C585E"/>
          </a:solidFill>
        </p:spPr>
        <p:txBody>
          <a:bodyPr wrap="square" rtlCol="0">
            <a:spAutoFit/>
          </a:bodyPr>
          <a:lstStyle/>
          <a:p>
            <a:pPr algn="ctr"/>
            <a:endParaRPr lang="tr-TR" sz="2400" dirty="0">
              <a:solidFill>
                <a:schemeClr val="bg1"/>
              </a:solidFill>
            </a:endParaRPr>
          </a:p>
          <a:p>
            <a:pPr algn="ctr"/>
            <a:r>
              <a:rPr lang="tr-TR" sz="2400" dirty="0">
                <a:solidFill>
                  <a:schemeClr val="bg1"/>
                </a:solidFill>
              </a:rPr>
              <a:t>GUESSIANNB ALGORITHM </a:t>
            </a:r>
          </a:p>
          <a:p>
            <a:endParaRPr lang="tr-TR" sz="2400" dirty="0">
              <a:solidFill>
                <a:schemeClr val="bg1"/>
              </a:solidFill>
            </a:endParaRPr>
          </a:p>
        </p:txBody>
      </p:sp>
      <p:sp>
        <p:nvSpPr>
          <p:cNvPr id="9" name="Metin kutusu 8">
            <a:extLst>
              <a:ext uri="{FF2B5EF4-FFF2-40B4-BE49-F238E27FC236}">
                <a16:creationId xmlns:a16="http://schemas.microsoft.com/office/drawing/2014/main" id="{040CCF87-889D-51D7-3EB5-035C0227E505}"/>
              </a:ext>
            </a:extLst>
          </p:cNvPr>
          <p:cNvSpPr txBox="1"/>
          <p:nvPr/>
        </p:nvSpPr>
        <p:spPr>
          <a:xfrm>
            <a:off x="2421118" y="6072725"/>
            <a:ext cx="3063711" cy="369332"/>
          </a:xfrm>
          <a:prstGeom prst="rect">
            <a:avLst/>
          </a:prstGeom>
          <a:noFill/>
        </p:spPr>
        <p:txBody>
          <a:bodyPr wrap="square" rtlCol="0">
            <a:spAutoFit/>
          </a:bodyPr>
          <a:lstStyle/>
          <a:p>
            <a:r>
              <a:rPr lang="tr-TR" dirty="0" err="1"/>
              <a:t>GuessianNBTable</a:t>
            </a:r>
            <a:endParaRPr lang="tr-TR" dirty="0"/>
          </a:p>
        </p:txBody>
      </p:sp>
      <p:sp>
        <p:nvSpPr>
          <p:cNvPr id="10" name="Metin kutusu 9">
            <a:extLst>
              <a:ext uri="{FF2B5EF4-FFF2-40B4-BE49-F238E27FC236}">
                <a16:creationId xmlns:a16="http://schemas.microsoft.com/office/drawing/2014/main" id="{6A3ECCA8-BE86-6B54-994C-5A5B663EC676}"/>
              </a:ext>
            </a:extLst>
          </p:cNvPr>
          <p:cNvSpPr txBox="1"/>
          <p:nvPr/>
        </p:nvSpPr>
        <p:spPr>
          <a:xfrm>
            <a:off x="8239027" y="6071348"/>
            <a:ext cx="2799761" cy="369332"/>
          </a:xfrm>
          <a:prstGeom prst="rect">
            <a:avLst/>
          </a:prstGeom>
          <a:noFill/>
        </p:spPr>
        <p:txBody>
          <a:bodyPr wrap="square" rtlCol="0">
            <a:spAutoFit/>
          </a:bodyPr>
          <a:lstStyle/>
          <a:p>
            <a:r>
              <a:rPr lang="tr-TR" dirty="0" err="1"/>
              <a:t>GuessianNB</a:t>
            </a:r>
            <a:r>
              <a:rPr lang="tr-TR" dirty="0"/>
              <a:t> </a:t>
            </a:r>
            <a:r>
              <a:rPr lang="tr-TR" dirty="0" err="1"/>
              <a:t>Graph</a:t>
            </a:r>
            <a:endParaRPr lang="tr-TR" dirty="0"/>
          </a:p>
        </p:txBody>
      </p:sp>
      <p:pic>
        <p:nvPicPr>
          <p:cNvPr id="3" name="Resim 2">
            <a:extLst>
              <a:ext uri="{FF2B5EF4-FFF2-40B4-BE49-F238E27FC236}">
                <a16:creationId xmlns:a16="http://schemas.microsoft.com/office/drawing/2014/main" id="{9B2FB503-FA0B-C462-09C3-A1587F0B9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359" y="2225210"/>
            <a:ext cx="4214088" cy="3654696"/>
          </a:xfrm>
          <a:prstGeom prst="rect">
            <a:avLst/>
          </a:prstGeom>
        </p:spPr>
      </p:pic>
      <p:pic>
        <p:nvPicPr>
          <p:cNvPr id="6" name="Resim 5">
            <a:extLst>
              <a:ext uri="{FF2B5EF4-FFF2-40B4-BE49-F238E27FC236}">
                <a16:creationId xmlns:a16="http://schemas.microsoft.com/office/drawing/2014/main" id="{E9588189-F59C-D6FB-0353-D23F724AE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38" y="2818614"/>
            <a:ext cx="6030887" cy="2792563"/>
          </a:xfrm>
          <a:prstGeom prst="rect">
            <a:avLst/>
          </a:prstGeom>
        </p:spPr>
      </p:pic>
    </p:spTree>
    <p:extLst>
      <p:ext uri="{BB962C8B-B14F-4D97-AF65-F5344CB8AC3E}">
        <p14:creationId xmlns:p14="http://schemas.microsoft.com/office/powerpoint/2010/main" val="502202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4C52F9C0-9C7A-D7CC-9CF8-792EE5895A5B}"/>
              </a:ext>
            </a:extLst>
          </p:cNvPr>
          <p:cNvSpPr txBox="1"/>
          <p:nvPr/>
        </p:nvSpPr>
        <p:spPr>
          <a:xfrm>
            <a:off x="449344" y="754144"/>
            <a:ext cx="11293311" cy="1200329"/>
          </a:xfrm>
          <a:prstGeom prst="rect">
            <a:avLst/>
          </a:prstGeom>
          <a:solidFill>
            <a:srgbClr val="4C585E"/>
          </a:solidFill>
        </p:spPr>
        <p:txBody>
          <a:bodyPr wrap="square" rtlCol="0">
            <a:spAutoFit/>
          </a:bodyPr>
          <a:lstStyle/>
          <a:p>
            <a:pPr algn="ctr"/>
            <a:endParaRPr lang="tr-TR" sz="2400" dirty="0">
              <a:solidFill>
                <a:schemeClr val="bg1"/>
              </a:solidFill>
            </a:endParaRPr>
          </a:p>
          <a:p>
            <a:pPr algn="ctr"/>
            <a:r>
              <a:rPr lang="tr-TR" sz="2400" dirty="0">
                <a:solidFill>
                  <a:schemeClr val="bg1"/>
                </a:solidFill>
              </a:rPr>
              <a:t>GUESSIANNB  OVERALL RESULTS </a:t>
            </a:r>
          </a:p>
          <a:p>
            <a:endParaRPr lang="tr-TR" sz="2400" dirty="0">
              <a:solidFill>
                <a:schemeClr val="bg1"/>
              </a:solidFill>
            </a:endParaRPr>
          </a:p>
        </p:txBody>
      </p:sp>
      <p:pic>
        <p:nvPicPr>
          <p:cNvPr id="4" name="Resim 3" descr="metin içeren bir resim&#10;&#10;Açıklama otomatik olarak oluşturuldu">
            <a:extLst>
              <a:ext uri="{FF2B5EF4-FFF2-40B4-BE49-F238E27FC236}">
                <a16:creationId xmlns:a16="http://schemas.microsoft.com/office/drawing/2014/main" id="{29B96838-02DB-420A-E468-A9AA26462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50" y="3064214"/>
            <a:ext cx="10824899" cy="2040894"/>
          </a:xfrm>
          <a:prstGeom prst="rect">
            <a:avLst/>
          </a:prstGeom>
        </p:spPr>
      </p:pic>
    </p:spTree>
    <p:extLst>
      <p:ext uri="{BB962C8B-B14F-4D97-AF65-F5344CB8AC3E}">
        <p14:creationId xmlns:p14="http://schemas.microsoft.com/office/powerpoint/2010/main" val="3049135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4C52F9C0-9C7A-D7CC-9CF8-792EE5895A5B}"/>
              </a:ext>
            </a:extLst>
          </p:cNvPr>
          <p:cNvSpPr txBox="1"/>
          <p:nvPr/>
        </p:nvSpPr>
        <p:spPr>
          <a:xfrm>
            <a:off x="449344" y="754144"/>
            <a:ext cx="11293311" cy="1200329"/>
          </a:xfrm>
          <a:prstGeom prst="rect">
            <a:avLst/>
          </a:prstGeom>
          <a:solidFill>
            <a:srgbClr val="4C585E"/>
          </a:solidFill>
        </p:spPr>
        <p:txBody>
          <a:bodyPr wrap="square" rtlCol="0">
            <a:spAutoFit/>
          </a:bodyPr>
          <a:lstStyle/>
          <a:p>
            <a:pPr algn="ctr"/>
            <a:endParaRPr lang="tr-TR" sz="2400" dirty="0">
              <a:solidFill>
                <a:schemeClr val="bg1"/>
              </a:solidFill>
            </a:endParaRPr>
          </a:p>
          <a:p>
            <a:pPr algn="ctr"/>
            <a:r>
              <a:rPr lang="tr-TR" sz="2400" dirty="0">
                <a:solidFill>
                  <a:schemeClr val="bg1"/>
                </a:solidFill>
              </a:rPr>
              <a:t>KNN ALGORITHM </a:t>
            </a:r>
          </a:p>
          <a:p>
            <a:endParaRPr lang="tr-TR" sz="2400" dirty="0">
              <a:solidFill>
                <a:schemeClr val="bg1"/>
              </a:solidFill>
            </a:endParaRPr>
          </a:p>
        </p:txBody>
      </p:sp>
      <p:sp>
        <p:nvSpPr>
          <p:cNvPr id="9" name="Metin kutusu 8">
            <a:extLst>
              <a:ext uri="{FF2B5EF4-FFF2-40B4-BE49-F238E27FC236}">
                <a16:creationId xmlns:a16="http://schemas.microsoft.com/office/drawing/2014/main" id="{040CCF87-889D-51D7-3EB5-035C0227E505}"/>
              </a:ext>
            </a:extLst>
          </p:cNvPr>
          <p:cNvSpPr txBox="1"/>
          <p:nvPr/>
        </p:nvSpPr>
        <p:spPr>
          <a:xfrm>
            <a:off x="2421118" y="6072725"/>
            <a:ext cx="3063711" cy="369332"/>
          </a:xfrm>
          <a:prstGeom prst="rect">
            <a:avLst/>
          </a:prstGeom>
          <a:noFill/>
        </p:spPr>
        <p:txBody>
          <a:bodyPr wrap="square" rtlCol="0">
            <a:spAutoFit/>
          </a:bodyPr>
          <a:lstStyle/>
          <a:p>
            <a:r>
              <a:rPr lang="tr-TR" dirty="0"/>
              <a:t>KNN </a:t>
            </a:r>
            <a:r>
              <a:rPr lang="tr-TR" dirty="0" err="1"/>
              <a:t>Table</a:t>
            </a:r>
            <a:endParaRPr lang="tr-TR" dirty="0"/>
          </a:p>
        </p:txBody>
      </p:sp>
      <p:sp>
        <p:nvSpPr>
          <p:cNvPr id="10" name="Metin kutusu 9">
            <a:extLst>
              <a:ext uri="{FF2B5EF4-FFF2-40B4-BE49-F238E27FC236}">
                <a16:creationId xmlns:a16="http://schemas.microsoft.com/office/drawing/2014/main" id="{6A3ECCA8-BE86-6B54-994C-5A5B663EC676}"/>
              </a:ext>
            </a:extLst>
          </p:cNvPr>
          <p:cNvSpPr txBox="1"/>
          <p:nvPr/>
        </p:nvSpPr>
        <p:spPr>
          <a:xfrm>
            <a:off x="8720100" y="6086866"/>
            <a:ext cx="2799761" cy="369332"/>
          </a:xfrm>
          <a:prstGeom prst="rect">
            <a:avLst/>
          </a:prstGeom>
          <a:noFill/>
        </p:spPr>
        <p:txBody>
          <a:bodyPr wrap="square" rtlCol="0">
            <a:spAutoFit/>
          </a:bodyPr>
          <a:lstStyle/>
          <a:p>
            <a:r>
              <a:rPr lang="tr-TR" dirty="0"/>
              <a:t>KNN </a:t>
            </a:r>
            <a:r>
              <a:rPr lang="tr-TR" dirty="0" err="1"/>
              <a:t>Graph</a:t>
            </a:r>
            <a:endParaRPr lang="tr-TR" dirty="0"/>
          </a:p>
        </p:txBody>
      </p:sp>
      <p:pic>
        <p:nvPicPr>
          <p:cNvPr id="4" name="Resim 3">
            <a:extLst>
              <a:ext uri="{FF2B5EF4-FFF2-40B4-BE49-F238E27FC236}">
                <a16:creationId xmlns:a16="http://schemas.microsoft.com/office/drawing/2014/main" id="{ABA216A2-AF65-A06E-AFEB-DD521BBA2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340" y="2203392"/>
            <a:ext cx="4305521" cy="3708591"/>
          </a:xfrm>
          <a:prstGeom prst="rect">
            <a:avLst/>
          </a:prstGeom>
        </p:spPr>
      </p:pic>
      <p:pic>
        <p:nvPicPr>
          <p:cNvPr id="7" name="Resim 6">
            <a:extLst>
              <a:ext uri="{FF2B5EF4-FFF2-40B4-BE49-F238E27FC236}">
                <a16:creationId xmlns:a16="http://schemas.microsoft.com/office/drawing/2014/main" id="{8915A8C9-CA78-15D8-7543-3D622B070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43" y="2743169"/>
            <a:ext cx="6223307" cy="2837499"/>
          </a:xfrm>
          <a:prstGeom prst="rect">
            <a:avLst/>
          </a:prstGeom>
        </p:spPr>
      </p:pic>
    </p:spTree>
    <p:extLst>
      <p:ext uri="{BB962C8B-B14F-4D97-AF65-F5344CB8AC3E}">
        <p14:creationId xmlns:p14="http://schemas.microsoft.com/office/powerpoint/2010/main" val="467271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4C52F9C0-9C7A-D7CC-9CF8-792EE5895A5B}"/>
              </a:ext>
            </a:extLst>
          </p:cNvPr>
          <p:cNvSpPr txBox="1"/>
          <p:nvPr/>
        </p:nvSpPr>
        <p:spPr>
          <a:xfrm>
            <a:off x="449344" y="754144"/>
            <a:ext cx="11293311" cy="1200329"/>
          </a:xfrm>
          <a:prstGeom prst="rect">
            <a:avLst/>
          </a:prstGeom>
          <a:solidFill>
            <a:srgbClr val="4C585E"/>
          </a:solidFill>
        </p:spPr>
        <p:txBody>
          <a:bodyPr wrap="square" rtlCol="0">
            <a:spAutoFit/>
          </a:bodyPr>
          <a:lstStyle/>
          <a:p>
            <a:pPr algn="ctr"/>
            <a:endParaRPr lang="tr-TR" sz="2400" dirty="0">
              <a:solidFill>
                <a:schemeClr val="bg1"/>
              </a:solidFill>
            </a:endParaRPr>
          </a:p>
          <a:p>
            <a:pPr algn="ctr"/>
            <a:r>
              <a:rPr lang="tr-TR" sz="2400" dirty="0">
                <a:solidFill>
                  <a:schemeClr val="bg1"/>
                </a:solidFill>
              </a:rPr>
              <a:t>KNN OVERALL RESULTS </a:t>
            </a:r>
          </a:p>
          <a:p>
            <a:endParaRPr lang="tr-TR" sz="2400" dirty="0">
              <a:solidFill>
                <a:schemeClr val="bg1"/>
              </a:solidFill>
            </a:endParaRPr>
          </a:p>
        </p:txBody>
      </p:sp>
      <p:pic>
        <p:nvPicPr>
          <p:cNvPr id="3" name="Resim 2" descr="metin içeren bir resim&#10;&#10;Açıklama otomatik olarak oluşturuldu">
            <a:extLst>
              <a:ext uri="{FF2B5EF4-FFF2-40B4-BE49-F238E27FC236}">
                <a16:creationId xmlns:a16="http://schemas.microsoft.com/office/drawing/2014/main" id="{A8A8E662-4955-4D6F-15BF-B40121E61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537" y="2972606"/>
            <a:ext cx="10132923" cy="2275043"/>
          </a:xfrm>
          <a:prstGeom prst="rect">
            <a:avLst/>
          </a:prstGeom>
        </p:spPr>
      </p:pic>
    </p:spTree>
    <p:extLst>
      <p:ext uri="{BB962C8B-B14F-4D97-AF65-F5344CB8AC3E}">
        <p14:creationId xmlns:p14="http://schemas.microsoft.com/office/powerpoint/2010/main" val="1473768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4C52F9C0-9C7A-D7CC-9CF8-792EE5895A5B}"/>
              </a:ext>
            </a:extLst>
          </p:cNvPr>
          <p:cNvSpPr txBox="1"/>
          <p:nvPr/>
        </p:nvSpPr>
        <p:spPr>
          <a:xfrm>
            <a:off x="449344" y="754144"/>
            <a:ext cx="11293311" cy="1200329"/>
          </a:xfrm>
          <a:prstGeom prst="rect">
            <a:avLst/>
          </a:prstGeom>
          <a:solidFill>
            <a:srgbClr val="4C585E"/>
          </a:solidFill>
        </p:spPr>
        <p:txBody>
          <a:bodyPr wrap="square" rtlCol="0">
            <a:spAutoFit/>
          </a:bodyPr>
          <a:lstStyle/>
          <a:p>
            <a:pPr algn="ctr"/>
            <a:endParaRPr lang="tr-TR" sz="2400" dirty="0">
              <a:solidFill>
                <a:schemeClr val="bg1"/>
              </a:solidFill>
            </a:endParaRPr>
          </a:p>
          <a:p>
            <a:pPr algn="ctr"/>
            <a:r>
              <a:rPr lang="tr-TR" sz="2400" dirty="0">
                <a:solidFill>
                  <a:schemeClr val="bg1"/>
                </a:solidFill>
              </a:rPr>
              <a:t>RANDOM FOREST ALGORITHM </a:t>
            </a:r>
          </a:p>
          <a:p>
            <a:endParaRPr lang="tr-TR" sz="2400" dirty="0">
              <a:solidFill>
                <a:schemeClr val="bg1"/>
              </a:solidFill>
            </a:endParaRPr>
          </a:p>
        </p:txBody>
      </p:sp>
      <p:sp>
        <p:nvSpPr>
          <p:cNvPr id="9" name="Metin kutusu 8">
            <a:extLst>
              <a:ext uri="{FF2B5EF4-FFF2-40B4-BE49-F238E27FC236}">
                <a16:creationId xmlns:a16="http://schemas.microsoft.com/office/drawing/2014/main" id="{040CCF87-889D-51D7-3EB5-035C0227E505}"/>
              </a:ext>
            </a:extLst>
          </p:cNvPr>
          <p:cNvSpPr txBox="1"/>
          <p:nvPr/>
        </p:nvSpPr>
        <p:spPr>
          <a:xfrm>
            <a:off x="2421118" y="6072725"/>
            <a:ext cx="3063711" cy="369332"/>
          </a:xfrm>
          <a:prstGeom prst="rect">
            <a:avLst/>
          </a:prstGeom>
          <a:noFill/>
        </p:spPr>
        <p:txBody>
          <a:bodyPr wrap="square" rtlCol="0">
            <a:spAutoFit/>
          </a:bodyPr>
          <a:lstStyle/>
          <a:p>
            <a:r>
              <a:rPr lang="tr-TR" dirty="0" err="1"/>
              <a:t>Random</a:t>
            </a:r>
            <a:r>
              <a:rPr lang="tr-TR" dirty="0"/>
              <a:t> </a:t>
            </a:r>
            <a:r>
              <a:rPr lang="tr-TR" dirty="0" err="1"/>
              <a:t>Forest</a:t>
            </a:r>
            <a:r>
              <a:rPr lang="tr-TR" dirty="0"/>
              <a:t> </a:t>
            </a:r>
            <a:r>
              <a:rPr lang="tr-TR" dirty="0" err="1"/>
              <a:t>Table</a:t>
            </a:r>
            <a:endParaRPr lang="tr-TR" dirty="0"/>
          </a:p>
        </p:txBody>
      </p:sp>
      <p:sp>
        <p:nvSpPr>
          <p:cNvPr id="10" name="Metin kutusu 9">
            <a:extLst>
              <a:ext uri="{FF2B5EF4-FFF2-40B4-BE49-F238E27FC236}">
                <a16:creationId xmlns:a16="http://schemas.microsoft.com/office/drawing/2014/main" id="{6A3ECCA8-BE86-6B54-994C-5A5B663EC676}"/>
              </a:ext>
            </a:extLst>
          </p:cNvPr>
          <p:cNvSpPr txBox="1"/>
          <p:nvPr/>
        </p:nvSpPr>
        <p:spPr>
          <a:xfrm>
            <a:off x="8239027" y="6071348"/>
            <a:ext cx="2799761" cy="369332"/>
          </a:xfrm>
          <a:prstGeom prst="rect">
            <a:avLst/>
          </a:prstGeom>
          <a:noFill/>
        </p:spPr>
        <p:txBody>
          <a:bodyPr wrap="square" rtlCol="0">
            <a:spAutoFit/>
          </a:bodyPr>
          <a:lstStyle/>
          <a:p>
            <a:r>
              <a:rPr lang="tr-TR" dirty="0" err="1"/>
              <a:t>Random</a:t>
            </a:r>
            <a:r>
              <a:rPr lang="tr-TR" dirty="0"/>
              <a:t> </a:t>
            </a:r>
            <a:r>
              <a:rPr lang="tr-TR" dirty="0" err="1"/>
              <a:t>Forest</a:t>
            </a:r>
            <a:r>
              <a:rPr lang="tr-TR" dirty="0"/>
              <a:t> </a:t>
            </a:r>
            <a:r>
              <a:rPr lang="tr-TR" dirty="0" err="1"/>
              <a:t>Graph</a:t>
            </a:r>
            <a:endParaRPr lang="tr-TR" dirty="0"/>
          </a:p>
        </p:txBody>
      </p:sp>
      <p:pic>
        <p:nvPicPr>
          <p:cNvPr id="3" name="Resim 2">
            <a:extLst>
              <a:ext uri="{FF2B5EF4-FFF2-40B4-BE49-F238E27FC236}">
                <a16:creationId xmlns:a16="http://schemas.microsoft.com/office/drawing/2014/main" id="{E58D6ABD-1405-38F5-8F89-144893102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965" y="2284437"/>
            <a:ext cx="4407126" cy="3683189"/>
          </a:xfrm>
          <a:prstGeom prst="rect">
            <a:avLst/>
          </a:prstGeom>
        </p:spPr>
      </p:pic>
      <p:pic>
        <p:nvPicPr>
          <p:cNvPr id="6" name="Resim 5" descr="metin, hesap makinesi içeren bir resim&#10;&#10;Açıklama otomatik olarak oluşturuldu">
            <a:extLst>
              <a:ext uri="{FF2B5EF4-FFF2-40B4-BE49-F238E27FC236}">
                <a16:creationId xmlns:a16="http://schemas.microsoft.com/office/drawing/2014/main" id="{50B235D1-7D9A-2D2C-5627-DDBF7282D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44" y="2807501"/>
            <a:ext cx="6250844" cy="2825163"/>
          </a:xfrm>
          <a:prstGeom prst="rect">
            <a:avLst/>
          </a:prstGeom>
        </p:spPr>
      </p:pic>
    </p:spTree>
    <p:extLst>
      <p:ext uri="{BB962C8B-B14F-4D97-AF65-F5344CB8AC3E}">
        <p14:creationId xmlns:p14="http://schemas.microsoft.com/office/powerpoint/2010/main" val="1311166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4C52F9C0-9C7A-D7CC-9CF8-792EE5895A5B}"/>
              </a:ext>
            </a:extLst>
          </p:cNvPr>
          <p:cNvSpPr txBox="1"/>
          <p:nvPr/>
        </p:nvSpPr>
        <p:spPr>
          <a:xfrm>
            <a:off x="449344" y="754144"/>
            <a:ext cx="11293311" cy="1200329"/>
          </a:xfrm>
          <a:prstGeom prst="rect">
            <a:avLst/>
          </a:prstGeom>
          <a:solidFill>
            <a:srgbClr val="4C585E"/>
          </a:solidFill>
        </p:spPr>
        <p:txBody>
          <a:bodyPr wrap="square" rtlCol="0">
            <a:spAutoFit/>
          </a:bodyPr>
          <a:lstStyle/>
          <a:p>
            <a:pPr algn="ctr"/>
            <a:endParaRPr lang="tr-TR" sz="2400" dirty="0">
              <a:solidFill>
                <a:schemeClr val="bg1"/>
              </a:solidFill>
            </a:endParaRPr>
          </a:p>
          <a:p>
            <a:pPr algn="ctr"/>
            <a:r>
              <a:rPr lang="tr-TR" sz="2400" dirty="0">
                <a:solidFill>
                  <a:schemeClr val="bg1"/>
                </a:solidFill>
              </a:rPr>
              <a:t>RANDOM FOREST OVERALL RESULTS </a:t>
            </a:r>
          </a:p>
          <a:p>
            <a:endParaRPr lang="tr-TR" sz="2400" dirty="0">
              <a:solidFill>
                <a:schemeClr val="bg1"/>
              </a:solidFill>
            </a:endParaRPr>
          </a:p>
        </p:txBody>
      </p:sp>
      <p:pic>
        <p:nvPicPr>
          <p:cNvPr id="4" name="Resim 3" descr="metin içeren bir resim&#10;&#10;Açıklama otomatik olarak oluşturuldu">
            <a:extLst>
              <a:ext uri="{FF2B5EF4-FFF2-40B4-BE49-F238E27FC236}">
                <a16:creationId xmlns:a16="http://schemas.microsoft.com/office/drawing/2014/main" id="{432D5B93-28E7-0F62-7C96-BCDA81F05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111" y="3055177"/>
            <a:ext cx="10059778" cy="2168575"/>
          </a:xfrm>
          <a:prstGeom prst="rect">
            <a:avLst/>
          </a:prstGeom>
        </p:spPr>
      </p:pic>
    </p:spTree>
    <p:extLst>
      <p:ext uri="{BB962C8B-B14F-4D97-AF65-F5344CB8AC3E}">
        <p14:creationId xmlns:p14="http://schemas.microsoft.com/office/powerpoint/2010/main" val="2752858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42A6A4-E613-E685-C8AA-DDA3605F078D}"/>
              </a:ext>
            </a:extLst>
          </p:cNvPr>
          <p:cNvSpPr>
            <a:spLocks noGrp="1"/>
          </p:cNvSpPr>
          <p:nvPr>
            <p:ph type="title"/>
          </p:nvPr>
        </p:nvSpPr>
        <p:spPr>
          <a:xfrm>
            <a:off x="581192" y="779597"/>
            <a:ext cx="11029616" cy="1188720"/>
          </a:xfrm>
        </p:spPr>
        <p:txBody>
          <a:bodyPr/>
          <a:lstStyle/>
          <a:p>
            <a:pPr algn="ctr"/>
            <a:r>
              <a:rPr lang="tr-TR" dirty="0"/>
              <a:t>DEMO</a:t>
            </a:r>
          </a:p>
        </p:txBody>
      </p:sp>
    </p:spTree>
    <p:extLst>
      <p:ext uri="{BB962C8B-B14F-4D97-AF65-F5344CB8AC3E}">
        <p14:creationId xmlns:p14="http://schemas.microsoft.com/office/powerpoint/2010/main" val="3855880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555901-9C11-15C2-CE94-5040B714F514}"/>
              </a:ext>
            </a:extLst>
          </p:cNvPr>
          <p:cNvSpPr>
            <a:spLocks noGrp="1"/>
          </p:cNvSpPr>
          <p:nvPr>
            <p:ph type="title"/>
          </p:nvPr>
        </p:nvSpPr>
        <p:spPr>
          <a:xfrm>
            <a:off x="581192" y="702156"/>
            <a:ext cx="11029616" cy="532755"/>
          </a:xfrm>
        </p:spPr>
        <p:txBody>
          <a:bodyPr/>
          <a:lstStyle/>
          <a:p>
            <a:pPr algn="ctr"/>
            <a:r>
              <a:rPr lang="tr-TR" dirty="0"/>
              <a:t>OUR VIDEO AND WEB SITE</a:t>
            </a:r>
          </a:p>
        </p:txBody>
      </p:sp>
      <p:sp>
        <p:nvSpPr>
          <p:cNvPr id="3" name="İçerik Yer Tutucusu 2">
            <a:extLst>
              <a:ext uri="{FF2B5EF4-FFF2-40B4-BE49-F238E27FC236}">
                <a16:creationId xmlns:a16="http://schemas.microsoft.com/office/drawing/2014/main" id="{41384259-1525-3CC4-56F9-1D5AEDFFAF21}"/>
              </a:ext>
            </a:extLst>
          </p:cNvPr>
          <p:cNvSpPr>
            <a:spLocks noGrp="1"/>
          </p:cNvSpPr>
          <p:nvPr>
            <p:ph idx="1"/>
          </p:nvPr>
        </p:nvSpPr>
        <p:spPr>
          <a:xfrm>
            <a:off x="581192" y="2340864"/>
            <a:ext cx="11029615" cy="1156480"/>
          </a:xfrm>
        </p:spPr>
        <p:txBody>
          <a:bodyPr/>
          <a:lstStyle/>
          <a:p>
            <a:r>
              <a:rPr lang="en-US" sz="1800" dirty="0">
                <a:solidFill>
                  <a:schemeClr val="tx1"/>
                </a:solidFill>
                <a:effectLst/>
                <a:latin typeface="Times New Roman" panose="02020603050405020304" pitchFamily="18" charset="0"/>
                <a:ea typeface="Arial" panose="020B0604020202020204" pitchFamily="34" charset="0"/>
              </a:rPr>
              <a:t>Website: </a:t>
            </a:r>
            <a:r>
              <a:rPr lang="tr-TR" sz="1800" u="sng" dirty="0">
                <a:solidFill>
                  <a:schemeClr val="tx1"/>
                </a:solidFill>
                <a:effectLst/>
                <a:latin typeface="Arial" panose="020B0604020202020204" pitchFamily="34" charset="0"/>
                <a:ea typeface="Arial" panose="020B0604020202020204" pitchFamily="34" charset="0"/>
                <a:hlinkClick r:id="rId2">
                  <a:extLst>
                    <a:ext uri="{A12FA001-AC4F-418D-AE19-62706E023703}">
                      <ahyp:hlinkClr xmlns:ahyp="http://schemas.microsoft.com/office/drawing/2018/hyperlinkcolor" val="tx"/>
                    </a:ext>
                  </a:extLst>
                </a:hlinkClick>
              </a:rPr>
              <a:t>https://redstonegtu.github.io/redstonegtu/</a:t>
            </a:r>
            <a:endParaRPr lang="tr-TR" sz="1800" dirty="0">
              <a:solidFill>
                <a:schemeClr val="tx1"/>
              </a:solidFill>
              <a:effectLst/>
              <a:latin typeface="Arial" panose="020B0604020202020204" pitchFamily="34" charset="0"/>
              <a:ea typeface="Arial" panose="020B0604020202020204" pitchFamily="34" charset="0"/>
            </a:endParaRPr>
          </a:p>
          <a:p>
            <a:r>
              <a:rPr lang="en-US" sz="1800" dirty="0">
                <a:solidFill>
                  <a:schemeClr val="tx1"/>
                </a:solidFill>
                <a:effectLst/>
                <a:latin typeface="Times New Roman" panose="02020603050405020304" pitchFamily="18" charset="0"/>
                <a:ea typeface="Arial" panose="020B0604020202020204" pitchFamily="34" charset="0"/>
              </a:rPr>
              <a:t>YouTube Video: </a:t>
            </a:r>
            <a:r>
              <a:rPr lang="en-US" sz="1800" u="sng" dirty="0">
                <a:solidFill>
                  <a:schemeClr val="tx1"/>
                </a:solidFill>
                <a:effectLst/>
                <a:latin typeface="Times New Roman" panose="02020603050405020304" pitchFamily="18" charset="0"/>
                <a:ea typeface="Arial" panose="020B0604020202020204" pitchFamily="34" charset="0"/>
                <a:hlinkClick r:id="rId3">
                  <a:extLst>
                    <a:ext uri="{A12FA001-AC4F-418D-AE19-62706E023703}">
                      <ahyp:hlinkClr xmlns:ahyp="http://schemas.microsoft.com/office/drawing/2018/hyperlinkcolor" val="tx"/>
                    </a:ext>
                  </a:extLst>
                </a:hlinkClick>
              </a:rPr>
              <a:t>https://www.youtube.com/watch?v=7K6aRm8lHxc</a:t>
            </a:r>
            <a:endParaRPr lang="tr-TR" sz="1800" dirty="0">
              <a:solidFill>
                <a:schemeClr val="tx1"/>
              </a:solidFill>
              <a:effectLst/>
              <a:latin typeface="Arial" panose="020B0604020202020204" pitchFamily="34" charset="0"/>
              <a:ea typeface="Arial" panose="020B0604020202020204" pitchFamily="34" charset="0"/>
            </a:endParaRPr>
          </a:p>
          <a:p>
            <a:endParaRPr lang="tr-TR" dirty="0">
              <a:solidFill>
                <a:schemeClr val="tx1"/>
              </a:solidFill>
            </a:endParaRPr>
          </a:p>
        </p:txBody>
      </p:sp>
    </p:spTree>
    <p:extLst>
      <p:ext uri="{BB962C8B-B14F-4D97-AF65-F5344CB8AC3E}">
        <p14:creationId xmlns:p14="http://schemas.microsoft.com/office/powerpoint/2010/main" val="196883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B717E9-98A3-524C-5C04-B29BB6958BB5}"/>
              </a:ext>
            </a:extLst>
          </p:cNvPr>
          <p:cNvSpPr>
            <a:spLocks noGrp="1"/>
          </p:cNvSpPr>
          <p:nvPr>
            <p:ph type="title"/>
          </p:nvPr>
        </p:nvSpPr>
        <p:spPr/>
        <p:txBody>
          <a:bodyPr/>
          <a:lstStyle/>
          <a:p>
            <a:r>
              <a:rPr lang="en-US" dirty="0"/>
              <a:t>What we aim for and how we will do</a:t>
            </a:r>
            <a:r>
              <a:rPr lang="tr-TR" dirty="0"/>
              <a:t>?</a:t>
            </a:r>
          </a:p>
        </p:txBody>
      </p:sp>
      <p:sp>
        <p:nvSpPr>
          <p:cNvPr id="3" name="İçerik Yer Tutucusu 2">
            <a:extLst>
              <a:ext uri="{FF2B5EF4-FFF2-40B4-BE49-F238E27FC236}">
                <a16:creationId xmlns:a16="http://schemas.microsoft.com/office/drawing/2014/main" id="{281BA0BD-257C-E821-27F5-6AD2893EFFC5}"/>
              </a:ext>
            </a:extLst>
          </p:cNvPr>
          <p:cNvSpPr>
            <a:spLocks noGrp="1"/>
          </p:cNvSpPr>
          <p:nvPr>
            <p:ph idx="1"/>
          </p:nvPr>
        </p:nvSpPr>
        <p:spPr>
          <a:xfrm>
            <a:off x="581192" y="2340864"/>
            <a:ext cx="11029615" cy="2318685"/>
          </a:xfrm>
        </p:spPr>
        <p:txBody>
          <a:bodyPr/>
          <a:lstStyle/>
          <a:p>
            <a:r>
              <a:rPr lang="en-US" dirty="0"/>
              <a:t>We aim to make a headband that detects which type of music the user is more inclined to listen to according to the </a:t>
            </a:r>
            <a:r>
              <a:rPr lang="tr-TR" dirty="0" err="1"/>
              <a:t>current</a:t>
            </a:r>
            <a:r>
              <a:rPr lang="en-US" dirty="0"/>
              <a:t> mode.</a:t>
            </a:r>
            <a:endParaRPr lang="tr-TR" dirty="0"/>
          </a:p>
          <a:p>
            <a:r>
              <a:rPr lang="en-US" dirty="0"/>
              <a:t>We will detect the </a:t>
            </a:r>
            <a:r>
              <a:rPr lang="tr-TR" dirty="0" err="1"/>
              <a:t>current</a:t>
            </a:r>
            <a:r>
              <a:rPr lang="en-US" dirty="0"/>
              <a:t> mode of the user using the </a:t>
            </a:r>
            <a:r>
              <a:rPr lang="tr-TR" dirty="0"/>
              <a:t>f-</a:t>
            </a:r>
            <a:r>
              <a:rPr lang="tr-TR" dirty="0" err="1"/>
              <a:t>Nirs</a:t>
            </a:r>
            <a:r>
              <a:rPr lang="en-US" dirty="0"/>
              <a:t> technique.</a:t>
            </a:r>
            <a:endParaRPr lang="tr-TR" dirty="0"/>
          </a:p>
          <a:p>
            <a:r>
              <a:rPr lang="en-US" dirty="0"/>
              <a:t>We will use the f-</a:t>
            </a:r>
            <a:r>
              <a:rPr lang="en-US" dirty="0" err="1"/>
              <a:t>Nirs</a:t>
            </a:r>
            <a:r>
              <a:rPr lang="en-US" dirty="0"/>
              <a:t> technique by measuring the oxygen level of the cells in the brain by using infrared photodiodes and infrared lights that we will put into the hardware.</a:t>
            </a:r>
            <a:endParaRPr lang="tr-TR" dirty="0"/>
          </a:p>
          <a:p>
            <a:endParaRPr lang="tr-TR" dirty="0"/>
          </a:p>
        </p:txBody>
      </p:sp>
      <p:pic>
        <p:nvPicPr>
          <p:cNvPr id="4" name="Picture 2" descr="fNIR Data and Stimulation System | fNIR103M, fNIR203M, fNIR303M | Research  | BIOPAC">
            <a:extLst>
              <a:ext uri="{FF2B5EF4-FFF2-40B4-BE49-F238E27FC236}">
                <a16:creationId xmlns:a16="http://schemas.microsoft.com/office/drawing/2014/main" id="{7675A490-0CAF-469A-E5F9-9B169F086519}"/>
              </a:ext>
            </a:extLst>
          </p:cNvPr>
          <p:cNvPicPr>
            <a:picLocks noChangeAspect="1"/>
          </p:cNvPicPr>
          <p:nvPr/>
        </p:nvPicPr>
        <p:blipFill rotWithShape="1">
          <a:blip r:embed="rId2">
            <a:extLst>
              <a:ext uri="{28A0092B-C50C-407E-A947-70E740481C1C}">
                <a14:useLocalDpi xmlns:a14="http://schemas.microsoft.com/office/drawing/2010/main" val="0"/>
              </a:ext>
            </a:extLst>
          </a:blip>
          <a:srcRect l="26678" t="437" r="33593" b="78263"/>
          <a:stretch/>
        </p:blipFill>
        <p:spPr bwMode="auto">
          <a:xfrm>
            <a:off x="4700916" y="4412897"/>
            <a:ext cx="2273300" cy="1828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2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EE87E28-CC4F-7387-5C8D-794E0FF19747}"/>
              </a:ext>
            </a:extLst>
          </p:cNvPr>
          <p:cNvSpPr>
            <a:spLocks noGrp="1"/>
          </p:cNvSpPr>
          <p:nvPr>
            <p:ph type="title"/>
          </p:nvPr>
        </p:nvSpPr>
        <p:spPr>
          <a:xfrm>
            <a:off x="581192" y="702156"/>
            <a:ext cx="11029616" cy="1188720"/>
          </a:xfrm>
        </p:spPr>
        <p:txBody>
          <a:bodyPr>
            <a:normAutofit/>
          </a:bodyPr>
          <a:lstStyle/>
          <a:p>
            <a:r>
              <a:rPr lang="tr-TR" dirty="0" err="1"/>
              <a:t>theoretıcal</a:t>
            </a:r>
            <a:r>
              <a:rPr lang="tr-TR" dirty="0"/>
              <a:t> </a:t>
            </a:r>
            <a:r>
              <a:rPr lang="tr-TR" dirty="0" err="1"/>
              <a:t>framework</a:t>
            </a:r>
            <a:endParaRPr lang="tr-TR" dirty="0"/>
          </a:p>
        </p:txBody>
      </p:sp>
      <p:sp>
        <p:nvSpPr>
          <p:cNvPr id="11" name="Rectangle 10">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B9784B5C-596B-39A2-4F45-975417635D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80698" y="2563434"/>
            <a:ext cx="4748741" cy="3276631"/>
          </a:xfrm>
          <a:prstGeom prst="rect">
            <a:avLst/>
          </a:prstGeom>
          <a:noFill/>
        </p:spPr>
      </p:pic>
      <p:sp>
        <p:nvSpPr>
          <p:cNvPr id="3" name="İçerik Yer Tutucusu 2">
            <a:extLst>
              <a:ext uri="{FF2B5EF4-FFF2-40B4-BE49-F238E27FC236}">
                <a16:creationId xmlns:a16="http://schemas.microsoft.com/office/drawing/2014/main" id="{3ACB49FB-40AF-6CCF-B920-E911779CAB43}"/>
              </a:ext>
            </a:extLst>
          </p:cNvPr>
          <p:cNvSpPr>
            <a:spLocks noGrp="1"/>
          </p:cNvSpPr>
          <p:nvPr>
            <p:ph idx="1"/>
          </p:nvPr>
        </p:nvSpPr>
        <p:spPr>
          <a:xfrm>
            <a:off x="6335805" y="2180496"/>
            <a:ext cx="5275001" cy="4045683"/>
          </a:xfrm>
        </p:spPr>
        <p:txBody>
          <a:bodyPr>
            <a:normAutofit/>
          </a:bodyPr>
          <a:lstStyle/>
          <a:p>
            <a:r>
              <a:rPr lang="en-US" dirty="0"/>
              <a:t>The travel of vibration waves is converted into electrical signals transmitted through the air to the ear first and then to the brain with the help of auditory nerves. By interpreting these signals in the relevant regions of the brain, the perception and meaning of music is revealed. New signals, organized according to the characteristics of the perceived music, are sent to many brain regions.</a:t>
            </a:r>
            <a:endParaRPr lang="tr-TR" dirty="0"/>
          </a:p>
        </p:txBody>
      </p:sp>
    </p:spTree>
    <p:extLst>
      <p:ext uri="{BB962C8B-B14F-4D97-AF65-F5344CB8AC3E}">
        <p14:creationId xmlns:p14="http://schemas.microsoft.com/office/powerpoint/2010/main" val="272538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3F00B63-9E0A-EB8C-728A-C5D8C45ACEB2}"/>
              </a:ext>
            </a:extLst>
          </p:cNvPr>
          <p:cNvSpPr>
            <a:spLocks noGrp="1"/>
          </p:cNvSpPr>
          <p:nvPr>
            <p:ph idx="1"/>
          </p:nvPr>
        </p:nvSpPr>
        <p:spPr>
          <a:xfrm>
            <a:off x="581192" y="1711825"/>
            <a:ext cx="11029615" cy="1467565"/>
          </a:xfrm>
        </p:spPr>
        <p:txBody>
          <a:bodyPr/>
          <a:lstStyle/>
          <a:p>
            <a:r>
              <a:rPr lang="en-US" b="0" i="0" dirty="0">
                <a:solidFill>
                  <a:srgbClr val="000000"/>
                </a:solidFill>
                <a:effectLst/>
                <a:latin typeface="Roboto" panose="02000000000000000000" pitchFamily="2" charset="0"/>
              </a:rPr>
              <a:t>In our project, we focused on the frontal lobe region of the brain. Therefore, when designing our hardware, we placed the photodiodes in the forehead area.</a:t>
            </a:r>
            <a:endParaRPr lang="tr-TR" dirty="0"/>
          </a:p>
        </p:txBody>
      </p:sp>
      <p:pic>
        <p:nvPicPr>
          <p:cNvPr id="5" name="Resim 4" descr="siyah içeren bir resim&#10;&#10;Açıklama otomatik olarak oluşturuldu">
            <a:extLst>
              <a:ext uri="{FF2B5EF4-FFF2-40B4-BE49-F238E27FC236}">
                <a16:creationId xmlns:a16="http://schemas.microsoft.com/office/drawing/2014/main" id="{B210C289-6BC0-88A0-F114-3EB6D1EC70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4536" y="3596842"/>
            <a:ext cx="2400139" cy="1799495"/>
          </a:xfrm>
          <a:prstGeom prst="rect">
            <a:avLst/>
          </a:prstGeom>
          <a:noFill/>
          <a:ln>
            <a:noFill/>
          </a:ln>
        </p:spPr>
      </p:pic>
      <p:pic>
        <p:nvPicPr>
          <p:cNvPr id="6" name="Resim 5" descr="metin, cihaz, metre, kontrol paneli içeren bir resim&#10;&#10;Açıklama otomatik olarak oluşturuldu">
            <a:extLst>
              <a:ext uri="{FF2B5EF4-FFF2-40B4-BE49-F238E27FC236}">
                <a16:creationId xmlns:a16="http://schemas.microsoft.com/office/drawing/2014/main" id="{E4C25532-EAE2-40F3-0164-9B3D5D2D4B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9096" y="3520584"/>
            <a:ext cx="3350777" cy="1952010"/>
          </a:xfrm>
          <a:prstGeom prst="rect">
            <a:avLst/>
          </a:prstGeom>
          <a:noFill/>
          <a:ln>
            <a:noFill/>
          </a:ln>
        </p:spPr>
      </p:pic>
      <p:sp>
        <p:nvSpPr>
          <p:cNvPr id="7" name="Ok: Sağ 6">
            <a:extLst>
              <a:ext uri="{FF2B5EF4-FFF2-40B4-BE49-F238E27FC236}">
                <a16:creationId xmlns:a16="http://schemas.microsoft.com/office/drawing/2014/main" id="{21A87245-B435-BA68-654D-51295121E7C4}"/>
              </a:ext>
            </a:extLst>
          </p:cNvPr>
          <p:cNvSpPr/>
          <p:nvPr/>
        </p:nvSpPr>
        <p:spPr>
          <a:xfrm>
            <a:off x="5610939" y="4400704"/>
            <a:ext cx="291465" cy="1917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r-TR"/>
          </a:p>
        </p:txBody>
      </p:sp>
    </p:spTree>
    <p:extLst>
      <p:ext uri="{BB962C8B-B14F-4D97-AF65-F5344CB8AC3E}">
        <p14:creationId xmlns:p14="http://schemas.microsoft.com/office/powerpoint/2010/main" val="86220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CB835B-AF75-578C-17D4-E3F05E593E84}"/>
              </a:ext>
            </a:extLst>
          </p:cNvPr>
          <p:cNvSpPr>
            <a:spLocks noGrp="1"/>
          </p:cNvSpPr>
          <p:nvPr>
            <p:ph type="title"/>
          </p:nvPr>
        </p:nvSpPr>
        <p:spPr/>
        <p:txBody>
          <a:bodyPr/>
          <a:lstStyle/>
          <a:p>
            <a:r>
              <a:rPr lang="tr-TR" dirty="0"/>
              <a:t>Hardware </a:t>
            </a:r>
            <a:r>
              <a:rPr lang="tr-TR" dirty="0" err="1"/>
              <a:t>Detaıls</a:t>
            </a:r>
            <a:endParaRPr lang="tr-TR" dirty="0"/>
          </a:p>
        </p:txBody>
      </p:sp>
      <p:pic>
        <p:nvPicPr>
          <p:cNvPr id="4" name="Resim 3">
            <a:extLst>
              <a:ext uri="{FF2B5EF4-FFF2-40B4-BE49-F238E27FC236}">
                <a16:creationId xmlns:a16="http://schemas.microsoft.com/office/drawing/2014/main" id="{06AE17E5-83AD-D032-2B57-35E26821950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000891">
            <a:off x="5172782" y="1335524"/>
            <a:ext cx="1695656" cy="1695656"/>
          </a:xfrm>
          <a:prstGeom prst="rect">
            <a:avLst/>
          </a:prstGeom>
          <a:noFill/>
          <a:ln>
            <a:noFill/>
          </a:ln>
        </p:spPr>
      </p:pic>
      <p:pic>
        <p:nvPicPr>
          <p:cNvPr id="5" name="Picture 25">
            <a:extLst>
              <a:ext uri="{FF2B5EF4-FFF2-40B4-BE49-F238E27FC236}">
                <a16:creationId xmlns:a16="http://schemas.microsoft.com/office/drawing/2014/main" id="{74570057-7B5A-DC4C-9A07-5F2C92440364}"/>
              </a:ext>
            </a:extLst>
          </p:cNvPr>
          <p:cNvPicPr>
            <a:picLocks noChangeAspect="1"/>
          </p:cNvPicPr>
          <p:nvPr/>
        </p:nvPicPr>
        <p:blipFill>
          <a:blip r:embed="rId3"/>
          <a:stretch>
            <a:fillRect/>
          </a:stretch>
        </p:blipFill>
        <p:spPr>
          <a:xfrm>
            <a:off x="8620956" y="3542987"/>
            <a:ext cx="1920503" cy="1567479"/>
          </a:xfrm>
          <a:prstGeom prst="rect">
            <a:avLst/>
          </a:prstGeom>
        </p:spPr>
      </p:pic>
      <p:pic>
        <p:nvPicPr>
          <p:cNvPr id="6" name="Resim 5">
            <a:extLst>
              <a:ext uri="{FF2B5EF4-FFF2-40B4-BE49-F238E27FC236}">
                <a16:creationId xmlns:a16="http://schemas.microsoft.com/office/drawing/2014/main" id="{90A9192F-B911-6D77-4748-17A7F8DF174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318" y="3429000"/>
            <a:ext cx="2577828" cy="2577828"/>
          </a:xfrm>
          <a:prstGeom prst="rect">
            <a:avLst/>
          </a:prstGeom>
          <a:noFill/>
          <a:ln>
            <a:noFill/>
          </a:ln>
        </p:spPr>
      </p:pic>
      <p:pic>
        <p:nvPicPr>
          <p:cNvPr id="8" name="Picture 24" descr="10x10 Delikli Plaket">
            <a:extLst>
              <a:ext uri="{FF2B5EF4-FFF2-40B4-BE49-F238E27FC236}">
                <a16:creationId xmlns:a16="http://schemas.microsoft.com/office/drawing/2014/main" id="{B5031B21-8B37-172E-8846-35AE1C9DE12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8266" y="1917668"/>
            <a:ext cx="1758587" cy="1758587"/>
          </a:xfrm>
          <a:prstGeom prst="rect">
            <a:avLst/>
          </a:prstGeom>
          <a:noFill/>
          <a:ln>
            <a:noFill/>
          </a:ln>
        </p:spPr>
      </p:pic>
      <p:pic>
        <p:nvPicPr>
          <p:cNvPr id="9" name="Picture 15" descr="Buy 40 Male-Male Jumper Cable 20cm at affordable price - Direnc.net®">
            <a:extLst>
              <a:ext uri="{FF2B5EF4-FFF2-40B4-BE49-F238E27FC236}">
                <a16:creationId xmlns:a16="http://schemas.microsoft.com/office/drawing/2014/main" id="{C5DCA078-9A39-7A41-84FD-A8C4A00BB9DB}"/>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rot="10800000" flipV="1">
            <a:off x="4905157" y="3376982"/>
            <a:ext cx="1950859" cy="1950859"/>
          </a:xfrm>
          <a:prstGeom prst="rect">
            <a:avLst/>
          </a:prstGeom>
        </p:spPr>
      </p:pic>
      <p:pic>
        <p:nvPicPr>
          <p:cNvPr id="10" name="Picture 27">
            <a:extLst>
              <a:ext uri="{FF2B5EF4-FFF2-40B4-BE49-F238E27FC236}">
                <a16:creationId xmlns:a16="http://schemas.microsoft.com/office/drawing/2014/main" id="{E7EA0535-359F-A152-4612-E38075F8171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350701" y="814378"/>
            <a:ext cx="2728609" cy="2728609"/>
          </a:xfrm>
          <a:prstGeom prst="rect">
            <a:avLst/>
          </a:prstGeom>
          <a:noFill/>
        </p:spPr>
      </p:pic>
      <p:sp>
        <p:nvSpPr>
          <p:cNvPr id="11" name="Metin kutusu 10">
            <a:extLst>
              <a:ext uri="{FF2B5EF4-FFF2-40B4-BE49-F238E27FC236}">
                <a16:creationId xmlns:a16="http://schemas.microsoft.com/office/drawing/2014/main" id="{9F294F0F-5FC2-B281-596A-15EB6D015011}"/>
              </a:ext>
            </a:extLst>
          </p:cNvPr>
          <p:cNvSpPr txBox="1"/>
          <p:nvPr/>
        </p:nvSpPr>
        <p:spPr>
          <a:xfrm>
            <a:off x="7533704" y="5705483"/>
            <a:ext cx="2185331" cy="369332"/>
          </a:xfrm>
          <a:prstGeom prst="rect">
            <a:avLst/>
          </a:prstGeom>
          <a:noFill/>
        </p:spPr>
        <p:txBody>
          <a:bodyPr wrap="square" rtlCol="0">
            <a:spAutoFit/>
          </a:bodyPr>
          <a:lstStyle/>
          <a:p>
            <a:r>
              <a:rPr lang="tr-TR" i="1" dirty="0"/>
              <a:t>TOTAL COST: </a:t>
            </a:r>
            <a:r>
              <a:rPr lang="tr-TR" sz="1800" dirty="0">
                <a:solidFill>
                  <a:srgbClr val="000000"/>
                </a:solidFill>
                <a:effectLst/>
                <a:latin typeface="Times New Roman" panose="02020603050405020304" pitchFamily="18" charset="0"/>
                <a:ea typeface="Times New Roman" panose="02020603050405020304" pitchFamily="18" charset="0"/>
              </a:rPr>
              <a:t>298.64</a:t>
            </a:r>
            <a:r>
              <a:rPr lang="tr-TR" sz="1800" dirty="0">
                <a:solidFill>
                  <a:srgbClr val="000000"/>
                </a:solidFill>
                <a:effectLst/>
                <a:latin typeface="Calibri" panose="020F0502020204030204" pitchFamily="34" charset="0"/>
                <a:ea typeface="Calibri" panose="020F0502020204030204" pitchFamily="34" charset="0"/>
              </a:rPr>
              <a:t>₺</a:t>
            </a:r>
            <a:endParaRPr lang="tr-TR" i="1" dirty="0"/>
          </a:p>
        </p:txBody>
      </p:sp>
    </p:spTree>
    <p:extLst>
      <p:ext uri="{BB962C8B-B14F-4D97-AF65-F5344CB8AC3E}">
        <p14:creationId xmlns:p14="http://schemas.microsoft.com/office/powerpoint/2010/main" val="356982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F9891F-2ED6-DB5D-A732-DF7EEC256D04}"/>
              </a:ext>
            </a:extLst>
          </p:cNvPr>
          <p:cNvSpPr>
            <a:spLocks noGrp="1"/>
          </p:cNvSpPr>
          <p:nvPr>
            <p:ph type="title"/>
          </p:nvPr>
        </p:nvSpPr>
        <p:spPr/>
        <p:txBody>
          <a:bodyPr/>
          <a:lstStyle/>
          <a:p>
            <a:r>
              <a:rPr lang="tr-TR" dirty="0"/>
              <a:t>Hardware </a:t>
            </a:r>
            <a:r>
              <a:rPr lang="tr-TR" dirty="0" err="1"/>
              <a:t>Detaıls</a:t>
            </a:r>
            <a:endParaRPr lang="tr-TR" dirty="0"/>
          </a:p>
        </p:txBody>
      </p:sp>
      <p:pic>
        <p:nvPicPr>
          <p:cNvPr id="4" name="İçerik Yer Tutucusu 3" descr="metin, cihaz, metre, kontrol paneli içeren bir resim&#10;&#10;Açıklama otomatik olarak oluşturuldu">
            <a:extLst>
              <a:ext uri="{FF2B5EF4-FFF2-40B4-BE49-F238E27FC236}">
                <a16:creationId xmlns:a16="http://schemas.microsoft.com/office/drawing/2014/main" id="{1AF4002B-FBB7-42E5-D370-667B814E5D8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05288" y="2419171"/>
            <a:ext cx="4084320" cy="2385060"/>
          </a:xfrm>
          <a:prstGeom prst="rect">
            <a:avLst/>
          </a:prstGeom>
          <a:noFill/>
          <a:ln>
            <a:noFill/>
          </a:ln>
        </p:spPr>
      </p:pic>
      <p:pic>
        <p:nvPicPr>
          <p:cNvPr id="5" name="Picture 1708947048">
            <a:extLst>
              <a:ext uri="{FF2B5EF4-FFF2-40B4-BE49-F238E27FC236}">
                <a16:creationId xmlns:a16="http://schemas.microsoft.com/office/drawing/2014/main" id="{83DF3636-5B04-ED56-FF1B-80E441098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317" y="2776855"/>
            <a:ext cx="1736725" cy="1304290"/>
          </a:xfrm>
          <a:prstGeom prst="rect">
            <a:avLst/>
          </a:prstGeom>
        </p:spPr>
      </p:pic>
      <p:sp>
        <p:nvSpPr>
          <p:cNvPr id="6" name="Ok: Sağ 5">
            <a:extLst>
              <a:ext uri="{FF2B5EF4-FFF2-40B4-BE49-F238E27FC236}">
                <a16:creationId xmlns:a16="http://schemas.microsoft.com/office/drawing/2014/main" id="{0D738DC1-4C1D-3D61-3BCA-50FFEDDB2A47}"/>
              </a:ext>
            </a:extLst>
          </p:cNvPr>
          <p:cNvSpPr/>
          <p:nvPr/>
        </p:nvSpPr>
        <p:spPr>
          <a:xfrm>
            <a:off x="5094233" y="3193800"/>
            <a:ext cx="703452" cy="470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r-TR"/>
          </a:p>
        </p:txBody>
      </p:sp>
      <p:pic>
        <p:nvPicPr>
          <p:cNvPr id="7" name="Picture 45" descr="A picture containing text, bag&#10;&#10;Description automatically generated">
            <a:extLst>
              <a:ext uri="{FF2B5EF4-FFF2-40B4-BE49-F238E27FC236}">
                <a16:creationId xmlns:a16="http://schemas.microsoft.com/office/drawing/2014/main" id="{72AEABB1-160B-6CAD-682E-4CF98DC13BE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87987" y="965565"/>
            <a:ext cx="2498725" cy="1874520"/>
          </a:xfrm>
          <a:prstGeom prst="rect">
            <a:avLst/>
          </a:prstGeom>
          <a:noFill/>
          <a:ln>
            <a:noFill/>
          </a:ln>
        </p:spPr>
      </p:pic>
      <p:pic>
        <p:nvPicPr>
          <p:cNvPr id="8" name="Picture 46" descr="A picture containing indoor, wall&#10;&#10;Description automatically generated">
            <a:extLst>
              <a:ext uri="{FF2B5EF4-FFF2-40B4-BE49-F238E27FC236}">
                <a16:creationId xmlns:a16="http://schemas.microsoft.com/office/drawing/2014/main" id="{6B548205-B120-78BC-EFDA-B3B24F2D7CA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27674" y="3974142"/>
            <a:ext cx="2488565" cy="1866900"/>
          </a:xfrm>
          <a:prstGeom prst="rect">
            <a:avLst/>
          </a:prstGeom>
          <a:noFill/>
          <a:ln>
            <a:noFill/>
          </a:ln>
        </p:spPr>
      </p:pic>
    </p:spTree>
    <p:extLst>
      <p:ext uri="{BB962C8B-B14F-4D97-AF65-F5344CB8AC3E}">
        <p14:creationId xmlns:p14="http://schemas.microsoft.com/office/powerpoint/2010/main" val="95086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8AE8C8-2304-A01A-8DA3-ACEEBD37F362}"/>
              </a:ext>
            </a:extLst>
          </p:cNvPr>
          <p:cNvSpPr>
            <a:spLocks noGrp="1"/>
          </p:cNvSpPr>
          <p:nvPr>
            <p:ph type="title"/>
          </p:nvPr>
        </p:nvSpPr>
        <p:spPr/>
        <p:txBody>
          <a:bodyPr/>
          <a:lstStyle/>
          <a:p>
            <a:r>
              <a:rPr lang="tr-TR" dirty="0"/>
              <a:t>BUILDING</a:t>
            </a:r>
          </a:p>
        </p:txBody>
      </p:sp>
      <p:pic>
        <p:nvPicPr>
          <p:cNvPr id="4" name="Picture 525081805" descr="A picture containing text, person, indoor, worktable&#10;&#10;Description automatically generated">
            <a:extLst>
              <a:ext uri="{FF2B5EF4-FFF2-40B4-BE49-F238E27FC236}">
                <a16:creationId xmlns:a16="http://schemas.microsoft.com/office/drawing/2014/main" id="{F53E2BE0-A316-340C-2A1D-09ED3C2EB3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4" y="2990663"/>
            <a:ext cx="4458181" cy="2535789"/>
          </a:xfrm>
          <a:prstGeom prst="rect">
            <a:avLst/>
          </a:prstGeom>
        </p:spPr>
      </p:pic>
      <p:pic>
        <p:nvPicPr>
          <p:cNvPr id="5" name="Picture 2000584680" descr="A picture containing person, indoor&#10;&#10;Description automatically generated">
            <a:extLst>
              <a:ext uri="{FF2B5EF4-FFF2-40B4-BE49-F238E27FC236}">
                <a16:creationId xmlns:a16="http://schemas.microsoft.com/office/drawing/2014/main" id="{DEEC8550-8D2E-DC83-1D0B-1334BDA629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312" y="2990663"/>
            <a:ext cx="4474513" cy="2535788"/>
          </a:xfrm>
          <a:prstGeom prst="rect">
            <a:avLst/>
          </a:prstGeom>
        </p:spPr>
      </p:pic>
    </p:spTree>
    <p:extLst>
      <p:ext uri="{BB962C8B-B14F-4D97-AF65-F5344CB8AC3E}">
        <p14:creationId xmlns:p14="http://schemas.microsoft.com/office/powerpoint/2010/main" val="76176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C89C51-0A6E-1790-B20A-2C7DE313D48C}"/>
              </a:ext>
            </a:extLst>
          </p:cNvPr>
          <p:cNvSpPr>
            <a:spLocks noGrp="1"/>
          </p:cNvSpPr>
          <p:nvPr>
            <p:ph type="title"/>
          </p:nvPr>
        </p:nvSpPr>
        <p:spPr/>
        <p:txBody>
          <a:bodyPr/>
          <a:lstStyle/>
          <a:p>
            <a:r>
              <a:rPr lang="tr-TR" dirty="0" err="1"/>
              <a:t>Workıng</a:t>
            </a:r>
            <a:r>
              <a:rPr lang="tr-TR" dirty="0"/>
              <a:t> </a:t>
            </a:r>
            <a:r>
              <a:rPr lang="tr-TR" dirty="0" err="1"/>
              <a:t>Prıncıple</a:t>
            </a:r>
            <a:endParaRPr lang="tr-TR" dirty="0"/>
          </a:p>
        </p:txBody>
      </p:sp>
      <p:sp>
        <p:nvSpPr>
          <p:cNvPr id="3" name="İçerik Yer Tutucusu 2">
            <a:extLst>
              <a:ext uri="{FF2B5EF4-FFF2-40B4-BE49-F238E27FC236}">
                <a16:creationId xmlns:a16="http://schemas.microsoft.com/office/drawing/2014/main" id="{8C45DE7C-A95B-45AD-CC01-8B0B321DBD32}"/>
              </a:ext>
            </a:extLst>
          </p:cNvPr>
          <p:cNvSpPr>
            <a:spLocks noGrp="1"/>
          </p:cNvSpPr>
          <p:nvPr>
            <p:ph idx="1"/>
          </p:nvPr>
        </p:nvSpPr>
        <p:spPr/>
        <p:txBody>
          <a:bodyPr/>
          <a:lstStyle/>
          <a:p>
            <a:r>
              <a:rPr lang="en-US" dirty="0"/>
              <a:t>Analogue data reading was performed with the help of ESP32-WROOM-32D Wi-Fi Bluetooth Development Module from the diodes on the hardware. </a:t>
            </a:r>
            <a:endParaRPr lang="tr-TR" dirty="0"/>
          </a:p>
          <a:p>
            <a:r>
              <a:rPr lang="en-US" dirty="0"/>
              <a:t>The read analog data is transferred to the phone with the help of the mobile application we developed using the BLE technology provided by the ESP32-WROOM-32D Wi-Fi Bluetooth Development module. </a:t>
            </a:r>
            <a:endParaRPr lang="tr-TR" dirty="0"/>
          </a:p>
          <a:p>
            <a:r>
              <a:rPr lang="en-US" dirty="0"/>
              <a:t>The data transferred from ESP32 to the phone takes place from the beginning to the end of the piece of music that the user listens while using our product. </a:t>
            </a:r>
            <a:endParaRPr lang="tr-TR" dirty="0"/>
          </a:p>
          <a:p>
            <a:r>
              <a:rPr lang="en-US" dirty="0"/>
              <a:t>After the data collection over the phone is completed, the collected dataset is transferred to the database we have set up on a remote server. </a:t>
            </a:r>
            <a:endParaRPr lang="tr-TR" dirty="0"/>
          </a:p>
        </p:txBody>
      </p:sp>
    </p:spTree>
    <p:extLst>
      <p:ext uri="{BB962C8B-B14F-4D97-AF65-F5344CB8AC3E}">
        <p14:creationId xmlns:p14="http://schemas.microsoft.com/office/powerpoint/2010/main" val="55203833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282</TotalTime>
  <Words>910</Words>
  <Application>Microsoft Office PowerPoint</Application>
  <PresentationFormat>Geniş ekran</PresentationFormat>
  <Paragraphs>81</Paragraphs>
  <Slides>28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28</vt:i4>
      </vt:variant>
    </vt:vector>
  </HeadingPairs>
  <TitlesOfParts>
    <vt:vector size="36" baseType="lpstr">
      <vt:lpstr>Arial</vt:lpstr>
      <vt:lpstr>Calibri</vt:lpstr>
      <vt:lpstr>Calibri Light</vt:lpstr>
      <vt:lpstr>Gill Sans MT</vt:lpstr>
      <vt:lpstr>Roboto</vt:lpstr>
      <vt:lpstr>Times New Roman</vt:lpstr>
      <vt:lpstr>Wingdings 2</vt:lpstr>
      <vt:lpstr>DividendVTI</vt:lpstr>
      <vt:lpstr>REDSTONE</vt:lpstr>
      <vt:lpstr>Who We are ?</vt:lpstr>
      <vt:lpstr>What we aim for and how we will do?</vt:lpstr>
      <vt:lpstr>theoretıcal framework</vt:lpstr>
      <vt:lpstr>PowerPoint Sunusu</vt:lpstr>
      <vt:lpstr>Hardware Detaıls</vt:lpstr>
      <vt:lpstr>Hardware Detaıls</vt:lpstr>
      <vt:lpstr>BUILDING</vt:lpstr>
      <vt:lpstr>Workıng Prıncıple</vt:lpstr>
      <vt:lpstr>Validation and Characterization </vt:lpstr>
      <vt:lpstr>PREPARATıON OF TEST DATA</vt:lpstr>
      <vt:lpstr>SYSTEM DESıGN</vt:lpstr>
      <vt:lpstr>PowerPoint Sunusu</vt:lpstr>
      <vt:lpstr>TEST PHASE</vt:lpstr>
      <vt:lpstr>DATA PROCESSING</vt:lpstr>
      <vt:lpstr>DATA PROCESSING-Selectıng Classıfıcatıon Algorıthm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DEMO</vt:lpstr>
      <vt:lpstr>OUR VIDEO AND WEB 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REDSTONE</dc:title>
  <dc:creator>Zeynep Çiğdem PARLATAN</dc:creator>
  <cp:lastModifiedBy>Zeynep Çiğdem PARLATAN</cp:lastModifiedBy>
  <cp:revision>17</cp:revision>
  <dcterms:created xsi:type="dcterms:W3CDTF">2022-06-03T06:28:04Z</dcterms:created>
  <dcterms:modified xsi:type="dcterms:W3CDTF">2022-06-03T11:11:04Z</dcterms:modified>
</cp:coreProperties>
</file>