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85" r:id="rId3"/>
    <p:sldId id="295" r:id="rId4"/>
    <p:sldId id="305" r:id="rId5"/>
    <p:sldId id="294" r:id="rId6"/>
    <p:sldId id="304" r:id="rId7"/>
    <p:sldId id="293" r:id="rId8"/>
    <p:sldId id="303" r:id="rId9"/>
    <p:sldId id="292" r:id="rId10"/>
    <p:sldId id="302" r:id="rId11"/>
    <p:sldId id="291" r:id="rId12"/>
    <p:sldId id="301" r:id="rId13"/>
    <p:sldId id="290" r:id="rId14"/>
    <p:sldId id="300" r:id="rId15"/>
    <p:sldId id="289" r:id="rId16"/>
    <p:sldId id="299" r:id="rId17"/>
    <p:sldId id="288" r:id="rId18"/>
    <p:sldId id="296" r:id="rId19"/>
    <p:sldId id="287" r:id="rId20"/>
    <p:sldId id="298" r:id="rId21"/>
    <p:sldId id="286" r:id="rId22"/>
    <p:sldId id="297" r:id="rId23"/>
  </p:sldIdLst>
  <p:sldSz cx="9144000" cy="5143500" type="screen16x9"/>
  <p:notesSz cx="6858000" cy="9144000"/>
  <p:embeddedFontLst>
    <p:embeddedFont>
      <p:font typeface="Raleway ExtraBold" panose="020B0604020202020204" charset="0"/>
      <p:bold r:id="rId25"/>
      <p:boldItalic r:id="rId26"/>
    </p:embeddedFont>
    <p:embeddedFont>
      <p:font typeface="Raleway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34343"/>
    <a:srgbClr val="4E4E4E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A4C4E6-AB16-49F6-9646-FAD85473AF51}" v="4100" dt="2019-10-31T23:38:54.709"/>
  </p1510:revLst>
</p1510:revInfo>
</file>

<file path=ppt/tableStyles.xml><?xml version="1.0" encoding="utf-8"?>
<a:tblStyleLst xmlns:a="http://schemas.openxmlformats.org/drawingml/2006/main" def="{254FC43B-6594-4E5F-B579-2DD5C9D41534}">
  <a:tblStyle styleId="{254FC43B-6594-4E5F-B579-2DD5C9D415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146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67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131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818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524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232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645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840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480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60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417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040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680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772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7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180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628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44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265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92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18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1</a:t>
            </a:fld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3" name="Image1">
            <a:extLst>
              <a:ext uri="{FF2B5EF4-FFF2-40B4-BE49-F238E27FC236}">
                <a16:creationId xmlns:a16="http://schemas.microsoft.com/office/drawing/2014/main" id="{55E5701D-E4AC-4F43-AE69-3210909DBEA4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94408" y="1931898"/>
            <a:ext cx="6242304" cy="2665240"/>
          </a:xfrm>
          <a:prstGeom prst="rect">
            <a:avLst/>
          </a:prstGeom>
          <a:ln>
            <a:noFill/>
            <a:prstDash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881FFF-572B-41F4-89A1-8619C102B52B}"/>
              </a:ext>
            </a:extLst>
          </p:cNvPr>
          <p:cNvSpPr txBox="1"/>
          <p:nvPr/>
        </p:nvSpPr>
        <p:spPr>
          <a:xfrm>
            <a:off x="3742944" y="368534"/>
            <a:ext cx="165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aleway Light" panose="020B0604020202020204" charset="0"/>
              </a:rPr>
              <a:t>Cryptography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01EAE-CEAD-406E-AF57-6E790734630C}"/>
              </a:ext>
            </a:extLst>
          </p:cNvPr>
          <p:cNvSpPr txBox="1"/>
          <p:nvPr/>
        </p:nvSpPr>
        <p:spPr>
          <a:xfrm>
            <a:off x="426720" y="709432"/>
            <a:ext cx="81776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Raleway Light" panose="020B0604020202020204" charset="0"/>
              </a:rPr>
              <a:t>Cryptography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practice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study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techniques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secure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communications</a:t>
            </a:r>
            <a:r>
              <a:rPr lang="tr-TR" dirty="0">
                <a:latin typeface="Raleway Light" panose="020B0604020202020204" charset="0"/>
              </a:rPr>
              <a:t> in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presence of </a:t>
            </a:r>
            <a:r>
              <a:rPr lang="tr-TR" dirty="0" err="1">
                <a:latin typeface="Raleway Light" panose="020B0604020202020204" charset="0"/>
              </a:rPr>
              <a:t>third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parties</a:t>
            </a:r>
            <a:r>
              <a:rPr lang="tr-TR" dirty="0">
                <a:latin typeface="Raleway Light" panose="020B0604020202020204" charset="0"/>
              </a:rPr>
              <a:t>.</a:t>
            </a:r>
            <a:endParaRPr lang="en-US" dirty="0">
              <a:latin typeface="Raleway Light" panose="020B0604020202020204" charset="0"/>
            </a:endParaRPr>
          </a:p>
          <a:p>
            <a:r>
              <a:rPr lang="tr-TR" dirty="0" err="1">
                <a:latin typeface="Raleway Light" panose="020B0604020202020204" charset="0"/>
              </a:rPr>
              <a:t>Cryptanalysis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practice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study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determining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exploiting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weakness</a:t>
            </a:r>
            <a:r>
              <a:rPr lang="tr-TR" dirty="0">
                <a:latin typeface="Raleway Light" panose="020B0604020202020204" charset="0"/>
              </a:rPr>
              <a:t> in </a:t>
            </a:r>
            <a:r>
              <a:rPr lang="tr-TR" dirty="0" err="1">
                <a:latin typeface="Raleway Light" panose="020B0604020202020204" charset="0"/>
              </a:rPr>
              <a:t>cryptographic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techniques</a:t>
            </a:r>
            <a:r>
              <a:rPr lang="tr-TR" dirty="0">
                <a:latin typeface="Raleway Light" panose="020B0604020202020204" charset="0"/>
              </a:rPr>
              <a:t>. </a:t>
            </a:r>
            <a:endParaRPr lang="en-US" dirty="0">
              <a:latin typeface="Raleway Light" panose="020B0604020202020204" charset="0"/>
            </a:endParaRPr>
          </a:p>
          <a:p>
            <a:r>
              <a:rPr lang="tr-TR" dirty="0" err="1">
                <a:latin typeface="Raleway Light" panose="020B0604020202020204" charset="0"/>
              </a:rPr>
              <a:t>Cryptology</a:t>
            </a:r>
            <a:r>
              <a:rPr lang="tr-TR" dirty="0">
                <a:latin typeface="Raleway Light" panose="020B0604020202020204" charset="0"/>
              </a:rPr>
              <a:t> is an </a:t>
            </a:r>
            <a:r>
              <a:rPr lang="tr-TR" dirty="0" err="1">
                <a:latin typeface="Raleway Light" panose="020B0604020202020204" charset="0"/>
              </a:rPr>
              <a:t>umbrella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term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which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covers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both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cryptography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cryptanalysis</a:t>
            </a:r>
            <a:r>
              <a:rPr lang="tr-TR" dirty="0">
                <a:latin typeface="Raleway Light" panose="020B0604020202020204" charset="0"/>
              </a:rPr>
              <a:t>. </a:t>
            </a:r>
            <a:endParaRPr lang="en-US" dirty="0">
              <a:latin typeface="Raleway Light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10</a:t>
            </a:fld>
            <a:endParaRPr lang="en" dirty="0"/>
          </a:p>
        </p:txBody>
      </p:sp>
      <p:pic>
        <p:nvPicPr>
          <p:cNvPr id="3" name="Image2">
            <a:extLst>
              <a:ext uri="{FF2B5EF4-FFF2-40B4-BE49-F238E27FC236}">
                <a16:creationId xmlns:a16="http://schemas.microsoft.com/office/drawing/2014/main" id="{6B2DBA99-5B14-40E5-9414-7A43A88E2E38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77630" y="579310"/>
            <a:ext cx="6388735" cy="1887855"/>
          </a:xfrm>
          <a:prstGeom prst="rect">
            <a:avLst/>
          </a:prstGeom>
          <a:ln>
            <a:noFill/>
            <a:prstDash/>
          </a:ln>
        </p:spPr>
      </p:pic>
      <p:pic>
        <p:nvPicPr>
          <p:cNvPr id="4" name="Image3">
            <a:extLst>
              <a:ext uri="{FF2B5EF4-FFF2-40B4-BE49-F238E27FC236}">
                <a16:creationId xmlns:a16="http://schemas.microsoft.com/office/drawing/2014/main" id="{41140CD2-CD2C-40CA-B67C-6D1B9AAD5194}"/>
              </a:ext>
            </a:extLst>
          </p:cNvPr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491931" y="2744915"/>
            <a:ext cx="6160135" cy="1819275"/>
          </a:xfrm>
          <a:prstGeom prst="rect">
            <a:avLst/>
          </a:prstGeom>
          <a:ln>
            <a:noFill/>
            <a:prstDash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1831C9-F7A3-40DA-92C5-50502D4300DC}"/>
              </a:ext>
            </a:extLst>
          </p:cNvPr>
          <p:cNvSpPr txBox="1"/>
          <p:nvPr/>
        </p:nvSpPr>
        <p:spPr>
          <a:xfrm>
            <a:off x="7652066" y="2159388"/>
            <a:ext cx="952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Şifreleme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495BC-023E-4184-AA11-1727DEFAD086}"/>
              </a:ext>
            </a:extLst>
          </p:cNvPr>
          <p:cNvSpPr txBox="1"/>
          <p:nvPr/>
        </p:nvSpPr>
        <p:spPr>
          <a:xfrm>
            <a:off x="7034784" y="4256413"/>
            <a:ext cx="1683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Kimlik</a:t>
            </a:r>
            <a:r>
              <a:rPr lang="en-US" dirty="0"/>
              <a:t> </a:t>
            </a:r>
            <a:r>
              <a:rPr lang="en-US" dirty="0" err="1"/>
              <a:t>Doğrulama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11</a:t>
            </a:fld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3" name="Image1">
            <a:extLst>
              <a:ext uri="{FF2B5EF4-FFF2-40B4-BE49-F238E27FC236}">
                <a16:creationId xmlns:a16="http://schemas.microsoft.com/office/drawing/2014/main" id="{955235D0-E6D8-4083-B949-EA73F76E3EC9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29690" y="1684540"/>
            <a:ext cx="6484620" cy="2905760"/>
          </a:xfrm>
          <a:prstGeom prst="rect">
            <a:avLst/>
          </a:prstGeom>
          <a:ln>
            <a:noFill/>
            <a:prstDash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B3D835-5800-47C1-81F2-7014396BACBD}"/>
              </a:ext>
            </a:extLst>
          </p:cNvPr>
          <p:cNvSpPr txBox="1"/>
          <p:nvPr/>
        </p:nvSpPr>
        <p:spPr>
          <a:xfrm>
            <a:off x="3243072" y="399311"/>
            <a:ext cx="2657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Light" panose="020B0604020202020204" charset="0"/>
              </a:rPr>
              <a:t>Diffie-Hellman Key Exchange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5F499-B41B-45C2-A4EF-DB289FF08511}"/>
              </a:ext>
            </a:extLst>
          </p:cNvPr>
          <p:cNvSpPr txBox="1"/>
          <p:nvPr/>
        </p:nvSpPr>
        <p:spPr>
          <a:xfrm>
            <a:off x="539600" y="707088"/>
            <a:ext cx="806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DH</a:t>
            </a:r>
            <a:r>
              <a:rPr lang="en-US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key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agreement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method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allows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two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parties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share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information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over</a:t>
            </a:r>
            <a:r>
              <a:rPr lang="tr-TR" dirty="0">
                <a:latin typeface="Raleway Light" panose="020B0604020202020204" charset="0"/>
              </a:rPr>
              <a:t> an </a:t>
            </a:r>
            <a:r>
              <a:rPr lang="tr-TR" dirty="0" err="1">
                <a:latin typeface="Raleway Light" panose="020B0604020202020204" charset="0"/>
              </a:rPr>
              <a:t>untrusted</a:t>
            </a:r>
            <a:r>
              <a:rPr lang="tr-TR" dirty="0">
                <a:latin typeface="Raleway Light" panose="020B0604020202020204" charset="0"/>
              </a:rPr>
              <a:t> network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mutually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compute</a:t>
            </a:r>
            <a:r>
              <a:rPr lang="tr-TR" dirty="0">
                <a:latin typeface="Raleway Light" panose="020B0604020202020204" charset="0"/>
              </a:rPr>
              <a:t> an </a:t>
            </a:r>
            <a:r>
              <a:rPr lang="tr-TR" dirty="0" err="1">
                <a:latin typeface="Raleway Light" panose="020B0604020202020204" charset="0"/>
              </a:rPr>
              <a:t>identical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shared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secret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cannot</a:t>
            </a:r>
            <a:r>
              <a:rPr lang="tr-TR" dirty="0">
                <a:latin typeface="Raleway Light" panose="020B0604020202020204" charset="0"/>
              </a:rPr>
              <a:t> be </a:t>
            </a:r>
            <a:r>
              <a:rPr lang="tr-TR" dirty="0" err="1">
                <a:latin typeface="Raleway Light" panose="020B0604020202020204" charset="0"/>
              </a:rPr>
              <a:t>computed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eavesdroppers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who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intercept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shared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information</a:t>
            </a:r>
            <a:r>
              <a:rPr lang="tr-TR" dirty="0">
                <a:latin typeface="Raleway Light" panose="020B0604020202020204" charset="0"/>
              </a:rPr>
              <a:t>. </a:t>
            </a:r>
            <a:endParaRPr lang="en-US" dirty="0">
              <a:latin typeface="Raleway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56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12</a:t>
            </a:fld>
            <a:endParaRPr lang="e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65C7EB-F592-4868-A07E-A341A2425AD0}"/>
              </a:ext>
            </a:extLst>
          </p:cNvPr>
          <p:cNvSpPr txBox="1"/>
          <p:nvPr/>
        </p:nvSpPr>
        <p:spPr>
          <a:xfrm>
            <a:off x="524256" y="502271"/>
            <a:ext cx="80801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mathematical</a:t>
            </a:r>
            <a:r>
              <a:rPr lang="tr-TR" dirty="0">
                <a:latin typeface="Raleway Light" panose="020B0604020202020204" charset="0"/>
              </a:rPr>
              <a:t> model in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DH </a:t>
            </a:r>
            <a:r>
              <a:rPr lang="tr-TR" dirty="0" err="1">
                <a:latin typeface="Raleway Light" panose="020B0604020202020204" charset="0"/>
              </a:rPr>
              <a:t>key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exchange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process</a:t>
            </a:r>
            <a:r>
              <a:rPr lang="tr-TR" dirty="0">
                <a:latin typeface="Raleway Light" panose="020B0604020202020204" charset="0"/>
              </a:rPr>
              <a:t>: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b="1" dirty="0">
                <a:latin typeface="Raleway Light" panose="020B0604020202020204" charset="0"/>
              </a:rPr>
              <a:t>p</a:t>
            </a:r>
            <a:r>
              <a:rPr lang="tr-TR" dirty="0">
                <a:latin typeface="Raleway Light" panose="020B0604020202020204" charset="0"/>
              </a:rPr>
              <a:t> = </a:t>
            </a:r>
            <a:r>
              <a:rPr lang="tr-TR" dirty="0" err="1">
                <a:latin typeface="Raleway Light" panose="020B0604020202020204" charset="0"/>
              </a:rPr>
              <a:t>large</a:t>
            </a:r>
            <a:r>
              <a:rPr lang="tr-TR" dirty="0">
                <a:latin typeface="Raleway Light" panose="020B0604020202020204" charset="0"/>
              </a:rPr>
              <a:t> prime </a:t>
            </a:r>
            <a:r>
              <a:rPr lang="tr-TR" dirty="0" err="1">
                <a:latin typeface="Raleway Light" panose="020B0604020202020204" charset="0"/>
              </a:rPr>
              <a:t>number</a:t>
            </a:r>
            <a:r>
              <a:rPr lang="tr-TR" dirty="0">
                <a:latin typeface="Raleway Light" panose="020B0604020202020204" charset="0"/>
              </a:rPr>
              <a:t>, can be </a:t>
            </a:r>
            <a:r>
              <a:rPr lang="tr-TR" dirty="0" err="1">
                <a:latin typeface="Raleway Light" panose="020B0604020202020204" charset="0"/>
              </a:rPr>
              <a:t>known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Alice, </a:t>
            </a:r>
            <a:r>
              <a:rPr lang="tr-TR" dirty="0" err="1">
                <a:latin typeface="Raleway Light" panose="020B0604020202020204" charset="0"/>
              </a:rPr>
              <a:t>Bob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Eve.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b="1" dirty="0">
                <a:latin typeface="Raleway Light" panose="020B0604020202020204" charset="0"/>
              </a:rPr>
              <a:t>g</a:t>
            </a:r>
            <a:r>
              <a:rPr lang="tr-TR" dirty="0">
                <a:latin typeface="Raleway Light" panose="020B0604020202020204" charset="0"/>
              </a:rPr>
              <a:t> = </a:t>
            </a:r>
            <a:r>
              <a:rPr lang="tr-TR" dirty="0" err="1">
                <a:latin typeface="Raleway Light" panose="020B0604020202020204" charset="0"/>
              </a:rPr>
              <a:t>based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generator</a:t>
            </a:r>
            <a:r>
              <a:rPr lang="tr-TR" dirty="0">
                <a:latin typeface="Raleway Light" panose="020B0604020202020204" charset="0"/>
              </a:rPr>
              <a:t>, can be </a:t>
            </a:r>
            <a:r>
              <a:rPr lang="tr-TR" dirty="0" err="1">
                <a:latin typeface="Raleway Light" panose="020B0604020202020204" charset="0"/>
              </a:rPr>
              <a:t>known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Alice, </a:t>
            </a:r>
            <a:r>
              <a:rPr lang="tr-TR" dirty="0" err="1">
                <a:latin typeface="Raleway Light" panose="020B0604020202020204" charset="0"/>
              </a:rPr>
              <a:t>Bob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Eve.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b="1" dirty="0">
                <a:latin typeface="Raleway Light" panose="020B0604020202020204" charset="0"/>
              </a:rPr>
              <a:t>a</a:t>
            </a:r>
            <a:r>
              <a:rPr lang="tr-TR" dirty="0">
                <a:latin typeface="Raleway Light" panose="020B0604020202020204" charset="0"/>
              </a:rPr>
              <a:t> = </a:t>
            </a:r>
            <a:r>
              <a:rPr lang="tr-TR" dirty="0" err="1">
                <a:latin typeface="Raleway Light" panose="020B0604020202020204" charset="0"/>
              </a:rPr>
              <a:t>Alice's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chosen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private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key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which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known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only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Alice.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b="1" dirty="0">
                <a:latin typeface="Raleway Light" panose="020B0604020202020204" charset="0"/>
              </a:rPr>
              <a:t>b</a:t>
            </a:r>
            <a:r>
              <a:rPr lang="tr-TR" dirty="0">
                <a:latin typeface="Raleway Light" panose="020B0604020202020204" charset="0"/>
              </a:rPr>
              <a:t> = </a:t>
            </a:r>
            <a:r>
              <a:rPr lang="tr-TR" dirty="0" err="1">
                <a:latin typeface="Raleway Light" panose="020B0604020202020204" charset="0"/>
              </a:rPr>
              <a:t>Bob's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chosen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private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key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which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known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only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Bob</a:t>
            </a:r>
            <a:r>
              <a:rPr lang="tr-TR" dirty="0">
                <a:latin typeface="Raleway Light" panose="020B0604020202020204" charset="0"/>
              </a:rPr>
              <a:t>.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b="1" dirty="0">
                <a:latin typeface="Raleway Light" panose="020B0604020202020204" charset="0"/>
              </a:rPr>
              <a:t>A </a:t>
            </a:r>
            <a:r>
              <a:rPr lang="tr-TR" dirty="0">
                <a:latin typeface="Raleway Light" panose="020B0604020202020204" charset="0"/>
              </a:rPr>
              <a:t>= </a:t>
            </a:r>
            <a:r>
              <a:rPr lang="tr-TR" dirty="0" err="1">
                <a:latin typeface="Raleway Light" panose="020B0604020202020204" charset="0"/>
              </a:rPr>
              <a:t>Alice's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calculated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public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key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using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b="1" dirty="0">
                <a:latin typeface="Raleway Light" panose="020B0604020202020204" charset="0"/>
              </a:rPr>
              <a:t>g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b="1" dirty="0">
                <a:latin typeface="Raleway Light" panose="020B0604020202020204" charset="0"/>
              </a:rPr>
              <a:t>p</a:t>
            </a:r>
            <a:r>
              <a:rPr lang="tr-TR" dirty="0">
                <a:latin typeface="Raleway Light" panose="020B0604020202020204" charset="0"/>
              </a:rPr>
              <a:t>,</a:t>
            </a:r>
            <a:r>
              <a:rPr lang="tr-TR" b="1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b="1" dirty="0">
                <a:latin typeface="Raleway Light" panose="020B0604020202020204" charset="0"/>
              </a:rPr>
              <a:t>a</a:t>
            </a:r>
            <a:r>
              <a:rPr lang="tr-TR" dirty="0">
                <a:latin typeface="Raleway Light" panose="020B0604020202020204" charset="0"/>
              </a:rPr>
              <a:t>, can be </a:t>
            </a:r>
            <a:r>
              <a:rPr lang="tr-TR" dirty="0" err="1">
                <a:latin typeface="Raleway Light" panose="020B0604020202020204" charset="0"/>
              </a:rPr>
              <a:t>known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Alice, </a:t>
            </a:r>
            <a:r>
              <a:rPr lang="tr-TR" dirty="0" err="1">
                <a:latin typeface="Raleway Light" panose="020B0604020202020204" charset="0"/>
              </a:rPr>
              <a:t>Bob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Eve. </a:t>
            </a:r>
            <a:r>
              <a:rPr lang="tr-TR" b="1" dirty="0">
                <a:latin typeface="Raleway Light" panose="020B0604020202020204" charset="0"/>
              </a:rPr>
              <a:t>A</a:t>
            </a:r>
            <a:r>
              <a:rPr lang="tr-TR" dirty="0">
                <a:latin typeface="Raleway Light" panose="020B0604020202020204" charset="0"/>
              </a:rPr>
              <a:t> = </a:t>
            </a:r>
            <a:r>
              <a:rPr lang="tr-TR" b="1" dirty="0" err="1">
                <a:latin typeface="Raleway Light" panose="020B0604020202020204" charset="0"/>
              </a:rPr>
              <a:t>g</a:t>
            </a:r>
            <a:r>
              <a:rPr lang="tr-TR" dirty="0" err="1">
                <a:latin typeface="Raleway Light" panose="020B0604020202020204" charset="0"/>
              </a:rPr>
              <a:t>^</a:t>
            </a:r>
            <a:r>
              <a:rPr lang="tr-TR" b="1" dirty="0" err="1">
                <a:latin typeface="Raleway Light" panose="020B0604020202020204" charset="0"/>
              </a:rPr>
              <a:t>a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mod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b="1" dirty="0">
                <a:latin typeface="Raleway Light" panose="020B0604020202020204" charset="0"/>
              </a:rPr>
              <a:t>p</a:t>
            </a:r>
            <a:r>
              <a:rPr lang="tr-TR" dirty="0">
                <a:latin typeface="Raleway Light" panose="020B0604020202020204" charset="0"/>
              </a:rPr>
              <a:t>.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b="1" dirty="0">
                <a:latin typeface="Raleway Light" panose="020B0604020202020204" charset="0"/>
              </a:rPr>
              <a:t>B </a:t>
            </a:r>
            <a:r>
              <a:rPr lang="tr-TR" dirty="0">
                <a:latin typeface="Raleway Light" panose="020B0604020202020204" charset="0"/>
              </a:rPr>
              <a:t>= </a:t>
            </a:r>
            <a:r>
              <a:rPr lang="tr-TR" dirty="0" err="1">
                <a:latin typeface="Raleway Light" panose="020B0604020202020204" charset="0"/>
              </a:rPr>
              <a:t>Bob's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calculated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public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key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using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b="1" dirty="0">
                <a:latin typeface="Raleway Light" panose="020B0604020202020204" charset="0"/>
              </a:rPr>
              <a:t>g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b="1" dirty="0">
                <a:latin typeface="Raleway Light" panose="020B0604020202020204" charset="0"/>
              </a:rPr>
              <a:t>p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b="1" dirty="0">
                <a:latin typeface="Raleway Light" panose="020B0604020202020204" charset="0"/>
              </a:rPr>
              <a:t>b</a:t>
            </a:r>
            <a:r>
              <a:rPr lang="tr-TR" dirty="0">
                <a:latin typeface="Raleway Light" panose="020B0604020202020204" charset="0"/>
              </a:rPr>
              <a:t>, can be </a:t>
            </a:r>
            <a:r>
              <a:rPr lang="tr-TR" dirty="0" err="1">
                <a:latin typeface="Raleway Light" panose="020B0604020202020204" charset="0"/>
              </a:rPr>
              <a:t>known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Alice, </a:t>
            </a:r>
            <a:r>
              <a:rPr lang="tr-TR" dirty="0" err="1">
                <a:latin typeface="Raleway Light" panose="020B0604020202020204" charset="0"/>
              </a:rPr>
              <a:t>Bob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Eve. </a:t>
            </a:r>
            <a:r>
              <a:rPr lang="tr-TR" b="1" dirty="0">
                <a:latin typeface="Raleway Light" panose="020B0604020202020204" charset="0"/>
              </a:rPr>
              <a:t>B</a:t>
            </a:r>
            <a:r>
              <a:rPr lang="tr-TR" dirty="0">
                <a:latin typeface="Raleway Light" panose="020B0604020202020204" charset="0"/>
              </a:rPr>
              <a:t> = </a:t>
            </a:r>
            <a:r>
              <a:rPr lang="tr-TR" b="1" dirty="0" err="1">
                <a:latin typeface="Raleway Light" panose="020B0604020202020204" charset="0"/>
              </a:rPr>
              <a:t>g</a:t>
            </a:r>
            <a:r>
              <a:rPr lang="tr-TR" dirty="0" err="1">
                <a:latin typeface="Raleway Light" panose="020B0604020202020204" charset="0"/>
              </a:rPr>
              <a:t>^</a:t>
            </a:r>
            <a:r>
              <a:rPr lang="tr-TR" b="1" dirty="0" err="1">
                <a:latin typeface="Raleway Light" panose="020B0604020202020204" charset="0"/>
              </a:rPr>
              <a:t>b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mod</a:t>
            </a:r>
            <a:r>
              <a:rPr lang="tr-TR" b="1" dirty="0">
                <a:latin typeface="Raleway Light" panose="020B0604020202020204" charset="0"/>
              </a:rPr>
              <a:t> p</a:t>
            </a:r>
            <a:r>
              <a:rPr lang="tr-TR" dirty="0">
                <a:latin typeface="Raleway Light" panose="020B0604020202020204" charset="0"/>
              </a:rPr>
              <a:t>.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b="1" dirty="0">
                <a:latin typeface="Raleway Light" panose="020B0604020202020204" charset="0"/>
              </a:rPr>
              <a:t>s</a:t>
            </a:r>
            <a:r>
              <a:rPr lang="tr-TR" dirty="0">
                <a:latin typeface="Raleway Light" panose="020B0604020202020204" charset="0"/>
              </a:rPr>
              <a:t> =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shared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secret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key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which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calculated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using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other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party's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public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key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each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party's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own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chosen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secret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key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prime </a:t>
            </a:r>
            <a:r>
              <a:rPr lang="tr-TR" dirty="0" err="1">
                <a:latin typeface="Raleway Light" panose="020B0604020202020204" charset="0"/>
              </a:rPr>
              <a:t>number</a:t>
            </a:r>
            <a:r>
              <a:rPr lang="tr-TR" dirty="0">
                <a:latin typeface="Raleway Light" panose="020B0604020202020204" charset="0"/>
              </a:rPr>
              <a:t> p, is </a:t>
            </a:r>
            <a:r>
              <a:rPr lang="tr-TR" dirty="0" err="1">
                <a:latin typeface="Raleway Light" panose="020B0604020202020204" charset="0"/>
              </a:rPr>
              <a:t>known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both</a:t>
            </a:r>
            <a:r>
              <a:rPr lang="tr-TR" dirty="0">
                <a:latin typeface="Raleway Light" panose="020B0604020202020204" charset="0"/>
              </a:rPr>
              <a:t> Alice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Bob</a:t>
            </a:r>
            <a:r>
              <a:rPr lang="tr-TR" dirty="0">
                <a:latin typeface="Raleway Light" panose="020B0604020202020204" charset="0"/>
              </a:rPr>
              <a:t>, but not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Eve.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b="1" dirty="0">
                <a:latin typeface="Raleway Light" panose="020B0604020202020204" charset="0"/>
              </a:rPr>
              <a:t>s</a:t>
            </a:r>
            <a:r>
              <a:rPr lang="tr-TR" dirty="0">
                <a:latin typeface="Raleway Light" panose="020B0604020202020204" charset="0"/>
              </a:rPr>
              <a:t> = </a:t>
            </a:r>
            <a:r>
              <a:rPr lang="tr-TR" b="1" dirty="0" err="1">
                <a:latin typeface="Raleway Light" panose="020B0604020202020204" charset="0"/>
              </a:rPr>
              <a:t>B</a:t>
            </a:r>
            <a:r>
              <a:rPr lang="tr-TR" dirty="0" err="1">
                <a:latin typeface="Raleway Light" panose="020B0604020202020204" charset="0"/>
              </a:rPr>
              <a:t>^</a:t>
            </a:r>
            <a:r>
              <a:rPr lang="tr-TR" b="1" dirty="0" err="1">
                <a:latin typeface="Raleway Light" panose="020B0604020202020204" charset="0"/>
              </a:rPr>
              <a:t>a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mod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b="1" dirty="0">
                <a:latin typeface="Raleway Light" panose="020B0604020202020204" charset="0"/>
              </a:rPr>
              <a:t>p</a:t>
            </a:r>
            <a:r>
              <a:rPr lang="tr-TR" dirty="0">
                <a:latin typeface="Raleway Light" panose="020B0604020202020204" charset="0"/>
              </a:rPr>
              <a:t> (</a:t>
            </a:r>
            <a:r>
              <a:rPr lang="tr-TR" dirty="0" err="1">
                <a:latin typeface="Raleway Light" panose="020B0604020202020204" charset="0"/>
              </a:rPr>
              <a:t>calculated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by</a:t>
            </a:r>
            <a:r>
              <a:rPr lang="tr-TR" dirty="0">
                <a:latin typeface="Raleway Light" panose="020B0604020202020204" charset="0"/>
              </a:rPr>
              <a:t> Alice).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b="1" dirty="0">
                <a:latin typeface="Raleway Light" panose="020B0604020202020204" charset="0"/>
              </a:rPr>
              <a:t>s</a:t>
            </a:r>
            <a:r>
              <a:rPr lang="tr-TR" dirty="0">
                <a:latin typeface="Raleway Light" panose="020B0604020202020204" charset="0"/>
              </a:rPr>
              <a:t> = </a:t>
            </a:r>
            <a:r>
              <a:rPr lang="tr-TR" b="1" dirty="0" err="1">
                <a:latin typeface="Raleway Light" panose="020B0604020202020204" charset="0"/>
              </a:rPr>
              <a:t>A</a:t>
            </a:r>
            <a:r>
              <a:rPr lang="tr-TR" dirty="0" err="1">
                <a:latin typeface="Raleway Light" panose="020B0604020202020204" charset="0"/>
              </a:rPr>
              <a:t>^</a:t>
            </a:r>
            <a:r>
              <a:rPr lang="tr-TR" b="1" dirty="0" err="1">
                <a:latin typeface="Raleway Light" panose="020B0604020202020204" charset="0"/>
              </a:rPr>
              <a:t>b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mod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b="1" dirty="0">
                <a:latin typeface="Raleway Light" panose="020B0604020202020204" charset="0"/>
              </a:rPr>
              <a:t>p</a:t>
            </a:r>
            <a:r>
              <a:rPr lang="tr-TR" dirty="0">
                <a:latin typeface="Raleway Light" panose="020B0604020202020204" charset="0"/>
              </a:rPr>
              <a:t> (</a:t>
            </a:r>
            <a:r>
              <a:rPr lang="tr-TR" dirty="0" err="1">
                <a:latin typeface="Raleway Light" panose="020B0604020202020204" charset="0"/>
              </a:rPr>
              <a:t>calculated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Bob</a:t>
            </a:r>
            <a:r>
              <a:rPr lang="tr-TR" dirty="0">
                <a:latin typeface="Raleway Light" panose="020B0604020202020204" charset="0"/>
              </a:rPr>
              <a:t>).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b="1" dirty="0">
                <a:latin typeface="Raleway Light" panose="020B0604020202020204" charset="0"/>
              </a:rPr>
              <a:t>s</a:t>
            </a:r>
            <a:r>
              <a:rPr lang="tr-TR" dirty="0">
                <a:latin typeface="Raleway Light" panose="020B0604020202020204" charset="0"/>
              </a:rPr>
              <a:t> can </a:t>
            </a:r>
            <a:r>
              <a:rPr lang="tr-TR" dirty="0" err="1">
                <a:latin typeface="Raleway Light" panose="020B0604020202020204" charset="0"/>
              </a:rPr>
              <a:t>also</a:t>
            </a:r>
            <a:r>
              <a:rPr lang="tr-TR" dirty="0">
                <a:latin typeface="Raleway Light" panose="020B0604020202020204" charset="0"/>
              </a:rPr>
              <a:t> be </a:t>
            </a:r>
            <a:r>
              <a:rPr lang="tr-TR" dirty="0" err="1">
                <a:latin typeface="Raleway Light" panose="020B0604020202020204" charset="0"/>
              </a:rPr>
              <a:t>calculated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using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formula</a:t>
            </a:r>
            <a:r>
              <a:rPr lang="tr-TR" dirty="0">
                <a:latin typeface="Raleway Light" panose="020B0604020202020204" charset="0"/>
              </a:rPr>
              <a:t> s = </a:t>
            </a:r>
            <a:r>
              <a:rPr lang="tr-TR" dirty="0" err="1">
                <a:latin typeface="Raleway Light" panose="020B0604020202020204" charset="0"/>
              </a:rPr>
              <a:t>g^ab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mod</a:t>
            </a:r>
            <a:r>
              <a:rPr lang="tr-TR" dirty="0">
                <a:latin typeface="Raleway Light" panose="020B0604020202020204" charset="0"/>
              </a:rPr>
              <a:t> p </a:t>
            </a:r>
            <a:r>
              <a:rPr lang="tr-TR" dirty="0" err="1">
                <a:latin typeface="Raleway Light" panose="020B0604020202020204" charset="0"/>
              </a:rPr>
              <a:t>which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requires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knowledge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both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parties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chosen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private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key</a:t>
            </a:r>
            <a:r>
              <a:rPr lang="tr-TR" dirty="0">
                <a:latin typeface="Raleway Light" panose="020B0604020202020204" charset="0"/>
              </a:rPr>
              <a:t>.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dirty="0" err="1">
                <a:latin typeface="Raleway Light" panose="020B0604020202020204" charset="0"/>
              </a:rPr>
              <a:t>After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each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party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calculates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shared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secret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key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b="1" dirty="0">
                <a:latin typeface="Raleway Light" panose="020B0604020202020204" charset="0"/>
              </a:rPr>
              <a:t>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independently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each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party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will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up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with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exact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same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value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b="1" dirty="0">
                <a:latin typeface="Raleway Light" panose="020B0604020202020204" charset="0"/>
              </a:rPr>
              <a:t>s</a:t>
            </a:r>
            <a:r>
              <a:rPr lang="tr-TR" dirty="0">
                <a:latin typeface="Raleway Light" panose="020B0604020202020204" charset="0"/>
              </a:rPr>
              <a:t>. </a:t>
            </a:r>
            <a:r>
              <a:rPr lang="tr-TR" dirty="0" err="1">
                <a:latin typeface="Raleway Light" panose="020B0604020202020204" charset="0"/>
              </a:rPr>
              <a:t>All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three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formulas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for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b="1" dirty="0">
                <a:latin typeface="Raleway Light" panose="020B0604020202020204" charset="0"/>
              </a:rPr>
              <a:t>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will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produce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same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result</a:t>
            </a:r>
            <a:r>
              <a:rPr lang="tr-TR" dirty="0">
                <a:latin typeface="Raleway Light" panose="020B0604020202020204" charset="0"/>
              </a:rPr>
              <a:t>. </a:t>
            </a:r>
            <a:r>
              <a:rPr lang="tr-TR" b="1" dirty="0">
                <a:latin typeface="Raleway Light" panose="020B0604020202020204" charset="0"/>
              </a:rPr>
              <a:t>s</a:t>
            </a:r>
            <a:r>
              <a:rPr lang="tr-TR" dirty="0">
                <a:latin typeface="Raleway Light" panose="020B0604020202020204" charset="0"/>
              </a:rPr>
              <a:t> = </a:t>
            </a:r>
            <a:r>
              <a:rPr lang="tr-TR" b="1" dirty="0" err="1">
                <a:latin typeface="Raleway Light" panose="020B0604020202020204" charset="0"/>
              </a:rPr>
              <a:t>g</a:t>
            </a:r>
            <a:r>
              <a:rPr lang="tr-TR" dirty="0" err="1">
                <a:latin typeface="Raleway Light" panose="020B0604020202020204" charset="0"/>
              </a:rPr>
              <a:t>^</a:t>
            </a:r>
            <a:r>
              <a:rPr lang="tr-TR" b="1" dirty="0" err="1">
                <a:latin typeface="Raleway Light" panose="020B0604020202020204" charset="0"/>
              </a:rPr>
              <a:t>ab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mod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b="1" dirty="0">
                <a:latin typeface="Raleway Light" panose="020B0604020202020204" charset="0"/>
              </a:rPr>
              <a:t>p</a:t>
            </a:r>
            <a:r>
              <a:rPr lang="tr-TR" dirty="0">
                <a:latin typeface="Raleway Light" panose="020B0604020202020204" charset="0"/>
              </a:rPr>
              <a:t> = </a:t>
            </a:r>
            <a:r>
              <a:rPr lang="tr-TR" b="1" dirty="0" err="1">
                <a:latin typeface="Raleway Light" panose="020B0604020202020204" charset="0"/>
              </a:rPr>
              <a:t>B</a:t>
            </a:r>
            <a:r>
              <a:rPr lang="tr-TR" dirty="0" err="1">
                <a:latin typeface="Raleway Light" panose="020B0604020202020204" charset="0"/>
              </a:rPr>
              <a:t>^</a:t>
            </a:r>
            <a:r>
              <a:rPr lang="tr-TR" b="1" dirty="0" err="1">
                <a:latin typeface="Raleway Light" panose="020B0604020202020204" charset="0"/>
              </a:rPr>
              <a:t>a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mod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b="1" dirty="0">
                <a:latin typeface="Raleway Light" panose="020B0604020202020204" charset="0"/>
              </a:rPr>
              <a:t>p</a:t>
            </a:r>
            <a:r>
              <a:rPr lang="tr-TR" dirty="0">
                <a:latin typeface="Raleway Light" panose="020B0604020202020204" charset="0"/>
              </a:rPr>
              <a:t> = </a:t>
            </a:r>
            <a:r>
              <a:rPr lang="tr-TR" b="1" dirty="0" err="1">
                <a:latin typeface="Raleway Light" panose="020B0604020202020204" charset="0"/>
              </a:rPr>
              <a:t>A</a:t>
            </a:r>
            <a:r>
              <a:rPr lang="tr-TR" dirty="0" err="1">
                <a:latin typeface="Raleway Light" panose="020B0604020202020204" charset="0"/>
              </a:rPr>
              <a:t>^</a:t>
            </a:r>
            <a:r>
              <a:rPr lang="tr-TR" b="1" dirty="0" err="1">
                <a:latin typeface="Raleway Light" panose="020B0604020202020204" charset="0"/>
              </a:rPr>
              <a:t>b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mod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b="1" dirty="0">
                <a:latin typeface="Raleway Light" panose="020B0604020202020204" charset="0"/>
              </a:rPr>
              <a:t>p</a:t>
            </a:r>
            <a:r>
              <a:rPr lang="tr-TR" dirty="0">
                <a:latin typeface="Raleway Light" panose="020B0604020202020204" charset="0"/>
              </a:rPr>
              <a:t>.</a:t>
            </a: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aleway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728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13</a:t>
            </a:fld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9B4310-C009-4EF9-B64C-CA47BC48B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05" y="790956"/>
            <a:ext cx="6834190" cy="39266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43576D-DB0F-4651-8288-E434B45FB039}"/>
              </a:ext>
            </a:extLst>
          </p:cNvPr>
          <p:cNvSpPr txBox="1"/>
          <p:nvPr/>
        </p:nvSpPr>
        <p:spPr>
          <a:xfrm>
            <a:off x="4242815" y="421624"/>
            <a:ext cx="65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aleway Light" panose="020B0604020202020204" charset="0"/>
              </a:rPr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509923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14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16A5A3-5014-485E-AD72-F41F75EA470D}"/>
              </a:ext>
            </a:extLst>
          </p:cNvPr>
          <p:cNvSpPr txBox="1"/>
          <p:nvPr/>
        </p:nvSpPr>
        <p:spPr>
          <a:xfrm>
            <a:off x="3529584" y="426720"/>
            <a:ext cx="208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aleway Light" panose="020B0604020202020204" charset="0"/>
              </a:rPr>
              <a:t>Digital Signatures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E3A52-12F5-4AC4-97B6-5E295BE4AE15}"/>
              </a:ext>
            </a:extLst>
          </p:cNvPr>
          <p:cNvSpPr txBox="1"/>
          <p:nvPr/>
        </p:nvSpPr>
        <p:spPr>
          <a:xfrm>
            <a:off x="475488" y="776288"/>
            <a:ext cx="81289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idea of </a:t>
            </a:r>
            <a:r>
              <a:rPr lang="tr-TR" dirty="0" err="1">
                <a:latin typeface="Raleway Light" panose="020B0604020202020204" charset="0"/>
              </a:rPr>
              <a:t>encrypting</a:t>
            </a:r>
            <a:r>
              <a:rPr lang="tr-TR" dirty="0">
                <a:latin typeface="Raleway Light" panose="020B0604020202020204" charset="0"/>
              </a:rPr>
              <a:t> a file </a:t>
            </a:r>
            <a:r>
              <a:rPr lang="tr-TR" dirty="0" err="1">
                <a:latin typeface="Raleway Light" panose="020B0604020202020204" charset="0"/>
              </a:rPr>
              <a:t>with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your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private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key</a:t>
            </a:r>
            <a:r>
              <a:rPr lang="tr-TR" dirty="0">
                <a:latin typeface="Raleway Light" panose="020B0604020202020204" charset="0"/>
              </a:rPr>
              <a:t> is a step </a:t>
            </a:r>
            <a:r>
              <a:rPr lang="tr-TR" dirty="0" err="1">
                <a:latin typeface="Raleway Light" panose="020B0604020202020204" charset="0"/>
              </a:rPr>
              <a:t>toward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digital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signatures</a:t>
            </a:r>
            <a:r>
              <a:rPr lang="tr-TR" dirty="0">
                <a:latin typeface="Raleway Light" panose="020B0604020202020204" charset="0"/>
              </a:rPr>
              <a:t>. </a:t>
            </a:r>
            <a:r>
              <a:rPr lang="tr-TR" dirty="0" err="1">
                <a:latin typeface="Raleway Light" panose="020B0604020202020204" charset="0"/>
              </a:rPr>
              <a:t>Anyone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who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decrypts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file </a:t>
            </a:r>
            <a:r>
              <a:rPr lang="tr-TR" dirty="0" err="1">
                <a:latin typeface="Raleway Light" panose="020B0604020202020204" charset="0"/>
              </a:rPr>
              <a:t>with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your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public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key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knows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you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were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one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who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encrypted</a:t>
            </a:r>
            <a:r>
              <a:rPr lang="tr-TR" dirty="0">
                <a:latin typeface="Raleway Light" panose="020B0604020202020204" charset="0"/>
              </a:rPr>
              <a:t> it. But, since </a:t>
            </a:r>
            <a:r>
              <a:rPr lang="tr-TR" dirty="0" err="1">
                <a:latin typeface="Raleway Light" panose="020B0604020202020204" charset="0"/>
              </a:rPr>
              <a:t>asymmetric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encryption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computationally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expensive</a:t>
            </a:r>
            <a:r>
              <a:rPr lang="tr-TR" dirty="0">
                <a:latin typeface="Raleway Light" panose="020B0604020202020204" charset="0"/>
              </a:rPr>
              <a:t>, it is not optimal. </a:t>
            </a:r>
            <a:r>
              <a:rPr lang="tr-TR" dirty="0" err="1">
                <a:latin typeface="Raleway Light" panose="020B0604020202020204" charset="0"/>
              </a:rPr>
              <a:t>Digital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signatures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leave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original</a:t>
            </a:r>
            <a:r>
              <a:rPr lang="tr-TR" dirty="0">
                <a:latin typeface="Raleway Light" panose="020B0604020202020204" charset="0"/>
              </a:rPr>
              <a:t> data </a:t>
            </a:r>
            <a:r>
              <a:rPr lang="tr-TR" dirty="0" err="1">
                <a:latin typeface="Raleway Light" panose="020B0604020202020204" charset="0"/>
              </a:rPr>
              <a:t>unencrypted</a:t>
            </a:r>
            <a:r>
              <a:rPr lang="tr-TR" dirty="0">
                <a:latin typeface="Raleway Light" panose="020B0604020202020204" charset="0"/>
              </a:rPr>
              <a:t>. </a:t>
            </a:r>
            <a:r>
              <a:rPr lang="tr-TR" dirty="0" err="1">
                <a:latin typeface="Raleway Light" panose="020B0604020202020204" charset="0"/>
              </a:rPr>
              <a:t>It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does</a:t>
            </a:r>
            <a:r>
              <a:rPr lang="tr-TR" dirty="0">
                <a:latin typeface="Raleway Light" panose="020B0604020202020204" charset="0"/>
              </a:rPr>
              <a:t> not </a:t>
            </a:r>
            <a:r>
              <a:rPr lang="tr-TR" dirty="0" err="1">
                <a:latin typeface="Raleway Light" panose="020B0604020202020204" charset="0"/>
              </a:rPr>
              <a:t>require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expensive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decryption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simply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read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signed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documents</a:t>
            </a:r>
            <a:r>
              <a:rPr lang="tr-TR" dirty="0">
                <a:latin typeface="Raleway Light" panose="020B0604020202020204" charset="0"/>
              </a:rPr>
              <a:t>. </a:t>
            </a:r>
            <a:endParaRPr lang="en-US" dirty="0">
              <a:latin typeface="Raleway Light" panose="020B0604020202020204" charset="0"/>
            </a:endParaRPr>
          </a:p>
        </p:txBody>
      </p:sp>
      <p:pic>
        <p:nvPicPr>
          <p:cNvPr id="5" name="Image1">
            <a:extLst>
              <a:ext uri="{FF2B5EF4-FFF2-40B4-BE49-F238E27FC236}">
                <a16:creationId xmlns:a16="http://schemas.microsoft.com/office/drawing/2014/main" id="{EA71CCCC-F40E-4DBB-8495-B3A1007E44C2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48384" y="1945839"/>
            <a:ext cx="6327838" cy="2770941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52998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15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C5D9E3-1565-4EE9-8246-0D00A4FA7D1D}"/>
              </a:ext>
            </a:extLst>
          </p:cNvPr>
          <p:cNvSpPr txBox="1"/>
          <p:nvPr/>
        </p:nvSpPr>
        <p:spPr>
          <a:xfrm>
            <a:off x="597408" y="512064"/>
            <a:ext cx="77663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Raleway Light" panose="020B0604020202020204" charset="0"/>
              </a:rPr>
              <a:t>Digital signatures provide three </a:t>
            </a:r>
            <a:r>
              <a:rPr lang="en-US" dirty="0" err="1">
                <a:latin typeface="Raleway Light" panose="020B0604020202020204" charset="0"/>
              </a:rPr>
              <a:t>bsic</a:t>
            </a:r>
            <a:r>
              <a:rPr lang="en-US" dirty="0">
                <a:latin typeface="Raleway Light" panose="020B0604020202020204" charset="0"/>
              </a:rPr>
              <a:t> security services</a:t>
            </a:r>
          </a:p>
          <a:p>
            <a:pPr lvl="0"/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dirty="0" err="1">
                <a:latin typeface="Raleway Light" panose="020B0604020202020204" charset="0"/>
              </a:rPr>
              <a:t>Authenticity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digitally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signed</a:t>
            </a:r>
            <a:r>
              <a:rPr lang="tr-TR" dirty="0">
                <a:latin typeface="Raleway Light" panose="020B0604020202020204" charset="0"/>
              </a:rPr>
              <a:t> data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dirty="0" err="1">
                <a:latin typeface="Raleway Light" panose="020B0604020202020204" charset="0"/>
              </a:rPr>
              <a:t>Integrity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digitally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signed</a:t>
            </a:r>
            <a:r>
              <a:rPr lang="en-US" dirty="0">
                <a:latin typeface="Raleway Light" panose="020B0604020202020204" charset="0"/>
              </a:rPr>
              <a:t> 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dirty="0" err="1">
                <a:latin typeface="Raleway Light" panose="020B0604020202020204" charset="0"/>
              </a:rPr>
              <a:t>Nonrepudiation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transaction</a:t>
            </a:r>
            <a:r>
              <a:rPr lang="en-US" dirty="0">
                <a:latin typeface="Raleway Light" panose="020B060402020202020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26351-11BA-4816-9928-98A067B7454F}"/>
              </a:ext>
            </a:extLst>
          </p:cNvPr>
          <p:cNvSpPr txBox="1"/>
          <p:nvPr/>
        </p:nvSpPr>
        <p:spPr>
          <a:xfrm>
            <a:off x="597408" y="1950720"/>
            <a:ext cx="77663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achieve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these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goals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digital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signatures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have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following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properties</a:t>
            </a:r>
            <a:r>
              <a:rPr lang="tr-TR" dirty="0">
                <a:latin typeface="Raleway Light" panose="020B0604020202020204" charset="0"/>
              </a:rPr>
              <a:t>:</a:t>
            </a:r>
            <a:endParaRPr lang="en-US" dirty="0">
              <a:latin typeface="Raleway Light" panose="020B0604020202020204" charset="0"/>
            </a:endParaRPr>
          </a:p>
          <a:p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b="1" dirty="0" err="1">
                <a:latin typeface="Raleway Light" panose="020B0604020202020204" charset="0"/>
              </a:rPr>
              <a:t>The</a:t>
            </a:r>
            <a:r>
              <a:rPr lang="tr-TR" b="1" dirty="0">
                <a:latin typeface="Raleway Light" panose="020B0604020202020204" charset="0"/>
              </a:rPr>
              <a:t> </a:t>
            </a:r>
            <a:r>
              <a:rPr lang="tr-TR" b="1" dirty="0" err="1">
                <a:latin typeface="Raleway Light" panose="020B0604020202020204" charset="0"/>
              </a:rPr>
              <a:t>signature</a:t>
            </a:r>
            <a:r>
              <a:rPr lang="tr-TR" b="1" dirty="0">
                <a:latin typeface="Raleway Light" panose="020B0604020202020204" charset="0"/>
              </a:rPr>
              <a:t> is </a:t>
            </a:r>
            <a:r>
              <a:rPr lang="tr-TR" b="1" dirty="0" err="1">
                <a:latin typeface="Raleway Light" panose="020B0604020202020204" charset="0"/>
              </a:rPr>
              <a:t>authentic</a:t>
            </a:r>
            <a:r>
              <a:rPr lang="tr-TR" b="1" dirty="0">
                <a:latin typeface="Raleway Light" panose="020B0604020202020204" charset="0"/>
              </a:rPr>
              <a:t>: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signature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convinces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recipient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document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signer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signed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document</a:t>
            </a:r>
            <a:r>
              <a:rPr lang="tr-TR" dirty="0">
                <a:latin typeface="Raleway Light" panose="020B0604020202020204" charset="0"/>
              </a:rPr>
              <a:t>.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b="1" dirty="0" err="1">
                <a:latin typeface="Raleway Light" panose="020B0604020202020204" charset="0"/>
              </a:rPr>
              <a:t>The</a:t>
            </a:r>
            <a:r>
              <a:rPr lang="tr-TR" b="1" dirty="0">
                <a:latin typeface="Raleway Light" panose="020B0604020202020204" charset="0"/>
              </a:rPr>
              <a:t> </a:t>
            </a:r>
            <a:r>
              <a:rPr lang="tr-TR" b="1" dirty="0" err="1">
                <a:latin typeface="Raleway Light" panose="020B0604020202020204" charset="0"/>
              </a:rPr>
              <a:t>signature</a:t>
            </a:r>
            <a:r>
              <a:rPr lang="tr-TR" b="1" dirty="0">
                <a:latin typeface="Raleway Light" panose="020B0604020202020204" charset="0"/>
              </a:rPr>
              <a:t> is not </a:t>
            </a:r>
            <a:r>
              <a:rPr lang="tr-TR" b="1" dirty="0" err="1">
                <a:latin typeface="Raleway Light" panose="020B0604020202020204" charset="0"/>
              </a:rPr>
              <a:t>forgeable</a:t>
            </a:r>
            <a:r>
              <a:rPr lang="tr-TR" b="1" dirty="0">
                <a:latin typeface="Raleway Light" panose="020B0604020202020204" charset="0"/>
              </a:rPr>
              <a:t>: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signature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proof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signer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no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one</a:t>
            </a:r>
            <a:r>
              <a:rPr lang="tr-TR" dirty="0">
                <a:latin typeface="Raleway Light" panose="020B0604020202020204" charset="0"/>
              </a:rPr>
              <a:t> else, </a:t>
            </a:r>
            <a:r>
              <a:rPr lang="tr-TR" dirty="0" err="1">
                <a:latin typeface="Raleway Light" panose="020B0604020202020204" charset="0"/>
              </a:rPr>
              <a:t>signed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document</a:t>
            </a:r>
            <a:r>
              <a:rPr lang="tr-TR" dirty="0">
                <a:latin typeface="Raleway Light" panose="020B0604020202020204" charset="0"/>
              </a:rPr>
              <a:t>.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b="1" dirty="0" err="1">
                <a:latin typeface="Raleway Light" panose="020B0604020202020204" charset="0"/>
              </a:rPr>
              <a:t>The</a:t>
            </a:r>
            <a:r>
              <a:rPr lang="tr-TR" b="1" dirty="0">
                <a:latin typeface="Raleway Light" panose="020B0604020202020204" charset="0"/>
              </a:rPr>
              <a:t> </a:t>
            </a:r>
            <a:r>
              <a:rPr lang="tr-TR" b="1" dirty="0" err="1">
                <a:latin typeface="Raleway Light" panose="020B0604020202020204" charset="0"/>
              </a:rPr>
              <a:t>signature</a:t>
            </a:r>
            <a:r>
              <a:rPr lang="tr-TR" b="1" dirty="0">
                <a:latin typeface="Raleway Light" panose="020B0604020202020204" charset="0"/>
              </a:rPr>
              <a:t> is not </a:t>
            </a:r>
            <a:r>
              <a:rPr lang="tr-TR" b="1" dirty="0" err="1">
                <a:latin typeface="Raleway Light" panose="020B0604020202020204" charset="0"/>
              </a:rPr>
              <a:t>reusable</a:t>
            </a:r>
            <a:r>
              <a:rPr lang="tr-TR" b="1" dirty="0">
                <a:latin typeface="Raleway Light" panose="020B0604020202020204" charset="0"/>
              </a:rPr>
              <a:t>: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signature</a:t>
            </a:r>
            <a:r>
              <a:rPr lang="tr-TR" dirty="0">
                <a:latin typeface="Raleway Light" panose="020B0604020202020204" charset="0"/>
              </a:rPr>
              <a:t> is a </a:t>
            </a:r>
            <a:r>
              <a:rPr lang="tr-TR" dirty="0" err="1">
                <a:latin typeface="Raleway Light" panose="020B0604020202020204" charset="0"/>
              </a:rPr>
              <a:t>part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document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cannot</a:t>
            </a:r>
            <a:r>
              <a:rPr lang="tr-TR" dirty="0">
                <a:latin typeface="Raleway Light" panose="020B0604020202020204" charset="0"/>
              </a:rPr>
              <a:t> be </a:t>
            </a:r>
            <a:r>
              <a:rPr lang="tr-TR" dirty="0" err="1">
                <a:latin typeface="Raleway Light" panose="020B0604020202020204" charset="0"/>
              </a:rPr>
              <a:t>moved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different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document</a:t>
            </a:r>
            <a:r>
              <a:rPr lang="tr-TR" dirty="0">
                <a:latin typeface="Raleway Light" panose="020B0604020202020204" charset="0"/>
              </a:rPr>
              <a:t>.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b="1" dirty="0" err="1">
                <a:latin typeface="Raleway Light" panose="020B0604020202020204" charset="0"/>
              </a:rPr>
              <a:t>The</a:t>
            </a:r>
            <a:r>
              <a:rPr lang="tr-TR" b="1" dirty="0">
                <a:latin typeface="Raleway Light" panose="020B0604020202020204" charset="0"/>
              </a:rPr>
              <a:t> </a:t>
            </a:r>
            <a:r>
              <a:rPr lang="tr-TR" b="1" dirty="0" err="1">
                <a:latin typeface="Raleway Light" panose="020B0604020202020204" charset="0"/>
              </a:rPr>
              <a:t>signature</a:t>
            </a:r>
            <a:r>
              <a:rPr lang="tr-TR" b="1" dirty="0">
                <a:latin typeface="Raleway Light" panose="020B0604020202020204" charset="0"/>
              </a:rPr>
              <a:t> is </a:t>
            </a:r>
            <a:r>
              <a:rPr lang="tr-TR" b="1" dirty="0" err="1">
                <a:latin typeface="Raleway Light" panose="020B0604020202020204" charset="0"/>
              </a:rPr>
              <a:t>unalterable</a:t>
            </a:r>
            <a:r>
              <a:rPr lang="tr-TR" b="1" dirty="0">
                <a:latin typeface="Raleway Light" panose="020B0604020202020204" charset="0"/>
              </a:rPr>
              <a:t>: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After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document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signed</a:t>
            </a:r>
            <a:r>
              <a:rPr lang="tr-TR" dirty="0">
                <a:latin typeface="Raleway Light" panose="020B0604020202020204" charset="0"/>
              </a:rPr>
              <a:t>, it </a:t>
            </a:r>
            <a:r>
              <a:rPr lang="tr-TR" dirty="0" err="1">
                <a:latin typeface="Raleway Light" panose="020B0604020202020204" charset="0"/>
              </a:rPr>
              <a:t>cannot</a:t>
            </a:r>
            <a:r>
              <a:rPr lang="tr-TR" dirty="0">
                <a:latin typeface="Raleway Light" panose="020B0604020202020204" charset="0"/>
              </a:rPr>
              <a:t> be </a:t>
            </a:r>
            <a:r>
              <a:rPr lang="tr-TR" dirty="0" err="1">
                <a:latin typeface="Raleway Light" panose="020B0604020202020204" charset="0"/>
              </a:rPr>
              <a:t>altered</a:t>
            </a:r>
            <a:r>
              <a:rPr lang="tr-TR" dirty="0">
                <a:latin typeface="Raleway Light" panose="020B0604020202020204" charset="0"/>
              </a:rPr>
              <a:t>.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b="1" dirty="0" err="1">
                <a:latin typeface="Raleway Light" panose="020B0604020202020204" charset="0"/>
              </a:rPr>
              <a:t>The</a:t>
            </a:r>
            <a:r>
              <a:rPr lang="tr-TR" b="1" dirty="0">
                <a:latin typeface="Raleway Light" panose="020B0604020202020204" charset="0"/>
              </a:rPr>
              <a:t> </a:t>
            </a:r>
            <a:r>
              <a:rPr lang="tr-TR" b="1" dirty="0" err="1">
                <a:latin typeface="Raleway Light" panose="020B0604020202020204" charset="0"/>
              </a:rPr>
              <a:t>signature</a:t>
            </a:r>
            <a:r>
              <a:rPr lang="tr-TR" b="1" dirty="0">
                <a:latin typeface="Raleway Light" panose="020B0604020202020204" charset="0"/>
              </a:rPr>
              <a:t> </a:t>
            </a:r>
            <a:r>
              <a:rPr lang="tr-TR" b="1" dirty="0" err="1">
                <a:latin typeface="Raleway Light" panose="020B0604020202020204" charset="0"/>
              </a:rPr>
              <a:t>cannot</a:t>
            </a:r>
            <a:r>
              <a:rPr lang="tr-TR" b="1" dirty="0">
                <a:latin typeface="Raleway Light" panose="020B0604020202020204" charset="0"/>
              </a:rPr>
              <a:t> be </a:t>
            </a:r>
            <a:r>
              <a:rPr lang="tr-TR" b="1" dirty="0" err="1">
                <a:latin typeface="Raleway Light" panose="020B0604020202020204" charset="0"/>
              </a:rPr>
              <a:t>repudiated</a:t>
            </a:r>
            <a:r>
              <a:rPr lang="tr-TR" b="1" dirty="0">
                <a:latin typeface="Raleway Light" panose="020B0604020202020204" charset="0"/>
              </a:rPr>
              <a:t>: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Signers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cannot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claim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later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did</a:t>
            </a:r>
            <a:r>
              <a:rPr lang="tr-TR" dirty="0">
                <a:latin typeface="Raleway Light" panose="020B0604020202020204" charset="0"/>
              </a:rPr>
              <a:t> not </a:t>
            </a:r>
            <a:r>
              <a:rPr lang="tr-TR" dirty="0" err="1">
                <a:latin typeface="Raleway Light" panose="020B0604020202020204" charset="0"/>
              </a:rPr>
              <a:t>sign</a:t>
            </a:r>
            <a:r>
              <a:rPr lang="tr-TR" dirty="0">
                <a:latin typeface="Raleway Light" panose="020B0604020202020204" charset="0"/>
              </a:rPr>
              <a:t> it.</a:t>
            </a:r>
            <a:endParaRPr lang="en-US" dirty="0">
              <a:latin typeface="Raleway Light" panose="020B0604020202020204" charset="0"/>
            </a:endParaRPr>
          </a:p>
          <a:p>
            <a:endParaRPr lang="en-US" dirty="0">
              <a:latin typeface="Raleway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69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16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85B65-85A0-4813-BD29-1E35577801A0}"/>
              </a:ext>
            </a:extLst>
          </p:cNvPr>
          <p:cNvSpPr txBox="1"/>
          <p:nvPr/>
        </p:nvSpPr>
        <p:spPr>
          <a:xfrm>
            <a:off x="463296" y="855226"/>
            <a:ext cx="8141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Raleway Light" panose="020B0604020202020204" charset="0"/>
              </a:rPr>
              <a:t>Entities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enroll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with</a:t>
            </a:r>
            <a:r>
              <a:rPr lang="tr-TR" dirty="0">
                <a:latin typeface="Raleway Light" panose="020B0604020202020204" charset="0"/>
              </a:rPr>
              <a:t> a PKI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receive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identity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certificates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signed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by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certificate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authority</a:t>
            </a:r>
            <a:r>
              <a:rPr lang="tr-TR" dirty="0">
                <a:latin typeface="Raleway Light" panose="020B0604020202020204" charset="0"/>
              </a:rPr>
              <a:t>. </a:t>
            </a:r>
            <a:r>
              <a:rPr lang="tr-TR" dirty="0" err="1">
                <a:latin typeface="Raleway Light" panose="020B0604020202020204" charset="0"/>
              </a:rPr>
              <a:t>Among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identity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information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included</a:t>
            </a:r>
            <a:r>
              <a:rPr lang="tr-TR" dirty="0">
                <a:latin typeface="Raleway Light" panose="020B0604020202020204" charset="0"/>
              </a:rPr>
              <a:t> in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certificate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entity's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public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key</a:t>
            </a:r>
            <a:r>
              <a:rPr lang="tr-TR" dirty="0">
                <a:latin typeface="Raleway Light" panose="020B0604020202020204" charset="0"/>
              </a:rPr>
              <a:t>.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certificate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authority’s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digital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signature</a:t>
            </a:r>
            <a:r>
              <a:rPr lang="tr-TR" dirty="0">
                <a:latin typeface="Raleway Light" panose="020B0604020202020204" charset="0"/>
              </a:rPr>
              <a:t> on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identity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certificate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validates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included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public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key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real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public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key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belonging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associated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entity</a:t>
            </a:r>
            <a:r>
              <a:rPr lang="tr-TR" dirty="0">
                <a:latin typeface="Raleway Light" panose="020B0604020202020204" charset="0"/>
              </a:rPr>
              <a:t>. </a:t>
            </a:r>
            <a:endParaRPr lang="en-US" dirty="0">
              <a:latin typeface="Raleway Light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A129C-34B4-49D2-8CBE-BC7038FD8BA9}"/>
              </a:ext>
            </a:extLst>
          </p:cNvPr>
          <p:cNvSpPr txBox="1"/>
          <p:nvPr/>
        </p:nvSpPr>
        <p:spPr>
          <a:xfrm>
            <a:off x="2743200" y="485894"/>
            <a:ext cx="29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aleway Light" panose="020B0604020202020204" charset="0"/>
              </a:rPr>
              <a:t>Public Key Infrastructure</a:t>
            </a:r>
          </a:p>
        </p:txBody>
      </p:sp>
      <p:pic>
        <p:nvPicPr>
          <p:cNvPr id="5" name="Image1">
            <a:extLst>
              <a:ext uri="{FF2B5EF4-FFF2-40B4-BE49-F238E27FC236}">
                <a16:creationId xmlns:a16="http://schemas.microsoft.com/office/drawing/2014/main" id="{37D4ED59-82B9-41E9-BEAA-DCC98375659D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53502" y="1886704"/>
            <a:ext cx="6436995" cy="2401570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838653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17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C7892E-DA46-4A89-B7F7-93F6189E3EDB}"/>
              </a:ext>
            </a:extLst>
          </p:cNvPr>
          <p:cNvSpPr txBox="1"/>
          <p:nvPr/>
        </p:nvSpPr>
        <p:spPr>
          <a:xfrm>
            <a:off x="719328" y="478869"/>
            <a:ext cx="77053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Raleway Light" panose="020B0604020202020204" charset="0"/>
              </a:rPr>
              <a:t>Currently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digital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identity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certificates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use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X.509 </a:t>
            </a:r>
            <a:r>
              <a:rPr lang="tr-TR" dirty="0" err="1">
                <a:latin typeface="Raleway Light" panose="020B0604020202020204" charset="0"/>
              </a:rPr>
              <a:t>version</a:t>
            </a:r>
            <a:r>
              <a:rPr lang="tr-TR" dirty="0">
                <a:latin typeface="Raleway Light" panose="020B0604020202020204" charset="0"/>
              </a:rPr>
              <a:t> 3 </a:t>
            </a:r>
            <a:r>
              <a:rPr lang="tr-TR" dirty="0" err="1">
                <a:latin typeface="Raleway Light" panose="020B0604020202020204" charset="0"/>
              </a:rPr>
              <a:t>structure</a:t>
            </a:r>
            <a:r>
              <a:rPr lang="tr-TR" dirty="0">
                <a:latin typeface="Raleway Light" panose="020B0604020202020204" charset="0"/>
              </a:rPr>
              <a:t>: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dirty="0" err="1">
                <a:latin typeface="Raleway Light" panose="020B0604020202020204" charset="0"/>
              </a:rPr>
              <a:t>Version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dirty="0" err="1">
                <a:latin typeface="Raleway Light" panose="020B0604020202020204" charset="0"/>
              </a:rPr>
              <a:t>Serial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number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dirty="0" err="1">
                <a:latin typeface="Raleway Light" panose="020B0604020202020204" charset="0"/>
              </a:rPr>
              <a:t>Algorithm</a:t>
            </a:r>
            <a:r>
              <a:rPr lang="tr-TR" dirty="0">
                <a:latin typeface="Raleway Light" panose="020B0604020202020204" charset="0"/>
              </a:rPr>
              <a:t> ID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dirty="0" err="1">
                <a:latin typeface="Raleway Light" panose="020B0604020202020204" charset="0"/>
              </a:rPr>
              <a:t>Issuer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dirty="0" err="1">
                <a:latin typeface="Raleway Light" panose="020B0604020202020204" charset="0"/>
              </a:rPr>
              <a:t>Validity</a:t>
            </a:r>
            <a:endParaRPr lang="en-US" dirty="0">
              <a:latin typeface="Raleway Light" panose="020B0604020202020204" charset="0"/>
            </a:endParaRPr>
          </a:p>
          <a:p>
            <a:pPr lvl="1"/>
            <a:r>
              <a:rPr lang="en-US" dirty="0">
                <a:latin typeface="Raleway Light" panose="020B0604020202020204" charset="0"/>
              </a:rPr>
              <a:t>	</a:t>
            </a:r>
            <a:r>
              <a:rPr lang="tr-TR" dirty="0">
                <a:latin typeface="Raleway Light" panose="020B0604020202020204" charset="0"/>
              </a:rPr>
              <a:t>Not </a:t>
            </a:r>
            <a:r>
              <a:rPr lang="tr-TR" dirty="0" err="1">
                <a:latin typeface="Raleway Light" panose="020B0604020202020204" charset="0"/>
              </a:rPr>
              <a:t>before</a:t>
            </a:r>
            <a:endParaRPr lang="en-US" dirty="0">
              <a:latin typeface="Raleway Light" panose="020B0604020202020204" charset="0"/>
            </a:endParaRPr>
          </a:p>
          <a:p>
            <a:pPr lvl="1"/>
            <a:r>
              <a:rPr lang="en-US" dirty="0">
                <a:latin typeface="Raleway Light" panose="020B0604020202020204" charset="0"/>
              </a:rPr>
              <a:t>	</a:t>
            </a:r>
            <a:r>
              <a:rPr lang="tr-TR" dirty="0">
                <a:latin typeface="Raleway Light" panose="020B0604020202020204" charset="0"/>
              </a:rPr>
              <a:t>Not </a:t>
            </a:r>
            <a:r>
              <a:rPr lang="tr-TR" dirty="0" err="1">
                <a:latin typeface="Raleway Light" panose="020B0604020202020204" charset="0"/>
              </a:rPr>
              <a:t>after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dirty="0" err="1">
                <a:latin typeface="Raleway Light" panose="020B0604020202020204" charset="0"/>
              </a:rPr>
              <a:t>Subject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dirty="0" err="1">
                <a:latin typeface="Raleway Light" panose="020B0604020202020204" charset="0"/>
              </a:rPr>
              <a:t>Subject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public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key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info</a:t>
            </a:r>
            <a:endParaRPr lang="en-US" dirty="0">
              <a:latin typeface="Raleway Light" panose="020B0604020202020204" charset="0"/>
            </a:endParaRPr>
          </a:p>
          <a:p>
            <a:pPr lvl="1"/>
            <a:r>
              <a:rPr lang="en-US" dirty="0">
                <a:latin typeface="Raleway Light" panose="020B0604020202020204" charset="0"/>
              </a:rPr>
              <a:t>	</a:t>
            </a:r>
            <a:r>
              <a:rPr lang="tr-TR" dirty="0" err="1">
                <a:latin typeface="Raleway Light" panose="020B0604020202020204" charset="0"/>
              </a:rPr>
              <a:t>Public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key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algorithm</a:t>
            </a:r>
            <a:endParaRPr lang="en-US" dirty="0">
              <a:latin typeface="Raleway Light" panose="020B0604020202020204" charset="0"/>
            </a:endParaRPr>
          </a:p>
          <a:p>
            <a:pPr lvl="1"/>
            <a:r>
              <a:rPr lang="en-US" dirty="0">
                <a:latin typeface="Raleway Light" panose="020B0604020202020204" charset="0"/>
              </a:rPr>
              <a:t>	</a:t>
            </a:r>
            <a:r>
              <a:rPr lang="tr-TR" dirty="0" err="1">
                <a:latin typeface="Raleway Light" panose="020B0604020202020204" charset="0"/>
              </a:rPr>
              <a:t>Subject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public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key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dirty="0" err="1">
                <a:latin typeface="Raleway Light" panose="020B0604020202020204" charset="0"/>
              </a:rPr>
              <a:t>Issuer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unique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identifier</a:t>
            </a:r>
            <a:r>
              <a:rPr lang="tr-TR" dirty="0">
                <a:latin typeface="Raleway Light" panose="020B0604020202020204" charset="0"/>
              </a:rPr>
              <a:t> (</a:t>
            </a:r>
            <a:r>
              <a:rPr lang="tr-TR" dirty="0" err="1">
                <a:latin typeface="Raleway Light" panose="020B0604020202020204" charset="0"/>
              </a:rPr>
              <a:t>optional</a:t>
            </a:r>
            <a:r>
              <a:rPr lang="tr-TR" dirty="0">
                <a:latin typeface="Raleway Light" panose="020B0604020202020204" charset="0"/>
              </a:rPr>
              <a:t>)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dirty="0" err="1">
                <a:latin typeface="Raleway Light" panose="020B0604020202020204" charset="0"/>
              </a:rPr>
              <a:t>Subject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unique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identifier</a:t>
            </a:r>
            <a:r>
              <a:rPr lang="tr-TR" dirty="0">
                <a:latin typeface="Raleway Light" panose="020B0604020202020204" charset="0"/>
              </a:rPr>
              <a:t> (</a:t>
            </a:r>
            <a:r>
              <a:rPr lang="tr-TR" dirty="0" err="1">
                <a:latin typeface="Raleway Light" panose="020B0604020202020204" charset="0"/>
              </a:rPr>
              <a:t>optional</a:t>
            </a:r>
            <a:r>
              <a:rPr lang="tr-TR" dirty="0">
                <a:latin typeface="Raleway Light" panose="020B0604020202020204" charset="0"/>
              </a:rPr>
              <a:t>)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dirty="0">
                <a:latin typeface="Raleway Light" panose="020B0604020202020204" charset="0"/>
              </a:rPr>
              <a:t>Extensions (</a:t>
            </a:r>
            <a:r>
              <a:rPr lang="tr-TR" dirty="0" err="1">
                <a:latin typeface="Raleway Light" panose="020B0604020202020204" charset="0"/>
              </a:rPr>
              <a:t>optional</a:t>
            </a:r>
            <a:r>
              <a:rPr lang="tr-TR" dirty="0">
                <a:latin typeface="Raleway Light" panose="020B0604020202020204" charset="0"/>
              </a:rPr>
              <a:t>)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dirty="0" err="1">
                <a:latin typeface="Raleway Light" panose="020B0604020202020204" charset="0"/>
              </a:rPr>
              <a:t>Certificate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signature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algorithm</a:t>
            </a:r>
            <a:endParaRPr lang="en-US" dirty="0">
              <a:latin typeface="Raleway Light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dirty="0" err="1">
                <a:latin typeface="Raleway Light" panose="020B0604020202020204" charset="0"/>
              </a:rPr>
              <a:t>Certificate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signature</a:t>
            </a:r>
            <a:endParaRPr lang="en-US" dirty="0">
              <a:latin typeface="Raleway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732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18</a:t>
            </a:fld>
            <a:endParaRPr lang="en" dirty="0"/>
          </a:p>
        </p:txBody>
      </p:sp>
      <p:pic>
        <p:nvPicPr>
          <p:cNvPr id="3" name="Image1">
            <a:extLst>
              <a:ext uri="{FF2B5EF4-FFF2-40B4-BE49-F238E27FC236}">
                <a16:creationId xmlns:a16="http://schemas.microsoft.com/office/drawing/2014/main" id="{059A48B5-0EE0-454B-B984-9E857BD03B96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39240" y="1139075"/>
            <a:ext cx="6065520" cy="3451225"/>
          </a:xfrm>
          <a:prstGeom prst="rect">
            <a:avLst/>
          </a:prstGeom>
          <a:ln>
            <a:noFill/>
            <a:prstDash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0700D3-9000-4DEA-86C9-B795485EE28C}"/>
              </a:ext>
            </a:extLst>
          </p:cNvPr>
          <p:cNvSpPr txBox="1"/>
          <p:nvPr/>
        </p:nvSpPr>
        <p:spPr>
          <a:xfrm>
            <a:off x="3255264" y="553200"/>
            <a:ext cx="263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aleway Light" panose="020B0604020202020204" charset="0"/>
              </a:rPr>
              <a:t>Certificate Enrollment</a:t>
            </a:r>
          </a:p>
        </p:txBody>
      </p:sp>
    </p:spTree>
    <p:extLst>
      <p:ext uri="{BB962C8B-B14F-4D97-AF65-F5344CB8AC3E}">
        <p14:creationId xmlns:p14="http://schemas.microsoft.com/office/powerpoint/2010/main" val="2317729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19</a:t>
            </a:fld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3" name="Image3">
            <a:extLst>
              <a:ext uri="{FF2B5EF4-FFF2-40B4-BE49-F238E27FC236}">
                <a16:creationId xmlns:a16="http://schemas.microsoft.com/office/drawing/2014/main" id="{D713FE90-9B40-41BD-98EE-D410928D8810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13497" y="1280223"/>
            <a:ext cx="6517005" cy="2779713"/>
          </a:xfrm>
          <a:prstGeom prst="rect">
            <a:avLst/>
          </a:prstGeom>
          <a:ln>
            <a:noFill/>
            <a:prstDash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865EC3-7C34-47E6-A3FF-681C2AE4B1B9}"/>
              </a:ext>
            </a:extLst>
          </p:cNvPr>
          <p:cNvSpPr txBox="1"/>
          <p:nvPr/>
        </p:nvSpPr>
        <p:spPr>
          <a:xfrm>
            <a:off x="3176016" y="536448"/>
            <a:ext cx="279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aleway Light" panose="020B0604020202020204" charset="0"/>
              </a:rPr>
              <a:t>Certificate Revocation</a:t>
            </a:r>
          </a:p>
        </p:txBody>
      </p:sp>
    </p:spTree>
    <p:extLst>
      <p:ext uri="{BB962C8B-B14F-4D97-AF65-F5344CB8AC3E}">
        <p14:creationId xmlns:p14="http://schemas.microsoft.com/office/powerpoint/2010/main" val="29435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2</a:t>
            </a:fld>
            <a:endParaRPr lang="en" dirty="0"/>
          </a:p>
        </p:txBody>
      </p:sp>
      <p:pic>
        <p:nvPicPr>
          <p:cNvPr id="3" name="Image2">
            <a:extLst>
              <a:ext uri="{FF2B5EF4-FFF2-40B4-BE49-F238E27FC236}">
                <a16:creationId xmlns:a16="http://schemas.microsoft.com/office/drawing/2014/main" id="{D2AADD75-05F9-4356-AC7F-E8AEFD63D3FA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03529" y="1101185"/>
            <a:ext cx="7536942" cy="1868234"/>
          </a:xfrm>
          <a:prstGeom prst="rect">
            <a:avLst/>
          </a:prstGeom>
          <a:ln>
            <a:noFill/>
            <a:prstDash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570281-9961-4F11-B439-C3FF3E09E2D0}"/>
              </a:ext>
            </a:extLst>
          </p:cNvPr>
          <p:cNvSpPr txBox="1"/>
          <p:nvPr/>
        </p:nvSpPr>
        <p:spPr>
          <a:xfrm>
            <a:off x="3895344" y="2969419"/>
            <a:ext cx="135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aleway Light" panose="020B0604020202020204" charset="0"/>
              </a:rPr>
              <a:t>Rail Cipher</a:t>
            </a:r>
          </a:p>
        </p:txBody>
      </p:sp>
    </p:spTree>
    <p:extLst>
      <p:ext uri="{BB962C8B-B14F-4D97-AF65-F5344CB8AC3E}">
        <p14:creationId xmlns:p14="http://schemas.microsoft.com/office/powerpoint/2010/main" val="271775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20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66C16-E6F5-42C4-8267-C4A3BCD1DDAA}"/>
              </a:ext>
            </a:extLst>
          </p:cNvPr>
          <p:cNvSpPr txBox="1"/>
          <p:nvPr/>
        </p:nvSpPr>
        <p:spPr>
          <a:xfrm>
            <a:off x="3895344" y="548640"/>
            <a:ext cx="135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aleway Light" panose="020B0604020202020204" charset="0"/>
              </a:rPr>
              <a:t>SSL/TLS</a:t>
            </a:r>
          </a:p>
        </p:txBody>
      </p:sp>
      <p:pic>
        <p:nvPicPr>
          <p:cNvPr id="4" name="Image1">
            <a:extLst>
              <a:ext uri="{FF2B5EF4-FFF2-40B4-BE49-F238E27FC236}">
                <a16:creationId xmlns:a16="http://schemas.microsoft.com/office/drawing/2014/main" id="{4D18E2D7-A397-42A2-8147-8927CD5AD79C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78198" y="982480"/>
            <a:ext cx="6987604" cy="3178540"/>
          </a:xfrm>
          <a:prstGeom prst="rect">
            <a:avLst/>
          </a:prstGeom>
          <a:ln>
            <a:noFill/>
            <a:prstDash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0DB04C-5BEC-40BF-9695-EF64B06A58B7}"/>
              </a:ext>
            </a:extLst>
          </p:cNvPr>
          <p:cNvSpPr txBox="1"/>
          <p:nvPr/>
        </p:nvSpPr>
        <p:spPr>
          <a:xfrm>
            <a:off x="6669024" y="4425696"/>
            <a:ext cx="237744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 Light" panose="020B0604020202020204" charset="0"/>
              </a:rPr>
              <a:t>Browser </a:t>
            </a:r>
            <a:r>
              <a:rPr lang="en-US" dirty="0" err="1">
                <a:latin typeface="Raleway Light" panose="020B0604020202020204" charset="0"/>
              </a:rPr>
              <a:t>Sertifika</a:t>
            </a:r>
            <a:endParaRPr lang="en-US" dirty="0">
              <a:latin typeface="Raleway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730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21</a:t>
            </a:fld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3" name="Image1">
            <a:extLst>
              <a:ext uri="{FF2B5EF4-FFF2-40B4-BE49-F238E27FC236}">
                <a16:creationId xmlns:a16="http://schemas.microsoft.com/office/drawing/2014/main" id="{DE0BE181-5227-449D-9E03-4444D65F2F3D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05972" y="1074674"/>
            <a:ext cx="6532055" cy="2994152"/>
          </a:xfrm>
          <a:prstGeom prst="rect">
            <a:avLst/>
          </a:prstGeom>
          <a:ln>
            <a:noFill/>
            <a:prstDash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80E01-4882-401E-BF8E-DB8D118CB22E}"/>
              </a:ext>
            </a:extLst>
          </p:cNvPr>
          <p:cNvSpPr txBox="1"/>
          <p:nvPr/>
        </p:nvSpPr>
        <p:spPr>
          <a:xfrm>
            <a:off x="3742944" y="573024"/>
            <a:ext cx="165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aleway Light" panose="020B0604020202020204" charset="0"/>
              </a:rPr>
              <a:t>Cipher Suite</a:t>
            </a:r>
          </a:p>
        </p:txBody>
      </p:sp>
    </p:spTree>
    <p:extLst>
      <p:ext uri="{BB962C8B-B14F-4D97-AF65-F5344CB8AC3E}">
        <p14:creationId xmlns:p14="http://schemas.microsoft.com/office/powerpoint/2010/main" val="428333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22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6E4B2D-1CBC-4813-9B16-B4FF076006BE}"/>
              </a:ext>
            </a:extLst>
          </p:cNvPr>
          <p:cNvSpPr txBox="1"/>
          <p:nvPr/>
        </p:nvSpPr>
        <p:spPr>
          <a:xfrm>
            <a:off x="3468624" y="512064"/>
            <a:ext cx="220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aleway Light" panose="020B0604020202020204" charset="0"/>
              </a:rPr>
              <a:t>Key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E9B88-984E-4313-BFEA-03D5CB725BE7}"/>
              </a:ext>
            </a:extLst>
          </p:cNvPr>
          <p:cNvSpPr txBox="1"/>
          <p:nvPr/>
        </p:nvSpPr>
        <p:spPr>
          <a:xfrm>
            <a:off x="487680" y="881396"/>
            <a:ext cx="8116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Raleway Light" panose="020B0604020202020204" charset="0"/>
              </a:rPr>
              <a:t>Key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management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deals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with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secure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generation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verification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exchange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storage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destruction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keys</a:t>
            </a:r>
            <a:r>
              <a:rPr lang="tr-TR" dirty="0">
                <a:latin typeface="Raleway Light" panose="020B0604020202020204" charset="0"/>
              </a:rPr>
              <a:t>. </a:t>
            </a:r>
            <a:r>
              <a:rPr lang="tr-TR" dirty="0" err="1">
                <a:latin typeface="Raleway Light" panose="020B0604020202020204" charset="0"/>
              </a:rPr>
              <a:t>It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extremely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important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have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secure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methods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key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management</a:t>
            </a:r>
            <a:r>
              <a:rPr lang="tr-TR" dirty="0">
                <a:latin typeface="Raleway Light" panose="020B0604020202020204" charset="0"/>
              </a:rPr>
              <a:t>.</a:t>
            </a:r>
            <a:endParaRPr lang="en-US" dirty="0">
              <a:latin typeface="Raleway Light" panose="020B0604020202020204" charset="0"/>
            </a:endParaRPr>
          </a:p>
        </p:txBody>
      </p:sp>
      <p:pic>
        <p:nvPicPr>
          <p:cNvPr id="8" name="Image1">
            <a:extLst>
              <a:ext uri="{FF2B5EF4-FFF2-40B4-BE49-F238E27FC236}">
                <a16:creationId xmlns:a16="http://schemas.microsoft.com/office/drawing/2014/main" id="{196E4215-C153-4255-94FA-E142F87E9564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58664" y="1989351"/>
            <a:ext cx="5626672" cy="2078717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7780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3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FBF34-8C8F-4DC3-8FD0-5F89F7439695}"/>
              </a:ext>
            </a:extLst>
          </p:cNvPr>
          <p:cNvSpPr txBox="1"/>
          <p:nvPr/>
        </p:nvSpPr>
        <p:spPr>
          <a:xfrm>
            <a:off x="525832" y="900642"/>
            <a:ext cx="8092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Raleway Light" panose="020B0604020202020204" charset="0"/>
              </a:rPr>
              <a:t>Hashing</a:t>
            </a:r>
            <a:r>
              <a:rPr lang="tr-TR" dirty="0">
                <a:latin typeface="Raleway Light" panose="020B0604020202020204" charset="0"/>
              </a:rPr>
              <a:t> is a </a:t>
            </a:r>
            <a:r>
              <a:rPr lang="tr-TR" dirty="0" err="1">
                <a:latin typeface="Raleway Light" panose="020B0604020202020204" charset="0"/>
              </a:rPr>
              <a:t>mechanism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used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for</a:t>
            </a:r>
            <a:r>
              <a:rPr lang="tr-TR" dirty="0">
                <a:latin typeface="Raleway Light" panose="020B0604020202020204" charset="0"/>
              </a:rPr>
              <a:t> data </a:t>
            </a:r>
            <a:r>
              <a:rPr lang="tr-TR" dirty="0" err="1">
                <a:latin typeface="Raleway Light" panose="020B0604020202020204" charset="0"/>
              </a:rPr>
              <a:t>integrity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assurance</a:t>
            </a:r>
            <a:r>
              <a:rPr lang="tr-TR" dirty="0">
                <a:latin typeface="Raleway Light" panose="020B0604020202020204" charset="0"/>
              </a:rPr>
              <a:t>. </a:t>
            </a:r>
            <a:r>
              <a:rPr lang="tr-TR" dirty="0" err="1">
                <a:latin typeface="Raleway Light" panose="020B0604020202020204" charset="0"/>
              </a:rPr>
              <a:t>Hashing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based</a:t>
            </a:r>
            <a:r>
              <a:rPr lang="tr-TR" dirty="0">
                <a:latin typeface="Raleway Light" panose="020B0604020202020204" charset="0"/>
              </a:rPr>
              <a:t> on a </a:t>
            </a:r>
            <a:r>
              <a:rPr lang="tr-TR" dirty="0" err="1">
                <a:latin typeface="Raleway Light" panose="020B0604020202020204" charset="0"/>
              </a:rPr>
              <a:t>one-way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mathematical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function</a:t>
            </a:r>
            <a:r>
              <a:rPr lang="tr-TR" dirty="0">
                <a:latin typeface="Raleway Light" panose="020B0604020202020204" charset="0"/>
              </a:rPr>
              <a:t>: </a:t>
            </a:r>
            <a:r>
              <a:rPr lang="tr-TR" dirty="0" err="1">
                <a:latin typeface="Raleway Light" panose="020B0604020202020204" charset="0"/>
              </a:rPr>
              <a:t>functions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relatively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easy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compute</a:t>
            </a:r>
            <a:r>
              <a:rPr lang="tr-TR" dirty="0">
                <a:latin typeface="Raleway Light" panose="020B0604020202020204" charset="0"/>
              </a:rPr>
              <a:t>, but </a:t>
            </a:r>
            <a:r>
              <a:rPr lang="tr-TR" dirty="0" err="1">
                <a:latin typeface="Raleway Light" panose="020B0604020202020204" charset="0"/>
              </a:rPr>
              <a:t>significantly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difficult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reverse</a:t>
            </a:r>
            <a:r>
              <a:rPr lang="tr-TR" dirty="0">
                <a:latin typeface="Raleway Light" panose="020B0604020202020204" charset="0"/>
              </a:rPr>
              <a:t>.</a:t>
            </a:r>
            <a:endParaRPr lang="en-US" dirty="0">
              <a:latin typeface="Raleway Light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A60CAC-E598-45CB-BC71-310E84263D02}"/>
              </a:ext>
            </a:extLst>
          </p:cNvPr>
          <p:cNvSpPr txBox="1"/>
          <p:nvPr/>
        </p:nvSpPr>
        <p:spPr>
          <a:xfrm>
            <a:off x="4011168" y="414528"/>
            <a:ext cx="1121664" cy="37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aleway Light" panose="020B0604020202020204" charset="0"/>
              </a:rPr>
              <a:t>Hashing</a:t>
            </a:r>
          </a:p>
        </p:txBody>
      </p:sp>
      <p:pic>
        <p:nvPicPr>
          <p:cNvPr id="5" name="Image1">
            <a:extLst>
              <a:ext uri="{FF2B5EF4-FFF2-40B4-BE49-F238E27FC236}">
                <a16:creationId xmlns:a16="http://schemas.microsoft.com/office/drawing/2014/main" id="{14D5E214-5BC7-4408-AEF2-6AEFC51DCE85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94260" y="1639306"/>
            <a:ext cx="2370264" cy="2995982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70488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4</a:t>
            </a:fld>
            <a:endParaRPr lang="en" dirty="0"/>
          </a:p>
        </p:txBody>
      </p:sp>
      <p:pic>
        <p:nvPicPr>
          <p:cNvPr id="3" name="Image4">
            <a:extLst>
              <a:ext uri="{FF2B5EF4-FFF2-40B4-BE49-F238E27FC236}">
                <a16:creationId xmlns:a16="http://schemas.microsoft.com/office/drawing/2014/main" id="{19739D1C-96C7-47BE-A018-92852DF68179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49070" y="1167130"/>
            <a:ext cx="6245860" cy="2809240"/>
          </a:xfrm>
          <a:prstGeom prst="rect">
            <a:avLst/>
          </a:prstGeom>
          <a:ln>
            <a:noFill/>
            <a:prstDash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B76F09-6FF8-415B-9396-4B6812559187}"/>
              </a:ext>
            </a:extLst>
          </p:cNvPr>
          <p:cNvSpPr txBox="1"/>
          <p:nvPr/>
        </p:nvSpPr>
        <p:spPr>
          <a:xfrm>
            <a:off x="2767584" y="536448"/>
            <a:ext cx="360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Raleway Light" panose="020B0604020202020204" charset="0"/>
              </a:rPr>
              <a:t>Kriptografik</a:t>
            </a:r>
            <a:r>
              <a:rPr lang="en-US" sz="1800" dirty="0">
                <a:latin typeface="Raleway Light" panose="020B0604020202020204" charset="0"/>
              </a:rPr>
              <a:t> </a:t>
            </a:r>
            <a:r>
              <a:rPr lang="en-US" sz="1800" dirty="0" err="1">
                <a:latin typeface="Raleway Light" panose="020B0604020202020204" charset="0"/>
              </a:rPr>
              <a:t>Kimlik</a:t>
            </a:r>
            <a:r>
              <a:rPr lang="en-US" sz="1800" dirty="0">
                <a:latin typeface="Raleway Light" panose="020B0604020202020204" charset="0"/>
              </a:rPr>
              <a:t> </a:t>
            </a:r>
            <a:r>
              <a:rPr lang="en-US" sz="1800" dirty="0" err="1">
                <a:latin typeface="Raleway Light" panose="020B0604020202020204" charset="0"/>
              </a:rPr>
              <a:t>Doğrulama</a:t>
            </a:r>
            <a:endParaRPr lang="en-US" sz="1800" dirty="0">
              <a:latin typeface="Raleway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83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5</a:t>
            </a:fld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3" name="Image5">
            <a:extLst>
              <a:ext uri="{FF2B5EF4-FFF2-40B4-BE49-F238E27FC236}">
                <a16:creationId xmlns:a16="http://schemas.microsoft.com/office/drawing/2014/main" id="{6666054E-BBA6-4F00-91F9-09999DEFA39C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45635" y="946626"/>
            <a:ext cx="6852730" cy="3250248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64950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6</a:t>
            </a:fld>
            <a:endParaRPr lang="en" dirty="0"/>
          </a:p>
        </p:txBody>
      </p:sp>
      <p:pic>
        <p:nvPicPr>
          <p:cNvPr id="3" name="Image1">
            <a:extLst>
              <a:ext uri="{FF2B5EF4-FFF2-40B4-BE49-F238E27FC236}">
                <a16:creationId xmlns:a16="http://schemas.microsoft.com/office/drawing/2014/main" id="{6FC9EE33-B79D-483D-ABEE-4433C5052716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30020" y="1860622"/>
            <a:ext cx="6283960" cy="2883535"/>
          </a:xfrm>
          <a:prstGeom prst="rect">
            <a:avLst/>
          </a:prstGeom>
          <a:ln>
            <a:noFill/>
            <a:prstDash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2A9A78-D5F0-422E-B174-85CEFF8435E1}"/>
              </a:ext>
            </a:extLst>
          </p:cNvPr>
          <p:cNvSpPr txBox="1"/>
          <p:nvPr/>
        </p:nvSpPr>
        <p:spPr>
          <a:xfrm>
            <a:off x="3700272" y="526916"/>
            <a:ext cx="174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aleway Light" panose="020B0604020202020204" charset="0"/>
              </a:rPr>
              <a:t>Encryption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D40C6-61AA-4F8A-B686-3FFB39FF6699}"/>
              </a:ext>
            </a:extLst>
          </p:cNvPr>
          <p:cNvSpPr txBox="1"/>
          <p:nvPr/>
        </p:nvSpPr>
        <p:spPr>
          <a:xfrm>
            <a:off x="487680" y="896248"/>
            <a:ext cx="81167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Raleway Light" panose="020B0604020202020204" charset="0"/>
              </a:rPr>
              <a:t>Encryption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process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disguising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message</a:t>
            </a:r>
            <a:r>
              <a:rPr lang="tr-TR" dirty="0">
                <a:latin typeface="Raleway Light" panose="020B0604020202020204" charset="0"/>
              </a:rPr>
              <a:t> in </a:t>
            </a:r>
            <a:r>
              <a:rPr lang="tr-TR" dirty="0" err="1">
                <a:latin typeface="Raleway Light" panose="020B0604020202020204" charset="0"/>
              </a:rPr>
              <a:t>such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way</a:t>
            </a:r>
            <a:r>
              <a:rPr lang="tr-TR" dirty="0">
                <a:latin typeface="Raleway Light" panose="020B0604020202020204" charset="0"/>
              </a:rPr>
              <a:t> as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hide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its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original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contents</a:t>
            </a:r>
            <a:r>
              <a:rPr lang="tr-TR" dirty="0">
                <a:latin typeface="Raleway Light" panose="020B0604020202020204" charset="0"/>
              </a:rPr>
              <a:t>. </a:t>
            </a:r>
            <a:r>
              <a:rPr lang="tr-TR" dirty="0" err="1">
                <a:latin typeface="Raleway Light" panose="020B0604020202020204" charset="0"/>
              </a:rPr>
              <a:t>With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encryption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plaintext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readable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message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converted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ciphertext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which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unreadable</a:t>
            </a:r>
            <a:r>
              <a:rPr lang="tr-TR" dirty="0">
                <a:latin typeface="Raleway Light" panose="020B0604020202020204" charset="0"/>
              </a:rPr>
              <a:t>, “</a:t>
            </a:r>
            <a:r>
              <a:rPr lang="tr-TR" dirty="0" err="1">
                <a:latin typeface="Raleway Light" panose="020B0604020202020204" charset="0"/>
              </a:rPr>
              <a:t>disguised</a:t>
            </a:r>
            <a:r>
              <a:rPr lang="tr-TR" dirty="0">
                <a:latin typeface="Raleway Light" panose="020B0604020202020204" charset="0"/>
              </a:rPr>
              <a:t>” </a:t>
            </a:r>
            <a:r>
              <a:rPr lang="tr-TR" dirty="0" err="1">
                <a:latin typeface="Raleway Light" panose="020B0604020202020204" charset="0"/>
              </a:rPr>
              <a:t>message</a:t>
            </a:r>
            <a:r>
              <a:rPr lang="tr-TR" dirty="0">
                <a:latin typeface="Raleway Light" panose="020B0604020202020204" charset="0"/>
              </a:rPr>
              <a:t>. </a:t>
            </a:r>
            <a:r>
              <a:rPr lang="tr-TR" dirty="0" err="1">
                <a:latin typeface="Raleway Light" panose="020B0604020202020204" charset="0"/>
              </a:rPr>
              <a:t>Decryption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reverses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this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process</a:t>
            </a:r>
            <a:r>
              <a:rPr lang="tr-TR" dirty="0">
                <a:latin typeface="Raleway Light" panose="020B0604020202020204" charset="0"/>
              </a:rPr>
              <a:t>. </a:t>
            </a:r>
            <a:r>
              <a:rPr lang="tr-TR" dirty="0" err="1">
                <a:latin typeface="Raleway Light" panose="020B0604020202020204" charset="0"/>
              </a:rPr>
              <a:t>Encryption</a:t>
            </a:r>
            <a:r>
              <a:rPr lang="tr-TR" dirty="0">
                <a:latin typeface="Raleway Light" panose="020B0604020202020204" charset="0"/>
              </a:rPr>
              <a:t> is </a:t>
            </a:r>
            <a:r>
              <a:rPr lang="tr-TR" dirty="0" err="1">
                <a:latin typeface="Raleway Light" panose="020B0604020202020204" charset="0"/>
              </a:rPr>
              <a:t>used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guarantee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confidentiality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so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that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only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authorized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entities</a:t>
            </a:r>
            <a:r>
              <a:rPr lang="tr-TR" dirty="0">
                <a:latin typeface="Raleway Light" panose="020B0604020202020204" charset="0"/>
              </a:rPr>
              <a:t> can </a:t>
            </a:r>
            <a:r>
              <a:rPr lang="tr-TR" dirty="0" err="1">
                <a:latin typeface="Raleway Light" panose="020B0604020202020204" charset="0"/>
              </a:rPr>
              <a:t>read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original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message</a:t>
            </a:r>
            <a:r>
              <a:rPr lang="tr-TR" dirty="0">
                <a:latin typeface="Raleway Light" panose="020B0604020202020204" charset="0"/>
              </a:rPr>
              <a:t>.</a:t>
            </a:r>
            <a:endParaRPr lang="en-US" dirty="0">
              <a:latin typeface="Raleway Light" panose="020B0604020202020204" charset="0"/>
            </a:endParaRPr>
          </a:p>
          <a:p>
            <a:endParaRPr lang="en-US" dirty="0">
              <a:latin typeface="Raleway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78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7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0E1545-99F3-4A42-B6BC-1BCF57ED2FCE}"/>
              </a:ext>
            </a:extLst>
          </p:cNvPr>
          <p:cNvSpPr txBox="1"/>
          <p:nvPr/>
        </p:nvSpPr>
        <p:spPr>
          <a:xfrm>
            <a:off x="3511296" y="499872"/>
            <a:ext cx="212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Raleway Light" panose="020B0604020202020204" charset="0"/>
              </a:rPr>
              <a:t>Cryptanalsis</a:t>
            </a:r>
            <a:endParaRPr lang="en-US" sz="1800" dirty="0">
              <a:latin typeface="Raleway Light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4B400-3CC9-4731-8C1B-28D1C44FCD42}"/>
              </a:ext>
            </a:extLst>
          </p:cNvPr>
          <p:cNvSpPr txBox="1"/>
          <p:nvPr/>
        </p:nvSpPr>
        <p:spPr>
          <a:xfrm>
            <a:off x="560832" y="1125200"/>
            <a:ext cx="80435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Brute-force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Ciphertext-only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Known-plaintext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Chosen-plaintext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Chosen-ciphertext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Birthday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aleway 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aleway Light" panose="020B0604020202020204" charset="0"/>
              </a:rPr>
              <a:t>Meet-in-the-Middle Attack</a:t>
            </a:r>
          </a:p>
        </p:txBody>
      </p:sp>
    </p:spTree>
    <p:extLst>
      <p:ext uri="{BB962C8B-B14F-4D97-AF65-F5344CB8AC3E}">
        <p14:creationId xmlns:p14="http://schemas.microsoft.com/office/powerpoint/2010/main" val="369707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5;p29">
            <a:extLst>
              <a:ext uri="{FF2B5EF4-FFF2-40B4-BE49-F238E27FC236}">
                <a16:creationId xmlns:a16="http://schemas.microsoft.com/office/drawing/2014/main" id="{0A82B202-D4EB-4436-BAA5-F897ECA68F98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8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0C2332-4128-41EB-BD90-A4CB4C67FED4}"/>
              </a:ext>
            </a:extLst>
          </p:cNvPr>
          <p:cNvSpPr txBox="1"/>
          <p:nvPr/>
        </p:nvSpPr>
        <p:spPr>
          <a:xfrm>
            <a:off x="3212592" y="536448"/>
            <a:ext cx="271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aleway Light" panose="020B0604020202020204" charset="0"/>
              </a:rPr>
              <a:t>Symmetric Encryption</a:t>
            </a:r>
          </a:p>
        </p:txBody>
      </p:sp>
      <p:pic>
        <p:nvPicPr>
          <p:cNvPr id="4" name="Image1">
            <a:extLst>
              <a:ext uri="{FF2B5EF4-FFF2-40B4-BE49-F238E27FC236}">
                <a16:creationId xmlns:a16="http://schemas.microsoft.com/office/drawing/2014/main" id="{577CCB36-B109-4DC2-9D0F-5E8C97F85C8C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96676" y="2127250"/>
            <a:ext cx="6950647" cy="2261870"/>
          </a:xfrm>
          <a:prstGeom prst="rect">
            <a:avLst/>
          </a:prstGeom>
          <a:ln>
            <a:noFill/>
            <a:prstDash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4E1115-0D7F-4E4C-AD10-BCC27359427E}"/>
              </a:ext>
            </a:extLst>
          </p:cNvPr>
          <p:cNvSpPr txBox="1"/>
          <p:nvPr/>
        </p:nvSpPr>
        <p:spPr>
          <a:xfrm>
            <a:off x="547433" y="1036320"/>
            <a:ext cx="8056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Raleway Light" panose="020B0604020202020204" charset="0"/>
              </a:rPr>
              <a:t>Symmetric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encryption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algorithms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use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same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key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for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encryption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decryption</a:t>
            </a:r>
            <a:r>
              <a:rPr lang="tr-TR" dirty="0">
                <a:latin typeface="Raleway Light" panose="020B0604020202020204" charset="0"/>
              </a:rPr>
              <a:t>. </a:t>
            </a:r>
            <a:r>
              <a:rPr lang="tr-TR" dirty="0" err="1">
                <a:latin typeface="Raleway Light" panose="020B0604020202020204" charset="0"/>
              </a:rPr>
              <a:t>Therefore</a:t>
            </a:r>
            <a:r>
              <a:rPr lang="tr-TR" dirty="0">
                <a:latin typeface="Raleway Light" panose="020B0604020202020204" charset="0"/>
              </a:rPr>
              <a:t>,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sender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receiver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must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share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same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secret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key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before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communicating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securely</a:t>
            </a:r>
            <a:r>
              <a:rPr lang="tr-TR" dirty="0">
                <a:latin typeface="Raleway Light" panose="020B0604020202020204" charset="0"/>
              </a:rPr>
              <a:t>.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security</a:t>
            </a:r>
            <a:r>
              <a:rPr lang="tr-TR" dirty="0">
                <a:latin typeface="Raleway Light" panose="020B0604020202020204" charset="0"/>
              </a:rPr>
              <a:t> of a </a:t>
            </a:r>
            <a:r>
              <a:rPr lang="tr-TR" dirty="0" err="1">
                <a:latin typeface="Raleway Light" panose="020B0604020202020204" charset="0"/>
              </a:rPr>
              <a:t>symmetric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algorithm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rests</a:t>
            </a:r>
            <a:r>
              <a:rPr lang="tr-TR" dirty="0">
                <a:latin typeface="Raleway Light" panose="020B0604020202020204" charset="0"/>
              </a:rPr>
              <a:t> in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secrecy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shared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key</a:t>
            </a:r>
            <a:endParaRPr lang="en-US" dirty="0">
              <a:latin typeface="Raleway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33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58CD9951-F773-4E23-9FFE-5312E7A9C321}"/>
              </a:ext>
            </a:extLst>
          </p:cNvPr>
          <p:cNvSpPr txBox="1">
            <a:spLocks/>
          </p:cNvSpPr>
          <p:nvPr/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0000000-1234-1234-1234-123412341234}" type="slidenum">
              <a:rPr lang="en" smtClean="0">
                <a:solidFill>
                  <a:schemeClr val="tx1"/>
                </a:solidFill>
              </a:rPr>
              <a:pPr algn="ctr"/>
              <a:t>9</a:t>
            </a:fld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51573B-CD88-4FBD-83B5-0BEC30541AC8}"/>
              </a:ext>
            </a:extLst>
          </p:cNvPr>
          <p:cNvSpPr txBox="1"/>
          <p:nvPr/>
        </p:nvSpPr>
        <p:spPr>
          <a:xfrm>
            <a:off x="3087624" y="548640"/>
            <a:ext cx="29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aleway Light" panose="020B0604020202020204" charset="0"/>
              </a:rPr>
              <a:t>Asymmetric Encryption</a:t>
            </a:r>
          </a:p>
        </p:txBody>
      </p:sp>
      <p:pic>
        <p:nvPicPr>
          <p:cNvPr id="4" name="Image1">
            <a:extLst>
              <a:ext uri="{FF2B5EF4-FFF2-40B4-BE49-F238E27FC236}">
                <a16:creationId xmlns:a16="http://schemas.microsoft.com/office/drawing/2014/main" id="{A72DE3BA-4A26-4086-B9F6-9066FAC6F132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93443" y="2108454"/>
            <a:ext cx="6541770" cy="1864995"/>
          </a:xfrm>
          <a:prstGeom prst="rect">
            <a:avLst/>
          </a:prstGeom>
          <a:ln>
            <a:noFill/>
            <a:prstDash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E514BE-DB48-4515-A583-7CADA98EFC38}"/>
              </a:ext>
            </a:extLst>
          </p:cNvPr>
          <p:cNvSpPr txBox="1"/>
          <p:nvPr/>
        </p:nvSpPr>
        <p:spPr>
          <a:xfrm>
            <a:off x="524256" y="917972"/>
            <a:ext cx="8080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Raleway Light" panose="020B0604020202020204" charset="0"/>
              </a:rPr>
              <a:t>Asymmetric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algorithms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utilize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pair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keys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for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encryption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decryption</a:t>
            </a:r>
            <a:r>
              <a:rPr lang="tr-TR" dirty="0">
                <a:latin typeface="Raleway Light" panose="020B0604020202020204" charset="0"/>
              </a:rPr>
              <a:t>.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paired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keys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intimately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related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are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generated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together</a:t>
            </a:r>
            <a:r>
              <a:rPr lang="tr-TR" dirty="0">
                <a:latin typeface="Raleway Light" panose="020B0604020202020204" charset="0"/>
              </a:rPr>
              <a:t>. </a:t>
            </a:r>
            <a:r>
              <a:rPr lang="tr-TR" dirty="0" err="1">
                <a:latin typeface="Raleway Light" panose="020B0604020202020204" charset="0"/>
              </a:rPr>
              <a:t>Most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commonly</a:t>
            </a:r>
            <a:r>
              <a:rPr lang="tr-TR" dirty="0">
                <a:latin typeface="Raleway Light" panose="020B0604020202020204" charset="0"/>
              </a:rPr>
              <a:t>, an </a:t>
            </a:r>
            <a:r>
              <a:rPr lang="tr-TR" dirty="0" err="1">
                <a:latin typeface="Raleway Light" panose="020B0604020202020204" charset="0"/>
              </a:rPr>
              <a:t>entity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with</a:t>
            </a:r>
            <a:r>
              <a:rPr lang="tr-TR" dirty="0">
                <a:latin typeface="Raleway Light" panose="020B0604020202020204" charset="0"/>
              </a:rPr>
              <a:t> a </a:t>
            </a:r>
            <a:r>
              <a:rPr lang="tr-TR" dirty="0" err="1">
                <a:latin typeface="Raleway Light" panose="020B0604020202020204" charset="0"/>
              </a:rPr>
              <a:t>key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pair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will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share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one</a:t>
            </a:r>
            <a:r>
              <a:rPr lang="tr-TR" dirty="0">
                <a:latin typeface="Raleway Light" panose="020B0604020202020204" charset="0"/>
              </a:rPr>
              <a:t> of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keys</a:t>
            </a:r>
            <a:r>
              <a:rPr lang="tr-TR" dirty="0">
                <a:latin typeface="Raleway Light" panose="020B0604020202020204" charset="0"/>
              </a:rPr>
              <a:t> (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public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key</a:t>
            </a:r>
            <a:r>
              <a:rPr lang="tr-TR" dirty="0">
                <a:latin typeface="Raleway Light" panose="020B0604020202020204" charset="0"/>
              </a:rPr>
              <a:t>) </a:t>
            </a:r>
            <a:r>
              <a:rPr lang="tr-TR" dirty="0" err="1">
                <a:latin typeface="Raleway Light" panose="020B0604020202020204" charset="0"/>
              </a:rPr>
              <a:t>and</a:t>
            </a:r>
            <a:r>
              <a:rPr lang="tr-TR" dirty="0">
                <a:latin typeface="Raleway Light" panose="020B0604020202020204" charset="0"/>
              </a:rPr>
              <a:t> it </a:t>
            </a:r>
            <a:r>
              <a:rPr lang="tr-TR" dirty="0" err="1">
                <a:latin typeface="Raleway Light" panose="020B0604020202020204" charset="0"/>
              </a:rPr>
              <a:t>will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keep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other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key</a:t>
            </a:r>
            <a:r>
              <a:rPr lang="tr-TR" dirty="0">
                <a:latin typeface="Raleway Light" panose="020B0604020202020204" charset="0"/>
              </a:rPr>
              <a:t> in </a:t>
            </a:r>
            <a:r>
              <a:rPr lang="tr-TR" dirty="0" err="1">
                <a:latin typeface="Raleway Light" panose="020B0604020202020204" charset="0"/>
              </a:rPr>
              <a:t>complete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secrecy</a:t>
            </a:r>
            <a:r>
              <a:rPr lang="tr-TR" dirty="0">
                <a:latin typeface="Raleway Light" panose="020B0604020202020204" charset="0"/>
              </a:rPr>
              <a:t> (</a:t>
            </a:r>
            <a:r>
              <a:rPr lang="tr-TR" dirty="0" err="1">
                <a:latin typeface="Raleway Light" panose="020B0604020202020204" charset="0"/>
              </a:rPr>
              <a:t>the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private</a:t>
            </a:r>
            <a:r>
              <a:rPr lang="tr-TR" dirty="0">
                <a:latin typeface="Raleway Light" panose="020B0604020202020204" charset="0"/>
              </a:rPr>
              <a:t> </a:t>
            </a:r>
            <a:r>
              <a:rPr lang="tr-TR" dirty="0" err="1">
                <a:latin typeface="Raleway Light" panose="020B0604020202020204" charset="0"/>
              </a:rPr>
              <a:t>key</a:t>
            </a:r>
            <a:r>
              <a:rPr lang="tr-TR" dirty="0">
                <a:latin typeface="Raleway Light" panose="020B0604020202020204" charset="0"/>
              </a:rPr>
              <a:t>). </a:t>
            </a:r>
            <a:endParaRPr lang="en-US" dirty="0">
              <a:latin typeface="Raleway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271373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669</TotalTime>
  <Words>949</Words>
  <Application>Microsoft Office PowerPoint</Application>
  <PresentationFormat>On-screen Show (16:9)</PresentationFormat>
  <Paragraphs>107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Raleway ExtraBold</vt:lpstr>
      <vt:lpstr>Raleway Light</vt:lpstr>
      <vt:lpstr>Olivia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Alperen Soydan</cp:lastModifiedBy>
  <cp:revision>551</cp:revision>
  <dcterms:modified xsi:type="dcterms:W3CDTF">2020-01-24T22:54:22Z</dcterms:modified>
</cp:coreProperties>
</file>