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85" r:id="rId3"/>
    <p:sldId id="295" r:id="rId4"/>
    <p:sldId id="305" r:id="rId5"/>
    <p:sldId id="294" r:id="rId6"/>
    <p:sldId id="304" r:id="rId7"/>
    <p:sldId id="293" r:id="rId8"/>
    <p:sldId id="303" r:id="rId9"/>
    <p:sldId id="292" r:id="rId10"/>
    <p:sldId id="302" r:id="rId11"/>
    <p:sldId id="291" r:id="rId12"/>
  </p:sldIdLst>
  <p:sldSz cx="9144000" cy="5143500" type="screen16x9"/>
  <p:notesSz cx="6858000" cy="9144000"/>
  <p:embeddedFontLst>
    <p:embeddedFont>
      <p:font typeface="Raleway ExtraBold" panose="020B0604020202020204" charset="0"/>
      <p:bold r:id="rId14"/>
      <p:boldItalic r:id="rId15"/>
    </p:embeddedFont>
    <p:embeddedFont>
      <p:font typeface="Raleway Ligh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434343"/>
    <a:srgbClr val="4E4E4E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A4C4E6-AB16-49F6-9646-FAD85473AF51}" v="4100" dt="2019-10-31T23:38:54.709"/>
  </p1510:revLst>
</p1510:revInfo>
</file>

<file path=ppt/tableStyles.xml><?xml version="1.0" encoding="utf-8"?>
<a:tblStyleLst xmlns:a="http://schemas.openxmlformats.org/drawingml/2006/main" def="{254FC43B-6594-4E5F-B579-2DD5C9D41534}">
  <a:tblStyle styleId="{254FC43B-6594-4E5F-B579-2DD5C9D415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54DB48-2C82-41DA-A5B9-A378AE12D9E6}" type="doc">
      <dgm:prSet loTypeId="urn:microsoft.com/office/officeart/2005/8/layout/venn2" loCatId="relationship" qsTypeId="urn:microsoft.com/office/officeart/2005/8/quickstyle/simple2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80F67936-C017-42A7-84EE-FFF0E3333C9D}">
      <dgm:prSet phldrT="[Text]"/>
      <dgm:spPr/>
      <dgm:t>
        <a:bodyPr/>
        <a:lstStyle/>
        <a:p>
          <a:r>
            <a:rPr lang="en-US" dirty="0"/>
            <a:t>Role-Based</a:t>
          </a:r>
        </a:p>
      </dgm:t>
    </dgm:pt>
    <dgm:pt modelId="{8F0BE116-EFC4-4B60-8F27-9B22927BCE33}" type="parTrans" cxnId="{16133B21-249B-40C6-A555-7721AA11A3D0}">
      <dgm:prSet/>
      <dgm:spPr/>
      <dgm:t>
        <a:bodyPr/>
        <a:lstStyle/>
        <a:p>
          <a:endParaRPr lang="en-US"/>
        </a:p>
      </dgm:t>
    </dgm:pt>
    <dgm:pt modelId="{B2C536F9-A9BB-4179-98C0-208961D4335E}" type="sibTrans" cxnId="{16133B21-249B-40C6-A555-7721AA11A3D0}">
      <dgm:prSet/>
      <dgm:spPr/>
      <dgm:t>
        <a:bodyPr/>
        <a:lstStyle/>
        <a:p>
          <a:endParaRPr lang="en-US"/>
        </a:p>
      </dgm:t>
    </dgm:pt>
    <dgm:pt modelId="{4CCD1B8B-5ECB-4E63-A8F4-7E48CB2DE569}">
      <dgm:prSet phldrT="[Text]"/>
      <dgm:spPr/>
      <dgm:t>
        <a:bodyPr/>
        <a:lstStyle/>
        <a:p>
          <a:r>
            <a:rPr lang="en-US" dirty="0" err="1"/>
            <a:t>Discretinaory</a:t>
          </a:r>
          <a:endParaRPr lang="en-US" dirty="0"/>
        </a:p>
      </dgm:t>
    </dgm:pt>
    <dgm:pt modelId="{8C048F09-3543-4617-8522-B0A459ECE227}" type="parTrans" cxnId="{6B7AE6BD-2B55-498A-80FD-CE71494A011F}">
      <dgm:prSet/>
      <dgm:spPr/>
      <dgm:t>
        <a:bodyPr/>
        <a:lstStyle/>
        <a:p>
          <a:endParaRPr lang="en-US"/>
        </a:p>
      </dgm:t>
    </dgm:pt>
    <dgm:pt modelId="{FCBCA733-FA98-420A-9E44-603362E3AB9C}" type="sibTrans" cxnId="{6B7AE6BD-2B55-498A-80FD-CE71494A011F}">
      <dgm:prSet/>
      <dgm:spPr/>
      <dgm:t>
        <a:bodyPr/>
        <a:lstStyle/>
        <a:p>
          <a:endParaRPr lang="en-US"/>
        </a:p>
      </dgm:t>
    </dgm:pt>
    <dgm:pt modelId="{39C01782-2C35-4EB6-84C3-7DAA5FF89BD3}">
      <dgm:prSet phldrT="[Text]"/>
      <dgm:spPr/>
      <dgm:t>
        <a:bodyPr/>
        <a:lstStyle/>
        <a:p>
          <a:r>
            <a:rPr lang="en-US" dirty="0"/>
            <a:t>Mandatory</a:t>
          </a:r>
        </a:p>
      </dgm:t>
    </dgm:pt>
    <dgm:pt modelId="{D8C8B52D-6A12-46FC-9ACF-68E7A6386943}" type="parTrans" cxnId="{D778BFBD-0E55-4DC2-803D-5B6CFCF9BD5B}">
      <dgm:prSet/>
      <dgm:spPr/>
      <dgm:t>
        <a:bodyPr/>
        <a:lstStyle/>
        <a:p>
          <a:endParaRPr lang="en-US"/>
        </a:p>
      </dgm:t>
    </dgm:pt>
    <dgm:pt modelId="{81012783-D2D1-4645-A4B2-22E477643730}" type="sibTrans" cxnId="{D778BFBD-0E55-4DC2-803D-5B6CFCF9BD5B}">
      <dgm:prSet/>
      <dgm:spPr/>
      <dgm:t>
        <a:bodyPr/>
        <a:lstStyle/>
        <a:p>
          <a:endParaRPr lang="en-US"/>
        </a:p>
      </dgm:t>
    </dgm:pt>
    <dgm:pt modelId="{86A259F3-B782-4FE2-9576-84861EC9D653}" type="pres">
      <dgm:prSet presAssocID="{0054DB48-2C82-41DA-A5B9-A378AE12D9E6}" presName="Name0" presStyleCnt="0">
        <dgm:presLayoutVars>
          <dgm:chMax val="7"/>
          <dgm:resizeHandles val="exact"/>
        </dgm:presLayoutVars>
      </dgm:prSet>
      <dgm:spPr/>
    </dgm:pt>
    <dgm:pt modelId="{1E572F50-2B67-4E0C-B456-037BCF284C45}" type="pres">
      <dgm:prSet presAssocID="{0054DB48-2C82-41DA-A5B9-A378AE12D9E6}" presName="comp1" presStyleCnt="0"/>
      <dgm:spPr/>
    </dgm:pt>
    <dgm:pt modelId="{30766D2F-B4A9-4B05-A933-62D183720C34}" type="pres">
      <dgm:prSet presAssocID="{0054DB48-2C82-41DA-A5B9-A378AE12D9E6}" presName="circle1" presStyleLbl="node1" presStyleIdx="0" presStyleCnt="3"/>
      <dgm:spPr/>
    </dgm:pt>
    <dgm:pt modelId="{549E8852-740F-46A7-887E-75DFDC0146AB}" type="pres">
      <dgm:prSet presAssocID="{0054DB48-2C82-41DA-A5B9-A378AE12D9E6}" presName="c1text" presStyleLbl="node1" presStyleIdx="0" presStyleCnt="3">
        <dgm:presLayoutVars>
          <dgm:bulletEnabled val="1"/>
        </dgm:presLayoutVars>
      </dgm:prSet>
      <dgm:spPr/>
    </dgm:pt>
    <dgm:pt modelId="{F0BFCFF6-5E0C-482C-9282-18EAADB82954}" type="pres">
      <dgm:prSet presAssocID="{0054DB48-2C82-41DA-A5B9-A378AE12D9E6}" presName="comp2" presStyleCnt="0"/>
      <dgm:spPr/>
    </dgm:pt>
    <dgm:pt modelId="{061120C2-8421-4498-9A14-9CA5CAF90D20}" type="pres">
      <dgm:prSet presAssocID="{0054DB48-2C82-41DA-A5B9-A378AE12D9E6}" presName="circle2" presStyleLbl="node1" presStyleIdx="1" presStyleCnt="3"/>
      <dgm:spPr/>
    </dgm:pt>
    <dgm:pt modelId="{32AE7007-F49A-4FAE-8067-932D1F043E08}" type="pres">
      <dgm:prSet presAssocID="{0054DB48-2C82-41DA-A5B9-A378AE12D9E6}" presName="c2text" presStyleLbl="node1" presStyleIdx="1" presStyleCnt="3">
        <dgm:presLayoutVars>
          <dgm:bulletEnabled val="1"/>
        </dgm:presLayoutVars>
      </dgm:prSet>
      <dgm:spPr/>
    </dgm:pt>
    <dgm:pt modelId="{8D6E62CF-F07E-400B-9F6E-F31AB1536C60}" type="pres">
      <dgm:prSet presAssocID="{0054DB48-2C82-41DA-A5B9-A378AE12D9E6}" presName="comp3" presStyleCnt="0"/>
      <dgm:spPr/>
    </dgm:pt>
    <dgm:pt modelId="{D39E8CDC-63F9-41CB-A81A-C1D6961106CC}" type="pres">
      <dgm:prSet presAssocID="{0054DB48-2C82-41DA-A5B9-A378AE12D9E6}" presName="circle3" presStyleLbl="node1" presStyleIdx="2" presStyleCnt="3" custLinFactNeighborY="-662"/>
      <dgm:spPr/>
    </dgm:pt>
    <dgm:pt modelId="{0DC4109A-126E-44E6-8AE0-555FF399881D}" type="pres">
      <dgm:prSet presAssocID="{0054DB48-2C82-41DA-A5B9-A378AE12D9E6}" presName="c3text" presStyleLbl="node1" presStyleIdx="2" presStyleCnt="3">
        <dgm:presLayoutVars>
          <dgm:bulletEnabled val="1"/>
        </dgm:presLayoutVars>
      </dgm:prSet>
      <dgm:spPr/>
    </dgm:pt>
  </dgm:ptLst>
  <dgm:cxnLst>
    <dgm:cxn modelId="{51CA2606-DAB3-44DB-A6D9-FD0B5EE15A53}" type="presOf" srcId="{80F67936-C017-42A7-84EE-FFF0E3333C9D}" destId="{549E8852-740F-46A7-887E-75DFDC0146AB}" srcOrd="1" destOrd="0" presId="urn:microsoft.com/office/officeart/2005/8/layout/venn2"/>
    <dgm:cxn modelId="{16133B21-249B-40C6-A555-7721AA11A3D0}" srcId="{0054DB48-2C82-41DA-A5B9-A378AE12D9E6}" destId="{80F67936-C017-42A7-84EE-FFF0E3333C9D}" srcOrd="0" destOrd="0" parTransId="{8F0BE116-EFC4-4B60-8F27-9B22927BCE33}" sibTransId="{B2C536F9-A9BB-4179-98C0-208961D4335E}"/>
    <dgm:cxn modelId="{DADBC422-4FFF-4ACF-8804-F824CD3F4E6B}" type="presOf" srcId="{4CCD1B8B-5ECB-4E63-A8F4-7E48CB2DE569}" destId="{061120C2-8421-4498-9A14-9CA5CAF90D20}" srcOrd="0" destOrd="0" presId="urn:microsoft.com/office/officeart/2005/8/layout/venn2"/>
    <dgm:cxn modelId="{5DAF405C-0A2B-49AB-8DA1-BB59C41528F9}" type="presOf" srcId="{0054DB48-2C82-41DA-A5B9-A378AE12D9E6}" destId="{86A259F3-B782-4FE2-9576-84861EC9D653}" srcOrd="0" destOrd="0" presId="urn:microsoft.com/office/officeart/2005/8/layout/venn2"/>
    <dgm:cxn modelId="{8174645E-BA12-4DB3-9232-3E79675C9949}" type="presOf" srcId="{39C01782-2C35-4EB6-84C3-7DAA5FF89BD3}" destId="{D39E8CDC-63F9-41CB-A81A-C1D6961106CC}" srcOrd="0" destOrd="0" presId="urn:microsoft.com/office/officeart/2005/8/layout/venn2"/>
    <dgm:cxn modelId="{FA54C166-D412-4CA8-908F-D35BF9CDDEDE}" type="presOf" srcId="{39C01782-2C35-4EB6-84C3-7DAA5FF89BD3}" destId="{0DC4109A-126E-44E6-8AE0-555FF399881D}" srcOrd="1" destOrd="0" presId="urn:microsoft.com/office/officeart/2005/8/layout/venn2"/>
    <dgm:cxn modelId="{C6FC7293-0A9A-4DEA-9AF8-688BF595E3F5}" type="presOf" srcId="{80F67936-C017-42A7-84EE-FFF0E3333C9D}" destId="{30766D2F-B4A9-4B05-A933-62D183720C34}" srcOrd="0" destOrd="0" presId="urn:microsoft.com/office/officeart/2005/8/layout/venn2"/>
    <dgm:cxn modelId="{D778BFBD-0E55-4DC2-803D-5B6CFCF9BD5B}" srcId="{0054DB48-2C82-41DA-A5B9-A378AE12D9E6}" destId="{39C01782-2C35-4EB6-84C3-7DAA5FF89BD3}" srcOrd="2" destOrd="0" parTransId="{D8C8B52D-6A12-46FC-9ACF-68E7A6386943}" sibTransId="{81012783-D2D1-4645-A4B2-22E477643730}"/>
    <dgm:cxn modelId="{6B7AE6BD-2B55-498A-80FD-CE71494A011F}" srcId="{0054DB48-2C82-41DA-A5B9-A378AE12D9E6}" destId="{4CCD1B8B-5ECB-4E63-A8F4-7E48CB2DE569}" srcOrd="1" destOrd="0" parTransId="{8C048F09-3543-4617-8522-B0A459ECE227}" sibTransId="{FCBCA733-FA98-420A-9E44-603362E3AB9C}"/>
    <dgm:cxn modelId="{7E9948F1-5D19-47AF-8B33-F9D34DCF3A72}" type="presOf" srcId="{4CCD1B8B-5ECB-4E63-A8F4-7E48CB2DE569}" destId="{32AE7007-F49A-4FAE-8067-932D1F043E08}" srcOrd="1" destOrd="0" presId="urn:microsoft.com/office/officeart/2005/8/layout/venn2"/>
    <dgm:cxn modelId="{151527D2-F505-45DE-BCAA-4C504EE917FA}" type="presParOf" srcId="{86A259F3-B782-4FE2-9576-84861EC9D653}" destId="{1E572F50-2B67-4E0C-B456-037BCF284C45}" srcOrd="0" destOrd="0" presId="urn:microsoft.com/office/officeart/2005/8/layout/venn2"/>
    <dgm:cxn modelId="{82B686C7-C5F5-4750-B562-5815AF5E58D8}" type="presParOf" srcId="{1E572F50-2B67-4E0C-B456-037BCF284C45}" destId="{30766D2F-B4A9-4B05-A933-62D183720C34}" srcOrd="0" destOrd="0" presId="urn:microsoft.com/office/officeart/2005/8/layout/venn2"/>
    <dgm:cxn modelId="{5269B3C3-33F2-4C7D-AEE7-071B9BDA0406}" type="presParOf" srcId="{1E572F50-2B67-4E0C-B456-037BCF284C45}" destId="{549E8852-740F-46A7-887E-75DFDC0146AB}" srcOrd="1" destOrd="0" presId="urn:microsoft.com/office/officeart/2005/8/layout/venn2"/>
    <dgm:cxn modelId="{256F49EE-7DEA-4A43-8D32-D87B9584EE49}" type="presParOf" srcId="{86A259F3-B782-4FE2-9576-84861EC9D653}" destId="{F0BFCFF6-5E0C-482C-9282-18EAADB82954}" srcOrd="1" destOrd="0" presId="urn:microsoft.com/office/officeart/2005/8/layout/venn2"/>
    <dgm:cxn modelId="{07A0CE8F-5167-45BA-A29D-63E0C179DA0A}" type="presParOf" srcId="{F0BFCFF6-5E0C-482C-9282-18EAADB82954}" destId="{061120C2-8421-4498-9A14-9CA5CAF90D20}" srcOrd="0" destOrd="0" presId="urn:microsoft.com/office/officeart/2005/8/layout/venn2"/>
    <dgm:cxn modelId="{89B0B6A7-9B7B-435B-AD57-3B46D1820AF2}" type="presParOf" srcId="{F0BFCFF6-5E0C-482C-9282-18EAADB82954}" destId="{32AE7007-F49A-4FAE-8067-932D1F043E08}" srcOrd="1" destOrd="0" presId="urn:microsoft.com/office/officeart/2005/8/layout/venn2"/>
    <dgm:cxn modelId="{983BFFAC-DDD9-4AC3-AE92-5E7D9FE116F9}" type="presParOf" srcId="{86A259F3-B782-4FE2-9576-84861EC9D653}" destId="{8D6E62CF-F07E-400B-9F6E-F31AB1536C60}" srcOrd="2" destOrd="0" presId="urn:microsoft.com/office/officeart/2005/8/layout/venn2"/>
    <dgm:cxn modelId="{7392A8AF-5AFD-4C93-AAB4-3E5D89308F88}" type="presParOf" srcId="{8D6E62CF-F07E-400B-9F6E-F31AB1536C60}" destId="{D39E8CDC-63F9-41CB-A81A-C1D6961106CC}" srcOrd="0" destOrd="0" presId="urn:microsoft.com/office/officeart/2005/8/layout/venn2"/>
    <dgm:cxn modelId="{FF932621-F48C-48C7-A2EE-75702AD8112F}" type="presParOf" srcId="{8D6E62CF-F07E-400B-9F6E-F31AB1536C60}" destId="{0DC4109A-126E-44E6-8AE0-555FF399881D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66D2F-B4A9-4B05-A933-62D183720C34}">
      <dsp:nvSpPr>
        <dsp:cNvPr id="0" name=""/>
        <dsp:cNvSpPr/>
      </dsp:nvSpPr>
      <dsp:spPr>
        <a:xfrm>
          <a:off x="246253" y="0"/>
          <a:ext cx="3018789" cy="3018789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Role-Based</a:t>
          </a:r>
        </a:p>
      </dsp:txBody>
      <dsp:txXfrm>
        <a:off x="1228114" y="150939"/>
        <a:ext cx="1055067" cy="452818"/>
      </dsp:txXfrm>
    </dsp:sp>
    <dsp:sp modelId="{061120C2-8421-4498-9A14-9CA5CAF90D20}">
      <dsp:nvSpPr>
        <dsp:cNvPr id="0" name=""/>
        <dsp:cNvSpPr/>
      </dsp:nvSpPr>
      <dsp:spPr>
        <a:xfrm>
          <a:off x="623601" y="754697"/>
          <a:ext cx="2264092" cy="2264092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Discretinaory</a:t>
          </a:r>
          <a:endParaRPr lang="en-US" sz="1100" kern="1200" dirty="0"/>
        </a:p>
      </dsp:txBody>
      <dsp:txXfrm>
        <a:off x="1228114" y="896203"/>
        <a:ext cx="1055067" cy="424517"/>
      </dsp:txXfrm>
    </dsp:sp>
    <dsp:sp modelId="{D39E8CDC-63F9-41CB-A81A-C1D6961106CC}">
      <dsp:nvSpPr>
        <dsp:cNvPr id="0" name=""/>
        <dsp:cNvSpPr/>
      </dsp:nvSpPr>
      <dsp:spPr>
        <a:xfrm>
          <a:off x="1000950" y="1499402"/>
          <a:ext cx="1509394" cy="1509394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Mandatory</a:t>
          </a:r>
        </a:p>
      </dsp:txBody>
      <dsp:txXfrm>
        <a:off x="1221996" y="1876751"/>
        <a:ext cx="1067303" cy="754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146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67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417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72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180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628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44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265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92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18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ndemandelearning.cisco.com/cybersec-fastlane/secfnd/search?query=SI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irst.org/cvss/cvss-v30-user_guide_v1.4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1</a:t>
            </a:fld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3" name="Image1">
            <a:extLst>
              <a:ext uri="{FF2B5EF4-FFF2-40B4-BE49-F238E27FC236}">
                <a16:creationId xmlns:a16="http://schemas.microsoft.com/office/drawing/2014/main" id="{BB60F566-7EB4-4C01-A8A6-53469155645F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43125" y="1134998"/>
            <a:ext cx="4857750" cy="3362325"/>
          </a:xfrm>
          <a:prstGeom prst="rect">
            <a:avLst/>
          </a:prstGeom>
          <a:ln>
            <a:noFill/>
            <a:prstDash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DB9606-7E7C-4F26-A478-372A4C0E44BB}"/>
              </a:ext>
            </a:extLst>
          </p:cNvPr>
          <p:cNvSpPr txBox="1"/>
          <p:nvPr/>
        </p:nvSpPr>
        <p:spPr>
          <a:xfrm>
            <a:off x="3127248" y="461511"/>
            <a:ext cx="288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aleway Light" panose="020B0604020202020204" charset="0"/>
              </a:rPr>
              <a:t>Information Security CIA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10</a:t>
            </a:fld>
            <a:endParaRPr lang="en" dirty="0"/>
          </a:p>
        </p:txBody>
      </p:sp>
      <p:pic>
        <p:nvPicPr>
          <p:cNvPr id="3" name="Image1">
            <a:extLst>
              <a:ext uri="{FF2B5EF4-FFF2-40B4-BE49-F238E27FC236}">
                <a16:creationId xmlns:a16="http://schemas.microsoft.com/office/drawing/2014/main" id="{7A982948-481C-45D7-A639-99D35F65BE28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91067" y="386080"/>
            <a:ext cx="4761865" cy="4371340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1355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11</a:t>
            </a:fld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3" name="Image1">
            <a:extLst>
              <a:ext uri="{FF2B5EF4-FFF2-40B4-BE49-F238E27FC236}">
                <a16:creationId xmlns:a16="http://schemas.microsoft.com/office/drawing/2014/main" id="{8EFCE281-B49D-4B7B-A724-DA53CFE5D0D0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63027" y="1979358"/>
            <a:ext cx="6417945" cy="2233295"/>
          </a:xfrm>
          <a:prstGeom prst="rect">
            <a:avLst/>
          </a:prstGeom>
          <a:ln>
            <a:noFill/>
            <a:prstDash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98426C-DDDC-4852-A969-9C48F2B044D0}"/>
              </a:ext>
            </a:extLst>
          </p:cNvPr>
          <p:cNvSpPr txBox="1"/>
          <p:nvPr/>
        </p:nvSpPr>
        <p:spPr>
          <a:xfrm>
            <a:off x="2956560" y="465765"/>
            <a:ext cx="323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Raleway Light" panose="020B0604020202020204" charset="0"/>
              </a:rPr>
              <a:t>Security Operations Center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B6F5F-0032-47A2-994D-DDAF07D84A03}"/>
              </a:ext>
            </a:extLst>
          </p:cNvPr>
          <p:cNvSpPr txBox="1"/>
          <p:nvPr/>
        </p:nvSpPr>
        <p:spPr>
          <a:xfrm>
            <a:off x="539600" y="835097"/>
            <a:ext cx="806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 Light" panose="020B0604020202020204" charset="0"/>
              </a:rPr>
              <a:t>A SOC is </a:t>
            </a:r>
            <a:r>
              <a:rPr lang="tr-TR" dirty="0" err="1">
                <a:latin typeface="Raleway Light" panose="020B0604020202020204" charset="0"/>
              </a:rPr>
              <a:t>related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people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processes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technologies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involved</a:t>
            </a:r>
            <a:r>
              <a:rPr lang="tr-TR" dirty="0">
                <a:latin typeface="Raleway Light" panose="020B0604020202020204" charset="0"/>
              </a:rPr>
              <a:t> in </a:t>
            </a:r>
            <a:r>
              <a:rPr lang="tr-TR" dirty="0" err="1">
                <a:latin typeface="Raleway Light" panose="020B0604020202020204" charset="0"/>
              </a:rPr>
              <a:t>providing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situational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awareness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through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detection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containment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remediation</a:t>
            </a:r>
            <a:r>
              <a:rPr lang="tr-TR" dirty="0">
                <a:latin typeface="Raleway Light" panose="020B0604020202020204" charset="0"/>
              </a:rPr>
              <a:t> of </a:t>
            </a:r>
            <a:r>
              <a:rPr lang="tr-TR" dirty="0" err="1">
                <a:latin typeface="Raleway Light" panose="020B0604020202020204" charset="0"/>
              </a:rPr>
              <a:t>information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security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threats</a:t>
            </a:r>
            <a:r>
              <a:rPr lang="tr-TR" dirty="0">
                <a:latin typeface="Raleway Light" panose="020B0604020202020204" charset="0"/>
              </a:rPr>
              <a:t>. Using a </a:t>
            </a:r>
            <a:r>
              <a:rPr lang="tr-TR" dirty="0" err="1">
                <a:latin typeface="Raleway Light" panose="020B0604020202020204" charset="0"/>
              </a:rPr>
              <a:t>measured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consistent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creative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approach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security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incident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response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security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monitoring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delivers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most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effective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efficient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results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for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organization</a:t>
            </a:r>
            <a:r>
              <a:rPr lang="tr-TR" dirty="0">
                <a:latin typeface="Raleway Light" panose="020B0604020202020204" charset="0"/>
              </a:rPr>
              <a:t>. </a:t>
            </a:r>
            <a:endParaRPr lang="en-US" dirty="0">
              <a:latin typeface="Raleway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56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2</a:t>
            </a:fld>
            <a:endParaRPr lang="en" dirty="0"/>
          </a:p>
        </p:txBody>
      </p:sp>
      <p:pic>
        <p:nvPicPr>
          <p:cNvPr id="3" name="Image1">
            <a:extLst>
              <a:ext uri="{FF2B5EF4-FFF2-40B4-BE49-F238E27FC236}">
                <a16:creationId xmlns:a16="http://schemas.microsoft.com/office/drawing/2014/main" id="{F8F346FB-1BCF-4CF7-BA91-5C328F45093F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91932" y="1340370"/>
            <a:ext cx="6160135" cy="3249930"/>
          </a:xfrm>
          <a:prstGeom prst="rect">
            <a:avLst/>
          </a:prstGeom>
          <a:ln>
            <a:noFill/>
            <a:prstDash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7CE46A-A078-4590-987F-B1CF4F4E0385}"/>
              </a:ext>
            </a:extLst>
          </p:cNvPr>
          <p:cNvSpPr txBox="1"/>
          <p:nvPr/>
        </p:nvSpPr>
        <p:spPr>
          <a:xfrm>
            <a:off x="2657856" y="553200"/>
            <a:ext cx="382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aleway Light" panose="020B0604020202020204" charset="0"/>
              </a:rPr>
              <a:t>Personally Identifiable Information</a:t>
            </a:r>
          </a:p>
        </p:txBody>
      </p:sp>
    </p:spTree>
    <p:extLst>
      <p:ext uri="{BB962C8B-B14F-4D97-AF65-F5344CB8AC3E}">
        <p14:creationId xmlns:p14="http://schemas.microsoft.com/office/powerpoint/2010/main" val="271775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3</a:t>
            </a:fld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D77CD0-B9F8-4C4C-B7CF-ADFCFF91F8A9}"/>
              </a:ext>
            </a:extLst>
          </p:cNvPr>
          <p:cNvSpPr txBox="1"/>
          <p:nvPr/>
        </p:nvSpPr>
        <p:spPr>
          <a:xfrm>
            <a:off x="4212336" y="438912"/>
            <a:ext cx="71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Raleway Light" panose="020B0604020202020204" charset="0"/>
              </a:rPr>
              <a:t>Risk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1EF25-8675-4A38-A285-54FE03BE0068}"/>
              </a:ext>
            </a:extLst>
          </p:cNvPr>
          <p:cNvSpPr txBox="1"/>
          <p:nvPr/>
        </p:nvSpPr>
        <p:spPr>
          <a:xfrm>
            <a:off x="512064" y="808244"/>
            <a:ext cx="7936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 Light" panose="020B0604020202020204" charset="0"/>
              </a:rPr>
              <a:t>Risk is a </a:t>
            </a:r>
            <a:r>
              <a:rPr lang="tr-TR" dirty="0" err="1">
                <a:latin typeface="Raleway Light" panose="020B0604020202020204" charset="0"/>
              </a:rPr>
              <a:t>function</a:t>
            </a:r>
            <a:r>
              <a:rPr lang="tr-TR" dirty="0">
                <a:latin typeface="Raleway Light" panose="020B0604020202020204" charset="0"/>
              </a:rPr>
              <a:t> of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likelihood</a:t>
            </a:r>
            <a:r>
              <a:rPr lang="tr-TR" dirty="0">
                <a:latin typeface="Raleway Light" panose="020B0604020202020204" charset="0"/>
              </a:rPr>
              <a:t> of a </a:t>
            </a:r>
            <a:r>
              <a:rPr lang="tr-TR" dirty="0" err="1">
                <a:latin typeface="Raleway Light" panose="020B0604020202020204" charset="0"/>
              </a:rPr>
              <a:t>given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threat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source’s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exercising</a:t>
            </a:r>
            <a:r>
              <a:rPr lang="tr-TR" dirty="0">
                <a:latin typeface="Raleway Light" panose="020B0604020202020204" charset="0"/>
              </a:rPr>
              <a:t> a </a:t>
            </a:r>
            <a:r>
              <a:rPr lang="tr-TR" dirty="0" err="1">
                <a:latin typeface="Raleway Light" panose="020B0604020202020204" charset="0"/>
              </a:rPr>
              <a:t>particular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potential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vulnerability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resulting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impact</a:t>
            </a:r>
            <a:r>
              <a:rPr lang="tr-TR" dirty="0">
                <a:latin typeface="Raleway Light" panose="020B0604020202020204" charset="0"/>
              </a:rPr>
              <a:t> of </a:t>
            </a:r>
            <a:r>
              <a:rPr lang="tr-TR" dirty="0" err="1">
                <a:latin typeface="Raleway Light" panose="020B0604020202020204" charset="0"/>
              </a:rPr>
              <a:t>that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adverse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event</a:t>
            </a:r>
            <a:r>
              <a:rPr lang="tr-TR" dirty="0">
                <a:latin typeface="Raleway Light" panose="020B0604020202020204" charset="0"/>
              </a:rPr>
              <a:t> on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organization</a:t>
            </a:r>
            <a:r>
              <a:rPr lang="tr-TR" dirty="0">
                <a:latin typeface="Raleway Light" panose="020B0604020202020204" charset="0"/>
              </a:rPr>
              <a:t>.</a:t>
            </a:r>
            <a:endParaRPr lang="en-US" dirty="0">
              <a:latin typeface="Raleway Light" panose="020B0604020202020204" charset="0"/>
            </a:endParaRPr>
          </a:p>
        </p:txBody>
      </p:sp>
      <p:pic>
        <p:nvPicPr>
          <p:cNvPr id="5" name="Image1">
            <a:extLst>
              <a:ext uri="{FF2B5EF4-FFF2-40B4-BE49-F238E27FC236}">
                <a16:creationId xmlns:a16="http://schemas.microsoft.com/office/drawing/2014/main" id="{40C3FE67-40BE-4761-9DC9-851CEBC320F1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04502" y="1453146"/>
            <a:ext cx="2952115" cy="247650"/>
          </a:xfrm>
          <a:prstGeom prst="rect">
            <a:avLst/>
          </a:prstGeom>
          <a:ln>
            <a:noFill/>
            <a:prstDash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53AA37-D0AB-4DF7-8889-711007BD5BDA}"/>
              </a:ext>
            </a:extLst>
          </p:cNvPr>
          <p:cNvSpPr txBox="1"/>
          <p:nvPr/>
        </p:nvSpPr>
        <p:spPr>
          <a:xfrm>
            <a:off x="512064" y="1700796"/>
            <a:ext cx="79369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Raleway Light" panose="020B0604020202020204" charset="0"/>
              </a:rPr>
              <a:t>Business Risk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Raleway Light" panose="020B0604020202020204" charset="0"/>
              </a:rPr>
              <a:t>Data Risk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Raleway Light" panose="020B0604020202020204" charset="0"/>
              </a:rPr>
              <a:t>Data Loss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Raleway Light" panose="020B0604020202020204" charset="0"/>
              </a:rPr>
              <a:t>Systems Risk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Raleway Light" panose="020B0604020202020204" charset="0"/>
              </a:rPr>
              <a:t>Insider Threat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Raleway Light" panose="020B0604020202020204" charset="0"/>
              </a:rPr>
              <a:t>Application Risk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868A9-FBCF-4A0D-9F62-09E933BD5568}"/>
              </a:ext>
            </a:extLst>
          </p:cNvPr>
          <p:cNvSpPr txBox="1"/>
          <p:nvPr/>
        </p:nvSpPr>
        <p:spPr>
          <a:xfrm>
            <a:off x="512064" y="3291839"/>
            <a:ext cx="81930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Risk Management: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Raleway Light" panose="020B0604020202020204" charset="0"/>
              </a:rPr>
              <a:t>Risk Acceptance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Raleway Light" panose="020B0604020202020204" charset="0"/>
              </a:rPr>
              <a:t>Risk Avoidance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Raleway Light" panose="020B0604020202020204" charset="0"/>
              </a:rPr>
              <a:t>Risk Limitation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Raleway Light" panose="020B0604020202020204" charset="0"/>
              </a:rPr>
              <a:t>Risk Transfer</a:t>
            </a:r>
          </a:p>
        </p:txBody>
      </p:sp>
    </p:spTree>
    <p:extLst>
      <p:ext uri="{BB962C8B-B14F-4D97-AF65-F5344CB8AC3E}">
        <p14:creationId xmlns:p14="http://schemas.microsoft.com/office/powerpoint/2010/main" val="370488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4</a:t>
            </a:fld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5F8EEF-697A-417B-9788-9C676B97D015}"/>
              </a:ext>
            </a:extLst>
          </p:cNvPr>
          <p:cNvSpPr txBox="1"/>
          <p:nvPr/>
        </p:nvSpPr>
        <p:spPr>
          <a:xfrm>
            <a:off x="3054096" y="414528"/>
            <a:ext cx="303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Raleway Light" panose="020B0604020202020204" charset="0"/>
              </a:rPr>
              <a:t>Vulnerability Assessment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0F1F95-6E6A-4C11-8542-19DD63A3203E}"/>
              </a:ext>
            </a:extLst>
          </p:cNvPr>
          <p:cNvSpPr txBox="1"/>
          <p:nvPr/>
        </p:nvSpPr>
        <p:spPr>
          <a:xfrm>
            <a:off x="536448" y="783860"/>
            <a:ext cx="8067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 Light" panose="020B0604020202020204" charset="0"/>
              </a:rPr>
              <a:t>A </a:t>
            </a:r>
            <a:r>
              <a:rPr lang="tr-TR" dirty="0" err="1">
                <a:latin typeface="Raleway Light" panose="020B0604020202020204" charset="0"/>
              </a:rPr>
              <a:t>vulnerability</a:t>
            </a:r>
            <a:r>
              <a:rPr lang="tr-TR" dirty="0">
                <a:latin typeface="Raleway Light" panose="020B0604020202020204" charset="0"/>
              </a:rPr>
              <a:t> is a </a:t>
            </a:r>
            <a:r>
              <a:rPr lang="tr-TR" dirty="0" err="1">
                <a:latin typeface="Raleway Light" panose="020B0604020202020204" charset="0"/>
              </a:rPr>
              <a:t>defect</a:t>
            </a:r>
            <a:r>
              <a:rPr lang="tr-TR" dirty="0">
                <a:latin typeface="Raleway Light" panose="020B0604020202020204" charset="0"/>
              </a:rPr>
              <a:t> in software </a:t>
            </a:r>
            <a:r>
              <a:rPr lang="tr-TR" dirty="0" err="1">
                <a:latin typeface="Raleway Light" panose="020B0604020202020204" charset="0"/>
              </a:rPr>
              <a:t>or</a:t>
            </a:r>
            <a:r>
              <a:rPr lang="tr-TR" dirty="0">
                <a:latin typeface="Raleway Light" panose="020B0604020202020204" charset="0"/>
              </a:rPr>
              <a:t> hardware, at </a:t>
            </a:r>
            <a:r>
              <a:rPr lang="tr-TR" dirty="0" err="1">
                <a:latin typeface="Raleway Light" panose="020B0604020202020204" charset="0"/>
              </a:rPr>
              <a:t>least</a:t>
            </a:r>
            <a:r>
              <a:rPr lang="tr-TR" dirty="0">
                <a:latin typeface="Raleway Light" panose="020B0604020202020204" charset="0"/>
              </a:rPr>
              <a:t> in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context</a:t>
            </a:r>
            <a:r>
              <a:rPr lang="tr-TR" dirty="0">
                <a:latin typeface="Raleway Light" panose="020B0604020202020204" charset="0"/>
              </a:rPr>
              <a:t> of </a:t>
            </a:r>
            <a:r>
              <a:rPr lang="tr-TR" dirty="0" err="1">
                <a:latin typeface="Raleway Light" panose="020B0604020202020204" charset="0"/>
              </a:rPr>
              <a:t>information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security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it is </a:t>
            </a:r>
            <a:r>
              <a:rPr lang="tr-TR" dirty="0" err="1">
                <a:latin typeface="Raleway Light" panose="020B0604020202020204" charset="0"/>
              </a:rPr>
              <a:t>paired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with</a:t>
            </a:r>
            <a:r>
              <a:rPr lang="tr-TR" dirty="0">
                <a:latin typeface="Raleway Light" panose="020B0604020202020204" charset="0"/>
              </a:rPr>
              <a:t> an </a:t>
            </a:r>
            <a:r>
              <a:rPr lang="tr-TR" dirty="0" err="1">
                <a:latin typeface="Raleway Light" panose="020B0604020202020204" charset="0"/>
              </a:rPr>
              <a:t>exploit</a:t>
            </a:r>
            <a:r>
              <a:rPr lang="tr-TR" dirty="0">
                <a:latin typeface="Raleway Light" panose="020B0604020202020204" charset="0"/>
              </a:rPr>
              <a:t> as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means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exercise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that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vulnerability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some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end</a:t>
            </a:r>
            <a:endParaRPr lang="en-US" dirty="0">
              <a:latin typeface="Raleway Light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EF2E9-4EAE-4BEC-845B-451AFD8D6D32}"/>
              </a:ext>
            </a:extLst>
          </p:cNvPr>
          <p:cNvSpPr txBox="1"/>
          <p:nvPr/>
        </p:nvSpPr>
        <p:spPr>
          <a:xfrm>
            <a:off x="536448" y="1377815"/>
            <a:ext cx="80679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Light" panose="020B0604020202020204" charset="0"/>
              </a:rPr>
              <a:t>Vulnerability Assessment Process Steps: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Raleway Light" panose="020B0604020202020204" charset="0"/>
              </a:rPr>
              <a:t>Device Discovery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Raleway Light" panose="020B0604020202020204" charset="0"/>
              </a:rPr>
              <a:t>Service </a:t>
            </a:r>
            <a:r>
              <a:rPr lang="en-US" dirty="0" err="1">
                <a:latin typeface="Raleway Light" panose="020B0604020202020204" charset="0"/>
              </a:rPr>
              <a:t>Enumaration</a:t>
            </a:r>
            <a:endParaRPr lang="en-US" dirty="0">
              <a:latin typeface="Raleway Light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Raleway Light" panose="020B0604020202020204" charset="0"/>
              </a:rPr>
              <a:t>Scanning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Raleway Light" panose="020B0604020202020204" charset="0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74583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5</a:t>
            </a:fld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9F5B22-5FEE-4DBB-9FBC-7F76B93AB0CD}"/>
              </a:ext>
            </a:extLst>
          </p:cNvPr>
          <p:cNvSpPr txBox="1"/>
          <p:nvPr/>
        </p:nvSpPr>
        <p:spPr>
          <a:xfrm>
            <a:off x="4120896" y="372963"/>
            <a:ext cx="90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Raleway Light" panose="020B0604020202020204" charset="0"/>
              </a:rPr>
              <a:t>CVSS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535655-492A-48BC-B045-3547C5A58C24}"/>
              </a:ext>
            </a:extLst>
          </p:cNvPr>
          <p:cNvSpPr txBox="1"/>
          <p:nvPr/>
        </p:nvSpPr>
        <p:spPr>
          <a:xfrm>
            <a:off x="524256" y="742295"/>
            <a:ext cx="80801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Light" panose="020B0604020202020204" charset="0"/>
              </a:rPr>
              <a:t>   </a:t>
            </a:r>
            <a:r>
              <a:rPr lang="tr-TR" dirty="0">
                <a:latin typeface="Raleway Light" panose="020B0604020202020204" charset="0"/>
              </a:rPr>
              <a:t>CVSS is a </a:t>
            </a:r>
            <a:r>
              <a:rPr lang="tr-TR" dirty="0" err="1">
                <a:latin typeface="Raleway Light" panose="020B0604020202020204" charset="0"/>
              </a:rPr>
              <a:t>free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open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industry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standard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for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assessing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severity</a:t>
            </a:r>
            <a:r>
              <a:rPr lang="tr-TR" dirty="0">
                <a:latin typeface="Raleway Light" panose="020B0604020202020204" charset="0"/>
              </a:rPr>
              <a:t> of </a:t>
            </a:r>
            <a:r>
              <a:rPr lang="tr-TR" dirty="0" err="1">
                <a:latin typeface="Raleway Light" panose="020B0604020202020204" charset="0"/>
              </a:rPr>
              <a:t>computer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system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security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vulnerabilities</a:t>
            </a:r>
            <a:r>
              <a:rPr lang="tr-TR" dirty="0">
                <a:latin typeface="Raleway Light" panose="020B0604020202020204" charset="0"/>
              </a:rPr>
              <a:t>. </a:t>
            </a:r>
            <a:r>
              <a:rPr lang="tr-TR" dirty="0" err="1">
                <a:latin typeface="Raleway Light" panose="020B0604020202020204" charset="0"/>
              </a:rPr>
              <a:t>Its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development</a:t>
            </a:r>
            <a:r>
              <a:rPr lang="tr-TR" dirty="0">
                <a:latin typeface="Raleway Light" panose="020B0604020202020204" charset="0"/>
              </a:rPr>
              <a:t> has </a:t>
            </a:r>
            <a:r>
              <a:rPr lang="tr-TR" dirty="0" err="1">
                <a:latin typeface="Raleway Light" panose="020B0604020202020204" charset="0"/>
              </a:rPr>
              <a:t>been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overseen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by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CVSS </a:t>
            </a:r>
            <a:r>
              <a:rPr lang="tr-TR" dirty="0">
                <a:latin typeface="Raleway Light" panose="020B0604020202020204" charset="0"/>
                <a:hlinkClick r:id="rId3"/>
              </a:rPr>
              <a:t>SIG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with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input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from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representatives</a:t>
            </a:r>
            <a:r>
              <a:rPr lang="tr-TR" dirty="0">
                <a:latin typeface="Raleway Light" panose="020B0604020202020204" charset="0"/>
              </a:rPr>
              <a:t> of a </a:t>
            </a:r>
            <a:r>
              <a:rPr lang="tr-TR" dirty="0" err="1">
                <a:latin typeface="Raleway Light" panose="020B0604020202020204" charset="0"/>
              </a:rPr>
              <a:t>broad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range</a:t>
            </a:r>
            <a:r>
              <a:rPr lang="tr-TR" dirty="0">
                <a:latin typeface="Raleway Light" panose="020B0604020202020204" charset="0"/>
              </a:rPr>
              <a:t> of </a:t>
            </a:r>
            <a:r>
              <a:rPr lang="tr-TR" dirty="0" err="1">
                <a:latin typeface="Raleway Light" panose="020B0604020202020204" charset="0"/>
              </a:rPr>
              <a:t>industry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sectors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from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banking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finance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technology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academia</a:t>
            </a:r>
            <a:r>
              <a:rPr lang="tr-TR" dirty="0">
                <a:latin typeface="Raleway Light" panose="020B0604020202020204" charset="0"/>
              </a:rPr>
              <a:t>. CVSS </a:t>
            </a:r>
            <a:r>
              <a:rPr lang="tr-TR" dirty="0" err="1">
                <a:latin typeface="Raleway Light" panose="020B0604020202020204" charset="0"/>
              </a:rPr>
              <a:t>attempts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assign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severity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scores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vulnerabilities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allowing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responders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prioritize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responses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resources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according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threat</a:t>
            </a:r>
            <a:r>
              <a:rPr lang="tr-TR" dirty="0">
                <a:latin typeface="Raleway Light" panose="020B0604020202020204" charset="0"/>
              </a:rPr>
              <a:t>. </a:t>
            </a:r>
            <a:endParaRPr lang="en-US" dirty="0">
              <a:latin typeface="Raleway Light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F20C3-949D-42F6-AB6B-14412D7086B5}"/>
              </a:ext>
            </a:extLst>
          </p:cNvPr>
          <p:cNvSpPr txBox="1"/>
          <p:nvPr/>
        </p:nvSpPr>
        <p:spPr>
          <a:xfrm>
            <a:off x="524256" y="2043660"/>
            <a:ext cx="808014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Raleway Light" panose="020B0604020202020204" charset="0"/>
              </a:rPr>
              <a:t>Metrics: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Raleway Light" panose="020B0604020202020204" charset="0"/>
              </a:rPr>
              <a:t>Attak</a:t>
            </a:r>
            <a:r>
              <a:rPr lang="en-US" dirty="0">
                <a:latin typeface="Raleway Light" panose="020B0604020202020204" charset="0"/>
              </a:rPr>
              <a:t> Vector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Raleway Light" panose="020B0604020202020204" charset="0"/>
              </a:rPr>
              <a:t>Attack Complexity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Raleway Light" panose="020B0604020202020204" charset="0"/>
              </a:rPr>
              <a:t>Privileges Required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Raleway Light" panose="020B0604020202020204" charset="0"/>
              </a:rPr>
              <a:t>User Interaction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Raleway Light" panose="020B0604020202020204" charset="0"/>
              </a:rPr>
              <a:t>Scope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Raleway Light" panose="020B0604020202020204" charset="0"/>
              </a:rPr>
              <a:t>Confidentiality Impact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Raleway Light" panose="020B0604020202020204" charset="0"/>
              </a:rPr>
              <a:t>Integrity Impact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Raleway Light" panose="020B0604020202020204" charset="0"/>
              </a:rPr>
              <a:t>Availability Impact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Raleway Light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 err="1">
                <a:latin typeface="Raleway ExtraBold" panose="020B0604020202020204" charset="0"/>
              </a:rPr>
              <a:t>For</a:t>
            </a:r>
            <a:r>
              <a:rPr lang="tr-TR" dirty="0">
                <a:latin typeface="Raleway ExtraBold" panose="020B0604020202020204" charset="0"/>
              </a:rPr>
              <a:t> </a:t>
            </a:r>
            <a:r>
              <a:rPr lang="tr-TR" dirty="0" err="1">
                <a:latin typeface="Raleway ExtraBold" panose="020B0604020202020204" charset="0"/>
              </a:rPr>
              <a:t>more</a:t>
            </a:r>
            <a:r>
              <a:rPr lang="tr-TR" dirty="0">
                <a:latin typeface="Raleway ExtraBold" panose="020B0604020202020204" charset="0"/>
              </a:rPr>
              <a:t> </a:t>
            </a:r>
            <a:r>
              <a:rPr lang="tr-TR" dirty="0" err="1">
                <a:latin typeface="Raleway ExtraBold" panose="020B0604020202020204" charset="0"/>
              </a:rPr>
              <a:t>information</a:t>
            </a:r>
            <a:r>
              <a:rPr lang="tr-TR" dirty="0">
                <a:latin typeface="Raleway ExtraBold" panose="020B0604020202020204" charset="0"/>
              </a:rPr>
              <a:t> on CVSS v3.0, </a:t>
            </a:r>
            <a:r>
              <a:rPr lang="tr-TR" dirty="0" err="1">
                <a:latin typeface="Raleway ExtraBold" panose="020B0604020202020204" charset="0"/>
              </a:rPr>
              <a:t>refer</a:t>
            </a:r>
            <a:r>
              <a:rPr lang="tr-TR" dirty="0">
                <a:latin typeface="Raleway ExtraBold" panose="020B0604020202020204" charset="0"/>
              </a:rPr>
              <a:t> </a:t>
            </a:r>
            <a:r>
              <a:rPr lang="tr-TR" dirty="0" err="1">
                <a:latin typeface="Raleway ExtraBold" panose="020B0604020202020204" charset="0"/>
              </a:rPr>
              <a:t>to</a:t>
            </a:r>
            <a:r>
              <a:rPr lang="tr-TR" dirty="0">
                <a:latin typeface="Raleway ExtraBold" panose="020B0604020202020204" charset="0"/>
              </a:rPr>
              <a:t> </a:t>
            </a:r>
            <a:r>
              <a:rPr lang="tr-TR" dirty="0" err="1">
                <a:latin typeface="Raleway ExtraBold" panose="020B0604020202020204" charset="0"/>
              </a:rPr>
              <a:t>the</a:t>
            </a:r>
            <a:r>
              <a:rPr lang="tr-TR" dirty="0">
                <a:latin typeface="Raleway ExtraBold" panose="020B0604020202020204" charset="0"/>
              </a:rPr>
              <a:t> CVSS v3.0 User Guide at </a:t>
            </a:r>
            <a:r>
              <a:rPr lang="tr-TR" dirty="0">
                <a:latin typeface="Raleway ExtraBold" panose="020B0604020202020204" charset="0"/>
                <a:hlinkClick r:id="rId4"/>
              </a:rPr>
              <a:t>https://www.first.org/cvss/cvss-v30-user_guide_v1.4.pdf</a:t>
            </a:r>
            <a:endParaRPr lang="en-US" dirty="0">
              <a:latin typeface="Raleway ExtraBol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Raleway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50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6</a:t>
            </a:fld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B9CF44-1516-45BF-A7C7-046BFE8C4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195" y="535509"/>
            <a:ext cx="4901609" cy="40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85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7</a:t>
            </a:fld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D4C937-ACBE-46F5-B470-7EE59F5F7336}"/>
              </a:ext>
            </a:extLst>
          </p:cNvPr>
          <p:cNvSpPr txBox="1"/>
          <p:nvPr/>
        </p:nvSpPr>
        <p:spPr>
          <a:xfrm>
            <a:off x="3054096" y="414529"/>
            <a:ext cx="303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Raleway Light" panose="020B0604020202020204" charset="0"/>
              </a:rPr>
              <a:t>Access Control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73A9B8-8446-4394-AD58-774DE74461A1}"/>
              </a:ext>
            </a:extLst>
          </p:cNvPr>
          <p:cNvSpPr txBox="1"/>
          <p:nvPr/>
        </p:nvSpPr>
        <p:spPr>
          <a:xfrm>
            <a:off x="539600" y="759477"/>
            <a:ext cx="8031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 Light" panose="020B0604020202020204" charset="0"/>
              </a:rPr>
              <a:t>Access </a:t>
            </a:r>
            <a:r>
              <a:rPr lang="tr-TR" dirty="0" err="1">
                <a:latin typeface="Raleway Light" panose="020B0604020202020204" charset="0"/>
              </a:rPr>
              <a:t>control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includes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control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over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access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network </a:t>
            </a:r>
            <a:r>
              <a:rPr lang="tr-TR" dirty="0" err="1">
                <a:latin typeface="Raleway Light" panose="020B0604020202020204" charset="0"/>
              </a:rPr>
              <a:t>resources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information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system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resources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information</a:t>
            </a:r>
            <a:r>
              <a:rPr lang="tr-TR" dirty="0">
                <a:latin typeface="Raleway Light" panose="020B0604020202020204" charset="0"/>
              </a:rPr>
              <a:t>. </a:t>
            </a:r>
            <a:r>
              <a:rPr lang="tr-TR" dirty="0" err="1">
                <a:latin typeface="Raleway Light" panose="020B0604020202020204" charset="0"/>
              </a:rPr>
              <a:t>It</a:t>
            </a:r>
            <a:r>
              <a:rPr lang="tr-TR" dirty="0">
                <a:latin typeface="Raleway Light" panose="020B0604020202020204" charset="0"/>
              </a:rPr>
              <a:t> is </a:t>
            </a:r>
            <a:r>
              <a:rPr lang="tr-TR" dirty="0" err="1">
                <a:latin typeface="Raleway Light" panose="020B0604020202020204" charset="0"/>
              </a:rPr>
              <a:t>crucial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for</a:t>
            </a:r>
            <a:r>
              <a:rPr lang="tr-TR" dirty="0">
                <a:latin typeface="Raleway Light" panose="020B0604020202020204" charset="0"/>
              </a:rPr>
              <a:t> an </a:t>
            </a:r>
            <a:r>
              <a:rPr lang="tr-TR" dirty="0" err="1">
                <a:latin typeface="Raleway Light" panose="020B0604020202020204" charset="0"/>
              </a:rPr>
              <a:t>organization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implement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proper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access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controls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protect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organization's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resources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information</a:t>
            </a:r>
            <a:r>
              <a:rPr lang="tr-TR" dirty="0">
                <a:latin typeface="Raleway Light" panose="020B0604020202020204" charset="0"/>
              </a:rPr>
              <a:t>. </a:t>
            </a:r>
            <a:endParaRPr lang="en-US" dirty="0">
              <a:latin typeface="Raleway Light" panose="020B060402020202020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4FDED0D-0DAC-4DB4-8421-83ECBF8C8C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6789305"/>
              </p:ext>
            </p:extLst>
          </p:nvPr>
        </p:nvGraphicFramePr>
        <p:xfrm>
          <a:off x="3054096" y="1571510"/>
          <a:ext cx="3511296" cy="3018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707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8</a:t>
            </a:fld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982454-C056-4C74-904A-6B77F8A7B950}"/>
              </a:ext>
            </a:extLst>
          </p:cNvPr>
          <p:cNvSpPr txBox="1"/>
          <p:nvPr/>
        </p:nvSpPr>
        <p:spPr>
          <a:xfrm>
            <a:off x="3145535" y="368534"/>
            <a:ext cx="28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Raleway Light" panose="020B0604020202020204" charset="0"/>
              </a:rPr>
              <a:t>Regulatory Compliance</a:t>
            </a:r>
          </a:p>
        </p:txBody>
      </p:sp>
      <p:pic>
        <p:nvPicPr>
          <p:cNvPr id="5" name="Image1">
            <a:extLst>
              <a:ext uri="{FF2B5EF4-FFF2-40B4-BE49-F238E27FC236}">
                <a16:creationId xmlns:a16="http://schemas.microsoft.com/office/drawing/2014/main" id="{44EB7492-B794-4718-82C1-4B8C5DE1F0C0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82381" y="821575"/>
            <a:ext cx="6579235" cy="3768725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968330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9</a:t>
            </a:fld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45022C-580F-4731-8407-42A5C95201E0}"/>
              </a:ext>
            </a:extLst>
          </p:cNvPr>
          <p:cNvSpPr txBox="1"/>
          <p:nvPr/>
        </p:nvSpPr>
        <p:spPr>
          <a:xfrm>
            <a:off x="2584704" y="487680"/>
            <a:ext cx="397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Raleway Light" panose="020B0604020202020204" charset="0"/>
              </a:rPr>
              <a:t>Information Security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D6F134-DE05-4829-B051-49DAB9DFE702}"/>
              </a:ext>
            </a:extLst>
          </p:cNvPr>
          <p:cNvSpPr txBox="1"/>
          <p:nvPr/>
        </p:nvSpPr>
        <p:spPr>
          <a:xfrm>
            <a:off x="621792" y="857012"/>
            <a:ext cx="79826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aleway Light" panose="020B0604020202020204" charset="0"/>
              </a:rPr>
              <a:t>Information </a:t>
            </a:r>
            <a:r>
              <a:rPr lang="tr-TR" dirty="0" err="1">
                <a:latin typeface="Raleway Light" panose="020B0604020202020204" charset="0"/>
              </a:rPr>
              <a:t>security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management</a:t>
            </a:r>
            <a:r>
              <a:rPr lang="tr-TR" dirty="0">
                <a:latin typeface="Raleway Light" panose="020B0604020202020204" charset="0"/>
              </a:rPr>
              <a:t> is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identification</a:t>
            </a:r>
            <a:r>
              <a:rPr lang="tr-TR" dirty="0">
                <a:latin typeface="Raleway Light" panose="020B0604020202020204" charset="0"/>
              </a:rPr>
              <a:t> of an </a:t>
            </a:r>
            <a:r>
              <a:rPr lang="tr-TR" dirty="0" err="1">
                <a:latin typeface="Raleway Light" panose="020B0604020202020204" charset="0"/>
              </a:rPr>
              <a:t>organization's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assets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followed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by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development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documentation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implementation</a:t>
            </a:r>
            <a:r>
              <a:rPr lang="tr-TR" dirty="0">
                <a:latin typeface="Raleway Light" panose="020B0604020202020204" charset="0"/>
              </a:rPr>
              <a:t> of </a:t>
            </a:r>
            <a:r>
              <a:rPr lang="tr-TR" dirty="0" err="1">
                <a:latin typeface="Raleway Light" panose="020B0604020202020204" charset="0"/>
              </a:rPr>
              <a:t>policies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procedures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for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protecting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these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assets</a:t>
            </a:r>
            <a:r>
              <a:rPr lang="tr-TR" dirty="0">
                <a:latin typeface="Raleway Light" panose="020B0604020202020204" charset="0"/>
              </a:rPr>
              <a:t>. Security </a:t>
            </a:r>
            <a:r>
              <a:rPr lang="tr-TR" dirty="0" err="1">
                <a:latin typeface="Raleway Light" panose="020B0604020202020204" charset="0"/>
              </a:rPr>
              <a:t>management</a:t>
            </a:r>
            <a:r>
              <a:rPr lang="tr-TR" dirty="0">
                <a:latin typeface="Raleway Light" panose="020B0604020202020204" charset="0"/>
              </a:rPr>
              <a:t> is </a:t>
            </a:r>
            <a:r>
              <a:rPr lang="tr-TR" dirty="0" err="1">
                <a:latin typeface="Raleway Light" panose="020B0604020202020204" charset="0"/>
              </a:rPr>
              <a:t>often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challenging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accomplish</a:t>
            </a:r>
            <a:r>
              <a:rPr lang="tr-TR" dirty="0">
                <a:latin typeface="Raleway Light" panose="020B0604020202020204" charset="0"/>
              </a:rPr>
              <a:t> in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changing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landscape</a:t>
            </a:r>
            <a:r>
              <a:rPr lang="tr-TR" dirty="0">
                <a:latin typeface="Raleway Light" panose="020B0604020202020204" charset="0"/>
              </a:rPr>
              <a:t> of mobile </a:t>
            </a:r>
            <a:r>
              <a:rPr lang="tr-TR" dirty="0" err="1">
                <a:latin typeface="Raleway Light" panose="020B0604020202020204" charset="0"/>
              </a:rPr>
              <a:t>workers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virtual</a:t>
            </a:r>
            <a:r>
              <a:rPr lang="tr-TR" dirty="0">
                <a:latin typeface="Raleway Light" panose="020B0604020202020204" charset="0"/>
              </a:rPr>
              <a:t> data </a:t>
            </a:r>
            <a:r>
              <a:rPr lang="tr-TR" dirty="0" err="1">
                <a:latin typeface="Raleway Light" panose="020B0604020202020204" charset="0"/>
              </a:rPr>
              <a:t>centers</a:t>
            </a:r>
            <a:r>
              <a:rPr lang="tr-TR" dirty="0">
                <a:latin typeface="Raleway Light" panose="020B0604020202020204" charset="0"/>
              </a:rPr>
              <a:t>; </a:t>
            </a:r>
            <a:r>
              <a:rPr lang="tr-TR" dirty="0" err="1">
                <a:latin typeface="Raleway Light" panose="020B0604020202020204" charset="0"/>
              </a:rPr>
              <a:t>cloud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computing-based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services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add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more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complexity</a:t>
            </a:r>
            <a:r>
              <a:rPr lang="tr-TR" dirty="0">
                <a:latin typeface="Raleway Light" panose="020B0604020202020204" charset="0"/>
              </a:rPr>
              <a:t>.</a:t>
            </a:r>
            <a:endParaRPr lang="en-US" dirty="0">
              <a:latin typeface="Raleway Light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CFA9F-5D0F-4BF6-941B-4558F9AA2A0F}"/>
              </a:ext>
            </a:extLst>
          </p:cNvPr>
          <p:cNvSpPr txBox="1"/>
          <p:nvPr/>
        </p:nvSpPr>
        <p:spPr>
          <a:xfrm>
            <a:off x="621792" y="2292096"/>
            <a:ext cx="79826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 Light" panose="020B0604020202020204" charset="0"/>
              </a:rPr>
              <a:t>Deming Cycle:</a:t>
            </a:r>
          </a:p>
          <a:p>
            <a:endParaRPr lang="en-US" dirty="0">
              <a:latin typeface="Raleway Light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Raleway Light" panose="020B0604020202020204" charset="0"/>
              </a:rPr>
              <a:t>Plan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Raleway Light" panose="020B0604020202020204" charset="0"/>
              </a:rPr>
              <a:t>Do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Raleway Light" panose="020B0604020202020204" charset="0"/>
              </a:rPr>
              <a:t>Check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Raleway Light" panose="020B0604020202020204" charset="0"/>
              </a:rPr>
              <a:t>Act</a:t>
            </a:r>
          </a:p>
        </p:txBody>
      </p:sp>
    </p:spTree>
    <p:extLst>
      <p:ext uri="{BB962C8B-B14F-4D97-AF65-F5344CB8AC3E}">
        <p14:creationId xmlns:p14="http://schemas.microsoft.com/office/powerpoint/2010/main" val="3431271373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671</TotalTime>
  <Words>410</Words>
  <Application>Microsoft Office PowerPoint</Application>
  <PresentationFormat>On-screen Show (16:9)</PresentationFormat>
  <Paragraphs>62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Wingdings</vt:lpstr>
      <vt:lpstr>Raleway Light</vt:lpstr>
      <vt:lpstr>Arial</vt:lpstr>
      <vt:lpstr>Raleway ExtraBold</vt:lpstr>
      <vt:lpstr>Olivia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cp:lastModifiedBy>Alperen Soydan</cp:lastModifiedBy>
  <cp:revision>530</cp:revision>
  <dcterms:modified xsi:type="dcterms:W3CDTF">2020-01-31T19:11:59Z</dcterms:modified>
</cp:coreProperties>
</file>