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85" r:id="rId3"/>
    <p:sldId id="295" r:id="rId4"/>
    <p:sldId id="305" r:id="rId5"/>
    <p:sldId id="294" r:id="rId6"/>
    <p:sldId id="304" r:id="rId7"/>
    <p:sldId id="293" r:id="rId8"/>
    <p:sldId id="303" r:id="rId9"/>
    <p:sldId id="292" r:id="rId10"/>
    <p:sldId id="302" r:id="rId11"/>
    <p:sldId id="291" r:id="rId12"/>
    <p:sldId id="301" r:id="rId13"/>
    <p:sldId id="290" r:id="rId14"/>
    <p:sldId id="300" r:id="rId15"/>
    <p:sldId id="289" r:id="rId16"/>
    <p:sldId id="299" r:id="rId17"/>
    <p:sldId id="288" r:id="rId18"/>
    <p:sldId id="296" r:id="rId19"/>
    <p:sldId id="287" r:id="rId20"/>
    <p:sldId id="298" r:id="rId21"/>
    <p:sldId id="286" r:id="rId22"/>
    <p:sldId id="297" r:id="rId23"/>
  </p:sldIdLst>
  <p:sldSz cx="9144000" cy="5143500" type="screen16x9"/>
  <p:notesSz cx="6858000" cy="9144000"/>
  <p:embeddedFontLst>
    <p:embeddedFont>
      <p:font typeface="Raleway ExtraBold" panose="020B0604020202020204" charset="0"/>
      <p:bold r:id="rId25"/>
      <p:boldItalic r:id="rId26"/>
    </p:embeddedFont>
    <p:embeddedFont>
      <p:font typeface="Raleway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4343"/>
    <a:srgbClr val="4E4E4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C4E6-AB16-49F6-9646-FAD85473AF51}" v="4100" dt="2019-10-31T23:38:54.709"/>
  </p1510:revLst>
</p1510:revInfo>
</file>

<file path=ppt/tableStyles.xml><?xml version="1.0" encoding="utf-8"?>
<a:tblStyleLst xmlns:a="http://schemas.openxmlformats.org/drawingml/2006/main" def="{254FC43B-6594-4E5F-B579-2DD5C9D41534}">
  <a:tblStyle styleId="{254FC43B-6594-4E5F-B579-2DD5C9D41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4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13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1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2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3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4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8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0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17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4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8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77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8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2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6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A2981-06F5-4DB0-B621-1C47BCC096E8}"/>
              </a:ext>
            </a:extLst>
          </p:cNvPr>
          <p:cNvSpPr txBox="1"/>
          <p:nvPr/>
        </p:nvSpPr>
        <p:spPr>
          <a:xfrm>
            <a:off x="3511296" y="512064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TCP/IP </a:t>
            </a:r>
            <a:r>
              <a:rPr lang="en-US" sz="1800" dirty="0" err="1">
                <a:latin typeface="Raleway Light" panose="020B0604020202020204" charset="0"/>
              </a:rPr>
              <a:t>Zafiyetleri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9FA77-6B0F-4853-AB25-3125ECCECBE9}"/>
              </a:ext>
            </a:extLst>
          </p:cNvPr>
          <p:cNvSpPr txBox="1"/>
          <p:nvPr/>
        </p:nvSpPr>
        <p:spPr>
          <a:xfrm>
            <a:off x="475488" y="975360"/>
            <a:ext cx="826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Morris Worm – 1988: ARPANET - The Advanced Research Projects Agency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9A1BA-38ED-4795-ADCD-E8594E40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54" y="1446288"/>
            <a:ext cx="2088291" cy="31440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E78AB-B284-4DC4-9328-14860CDB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23" y="621804"/>
            <a:ext cx="5952744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11895-8655-4D52-AEF4-72D88619129B}"/>
              </a:ext>
            </a:extLst>
          </p:cNvPr>
          <p:cNvSpPr txBox="1"/>
          <p:nvPr/>
        </p:nvSpPr>
        <p:spPr>
          <a:xfrm>
            <a:off x="2554224" y="451104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aleway Light" panose="020B0604020202020204" charset="0"/>
              </a:rPr>
              <a:t>Saldırı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Yüzeyi</a:t>
            </a:r>
            <a:r>
              <a:rPr lang="en-US" sz="1800" dirty="0">
                <a:latin typeface="Raleway Light" panose="020B0604020202020204" charset="0"/>
              </a:rPr>
              <a:t> – Attack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DCB66-909F-4B86-8128-50EB0BFE7DC8}"/>
              </a:ext>
            </a:extLst>
          </p:cNvPr>
          <p:cNvSpPr txBox="1"/>
          <p:nvPr/>
        </p:nvSpPr>
        <p:spPr>
          <a:xfrm>
            <a:off x="475488" y="905780"/>
            <a:ext cx="812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; </a:t>
            </a:r>
            <a:r>
              <a:rPr lang="en-US" dirty="0" err="1"/>
              <a:t>saldırganlar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erişilebilecek</a:t>
            </a:r>
            <a:r>
              <a:rPr lang="en-US" dirty="0"/>
              <a:t> </a:t>
            </a:r>
            <a:r>
              <a:rPr lang="en-US" dirty="0" err="1"/>
              <a:t>cihazdaki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zafiyetler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nitelendirilebilir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–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portlar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– USB </a:t>
            </a:r>
            <a:r>
              <a:rPr lang="en-US" dirty="0" err="1"/>
              <a:t>portları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– Router Console </a:t>
            </a:r>
            <a:r>
              <a:rPr lang="en-US" dirty="0" err="1"/>
              <a:t>Portları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İnsan</a:t>
            </a:r>
            <a:r>
              <a:rPr lang="en-US" dirty="0"/>
              <a:t>/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–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Olan </a:t>
            </a:r>
            <a:r>
              <a:rPr lang="en-US" dirty="0" err="1"/>
              <a:t>Çalışan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vektörleri</a:t>
            </a:r>
            <a:r>
              <a:rPr lang="en-US" dirty="0"/>
              <a:t>; </a:t>
            </a:r>
            <a:r>
              <a:rPr lang="en-US" dirty="0" err="1"/>
              <a:t>saldırganın</a:t>
            </a:r>
            <a:r>
              <a:rPr lang="en-US" dirty="0"/>
              <a:t> </a:t>
            </a:r>
            <a:r>
              <a:rPr lang="en-US" dirty="0" err="1"/>
              <a:t>kaynaklara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sağlayabileceği</a:t>
            </a:r>
            <a:r>
              <a:rPr lang="en-US" dirty="0"/>
              <a:t> path/</a:t>
            </a:r>
            <a:r>
              <a:rPr lang="en-US" dirty="0" err="1"/>
              <a:t>yolları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vektörleri</a:t>
            </a:r>
            <a:r>
              <a:rPr lang="en-US" dirty="0"/>
              <a:t>, </a:t>
            </a:r>
            <a:r>
              <a:rPr lang="en-US" dirty="0" err="1"/>
              <a:t>saldırganın</a:t>
            </a:r>
            <a:r>
              <a:rPr lang="en-US" dirty="0"/>
              <a:t> system </a:t>
            </a:r>
            <a:r>
              <a:rPr lang="en-US" dirty="0" err="1"/>
              <a:t>zafiyetlerini</a:t>
            </a:r>
            <a:r>
              <a:rPr lang="en-US" dirty="0"/>
              <a:t> </a:t>
            </a:r>
            <a:r>
              <a:rPr lang="en-US" dirty="0" err="1"/>
              <a:t>sömürmesine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56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A0924AAD-5570-44D9-A562-68CC9C08FA3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638" y="638682"/>
            <a:ext cx="7389114" cy="3482213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087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13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722734FA-5B6B-4B36-B16F-0CF4AD8383B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7829" y="959992"/>
            <a:ext cx="7573963" cy="231965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8AF8D9-A629-47B5-A138-E2CD2398F1EB}"/>
              </a:ext>
            </a:extLst>
          </p:cNvPr>
          <p:cNvSpPr txBox="1"/>
          <p:nvPr/>
        </p:nvSpPr>
        <p:spPr>
          <a:xfrm>
            <a:off x="3438144" y="360883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aleway Light" panose="020B0604020202020204" charset="0"/>
              </a:rPr>
              <a:t>Güvenlik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Tehditleri</a:t>
            </a:r>
            <a:endParaRPr lang="en-US" sz="1800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2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D05FC-7B5F-46D7-AE05-1C181A50E010}"/>
              </a:ext>
            </a:extLst>
          </p:cNvPr>
          <p:cNvSpPr txBox="1"/>
          <p:nvPr/>
        </p:nvSpPr>
        <p:spPr>
          <a:xfrm>
            <a:off x="2670048" y="475488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aleway Light" panose="020B0604020202020204" charset="0"/>
              </a:rPr>
              <a:t>Keşif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Saldırıları</a:t>
            </a:r>
            <a:r>
              <a:rPr lang="en-US" sz="1800" dirty="0">
                <a:latin typeface="Raleway Light" panose="020B0604020202020204" charset="0"/>
              </a:rPr>
              <a:t>-  </a:t>
            </a:r>
            <a:r>
              <a:rPr lang="en-US" sz="1800" dirty="0" err="1">
                <a:latin typeface="Raleway Light" panose="020B0604020202020204" charset="0"/>
              </a:rPr>
              <a:t>Reconnaissace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E3BFE-8B26-4F0D-B662-31271BB32239}"/>
              </a:ext>
            </a:extLst>
          </p:cNvPr>
          <p:cNvSpPr txBox="1"/>
          <p:nvPr/>
        </p:nvSpPr>
        <p:spPr>
          <a:xfrm>
            <a:off x="597408" y="844820"/>
            <a:ext cx="7949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aleway Light" panose="020B0604020202020204" charset="0"/>
              </a:rPr>
              <a:t>IP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sub-domains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on a </a:t>
            </a:r>
            <a:r>
              <a:rPr lang="tr-TR" dirty="0" err="1">
                <a:latin typeface="Raleway Light" panose="020B0604020202020204" charset="0"/>
              </a:rPr>
              <a:t>target</a:t>
            </a:r>
            <a:r>
              <a:rPr lang="tr-TR" dirty="0">
                <a:latin typeface="Raleway Light" panose="020B0604020202020204" charset="0"/>
              </a:rPr>
              <a:t> network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Accessible</a:t>
            </a:r>
            <a:r>
              <a:rPr lang="tr-TR" dirty="0">
                <a:latin typeface="Raleway Light" panose="020B0604020202020204" charset="0"/>
              </a:rPr>
              <a:t> UDP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TCP </a:t>
            </a:r>
            <a:r>
              <a:rPr lang="tr-TR" dirty="0" err="1">
                <a:latin typeface="Raleway Light" panose="020B0604020202020204" charset="0"/>
              </a:rPr>
              <a:t>ports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target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systems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operating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target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systems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D6E54E5A-BB5D-49E1-B733-3ECFF1405AD2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408" y="1786889"/>
            <a:ext cx="7949184" cy="1773127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2998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94506-016B-4B91-AC02-F0EC96156450}"/>
              </a:ext>
            </a:extLst>
          </p:cNvPr>
          <p:cNvSpPr txBox="1"/>
          <p:nvPr/>
        </p:nvSpPr>
        <p:spPr>
          <a:xfrm>
            <a:off x="3651504" y="475488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Access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39E3D-C44F-4306-B9DE-567B896E3995}"/>
              </a:ext>
            </a:extLst>
          </p:cNvPr>
          <p:cNvSpPr txBox="1"/>
          <p:nvPr/>
        </p:nvSpPr>
        <p:spPr>
          <a:xfrm>
            <a:off x="536448" y="844820"/>
            <a:ext cx="8067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aleway Light" panose="020B0604020202020204" charset="0"/>
              </a:rPr>
              <a:t>Parola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Saldırıları</a:t>
            </a:r>
            <a:r>
              <a:rPr lang="en-US" sz="1800" dirty="0">
                <a:latin typeface="Raleway Light" panose="020B0604020202020204" charset="0"/>
              </a:rPr>
              <a:t> – John the ripper, Cain and 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Spoofing </a:t>
            </a:r>
            <a:r>
              <a:rPr lang="en-US" sz="1800" dirty="0" err="1">
                <a:latin typeface="Raleway Light" panose="020B0604020202020204" charset="0"/>
              </a:rPr>
              <a:t>ve</a:t>
            </a:r>
            <a:r>
              <a:rPr lang="en-US" sz="1800" dirty="0">
                <a:latin typeface="Raleway Light" panose="020B0604020202020204" charset="0"/>
              </a:rPr>
              <a:t> Masquerading – </a:t>
            </a:r>
            <a:r>
              <a:rPr lang="en-US" sz="1800" dirty="0" err="1">
                <a:latin typeface="Raleway Light" panose="020B0604020202020204" charset="0"/>
              </a:rPr>
              <a:t>Dolandırma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ve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Kılık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Değiştirme</a:t>
            </a:r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Session Hijacking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AAEE7-0A20-4081-A979-C130BF31E34F}"/>
              </a:ext>
            </a:extLst>
          </p:cNvPr>
          <p:cNvSpPr txBox="1"/>
          <p:nvPr/>
        </p:nvSpPr>
        <p:spPr>
          <a:xfrm>
            <a:off x="2840736" y="473702"/>
            <a:ext cx="346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aleway Light" panose="020B0604020202020204" charset="0"/>
              </a:rPr>
              <a:t>Ortadaki</a:t>
            </a:r>
            <a:r>
              <a:rPr lang="en-US" sz="1800" dirty="0">
                <a:latin typeface="Raleway Light" panose="020B0604020202020204" charset="0"/>
              </a:rPr>
              <a:t> Adam </a:t>
            </a:r>
            <a:r>
              <a:rPr lang="en-US" sz="1800" dirty="0" err="1">
                <a:latin typeface="Raleway Light" panose="020B0604020202020204" charset="0"/>
              </a:rPr>
              <a:t>Saldırısı</a:t>
            </a:r>
            <a:r>
              <a:rPr lang="en-US" sz="1800" dirty="0">
                <a:latin typeface="Raleway Light" panose="020B0604020202020204" charset="0"/>
              </a:rPr>
              <a:t> - MITM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D0801-E21D-45FB-8431-661BC13000DE}"/>
              </a:ext>
            </a:extLst>
          </p:cNvPr>
          <p:cNvSpPr txBox="1"/>
          <p:nvPr/>
        </p:nvSpPr>
        <p:spPr>
          <a:xfrm>
            <a:off x="536448" y="843034"/>
            <a:ext cx="8067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Physical Layer – Tap physical connection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Data Link Layer – ARP Poisoning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Network Layer – Manipulate packet routing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Session Layer – The SSL/TSL Inspection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Application Layer – Man-in-the-Browser </a:t>
            </a:r>
            <a:r>
              <a:rPr lang="en-US" dirty="0" err="1">
                <a:latin typeface="Raleway Light" panose="020B0604020202020204" charset="0"/>
              </a:rPr>
              <a:t>Saldırısı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5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17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F0EDFE33-368E-4482-8B9A-41BF337722B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098" y="597408"/>
            <a:ext cx="7563803" cy="374829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8973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FE52F-4D48-47BB-8DA0-9A22D0FB415E}"/>
              </a:ext>
            </a:extLst>
          </p:cNvPr>
          <p:cNvSpPr txBox="1"/>
          <p:nvPr/>
        </p:nvSpPr>
        <p:spPr>
          <a:xfrm>
            <a:off x="3877056" y="499872"/>
            <a:ext cx="138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Dos </a:t>
            </a:r>
            <a:r>
              <a:rPr lang="en-US" dirty="0" err="1">
                <a:latin typeface="Raleway Light" panose="020B0604020202020204" charset="0"/>
              </a:rPr>
              <a:t>ve</a:t>
            </a:r>
            <a:r>
              <a:rPr lang="en-US" dirty="0">
                <a:latin typeface="Raleway Light" panose="020B0604020202020204" charset="0"/>
              </a:rPr>
              <a:t> DDoS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BDA7FF04-9AAA-43EB-88AF-BCF64A961D8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5223" y="1043971"/>
            <a:ext cx="7353554" cy="3055557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1772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19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789CCA78-CA9D-4D48-BE8B-8E01542C1DB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2423" y="658368"/>
            <a:ext cx="7519154" cy="3608832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67E87B-E523-4917-AE7A-4BA0FD8E6B67}"/>
              </a:ext>
            </a:extLst>
          </p:cNvPr>
          <p:cNvSpPr txBox="1"/>
          <p:nvPr/>
        </p:nvSpPr>
        <p:spPr>
          <a:xfrm>
            <a:off x="3566160" y="4291584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Smurf Attack – 1990s</a:t>
            </a:r>
          </a:p>
        </p:txBody>
      </p:sp>
    </p:spTree>
    <p:extLst>
      <p:ext uri="{BB962C8B-B14F-4D97-AF65-F5344CB8AC3E}">
        <p14:creationId xmlns:p14="http://schemas.microsoft.com/office/powerpoint/2010/main" val="2943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326B0-204A-45A4-9772-9D1CA938F091}"/>
              </a:ext>
            </a:extLst>
          </p:cNvPr>
          <p:cNvSpPr txBox="1"/>
          <p:nvPr/>
        </p:nvSpPr>
        <p:spPr>
          <a:xfrm>
            <a:off x="3608832" y="451104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IP </a:t>
            </a:r>
            <a:r>
              <a:rPr lang="en-US" sz="1800" dirty="0" err="1">
                <a:latin typeface="Raleway Light" panose="020B0604020202020204" charset="0"/>
              </a:rPr>
              <a:t>Zafiyetleri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7B311-C196-4ADC-9C69-4C64DAC4683C}"/>
              </a:ext>
            </a:extLst>
          </p:cNvPr>
          <p:cNvSpPr txBox="1"/>
          <p:nvPr/>
        </p:nvSpPr>
        <p:spPr>
          <a:xfrm>
            <a:off x="676656" y="1002089"/>
            <a:ext cx="7790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800" dirty="0">
                <a:latin typeface="Raleway Light" panose="020B0604020202020204" charset="0"/>
              </a:rPr>
              <a:t>Man-in-the-middle </a:t>
            </a:r>
            <a:r>
              <a:rPr lang="en-US" sz="1800" dirty="0" err="1">
                <a:latin typeface="Raleway Light" panose="020B0604020202020204" charset="0"/>
              </a:rPr>
              <a:t>Saldırısı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ve</a:t>
            </a:r>
            <a:r>
              <a:rPr lang="en-US" sz="1800" dirty="0">
                <a:latin typeface="Raleway Light" panose="020B0604020202020204" charset="0"/>
              </a:rPr>
              <a:t> Eavesdropping</a:t>
            </a:r>
          </a:p>
          <a:p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latin typeface="Raleway Light" panose="020B0604020202020204" charset="0"/>
              </a:rPr>
              <a:t>Session Hijacking</a:t>
            </a:r>
          </a:p>
          <a:p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latin typeface="Raleway Light" panose="020B0604020202020204" charset="0"/>
              </a:rPr>
              <a:t>IP </a:t>
            </a:r>
            <a:r>
              <a:rPr lang="en-US" sz="1800" dirty="0" err="1">
                <a:latin typeface="Raleway Light" panose="020B0604020202020204" charset="0"/>
              </a:rPr>
              <a:t>Adresi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Sahteciliği</a:t>
            </a:r>
            <a:endParaRPr lang="en-US" sz="1800" dirty="0">
              <a:latin typeface="Raleway Light" panose="020B0604020202020204" charset="0"/>
            </a:endParaRPr>
          </a:p>
          <a:p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latin typeface="Raleway Light" panose="020B0604020202020204" charset="0"/>
              </a:rPr>
              <a:t>DoS </a:t>
            </a:r>
            <a:r>
              <a:rPr lang="en-US" sz="1800" dirty="0" err="1">
                <a:latin typeface="Raleway Light" panose="020B0604020202020204" charset="0"/>
              </a:rPr>
              <a:t>ve</a:t>
            </a:r>
            <a:r>
              <a:rPr lang="en-US" sz="1800" dirty="0">
                <a:latin typeface="Raleway Light" panose="020B0604020202020204" charset="0"/>
              </a:rPr>
              <a:t> DDoS</a:t>
            </a:r>
          </a:p>
          <a:p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latin typeface="Raleway Light" panose="020B0604020202020204" charset="0"/>
              </a:rPr>
              <a:t>Smurf </a:t>
            </a:r>
            <a:r>
              <a:rPr lang="en-US" sz="1800" dirty="0" err="1">
                <a:latin typeface="Raleway Light" panose="020B0604020202020204" charset="0"/>
              </a:rPr>
              <a:t>Atak</a:t>
            </a:r>
            <a:r>
              <a:rPr lang="en-US" sz="1800" dirty="0">
                <a:latin typeface="Raleway Light" panose="020B0604020202020204" charset="0"/>
              </a:rPr>
              <a:t> </a:t>
            </a:r>
          </a:p>
          <a:p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 err="1">
                <a:latin typeface="Raleway Light" panose="020B0604020202020204" charset="0"/>
              </a:rPr>
              <a:t>Kaynak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Tüketme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Saldırıları</a:t>
            </a:r>
            <a:endParaRPr lang="en-US" sz="1800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5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225FE-2638-4B18-B891-AA3AB0705E51}"/>
              </a:ext>
            </a:extLst>
          </p:cNvPr>
          <p:cNvSpPr txBox="1"/>
          <p:nvPr/>
        </p:nvSpPr>
        <p:spPr>
          <a:xfrm>
            <a:off x="3681984" y="451104"/>
            <a:ext cx="178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Spoofing </a:t>
            </a:r>
            <a:r>
              <a:rPr lang="en-US" dirty="0" err="1">
                <a:latin typeface="Raleway Light" panose="020B0604020202020204" charset="0"/>
              </a:rPr>
              <a:t>Saldırıları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E1C93-7990-47FD-8DE5-13B03081249B}"/>
              </a:ext>
            </a:extLst>
          </p:cNvPr>
          <p:cNvSpPr txBox="1"/>
          <p:nvPr/>
        </p:nvSpPr>
        <p:spPr>
          <a:xfrm>
            <a:off x="573024" y="771073"/>
            <a:ext cx="8031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MAC Address Spoofing</a:t>
            </a:r>
          </a:p>
          <a:p>
            <a:r>
              <a:rPr lang="en-US" dirty="0">
                <a:latin typeface="Raleway Light" panose="020B0604020202020204" charset="0"/>
              </a:rPr>
              <a:t>IP Address Spoofing</a:t>
            </a:r>
          </a:p>
          <a:p>
            <a:r>
              <a:rPr lang="en-US" dirty="0">
                <a:latin typeface="Raleway Light" panose="020B0604020202020204" charset="0"/>
              </a:rPr>
              <a:t>Application or Service Spoofing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38F9712B-A60A-42A5-B119-2131EFA130F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5952" y="1619067"/>
            <a:ext cx="6065520" cy="275336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8573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8394C-59F9-49D6-8996-BE457872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81" y="706755"/>
            <a:ext cx="5953638" cy="37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8821A-B7F6-4FB1-A981-B973CF67C726}"/>
              </a:ext>
            </a:extLst>
          </p:cNvPr>
          <p:cNvSpPr txBox="1"/>
          <p:nvPr/>
        </p:nvSpPr>
        <p:spPr>
          <a:xfrm>
            <a:off x="3468624" y="487680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DHCP </a:t>
            </a:r>
            <a:r>
              <a:rPr lang="en-US" dirty="0" err="1">
                <a:latin typeface="Raleway Light" panose="020B0604020202020204" charset="0"/>
              </a:rPr>
              <a:t>Tabanlı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en-US" dirty="0" err="1">
                <a:latin typeface="Raleway Light" panose="020B0604020202020204" charset="0"/>
              </a:rPr>
              <a:t>Saldırılar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C1D48-0341-44BB-BCDE-65ECA162D528}"/>
              </a:ext>
            </a:extLst>
          </p:cNvPr>
          <p:cNvSpPr txBox="1"/>
          <p:nvPr/>
        </p:nvSpPr>
        <p:spPr>
          <a:xfrm>
            <a:off x="670560" y="795457"/>
            <a:ext cx="780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DHCP Server Spoofing</a:t>
            </a:r>
          </a:p>
          <a:p>
            <a:r>
              <a:rPr lang="en-US" dirty="0">
                <a:latin typeface="Raleway Light" panose="020B0604020202020204" charset="0"/>
              </a:rPr>
              <a:t>DHCP Starvation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00F9B354-A699-48A8-A293-8A5678A54D9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92592" y="1053350"/>
            <a:ext cx="5758815" cy="353695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780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FAFF3-D899-4E4B-8AFC-B14A902DDF41}"/>
              </a:ext>
            </a:extLst>
          </p:cNvPr>
          <p:cNvSpPr txBox="1"/>
          <p:nvPr/>
        </p:nvSpPr>
        <p:spPr>
          <a:xfrm>
            <a:off x="3633216" y="548640"/>
            <a:ext cx="18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ICMP </a:t>
            </a:r>
            <a:r>
              <a:rPr lang="en-US" sz="1800" dirty="0" err="1">
                <a:latin typeface="Raleway Light" panose="020B0604020202020204" charset="0"/>
              </a:rPr>
              <a:t>Zafiyetleri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D927E-6A53-4938-A056-F1919BDC3B2E}"/>
              </a:ext>
            </a:extLst>
          </p:cNvPr>
          <p:cNvSpPr txBox="1"/>
          <p:nvPr/>
        </p:nvSpPr>
        <p:spPr>
          <a:xfrm>
            <a:off x="573024" y="917972"/>
            <a:ext cx="8031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Reconnaissance and Scanning (</a:t>
            </a:r>
            <a:r>
              <a:rPr lang="en-US" sz="1800" dirty="0" err="1">
                <a:latin typeface="Raleway Light" panose="020B0604020202020204" charset="0"/>
              </a:rPr>
              <a:t>Keşif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ve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Tarama</a:t>
            </a:r>
            <a:r>
              <a:rPr lang="en-US" sz="1800" dirty="0">
                <a:latin typeface="Raleway Light" panose="020B0604020202020204" charset="0"/>
              </a:rPr>
              <a:t>)</a:t>
            </a:r>
          </a:p>
          <a:p>
            <a:r>
              <a:rPr lang="en-US" sz="1800" dirty="0">
                <a:latin typeface="Raleway Light" panose="020B0604020202020204" charset="0"/>
              </a:rPr>
              <a:t>	ICMP </a:t>
            </a:r>
            <a:r>
              <a:rPr lang="en-US" sz="1800" dirty="0" err="1">
                <a:latin typeface="Raleway Light" panose="020B0604020202020204" charset="0"/>
              </a:rPr>
              <a:t>Unreachables</a:t>
            </a:r>
            <a:endParaRPr lang="en-US" sz="1800" dirty="0">
              <a:latin typeface="Raleway Light" panose="020B0604020202020204" charset="0"/>
            </a:endParaRPr>
          </a:p>
          <a:p>
            <a:r>
              <a:rPr lang="en-US" sz="1800" dirty="0">
                <a:latin typeface="Raleway Light" panose="020B0604020202020204" charset="0"/>
              </a:rPr>
              <a:t>	ICMP Mask Reply</a:t>
            </a:r>
          </a:p>
          <a:p>
            <a:r>
              <a:rPr lang="en-US" sz="1800" dirty="0">
                <a:latin typeface="Raleway Light" panose="020B0604020202020204" charset="0"/>
              </a:rPr>
              <a:t>	ICMP Redirects</a:t>
            </a:r>
          </a:p>
          <a:p>
            <a:r>
              <a:rPr lang="en-US" sz="1800" dirty="0">
                <a:latin typeface="Raleway Light" panose="020B0604020202020204" charset="0"/>
              </a:rPr>
              <a:t>	</a:t>
            </a:r>
            <a:r>
              <a:rPr lang="en-US" sz="1800" dirty="0" err="1">
                <a:latin typeface="Raleway Light" panose="020B0604020202020204" charset="0"/>
              </a:rPr>
              <a:t>Firewalk</a:t>
            </a:r>
            <a:endParaRPr lang="en-US" sz="1800" dirty="0">
              <a:latin typeface="Raleway Light" panose="020B0604020202020204" charset="0"/>
            </a:endParaRPr>
          </a:p>
          <a:p>
            <a:endParaRPr lang="en-US" sz="1800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ICMP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ICMP-based OS fingerprinting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DoS</a:t>
            </a:r>
          </a:p>
          <a:p>
            <a:pPr lvl="1"/>
            <a:r>
              <a:rPr lang="en-US" sz="1800" dirty="0">
                <a:latin typeface="Raleway Light" panose="020B0604020202020204" charset="0"/>
              </a:rPr>
              <a:t>	ICMP Flood Attack</a:t>
            </a:r>
          </a:p>
          <a:p>
            <a:pPr lvl="1"/>
            <a:r>
              <a:rPr lang="en-US" sz="1800" dirty="0">
                <a:latin typeface="Raleway Light" panose="020B0604020202020204" charset="0"/>
              </a:rPr>
              <a:t>	Smurf Attack</a:t>
            </a:r>
          </a:p>
          <a:p>
            <a:r>
              <a:rPr lang="en-US" sz="1800" dirty="0">
                <a:latin typeface="Raleway Light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48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BEA3E0C7-BA22-47CF-AC95-D716BDEE64B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04321" y="950817"/>
            <a:ext cx="6535357" cy="324186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458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5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EC86D25B-36E0-4435-AEE3-B83E3C6901BE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6292" y="541972"/>
            <a:ext cx="4971415" cy="4048328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495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59BA4-4AD7-47C0-B204-8908A660D539}"/>
              </a:ext>
            </a:extLst>
          </p:cNvPr>
          <p:cNvSpPr txBox="1"/>
          <p:nvPr/>
        </p:nvSpPr>
        <p:spPr>
          <a:xfrm>
            <a:off x="3596640" y="49987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TCP </a:t>
            </a:r>
            <a:r>
              <a:rPr lang="en-US" sz="1800" dirty="0" err="1">
                <a:latin typeface="Raleway Light" panose="020B0604020202020204" charset="0"/>
              </a:rPr>
              <a:t>Zafiyetleri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36262-B315-4C6E-8D0C-F02505DEF9B5}"/>
              </a:ext>
            </a:extLst>
          </p:cNvPr>
          <p:cNvSpPr txBox="1"/>
          <p:nvPr/>
        </p:nvSpPr>
        <p:spPr>
          <a:xfrm>
            <a:off x="451104" y="869204"/>
            <a:ext cx="293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TCP SYN Flooding</a:t>
            </a:r>
          </a:p>
          <a:p>
            <a:r>
              <a:rPr lang="en-US" dirty="0">
                <a:latin typeface="Raleway Light" panose="020B0604020202020204" charset="0"/>
              </a:rPr>
              <a:t>	Direct Attack</a:t>
            </a:r>
          </a:p>
          <a:p>
            <a:r>
              <a:rPr lang="en-US" dirty="0">
                <a:latin typeface="Raleway Light" panose="020B0604020202020204" charset="0"/>
              </a:rPr>
              <a:t>	Spoofing Attack</a:t>
            </a:r>
          </a:p>
          <a:p>
            <a:r>
              <a:rPr lang="en-US" dirty="0">
                <a:latin typeface="Raleway Light" panose="020B0604020202020204" charset="0"/>
              </a:rPr>
              <a:t>	Distributed Attack</a:t>
            </a:r>
          </a:p>
          <a:p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TCP Hijacking</a:t>
            </a:r>
          </a:p>
          <a:p>
            <a:pPr lvl="2"/>
            <a:r>
              <a:rPr lang="en-US" dirty="0">
                <a:latin typeface="Raleway Light" panose="020B0604020202020204" charset="0"/>
              </a:rPr>
              <a:t>	Non-Blind spoofing</a:t>
            </a:r>
          </a:p>
          <a:p>
            <a:pPr lvl="2"/>
            <a:r>
              <a:rPr lang="en-US" dirty="0">
                <a:latin typeface="Raleway Light" panose="020B0604020202020204" charset="0"/>
              </a:rPr>
              <a:t>	Blind spoofing</a:t>
            </a:r>
          </a:p>
          <a:p>
            <a:pPr lvl="2"/>
            <a:endParaRPr lang="en-US" dirty="0">
              <a:latin typeface="Raleway Light" panose="020B060402020202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TCP Reset Attack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B0EDCA93-3759-4057-B5F8-2C539F7E318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02785" y="1238536"/>
            <a:ext cx="5301615" cy="354774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4178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7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B0EB7735-BBCD-4769-A4D9-4C779893A81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7751" y="980884"/>
            <a:ext cx="7028498" cy="318173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970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 dirty="0"/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A2100DD1-88A6-46FB-AD51-C19E2A0470B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8742" y="381000"/>
            <a:ext cx="3866515" cy="438150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6833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9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0601E-8514-42C4-8BD7-5368DC6DB4DE}"/>
              </a:ext>
            </a:extLst>
          </p:cNvPr>
          <p:cNvSpPr txBox="1"/>
          <p:nvPr/>
        </p:nvSpPr>
        <p:spPr>
          <a:xfrm>
            <a:off x="3669792" y="487680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UDP </a:t>
            </a:r>
            <a:r>
              <a:rPr lang="en-US" sz="1800" dirty="0" err="1">
                <a:latin typeface="Raleway Light" panose="020B0604020202020204" charset="0"/>
              </a:rPr>
              <a:t>Zafiyetleri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39C5A-9ECE-40F3-83F6-20F9F39DA66C}"/>
              </a:ext>
            </a:extLst>
          </p:cNvPr>
          <p:cNvSpPr txBox="1"/>
          <p:nvPr/>
        </p:nvSpPr>
        <p:spPr>
          <a:xfrm>
            <a:off x="609600" y="857012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</a:t>
            </a:r>
            <a:r>
              <a:rPr lang="en-US" dirty="0" err="1"/>
              <a:t>Checksum’ı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zafiyetlidir</a:t>
            </a:r>
            <a:r>
              <a:rPr lang="en-US" dirty="0"/>
              <a:t>. Checksum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hesaplanıp</a:t>
            </a:r>
            <a:r>
              <a:rPr lang="en-US" dirty="0"/>
              <a:t> </a:t>
            </a:r>
            <a:r>
              <a:rPr lang="en-US" dirty="0" err="1"/>
              <a:t>değiştirilebilir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UDP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yorma</a:t>
            </a:r>
            <a:r>
              <a:rPr lang="en-US" dirty="0"/>
              <a:t> – exhaustion-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protokolün</a:t>
            </a:r>
            <a:r>
              <a:rPr lang="en-US" dirty="0"/>
              <a:t> </a:t>
            </a:r>
            <a:r>
              <a:rPr lang="en-US" dirty="0" err="1"/>
              <a:t>uygulanmasındaki</a:t>
            </a:r>
            <a:r>
              <a:rPr lang="en-US" dirty="0"/>
              <a:t> </a:t>
            </a:r>
            <a:r>
              <a:rPr lang="en-US" dirty="0" err="1"/>
              <a:t>buglar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manipüle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UDP Flood: </a:t>
            </a:r>
            <a:r>
              <a:rPr lang="en-US" dirty="0" err="1"/>
              <a:t>Hedefin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portlarına</a:t>
            </a:r>
            <a:r>
              <a:rPr lang="en-US" dirty="0"/>
              <a:t> UDP </a:t>
            </a:r>
            <a:r>
              <a:rPr lang="en-US" dirty="0" err="1"/>
              <a:t>paketi</a:t>
            </a:r>
            <a:r>
              <a:rPr lang="en-US" dirty="0"/>
              <a:t> </a:t>
            </a:r>
            <a:r>
              <a:rPr lang="en-US" dirty="0" err="1"/>
              <a:t>yollanır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dinlemeyen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ICMP Destination Port Unreachable </a:t>
            </a:r>
            <a:r>
              <a:rPr lang="en-US" dirty="0" err="1"/>
              <a:t>paketi</a:t>
            </a:r>
            <a:r>
              <a:rPr lang="en-US" dirty="0"/>
              <a:t> </a:t>
            </a:r>
            <a:r>
              <a:rPr lang="en-US" dirty="0" err="1"/>
              <a:t>dönmesi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spoof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adreslerden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yapılırsa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kalabilir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911</TotalTime>
  <Words>322</Words>
  <Application>Microsoft Office PowerPoint</Application>
  <PresentationFormat>On-screen Show (16:9)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Raleway Light</vt:lpstr>
      <vt:lpstr>Arial</vt:lpstr>
      <vt:lpstr>Raleway ExtraBold</vt:lpstr>
      <vt:lpstr>Olivia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Alperen Soydan</cp:lastModifiedBy>
  <cp:revision>563</cp:revision>
  <dcterms:modified xsi:type="dcterms:W3CDTF">2020-01-17T22:32:43Z</dcterms:modified>
</cp:coreProperties>
</file>