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59"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68"/>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5/26/23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5/26/23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14E6-4CDA-0F53-D5F6-813BB122D635}"/>
              </a:ext>
            </a:extLst>
          </p:cNvPr>
          <p:cNvSpPr>
            <a:spLocks noGrp="1"/>
          </p:cNvSpPr>
          <p:nvPr>
            <p:ph type="ctrTitle"/>
          </p:nvPr>
        </p:nvSpPr>
        <p:spPr/>
        <p:txBody>
          <a:bodyPr/>
          <a:lstStyle/>
          <a:p>
            <a:r>
              <a:rPr lang="en-PL" dirty="0"/>
              <a:t>Basics of Machine Learning</a:t>
            </a:r>
          </a:p>
        </p:txBody>
      </p:sp>
      <p:sp>
        <p:nvSpPr>
          <p:cNvPr id="3" name="Subtitle 2">
            <a:extLst>
              <a:ext uri="{FF2B5EF4-FFF2-40B4-BE49-F238E27FC236}">
                <a16:creationId xmlns:a16="http://schemas.microsoft.com/office/drawing/2014/main" id="{F9F3D403-4030-70E5-91AD-91570FCC599B}"/>
              </a:ext>
            </a:extLst>
          </p:cNvPr>
          <p:cNvSpPr>
            <a:spLocks noGrp="1"/>
          </p:cNvSpPr>
          <p:nvPr>
            <p:ph type="subTitle" idx="1"/>
          </p:nvPr>
        </p:nvSpPr>
        <p:spPr/>
        <p:txBody>
          <a:bodyPr/>
          <a:lstStyle/>
          <a:p>
            <a:r>
              <a:rPr lang="en-PL" dirty="0"/>
              <a:t>Final Project</a:t>
            </a:r>
          </a:p>
        </p:txBody>
      </p:sp>
      <p:sp>
        <p:nvSpPr>
          <p:cNvPr id="4" name="TextBox 3">
            <a:extLst>
              <a:ext uri="{FF2B5EF4-FFF2-40B4-BE49-F238E27FC236}">
                <a16:creationId xmlns:a16="http://schemas.microsoft.com/office/drawing/2014/main" id="{2F038A62-5366-BBDA-C1AE-226BB5E4A7A0}"/>
              </a:ext>
            </a:extLst>
          </p:cNvPr>
          <p:cNvSpPr txBox="1"/>
          <p:nvPr/>
        </p:nvSpPr>
        <p:spPr>
          <a:xfrm>
            <a:off x="9020176" y="5715821"/>
            <a:ext cx="3171824" cy="923330"/>
          </a:xfrm>
          <a:prstGeom prst="rect">
            <a:avLst/>
          </a:prstGeom>
          <a:noFill/>
        </p:spPr>
        <p:txBody>
          <a:bodyPr wrap="square" rtlCol="0">
            <a:spAutoFit/>
          </a:bodyPr>
          <a:lstStyle/>
          <a:p>
            <a:r>
              <a:rPr lang="en-PL" dirty="0"/>
              <a:t>Alperen VANLIOGLU</a:t>
            </a:r>
          </a:p>
          <a:p>
            <a:r>
              <a:rPr lang="en-PL" dirty="0"/>
              <a:t>2nd Year SD Student</a:t>
            </a:r>
          </a:p>
          <a:p>
            <a:r>
              <a:rPr lang="en-PL" dirty="0"/>
              <a:t>84493</a:t>
            </a:r>
          </a:p>
        </p:txBody>
      </p:sp>
    </p:spTree>
    <p:extLst>
      <p:ext uri="{BB962C8B-B14F-4D97-AF65-F5344CB8AC3E}">
        <p14:creationId xmlns:p14="http://schemas.microsoft.com/office/powerpoint/2010/main" val="50339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BFE3-5544-DE38-A623-8C791C92A1C7}"/>
              </a:ext>
            </a:extLst>
          </p:cNvPr>
          <p:cNvSpPr>
            <a:spLocks noGrp="1"/>
          </p:cNvSpPr>
          <p:nvPr>
            <p:ph type="title"/>
          </p:nvPr>
        </p:nvSpPr>
        <p:spPr/>
        <p:txBody>
          <a:bodyPr/>
          <a:lstStyle/>
          <a:p>
            <a:r>
              <a:rPr lang="en-PL" dirty="0"/>
              <a:t>Struggles</a:t>
            </a:r>
          </a:p>
        </p:txBody>
      </p:sp>
      <p:sp>
        <p:nvSpPr>
          <p:cNvPr id="3" name="Content Placeholder 2">
            <a:extLst>
              <a:ext uri="{FF2B5EF4-FFF2-40B4-BE49-F238E27FC236}">
                <a16:creationId xmlns:a16="http://schemas.microsoft.com/office/drawing/2014/main" id="{D639602E-CC1D-CBCE-1842-94B25EA888E4}"/>
              </a:ext>
            </a:extLst>
          </p:cNvPr>
          <p:cNvSpPr>
            <a:spLocks noGrp="1"/>
          </p:cNvSpPr>
          <p:nvPr>
            <p:ph idx="1"/>
          </p:nvPr>
        </p:nvSpPr>
        <p:spPr/>
        <p:txBody>
          <a:bodyPr/>
          <a:lstStyle/>
          <a:p>
            <a:r>
              <a:rPr lang="en-PL" dirty="0"/>
              <a:t>Ploting issiues </a:t>
            </a:r>
          </a:p>
          <a:p>
            <a:r>
              <a:rPr lang="en-PL" dirty="0"/>
              <a:t>Seaborn library</a:t>
            </a:r>
          </a:p>
        </p:txBody>
      </p:sp>
    </p:spTree>
    <p:extLst>
      <p:ext uri="{BB962C8B-B14F-4D97-AF65-F5344CB8AC3E}">
        <p14:creationId xmlns:p14="http://schemas.microsoft.com/office/powerpoint/2010/main" val="157333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A7CA-8BDD-4342-8698-8DAFF4AD9293}"/>
              </a:ext>
            </a:extLst>
          </p:cNvPr>
          <p:cNvSpPr>
            <a:spLocks noGrp="1"/>
          </p:cNvSpPr>
          <p:nvPr>
            <p:ph type="title"/>
          </p:nvPr>
        </p:nvSpPr>
        <p:spPr/>
        <p:txBody>
          <a:bodyPr/>
          <a:lstStyle/>
          <a:p>
            <a:r>
              <a:rPr lang="en-PL" dirty="0"/>
              <a:t>Dataset</a:t>
            </a:r>
          </a:p>
        </p:txBody>
      </p:sp>
      <p:sp>
        <p:nvSpPr>
          <p:cNvPr id="3" name="Content Placeholder 2">
            <a:extLst>
              <a:ext uri="{FF2B5EF4-FFF2-40B4-BE49-F238E27FC236}">
                <a16:creationId xmlns:a16="http://schemas.microsoft.com/office/drawing/2014/main" id="{8511D4B7-63B9-93A1-68C7-08941E1D36EC}"/>
              </a:ext>
            </a:extLst>
          </p:cNvPr>
          <p:cNvSpPr>
            <a:spLocks noGrp="1"/>
          </p:cNvSpPr>
          <p:nvPr>
            <p:ph idx="1"/>
          </p:nvPr>
        </p:nvSpPr>
        <p:spPr>
          <a:xfrm>
            <a:off x="818712" y="2222287"/>
            <a:ext cx="10554574" cy="4635713"/>
          </a:xfrm>
        </p:spPr>
        <p:txBody>
          <a:bodyPr>
            <a:normAutofit fontScale="55000" lnSpcReduction="20000"/>
          </a:bodyPr>
          <a:lstStyle/>
          <a:p>
            <a:pPr marL="0" indent="0" algn="l">
              <a:buNone/>
            </a:pPr>
            <a:endParaRPr lang="en-GB" sz="2900" b="0" i="0" u="none" strike="noStrike" dirty="0">
              <a:solidFill>
                <a:srgbClr val="000000"/>
              </a:solidFill>
              <a:effectLst/>
              <a:latin typeface="Inter"/>
            </a:endParaRPr>
          </a:p>
          <a:p>
            <a:pPr>
              <a:buClr>
                <a:srgbClr val="00C6BB"/>
              </a:buClr>
              <a:buFont typeface="Arial" panose="020B0604020202020204" pitchFamily="34" charset="0"/>
              <a:buChar char="•"/>
              <a:defRPr/>
            </a:pPr>
            <a:r>
              <a:rPr lang="en-GB" sz="2900" dirty="0">
                <a:solidFill>
                  <a:prstClr val="white"/>
                </a:solidFill>
                <a:latin typeface="Inter"/>
              </a:rPr>
              <a:t>We have opted to </a:t>
            </a:r>
            <a:r>
              <a:rPr lang="en-GB" sz="2900" dirty="0" err="1">
                <a:solidFill>
                  <a:prstClr val="white"/>
                </a:solidFill>
                <a:latin typeface="Inter"/>
              </a:rPr>
              <a:t>analiyze</a:t>
            </a:r>
            <a:r>
              <a:rPr lang="en-GB" sz="2900" dirty="0">
                <a:solidFill>
                  <a:prstClr val="white"/>
                </a:solidFill>
                <a:latin typeface="Inter"/>
              </a:rPr>
              <a:t> the "World Happiness Report 2019" dataset available on Kaggle. This dataset comprises various variables that determine the happiness rank and score of countries across the globe. The happiness rank is based on the highest score, with the first rank indicating the best performance. The variables considered in the dataset are as follows:</a:t>
            </a:r>
          </a:p>
          <a:p>
            <a:pPr>
              <a:buClr>
                <a:srgbClr val="00C6BB"/>
              </a:buClr>
              <a:buFont typeface="Arial" panose="020B0604020202020204" pitchFamily="34" charset="0"/>
              <a:buChar char="•"/>
              <a:defRPr/>
            </a:pPr>
            <a:r>
              <a:rPr lang="en-GB" sz="2900" dirty="0">
                <a:solidFill>
                  <a:prstClr val="white"/>
                </a:solidFill>
                <a:latin typeface="Inter"/>
              </a:rPr>
              <a:t>Rank: Rank of Countries</a:t>
            </a:r>
          </a:p>
          <a:p>
            <a:pPr>
              <a:buClr>
                <a:srgbClr val="00C6BB"/>
              </a:buClr>
              <a:buFont typeface="Arial" panose="020B0604020202020204" pitchFamily="34" charset="0"/>
              <a:buChar char="•"/>
              <a:defRPr/>
            </a:pPr>
            <a:r>
              <a:rPr lang="en-GB" sz="2900" dirty="0">
                <a:solidFill>
                  <a:prstClr val="white"/>
                </a:solidFill>
                <a:latin typeface="Inter"/>
              </a:rPr>
              <a:t>Score : A metric measured by asking the sampled people the question: "How would you rate your happiness a scale of 0 to 10 where 10 is the happiest?"</a:t>
            </a:r>
          </a:p>
          <a:p>
            <a:pPr>
              <a:buClr>
                <a:srgbClr val="00C6BB"/>
              </a:buClr>
              <a:buFont typeface="Arial" panose="020B0604020202020204" pitchFamily="34" charset="0"/>
              <a:buChar char="•"/>
              <a:defRPr/>
            </a:pPr>
            <a:r>
              <a:rPr lang="en-GB" sz="2900" dirty="0">
                <a:solidFill>
                  <a:prstClr val="white"/>
                </a:solidFill>
                <a:latin typeface="Inter"/>
              </a:rPr>
              <a:t>GDP per capita (Economy) : The extent to which GDP contributes to the calculation of the Happiness Score.</a:t>
            </a:r>
          </a:p>
          <a:p>
            <a:pPr>
              <a:buClr>
                <a:srgbClr val="00C6BB"/>
              </a:buClr>
              <a:buFont typeface="Arial" panose="020B0604020202020204" pitchFamily="34" charset="0"/>
              <a:buChar char="•"/>
              <a:defRPr/>
            </a:pPr>
            <a:r>
              <a:rPr lang="en-GB" sz="2900" dirty="0">
                <a:solidFill>
                  <a:prstClr val="white"/>
                </a:solidFill>
                <a:latin typeface="Inter"/>
              </a:rPr>
              <a:t>Social support (Family) : The extent to which Family contributes to the calculation of the Happiness Score.</a:t>
            </a:r>
          </a:p>
          <a:p>
            <a:pPr>
              <a:buClr>
                <a:srgbClr val="00C6BB"/>
              </a:buClr>
              <a:buFont typeface="Arial" panose="020B0604020202020204" pitchFamily="34" charset="0"/>
              <a:buChar char="•"/>
              <a:defRPr/>
            </a:pPr>
            <a:r>
              <a:rPr lang="en-GB" sz="2900" dirty="0">
                <a:solidFill>
                  <a:prstClr val="white"/>
                </a:solidFill>
                <a:latin typeface="Inter"/>
              </a:rPr>
              <a:t>Healthy life expectancy (Health) : The extent to which Life expectancy contributed to the calculation of the Happiness Score.</a:t>
            </a:r>
          </a:p>
          <a:p>
            <a:pPr>
              <a:buClr>
                <a:srgbClr val="00C6BB"/>
              </a:buClr>
              <a:buFont typeface="Arial" panose="020B0604020202020204" pitchFamily="34" charset="0"/>
              <a:buChar char="•"/>
              <a:defRPr/>
            </a:pPr>
            <a:r>
              <a:rPr lang="en-GB" sz="2900" dirty="0">
                <a:solidFill>
                  <a:prstClr val="white"/>
                </a:solidFill>
                <a:latin typeface="Inter"/>
              </a:rPr>
              <a:t>Freedom to make life choices (Freedom) : The extent to which Freedom contributed to the calculation of the Happiness Score.</a:t>
            </a:r>
          </a:p>
          <a:p>
            <a:pPr>
              <a:buClr>
                <a:srgbClr val="00C6BB"/>
              </a:buClr>
              <a:buFont typeface="Arial" panose="020B0604020202020204" pitchFamily="34" charset="0"/>
              <a:buChar char="•"/>
              <a:defRPr/>
            </a:pPr>
            <a:r>
              <a:rPr lang="en-GB" sz="2900" dirty="0">
                <a:solidFill>
                  <a:prstClr val="white"/>
                </a:solidFill>
                <a:latin typeface="Inter"/>
              </a:rPr>
              <a:t>Perceptions of corruption (Trust) : The extent to which Perception of Corruption contributes to Happiness Score.</a:t>
            </a:r>
          </a:p>
          <a:p>
            <a:pPr>
              <a:buClr>
                <a:srgbClr val="00C6BB"/>
              </a:buClr>
              <a:buFont typeface="Arial" panose="020B0604020202020204" pitchFamily="34" charset="0"/>
              <a:buChar char="•"/>
              <a:defRPr/>
            </a:pPr>
            <a:r>
              <a:rPr lang="en-GB" sz="2900" dirty="0">
                <a:solidFill>
                  <a:prstClr val="white"/>
                </a:solidFill>
                <a:latin typeface="Inter"/>
              </a:rPr>
              <a:t>Generosity : The extent to which Generosity contributes to Happiness Score.</a:t>
            </a:r>
          </a:p>
          <a:p>
            <a:endParaRPr lang="en-PL" sz="1400" dirty="0"/>
          </a:p>
        </p:txBody>
      </p:sp>
    </p:spTree>
    <p:extLst>
      <p:ext uri="{BB962C8B-B14F-4D97-AF65-F5344CB8AC3E}">
        <p14:creationId xmlns:p14="http://schemas.microsoft.com/office/powerpoint/2010/main" val="239673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945F-3D35-D0A1-69F9-1FCA7E211BDD}"/>
              </a:ext>
            </a:extLst>
          </p:cNvPr>
          <p:cNvSpPr>
            <a:spLocks noGrp="1"/>
          </p:cNvSpPr>
          <p:nvPr>
            <p:ph type="title"/>
          </p:nvPr>
        </p:nvSpPr>
        <p:spPr/>
        <p:txBody>
          <a:bodyPr/>
          <a:lstStyle/>
          <a:p>
            <a:r>
              <a:rPr lang="en-PL" dirty="0"/>
              <a:t>Purpose</a:t>
            </a:r>
          </a:p>
        </p:txBody>
      </p:sp>
      <p:sp>
        <p:nvSpPr>
          <p:cNvPr id="3" name="Content Placeholder 2">
            <a:extLst>
              <a:ext uri="{FF2B5EF4-FFF2-40B4-BE49-F238E27FC236}">
                <a16:creationId xmlns:a16="http://schemas.microsoft.com/office/drawing/2014/main" id="{066E97DB-257D-DADB-6954-69D514670AA9}"/>
              </a:ext>
            </a:extLst>
          </p:cNvPr>
          <p:cNvSpPr>
            <a:spLocks noGrp="1"/>
          </p:cNvSpPr>
          <p:nvPr>
            <p:ph idx="1"/>
          </p:nvPr>
        </p:nvSpPr>
        <p:spPr/>
        <p:txBody>
          <a:bodyPr/>
          <a:lstStyle/>
          <a:p>
            <a:r>
              <a:rPr lang="en-GB" b="0" i="0" u="none" strike="noStrike" dirty="0">
                <a:effectLst/>
                <a:latin typeface="Inter"/>
              </a:rPr>
              <a:t>Gain a better understanding of the data and extract insights that can help answer important questions. </a:t>
            </a:r>
          </a:p>
          <a:p>
            <a:r>
              <a:rPr lang="en-GB" dirty="0">
                <a:latin typeface="Inter"/>
              </a:rPr>
              <a:t>I</a:t>
            </a:r>
            <a:r>
              <a:rPr lang="en-GB" b="0" i="0" u="none" strike="noStrike" dirty="0">
                <a:effectLst/>
                <a:latin typeface="Inter"/>
              </a:rPr>
              <a:t>dentify patterns and relationships between different variables, detect outliers and anomalies, assess data quality, test assumptions, and communicate findings effectively to others. </a:t>
            </a:r>
          </a:p>
        </p:txBody>
      </p:sp>
    </p:spTree>
    <p:extLst>
      <p:ext uri="{BB962C8B-B14F-4D97-AF65-F5344CB8AC3E}">
        <p14:creationId xmlns:p14="http://schemas.microsoft.com/office/powerpoint/2010/main" val="233942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5BC9-4CD9-CF2A-C466-B266D38110AC}"/>
              </a:ext>
            </a:extLst>
          </p:cNvPr>
          <p:cNvSpPr>
            <a:spLocks noGrp="1"/>
          </p:cNvSpPr>
          <p:nvPr>
            <p:ph type="title"/>
          </p:nvPr>
        </p:nvSpPr>
        <p:spPr/>
        <p:txBody>
          <a:bodyPr/>
          <a:lstStyle/>
          <a:p>
            <a:r>
              <a:rPr lang="en-PL" dirty="0"/>
              <a:t>Screen captures </a:t>
            </a:r>
          </a:p>
        </p:txBody>
      </p:sp>
      <p:pic>
        <p:nvPicPr>
          <p:cNvPr id="5" name="Content Placeholder 4">
            <a:extLst>
              <a:ext uri="{FF2B5EF4-FFF2-40B4-BE49-F238E27FC236}">
                <a16:creationId xmlns:a16="http://schemas.microsoft.com/office/drawing/2014/main" id="{986AC93C-A1F7-1FBD-7308-A869CE4DC6E1}"/>
              </a:ext>
            </a:extLst>
          </p:cNvPr>
          <p:cNvPicPr>
            <a:picLocks noGrp="1" noChangeAspect="1"/>
          </p:cNvPicPr>
          <p:nvPr>
            <p:ph idx="1"/>
          </p:nvPr>
        </p:nvPicPr>
        <p:blipFill>
          <a:blip r:embed="rId2"/>
          <a:stretch>
            <a:fillRect/>
          </a:stretch>
        </p:blipFill>
        <p:spPr>
          <a:xfrm>
            <a:off x="810001" y="2222500"/>
            <a:ext cx="5185686" cy="3636963"/>
          </a:xfrm>
        </p:spPr>
      </p:pic>
      <p:pic>
        <p:nvPicPr>
          <p:cNvPr id="7" name="Picture 6">
            <a:extLst>
              <a:ext uri="{FF2B5EF4-FFF2-40B4-BE49-F238E27FC236}">
                <a16:creationId xmlns:a16="http://schemas.microsoft.com/office/drawing/2014/main" id="{6B8D728A-6D72-D1D9-570F-32027A75E77A}"/>
              </a:ext>
            </a:extLst>
          </p:cNvPr>
          <p:cNvPicPr>
            <a:picLocks noChangeAspect="1"/>
          </p:cNvPicPr>
          <p:nvPr/>
        </p:nvPicPr>
        <p:blipFill>
          <a:blip r:embed="rId3"/>
          <a:stretch>
            <a:fillRect/>
          </a:stretch>
        </p:blipFill>
        <p:spPr>
          <a:xfrm>
            <a:off x="6196313" y="2222499"/>
            <a:ext cx="5185686" cy="3636963"/>
          </a:xfrm>
          <a:prstGeom prst="rect">
            <a:avLst/>
          </a:prstGeom>
        </p:spPr>
      </p:pic>
    </p:spTree>
    <p:extLst>
      <p:ext uri="{BB962C8B-B14F-4D97-AF65-F5344CB8AC3E}">
        <p14:creationId xmlns:p14="http://schemas.microsoft.com/office/powerpoint/2010/main" val="107964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2187DF46-03E9-457C-A492-F1636B3014F3}"/>
              </a:ext>
            </a:extLst>
          </p:cNvPr>
          <p:cNvPicPr>
            <a:picLocks noGrp="1" noChangeAspect="1"/>
          </p:cNvPicPr>
          <p:nvPr>
            <p:ph idx="1"/>
          </p:nvPr>
        </p:nvPicPr>
        <p:blipFill>
          <a:blip r:embed="rId2"/>
          <a:stretch>
            <a:fillRect/>
          </a:stretch>
        </p:blipFill>
        <p:spPr>
          <a:xfrm>
            <a:off x="-81023" y="-171449"/>
            <a:ext cx="12361762" cy="7116260"/>
          </a:xfrm>
        </p:spPr>
      </p:pic>
      <p:sp>
        <p:nvSpPr>
          <p:cNvPr id="2" name="Title 1">
            <a:extLst>
              <a:ext uri="{FF2B5EF4-FFF2-40B4-BE49-F238E27FC236}">
                <a16:creationId xmlns:a16="http://schemas.microsoft.com/office/drawing/2014/main" id="{B74BB43B-1F46-623A-D646-CDB33E013970}"/>
              </a:ext>
            </a:extLst>
          </p:cNvPr>
          <p:cNvSpPr>
            <a:spLocks noGrp="1"/>
          </p:cNvSpPr>
          <p:nvPr>
            <p:ph type="title"/>
          </p:nvPr>
        </p:nvSpPr>
        <p:spPr>
          <a:xfrm>
            <a:off x="810001" y="1375875"/>
            <a:ext cx="10571998" cy="970450"/>
          </a:xfrm>
        </p:spPr>
        <p:txBody>
          <a:bodyPr/>
          <a:lstStyle/>
          <a:p>
            <a:pPr algn="ctr"/>
            <a:r>
              <a:rPr lang="en-PL" sz="7200" dirty="0">
                <a:solidFill>
                  <a:srgbClr val="FFCC8D"/>
                </a:solidFill>
              </a:rPr>
              <a:t>THANK YOU </a:t>
            </a:r>
          </a:p>
        </p:txBody>
      </p:sp>
    </p:spTree>
    <p:extLst>
      <p:ext uri="{BB962C8B-B14F-4D97-AF65-F5344CB8AC3E}">
        <p14:creationId xmlns:p14="http://schemas.microsoft.com/office/powerpoint/2010/main" val="4245152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32</TotalTime>
  <Words>286</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Inter</vt:lpstr>
      <vt:lpstr>Wingdings 2</vt:lpstr>
      <vt:lpstr>Quotable</vt:lpstr>
      <vt:lpstr>Basics of Machine Learning</vt:lpstr>
      <vt:lpstr>Struggles</vt:lpstr>
      <vt:lpstr>Dataset</vt:lpstr>
      <vt:lpstr>Purpose</vt:lpstr>
      <vt:lpstr>Screen captures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Machine Learning</dc:title>
  <dc:creator>Yasar 84493</dc:creator>
  <cp:lastModifiedBy>Yasar 84493</cp:lastModifiedBy>
  <cp:revision>5</cp:revision>
  <dcterms:created xsi:type="dcterms:W3CDTF">2023-05-21T17:32:33Z</dcterms:created>
  <dcterms:modified xsi:type="dcterms:W3CDTF">2023-05-26T08:11:52Z</dcterms:modified>
</cp:coreProperties>
</file>