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media/image131.png" ContentType="image/png"/>
  <Override PartName="/ppt/media/image59.png" ContentType="image/png"/>
  <Override PartName="/ppt/media/image3.png" ContentType="image/png"/>
  <Override PartName="/ppt/media/image100.png" ContentType="image/png"/>
  <Override PartName="/ppt/media/image28.png" ContentType="image/png"/>
  <Override PartName="/ppt/media/image1.jpeg" ContentType="image/jpeg"/>
  <Override PartName="/ppt/media/image74.png" ContentType="image/png"/>
  <Override PartName="/ppt/media/image8.png" ContentType="image/png"/>
  <Override PartName="/ppt/media/image110.png" ContentType="image/png"/>
  <Override PartName="/ppt/media/image38.png" ContentType="image/png"/>
  <Override PartName="/ppt/media/image2.jpeg" ContentType="image/jpe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5.png" ContentType="image/png"/>
  <Override PartName="/ppt/media/image9.png" ContentType="image/png"/>
  <Override PartName="/ppt/media/image31.png" ContentType="image/png"/>
  <Override PartName="/ppt/media/image7.jpeg" ContentType="image/jpeg"/>
  <Override PartName="/ppt/media/image10.png" ContentType="image/png"/>
  <Override PartName="/ppt/media/image66.png" ContentType="image/png"/>
  <Override PartName="/ppt/media/image11.jpeg" ContentType="image/jpeg"/>
  <Override PartName="/ppt/media/image76.png" ContentType="image/png"/>
  <Override PartName="/ppt/media/image12.jpeg" ContentType="image/jpeg"/>
  <Override PartName="/ppt/media/image13.png" ContentType="image/png"/>
  <Override PartName="/ppt/media/image14.png" ContentType="image/png"/>
  <Override PartName="/ppt/media/image111.png" ContentType="image/png"/>
  <Override PartName="/ppt/media/image39.png" ContentType="image/png"/>
  <Override PartName="/ppt/media/image15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101.png" ContentType="image/png"/>
  <Override PartName="/ppt/media/image29.png" ContentType="image/png"/>
  <Override PartName="/ppt/media/image30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120.png" ContentType="image/png"/>
  <Override PartName="/ppt/media/image48.png" ContentType="image/png"/>
  <Override PartName="/ppt/media/image121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57.png" ContentType="image/png"/>
  <Override PartName="/ppt/media/image130.png" ContentType="image/png"/>
  <Override PartName="/ppt/media/image58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7.png" ContentType="image/png"/>
  <Override PartName="/ppt/media/image140.png" ContentType="image/png"/>
  <Override PartName="/ppt/media/image68.png" ContentType="image/png"/>
  <Override PartName="/ppt/media/image141.png" ContentType="image/png"/>
  <Override PartName="/ppt/media/image69.png" ContentType="image/png"/>
  <Override PartName="/ppt/media/image73.png" ContentType="image/png"/>
  <Override PartName="/ppt/media/image77.png" ContentType="image/png"/>
  <Override PartName="/ppt/media/image150.png" ContentType="image/png"/>
  <Override PartName="/ppt/media/image78.png" ContentType="image/png"/>
  <Override PartName="/ppt/media/image151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160.png" ContentType="image/png"/>
  <Override PartName="/ppt/media/image88.png" ContentType="image/png"/>
  <Override PartName="/ppt/media/image161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  <Override PartName="/ppt/media/image170.png" ContentType="image/png"/>
  <Override PartName="/ppt/media/image98.png" ContentType="image/png"/>
  <Override PartName="/ppt/media/image171.png" ContentType="image/png"/>
  <Override PartName="/ppt/media/image99.png" ContentType="image/png"/>
  <Override PartName="/ppt/media/image102.png" ContentType="image/png"/>
  <Override PartName="/ppt/media/image103.png" ContentType="image/png"/>
  <Override PartName="/ppt/media/image104.png" ContentType="image/png"/>
  <Override PartName="/ppt/media/image105.png" ContentType="image/png"/>
  <Override PartName="/ppt/media/image106.png" ContentType="image/png"/>
  <Override PartName="/ppt/media/image107.png" ContentType="image/png"/>
  <Override PartName="/ppt/media/image108.png" ContentType="image/png"/>
  <Override PartName="/ppt/media/image109.png" ContentType="image/png"/>
  <Override PartName="/ppt/media/image112.png" ContentType="image/png"/>
  <Override PartName="/ppt/media/image113.png" ContentType="image/png"/>
  <Override PartName="/ppt/media/image114.png" ContentType="image/png"/>
  <Override PartName="/ppt/media/image115.png" ContentType="image/png"/>
  <Override PartName="/ppt/media/image116.png" ContentType="image/png"/>
  <Override PartName="/ppt/media/image117.png" ContentType="image/png"/>
  <Override PartName="/ppt/media/image118.png" ContentType="image/png"/>
  <Override PartName="/ppt/media/image119.png" ContentType="image/png"/>
  <Override PartName="/ppt/media/image122.png" ContentType="image/png"/>
  <Override PartName="/ppt/media/image123.png" ContentType="image/png"/>
  <Override PartName="/ppt/media/image124.png" ContentType="image/png"/>
  <Override PartName="/ppt/media/image125.png" ContentType="image/png"/>
  <Override PartName="/ppt/media/image126.png" ContentType="image/png"/>
  <Override PartName="/ppt/media/image127.png" ContentType="image/png"/>
  <Override PartName="/ppt/media/image128.png" ContentType="image/png"/>
  <Override PartName="/ppt/media/image129.png" ContentType="image/png"/>
  <Override PartName="/ppt/media/image132.png" ContentType="image/png"/>
  <Override PartName="/ppt/media/image133.png" ContentType="image/png"/>
  <Override PartName="/ppt/media/image134.png" ContentType="image/png"/>
  <Override PartName="/ppt/media/image135.png" ContentType="image/png"/>
  <Override PartName="/ppt/media/image136.png" ContentType="image/png"/>
  <Override PartName="/ppt/media/image137.png" ContentType="image/png"/>
  <Override PartName="/ppt/media/image138.png" ContentType="image/png"/>
  <Override PartName="/ppt/media/image139.png" ContentType="image/png"/>
  <Override PartName="/ppt/media/image142.png" ContentType="image/png"/>
  <Override PartName="/ppt/media/image143.png" ContentType="image/png"/>
  <Override PartName="/ppt/media/image144.png" ContentType="image/png"/>
  <Override PartName="/ppt/media/image145.png" ContentType="image/png"/>
  <Override PartName="/ppt/media/image146.png" ContentType="image/png"/>
  <Override PartName="/ppt/media/image147.png" ContentType="image/png"/>
  <Override PartName="/ppt/media/image148.png" ContentType="image/png"/>
  <Override PartName="/ppt/media/image149.png" ContentType="image/png"/>
  <Override PartName="/ppt/media/image152.png" ContentType="image/png"/>
  <Override PartName="/ppt/media/image153.png" ContentType="image/png"/>
  <Override PartName="/ppt/media/image154.png" ContentType="image/png"/>
  <Override PartName="/ppt/media/image155.png" ContentType="image/png"/>
  <Override PartName="/ppt/media/image156.png" ContentType="image/png"/>
  <Override PartName="/ppt/media/image157.png" ContentType="image/png"/>
  <Override PartName="/ppt/media/image158.png" ContentType="image/png"/>
  <Override PartName="/ppt/media/image159.png" ContentType="image/png"/>
  <Override PartName="/ppt/media/image162.png" ContentType="image/png"/>
  <Override PartName="/ppt/media/image163.png" ContentType="image/png"/>
  <Override PartName="/ppt/media/image164.png" ContentType="image/png"/>
  <Override PartName="/ppt/media/image165.png" ContentType="image/png"/>
  <Override PartName="/ppt/media/image166.png" ContentType="image/png"/>
  <Override PartName="/ppt/media/image167.png" ContentType="image/png"/>
  <Override PartName="/ppt/media/image168.png" ContentType="image/png"/>
  <Override PartName="/ppt/media/image169.png" ContentType="image/png"/>
  <Override PartName="/ppt/media/image172.png" ContentType="image/png"/>
  <Override PartName="/ppt/media/image173.png" ContentType="image/png"/>
  <Override PartName="/ppt/media/image174.png" ContentType="image/png"/>
  <Override PartName="/ppt/media/image175.png" ContentType="image/png"/>
  <Override PartName="/ppt/media/image176.png" ContentType="image/png"/>
  <Override PartName="/ppt/media/image177.png" ContentType="image/png"/>
  <Override PartName="/ppt/media/image178.png" ContentType="image/png"/>
  <Override PartName="/ppt/media/image179.png" ContentType="image/png"/>
  <Override PartName="/ppt/media/image180.png" ContentType="image/png"/>
  <Override PartName="/ppt/media/image181.png" ContentType="image/png"/>
  <Override PartName="/ppt/media/image182.png" ContentType="image/png"/>
  <Override PartName="/ppt/media/image183.png" ContentType="image/png"/>
  <Override PartName="/ppt/media/image184.png" ContentType="image/png"/>
  <Override PartName="/ppt/media/image185.png" ContentType="image/png"/>
  <Override PartName="/ppt/media/image186.png" ContentType="image/png"/>
  <Override PartName="/ppt/media/image187.png" ContentType="image/png"/>
  <Override PartName="/ppt/media/image188.png" ContentType="image/png"/>
  <Override PartName="/ppt/media/image189.png" ContentType="image/png"/>
  <Override PartName="/ppt/media/image190.png" ContentType="image/png"/>
  <Override PartName="/ppt/media/image191.png" ContentType="image/png"/>
  <Override PartName="/ppt/media/image192.png" ContentType="image/png"/>
  <Override PartName="/ppt/media/image193.png" ContentType="image/png"/>
  <Override PartName="/ppt/media/image194.png" ContentType="image/png"/>
  <Override PartName="/ppt/media/image195.png" ContentType="image/png"/>
  <Override PartName="/ppt/media/image196.png" ContentType="image/png"/>
  <Override PartName="/ppt/media/image1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7417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0"/>
            <a:ext cx="8229240" cy="7417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609480"/>
            <a:ext cx="7772040" cy="42667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8000" spc="-1" strike="noStrike">
                <a:solidFill>
                  <a:srgbClr val="242852"/>
                </a:solidFill>
                <a:latin typeface="Candara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</p:spPr>
        <p:txBody>
          <a:bodyPr rIns="45720" anchor="ctr">
            <a:noAutofit/>
          </a:bodyPr>
          <a:p>
            <a:pPr algn="r">
              <a:lnSpc>
                <a:spcPct val="100000"/>
              </a:lnSpc>
            </a:pPr>
            <a:fld id="{45879B28-C796-4AEA-8AEB-054C401B0E41}" type="datetime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12/10/22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</p:spPr>
        <p:txBody>
          <a:bodyPr lIns="27360" rIns="45720" anchor="ctr">
            <a:noAutofit/>
          </a:bodyPr>
          <a:p>
            <a:pPr>
              <a:lnSpc>
                <a:spcPct val="100000"/>
              </a:lnSpc>
            </a:pPr>
            <a:fld id="{49A42FAF-0B9C-475D-A5F4-7DD30E446833}" type="slidenum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</p:spPr>
        <p:txBody>
          <a:bodyPr lIns="4572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80808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80808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80808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80808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80808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80808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80808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80808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80808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 hidden="1"/>
          <p:cNvSpPr/>
          <p:nvPr/>
        </p:nvSpPr>
        <p:spPr>
          <a:xfrm>
            <a:off x="845784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 hidden="1"/>
          <p:cNvSpPr/>
          <p:nvPr/>
        </p:nvSpPr>
        <p:spPr>
          <a:xfrm>
            <a:off x="569160" y="6499440"/>
            <a:ext cx="84240" cy="842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6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59984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5400" spc="-1" strike="noStrike">
                <a:solidFill>
                  <a:srgbClr val="242852"/>
                </a:solidFill>
                <a:latin typeface="Candara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808080"/>
                </a:solidFill>
                <a:latin typeface="Candara"/>
              </a:rPr>
              <a:t>Click to edit Master text styles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808080"/>
              </a:buClr>
              <a:buFont typeface="Courier New"/>
              <a:buChar char="o"/>
            </a:pPr>
            <a:r>
              <a:rPr b="0" lang="en-US" sz="2800" spc="-1" strike="noStrike">
                <a:solidFill>
                  <a:srgbClr val="80808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80808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80808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buFont typeface="Courier New"/>
              <a:buChar char="o"/>
            </a:pPr>
            <a:r>
              <a:rPr b="0" lang="en-US" sz="2000" spc="-1" strike="noStrike">
                <a:solidFill>
                  <a:srgbClr val="80808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80808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360"/>
              </a:spcBef>
              <a:buClr>
                <a:srgbClr val="80808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80808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>
            <a:off x="6363360" y="6356520"/>
            <a:ext cx="2085480" cy="364680"/>
          </a:xfrm>
          <a:prstGeom prst="rect">
            <a:avLst/>
          </a:prstGeom>
        </p:spPr>
        <p:txBody>
          <a:bodyPr rIns="45720" anchor="ctr">
            <a:noAutofit/>
          </a:bodyPr>
          <a:p>
            <a:pPr algn="r">
              <a:lnSpc>
                <a:spcPct val="100000"/>
              </a:lnSpc>
            </a:pPr>
            <a:fld id="{AB6ED79C-21CF-4C93-8E7E-C8598149C4F4}" type="datetime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12/10/22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>
            <a:off x="659160" y="6356520"/>
            <a:ext cx="2847600" cy="364680"/>
          </a:xfrm>
          <a:prstGeom prst="rect">
            <a:avLst/>
          </a:prstGeom>
        </p:spPr>
        <p:txBody>
          <a:bodyPr lIns="4572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43160" y="6356520"/>
            <a:ext cx="561600" cy="364680"/>
          </a:xfrm>
          <a:prstGeom prst="rect">
            <a:avLst/>
          </a:prstGeom>
        </p:spPr>
        <p:txBody>
          <a:bodyPr lIns="27360" rIns="45720" anchor="ctr">
            <a:noAutofit/>
          </a:bodyPr>
          <a:p>
            <a:pPr>
              <a:lnSpc>
                <a:spcPct val="100000"/>
              </a:lnSpc>
            </a:pPr>
            <a:fld id="{11D33BAF-7E09-4BFE-B135-9651F42FAB89}" type="slidenum">
              <a:rPr b="0" lang="en-US" sz="1200" spc="-1" strike="noStrike">
                <a:solidFill>
                  <a:srgbClr val="595959"/>
                </a:solidFill>
                <a:latin typeface="Century Gothic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8.png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7.png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4.png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9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0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5.png"/><Relationship Id="rId2" Type="http://schemas.openxmlformats.org/officeDocument/2006/relationships/image" Target="../media/image96.png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9.png"/><Relationship Id="rId6" Type="http://schemas.openxmlformats.org/officeDocument/2006/relationships/image" Target="../media/image100.pn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03.png"/><Relationship Id="rId2" Type="http://schemas.openxmlformats.org/officeDocument/2006/relationships/image" Target="../media/image104.png"/><Relationship Id="rId3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3.png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23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24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25.png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34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35.png"/><Relationship Id="rId2" Type="http://schemas.openxmlformats.org/officeDocument/2006/relationships/image" Target="../media/image136.png"/><Relationship Id="rId3" Type="http://schemas.openxmlformats.org/officeDocument/2006/relationships/image" Target="../media/image137.png"/><Relationship Id="rId4" Type="http://schemas.openxmlformats.org/officeDocument/2006/relationships/image" Target="../media/image138.png"/><Relationship Id="rId5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39.png"/><Relationship Id="rId2" Type="http://schemas.openxmlformats.org/officeDocument/2006/relationships/image" Target="../media/image140.png"/><Relationship Id="rId3" Type="http://schemas.openxmlformats.org/officeDocument/2006/relationships/image" Target="../media/image141.png"/><Relationship Id="rId4" Type="http://schemas.openxmlformats.org/officeDocument/2006/relationships/image" Target="../media/image142.png"/><Relationship Id="rId5" Type="http://schemas.openxmlformats.org/officeDocument/2006/relationships/image" Target="../media/image143.png"/><Relationship Id="rId6" Type="http://schemas.openxmlformats.org/officeDocument/2006/relationships/image" Target="../media/image144.png"/><Relationship Id="rId7" Type="http://schemas.openxmlformats.org/officeDocument/2006/relationships/image" Target="../media/image145.png"/><Relationship Id="rId8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46.png"/><Relationship Id="rId2" Type="http://schemas.openxmlformats.org/officeDocument/2006/relationships/image" Target="../media/image147.png"/><Relationship Id="rId3" Type="http://schemas.openxmlformats.org/officeDocument/2006/relationships/image" Target="../media/image148.png"/><Relationship Id="rId4" Type="http://schemas.openxmlformats.org/officeDocument/2006/relationships/image" Target="../media/image149.png"/><Relationship Id="rId5" Type="http://schemas.openxmlformats.org/officeDocument/2006/relationships/image" Target="../media/image150.png"/><Relationship Id="rId6" Type="http://schemas.openxmlformats.org/officeDocument/2006/relationships/image" Target="../media/image151.png"/><Relationship Id="rId7" Type="http://schemas.openxmlformats.org/officeDocument/2006/relationships/image" Target="../media/image152.png"/><Relationship Id="rId8" Type="http://schemas.openxmlformats.org/officeDocument/2006/relationships/image" Target="../media/image153.png"/><Relationship Id="rId9" Type="http://schemas.openxmlformats.org/officeDocument/2006/relationships/image" Target="../media/image154.png"/><Relationship Id="rId10" Type="http://schemas.openxmlformats.org/officeDocument/2006/relationships/image" Target="../media/image155.png"/><Relationship Id="rId11" Type="http://schemas.openxmlformats.org/officeDocument/2006/relationships/image" Target="../media/image156.png"/><Relationship Id="rId12" Type="http://schemas.openxmlformats.org/officeDocument/2006/relationships/image" Target="../media/image157.png"/><Relationship Id="rId13" Type="http://schemas.openxmlformats.org/officeDocument/2006/relationships/image" Target="../media/image158.png"/><Relationship Id="rId14" Type="http://schemas.openxmlformats.org/officeDocument/2006/relationships/image" Target="../media/image159.png"/><Relationship Id="rId15" Type="http://schemas.openxmlformats.org/officeDocument/2006/relationships/image" Target="../media/image160.png"/><Relationship Id="rId16" Type="http://schemas.openxmlformats.org/officeDocument/2006/relationships/image" Target="../media/image161.png"/><Relationship Id="rId17" Type="http://schemas.openxmlformats.org/officeDocument/2006/relationships/image" Target="../media/image162.png"/><Relationship Id="rId18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63.png"/><Relationship Id="rId2" Type="http://schemas.openxmlformats.org/officeDocument/2006/relationships/image" Target="../media/image164.png"/><Relationship Id="rId3" Type="http://schemas.openxmlformats.org/officeDocument/2006/relationships/image" Target="../media/image165.png"/><Relationship Id="rId4" Type="http://schemas.openxmlformats.org/officeDocument/2006/relationships/image" Target="../media/image166.png"/><Relationship Id="rId5" Type="http://schemas.openxmlformats.org/officeDocument/2006/relationships/image" Target="../media/image167.png"/><Relationship Id="rId6" Type="http://schemas.openxmlformats.org/officeDocument/2006/relationships/image" Target="../media/image168.png"/><Relationship Id="rId7" Type="http://schemas.openxmlformats.org/officeDocument/2006/relationships/image" Target="../media/image169.png"/><Relationship Id="rId8" Type="http://schemas.openxmlformats.org/officeDocument/2006/relationships/image" Target="../media/image170.png"/><Relationship Id="rId9" Type="http://schemas.openxmlformats.org/officeDocument/2006/relationships/image" Target="../media/image171.png"/><Relationship Id="rId10" Type="http://schemas.openxmlformats.org/officeDocument/2006/relationships/image" Target="../media/image172.png"/><Relationship Id="rId11" Type="http://schemas.openxmlformats.org/officeDocument/2006/relationships/image" Target="../media/image173.png"/><Relationship Id="rId12" Type="http://schemas.openxmlformats.org/officeDocument/2006/relationships/image" Target="../media/image174.png"/><Relationship Id="rId13" Type="http://schemas.openxmlformats.org/officeDocument/2006/relationships/image" Target="../media/image175.png"/><Relationship Id="rId14" Type="http://schemas.openxmlformats.org/officeDocument/2006/relationships/image" Target="../media/image176.png"/><Relationship Id="rId15" Type="http://schemas.openxmlformats.org/officeDocument/2006/relationships/image" Target="../media/image177.png"/><Relationship Id="rId16" Type="http://schemas.openxmlformats.org/officeDocument/2006/relationships/image" Target="../media/image178.png"/><Relationship Id="rId17" Type="http://schemas.openxmlformats.org/officeDocument/2006/relationships/image" Target="../media/image179.png"/><Relationship Id="rId18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80.png"/><Relationship Id="rId2" Type="http://schemas.openxmlformats.org/officeDocument/2006/relationships/image" Target="../media/image181.png"/><Relationship Id="rId3" Type="http://schemas.openxmlformats.org/officeDocument/2006/relationships/image" Target="../media/image182.png"/><Relationship Id="rId4" Type="http://schemas.openxmlformats.org/officeDocument/2006/relationships/image" Target="../media/image183.png"/><Relationship Id="rId5" Type="http://schemas.openxmlformats.org/officeDocument/2006/relationships/image" Target="../media/image184.png"/><Relationship Id="rId6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85.png"/><Relationship Id="rId2" Type="http://schemas.openxmlformats.org/officeDocument/2006/relationships/image" Target="../media/image186.pn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Relationship Id="rId6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90.png"/><Relationship Id="rId2" Type="http://schemas.openxmlformats.org/officeDocument/2006/relationships/image" Target="../media/image191.png"/><Relationship Id="rId3" Type="http://schemas.openxmlformats.org/officeDocument/2006/relationships/image" Target="../media/image192.png"/><Relationship Id="rId4" Type="http://schemas.openxmlformats.org/officeDocument/2006/relationships/image" Target="../media/image193.png"/><Relationship Id="rId5" Type="http://schemas.openxmlformats.org/officeDocument/2006/relationships/image" Target="../media/image194.png"/><Relationship Id="rId6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95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96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62000" y="543240"/>
            <a:ext cx="8829360" cy="1349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From Approximate to Exact Integer Programming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2960280" y="2552760"/>
            <a:ext cx="3090240" cy="635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Daniel Dadush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2384640" y="5201280"/>
            <a:ext cx="8561880" cy="404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Thomas Rothvoss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University of Washington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-2530440" y="4718520"/>
            <a:ext cx="8561880" cy="43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Friedrich Eisenbrand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EPFL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90" name="Picture 7" descr=""/>
          <p:cNvPicPr/>
          <p:nvPr/>
        </p:nvPicPr>
        <p:blipFill>
          <a:blip r:embed="rId1"/>
          <a:stretch/>
        </p:blipFill>
        <p:spPr>
          <a:xfrm>
            <a:off x="6031440" y="3292560"/>
            <a:ext cx="1847520" cy="2466720"/>
          </a:xfrm>
          <a:prstGeom prst="rect">
            <a:avLst/>
          </a:prstGeom>
          <a:ln>
            <a:noFill/>
          </a:ln>
        </p:spPr>
      </p:pic>
      <p:pic>
        <p:nvPicPr>
          <p:cNvPr id="91" name="Picture 9" descr=""/>
          <p:cNvPicPr/>
          <p:nvPr/>
        </p:nvPicPr>
        <p:blipFill>
          <a:blip r:embed="rId2"/>
          <a:srcRect l="22695" t="4275" r="20434" b="19002"/>
          <a:stretch/>
        </p:blipFill>
        <p:spPr>
          <a:xfrm>
            <a:off x="974160" y="3292560"/>
            <a:ext cx="1828440" cy="2466720"/>
          </a:xfrm>
          <a:prstGeom prst="rect">
            <a:avLst/>
          </a:prstGeom>
          <a:ln>
            <a:noFill/>
          </a:ln>
        </p:spPr>
      </p:pic>
      <p:pic>
        <p:nvPicPr>
          <p:cNvPr id="92" name="Picture 11" descr=""/>
          <p:cNvPicPr/>
          <p:nvPr/>
        </p:nvPicPr>
        <p:blipFill>
          <a:blip r:embed="rId3"/>
          <a:srcRect l="0" t="0" r="59324" b="0"/>
          <a:stretch/>
        </p:blipFill>
        <p:spPr>
          <a:xfrm>
            <a:off x="3561120" y="3188520"/>
            <a:ext cx="1712160" cy="780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0" y="1308600"/>
            <a:ext cx="9143640" cy="13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convex body.  invertible, center  s.t.</a:t>
            </a:r>
            <a:endParaRPr b="0" lang="en-US" sz="3200" spc="-1" strike="noStrike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         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0" y="1308600"/>
            <a:ext cx="9143640" cy="1362960"/>
          </a:xfrm>
          <a:prstGeom prst="rect">
            <a:avLst/>
          </a:prstGeom>
          <a:blipFill rotWithShape="0">
            <a:blip r:embed="rId1"/>
            <a:stretch>
              <a:fillRect l="0" t="-5378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 rot="17651400">
            <a:off x="4098960" y="786240"/>
            <a:ext cx="1469160" cy="7001640"/>
          </a:xfrm>
          <a:prstGeom prst="ellipse">
            <a:avLst/>
          </a:prstGeom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CustomShape 4"/>
          <p:cNvSpPr/>
          <p:nvPr/>
        </p:nvSpPr>
        <p:spPr>
          <a:xfrm>
            <a:off x="2610000" y="3393360"/>
            <a:ext cx="4809240" cy="2244240"/>
          </a:xfrm>
          <a:custGeom>
            <a:avLst/>
            <a:gdLst/>
            <a:ahLst/>
            <a:rect l="l" t="t" r="r" b="b"/>
            <a:pathLst>
              <a:path w="4809506" h="2244436">
                <a:moveTo>
                  <a:pt x="771896" y="11875"/>
                </a:moveTo>
                <a:lnTo>
                  <a:pt x="2006930" y="0"/>
                </a:lnTo>
                <a:lnTo>
                  <a:pt x="4809506" y="2244436"/>
                </a:lnTo>
                <a:lnTo>
                  <a:pt x="0" y="427512"/>
                </a:lnTo>
                <a:lnTo>
                  <a:pt x="771896" y="1187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5"/>
          <p:cNvSpPr/>
          <p:nvPr/>
        </p:nvSpPr>
        <p:spPr>
          <a:xfrm>
            <a:off x="4837680" y="6100920"/>
            <a:ext cx="75960" cy="759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CustomShape 6"/>
          <p:cNvSpPr/>
          <p:nvPr/>
        </p:nvSpPr>
        <p:spPr>
          <a:xfrm>
            <a:off x="4831200" y="4735440"/>
            <a:ext cx="75960" cy="759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7"/>
          <p:cNvSpPr/>
          <p:nvPr/>
        </p:nvSpPr>
        <p:spPr>
          <a:xfrm>
            <a:off x="4837680" y="3357720"/>
            <a:ext cx="75960" cy="759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8"/>
          <p:cNvSpPr/>
          <p:nvPr/>
        </p:nvSpPr>
        <p:spPr>
          <a:xfrm>
            <a:off x="6666480" y="6100920"/>
            <a:ext cx="75960" cy="759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9"/>
          <p:cNvSpPr/>
          <p:nvPr/>
        </p:nvSpPr>
        <p:spPr>
          <a:xfrm>
            <a:off x="6660000" y="4735440"/>
            <a:ext cx="75960" cy="759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10"/>
          <p:cNvSpPr/>
          <p:nvPr/>
        </p:nvSpPr>
        <p:spPr>
          <a:xfrm>
            <a:off x="6666480" y="3357720"/>
            <a:ext cx="75960" cy="759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1"/>
          <p:cNvSpPr/>
          <p:nvPr/>
        </p:nvSpPr>
        <p:spPr>
          <a:xfrm>
            <a:off x="3021480" y="6094440"/>
            <a:ext cx="75960" cy="759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2"/>
          <p:cNvSpPr/>
          <p:nvPr/>
        </p:nvSpPr>
        <p:spPr>
          <a:xfrm>
            <a:off x="3015360" y="4729320"/>
            <a:ext cx="75960" cy="759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3"/>
          <p:cNvSpPr/>
          <p:nvPr/>
        </p:nvSpPr>
        <p:spPr>
          <a:xfrm>
            <a:off x="3021480" y="3351240"/>
            <a:ext cx="75960" cy="759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59" name="Formula 14"/>
              <p:cNvSpPr txBox="1"/>
              <p:nvPr/>
            </p:nvSpPr>
            <p:spPr>
              <a:xfrm>
                <a:off x="6019200" y="5598360"/>
                <a:ext cx="77076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ℤ</m:t>
                        </m:r>
                      </m:e>
                      <m:sup>
                        <m:r>
                          <m:t xml:space="preserve">𝑛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360" name="CustomShape 15"/>
          <p:cNvSpPr/>
          <p:nvPr/>
        </p:nvSpPr>
        <p:spPr>
          <a:xfrm>
            <a:off x="6019200" y="5598360"/>
            <a:ext cx="770760" cy="58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1" name="CustomShape 16"/>
          <p:cNvSpPr/>
          <p:nvPr/>
        </p:nvSpPr>
        <p:spPr>
          <a:xfrm rot="17651400">
            <a:off x="4509360" y="2471040"/>
            <a:ext cx="648360" cy="36324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362" name="Formula 17"/>
              <p:cNvSpPr txBox="1"/>
              <p:nvPr/>
            </p:nvSpPr>
            <p:spPr>
              <a:xfrm>
                <a:off x="4223880" y="3300120"/>
                <a:ext cx="57348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63" name="CustomShape 18"/>
          <p:cNvSpPr/>
          <p:nvPr/>
        </p:nvSpPr>
        <p:spPr>
          <a:xfrm>
            <a:off x="4223880" y="3300120"/>
            <a:ext cx="573480" cy="584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19"/>
          <p:cNvSpPr/>
          <p:nvPr/>
        </p:nvSpPr>
        <p:spPr>
          <a:xfrm>
            <a:off x="4797000" y="4254120"/>
            <a:ext cx="75960" cy="72720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20"/>
          <p:cNvSpPr/>
          <p:nvPr/>
        </p:nvSpPr>
        <p:spPr>
          <a:xfrm>
            <a:off x="201600" y="4510080"/>
            <a:ext cx="2531160" cy="106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Build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from ellipsoid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66" name="CustomShape 21"/>
          <p:cNvSpPr/>
          <p:nvPr/>
        </p:nvSpPr>
        <p:spPr>
          <a:xfrm>
            <a:off x="157680" y="4510080"/>
            <a:ext cx="2619360" cy="1076760"/>
          </a:xfrm>
          <a:prstGeom prst="rect">
            <a:avLst/>
          </a:prstGeom>
          <a:blipFill rotWithShape="0">
            <a:blip r:embed="rId4"/>
            <a:stretch>
              <a:fillRect l="-6044" t="-6765" r="-2554" b="-17503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CustomShape 22"/>
          <p:cNvSpPr/>
          <p:nvPr/>
        </p:nvSpPr>
        <p:spPr>
          <a:xfrm flipV="1">
            <a:off x="1987920" y="3498480"/>
            <a:ext cx="309600" cy="101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23"/>
          <p:cNvSpPr/>
          <p:nvPr/>
        </p:nvSpPr>
        <p:spPr>
          <a:xfrm flipV="1">
            <a:off x="2140200" y="4190040"/>
            <a:ext cx="2169000" cy="477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369" name="Formula 24"/>
              <p:cNvSpPr txBox="1"/>
              <p:nvPr/>
            </p:nvSpPr>
            <p:spPr>
              <a:xfrm>
                <a:off x="4791240" y="4070160"/>
                <a:ext cx="47628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𝑐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70" name="CustomShape 25"/>
          <p:cNvSpPr/>
          <p:nvPr/>
        </p:nvSpPr>
        <p:spPr>
          <a:xfrm>
            <a:off x="4791240" y="4070160"/>
            <a:ext cx="476280" cy="5842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CustomShape 26"/>
          <p:cNvSpPr/>
          <p:nvPr/>
        </p:nvSpPr>
        <p:spPr>
          <a:xfrm>
            <a:off x="457200" y="252720"/>
            <a:ext cx="8229240" cy="6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Ellipsoidal Apx: John’s Theorem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 rot="17651400">
            <a:off x="3437640" y="3797640"/>
            <a:ext cx="2339640" cy="2340360"/>
          </a:xfrm>
          <a:prstGeom prst="ellipse">
            <a:avLst/>
          </a:prstGeom>
          <a:solidFill>
            <a:schemeClr val="accent1"/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CustomShape 2"/>
          <p:cNvSpPr/>
          <p:nvPr/>
        </p:nvSpPr>
        <p:spPr>
          <a:xfrm>
            <a:off x="3640320" y="3840840"/>
            <a:ext cx="1643400" cy="1750320"/>
          </a:xfrm>
          <a:custGeom>
            <a:avLst/>
            <a:gdLst/>
            <a:ahLst/>
            <a:rect l="l" t="t" r="r" b="b"/>
            <a:pathLst>
              <a:path w="970930" h="1077624">
                <a:moveTo>
                  <a:pt x="376608" y="390494"/>
                </a:moveTo>
                <a:lnTo>
                  <a:pt x="771062" y="0"/>
                </a:lnTo>
                <a:lnTo>
                  <a:pt x="970930" y="1077624"/>
                </a:lnTo>
                <a:lnTo>
                  <a:pt x="0" y="984724"/>
                </a:lnTo>
                <a:lnTo>
                  <a:pt x="376608" y="39049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3"/>
          <p:cNvSpPr/>
          <p:nvPr/>
        </p:nvSpPr>
        <p:spPr>
          <a:xfrm rot="17651400">
            <a:off x="4068000" y="4435200"/>
            <a:ext cx="1079280" cy="107964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CustomShape 4"/>
          <p:cNvSpPr/>
          <p:nvPr/>
        </p:nvSpPr>
        <p:spPr>
          <a:xfrm>
            <a:off x="4546800" y="4927680"/>
            <a:ext cx="75960" cy="72720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376" name="Formula 5"/>
              <p:cNvSpPr txBox="1"/>
              <p:nvPr/>
            </p:nvSpPr>
            <p:spPr>
              <a:xfrm>
                <a:off x="3665520" y="3944880"/>
                <a:ext cx="188424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𝑇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𝐾</m:t>
                        </m:r>
                        <m:r>
                          <m:t xml:space="preserve">−</m:t>
                        </m:r>
                        <m:r>
                          <m:t xml:space="preserve">𝑐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377" name="CustomShape 6"/>
          <p:cNvSpPr/>
          <p:nvPr/>
        </p:nvSpPr>
        <p:spPr>
          <a:xfrm>
            <a:off x="3665520" y="3944880"/>
            <a:ext cx="1884240" cy="584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78" name="Group 7"/>
          <p:cNvGrpSpPr/>
          <p:nvPr/>
        </p:nvGrpSpPr>
        <p:grpSpPr>
          <a:xfrm>
            <a:off x="4595760" y="4514400"/>
            <a:ext cx="1166400" cy="651240"/>
            <a:chOff x="4595760" y="4514400"/>
            <a:chExt cx="1166400" cy="651240"/>
          </a:xfrm>
        </p:grpSpPr>
        <p:sp>
          <p:nvSpPr>
            <p:cNvPr id="379" name="CustomShape 8"/>
            <p:cNvSpPr/>
            <p:nvPr/>
          </p:nvSpPr>
          <p:spPr>
            <a:xfrm rot="16910400">
              <a:off x="4958280" y="4313880"/>
              <a:ext cx="436320" cy="109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0" name="CustomShape 9"/>
            <p:cNvSpPr/>
            <p:nvPr/>
          </p:nvSpPr>
          <p:spPr>
            <a:xfrm rot="16910400">
              <a:off x="4776480" y="4668480"/>
              <a:ext cx="209160" cy="494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381" name="Formula 10"/>
                <p:cNvSpPr txBox="1"/>
                <p:nvPr/>
              </p:nvSpPr>
              <p:spPr>
                <a:xfrm rot="294600">
                  <a:off x="4828320" y="4619520"/>
                  <a:ext cx="306720" cy="3204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1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382" name="CustomShape 11"/>
            <p:cNvSpPr/>
            <p:nvPr/>
          </p:nvSpPr>
          <p:spPr>
            <a:xfrm rot="294600">
              <a:off x="4828320" y="4619520"/>
              <a:ext cx="306720" cy="3204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ndara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mc:AlternateContent>
          <mc:Choice xmlns:a14="http://schemas.microsoft.com/office/drawing/2010/main" Requires="a14">
            <p:sp>
              <p:nvSpPr>
                <p:cNvPr id="383" name="Formula 12"/>
                <p:cNvSpPr txBox="1"/>
                <p:nvPr/>
              </p:nvSpPr>
              <p:spPr>
                <a:xfrm rot="21582600">
                  <a:off x="5400000" y="4515120"/>
                  <a:ext cx="343080" cy="36612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𝑛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384" name="CustomShape 13"/>
            <p:cNvSpPr/>
            <p:nvPr/>
          </p:nvSpPr>
          <p:spPr>
            <a:xfrm rot="21583200">
              <a:off x="5400000" y="4515120"/>
              <a:ext cx="343080" cy="366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ndara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</p:grpSp>
      <mc:AlternateContent>
        <mc:Choice xmlns:a14="http://schemas.microsoft.com/office/drawing/2010/main" Requires="a14">
          <p:sp>
            <p:nvSpPr>
              <p:cNvPr id="385" name="Formula 14"/>
              <p:cNvSpPr txBox="1"/>
              <p:nvPr/>
            </p:nvSpPr>
            <p:spPr>
              <a:xfrm>
                <a:off x="4350600" y="4912920"/>
                <a:ext cx="50184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86" name="CustomShape 15"/>
          <p:cNvSpPr/>
          <p:nvPr/>
        </p:nvSpPr>
        <p:spPr>
          <a:xfrm>
            <a:off x="4350600" y="4912920"/>
            <a:ext cx="501840" cy="5842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16"/>
          <p:cNvSpPr/>
          <p:nvPr/>
        </p:nvSpPr>
        <p:spPr>
          <a:xfrm>
            <a:off x="442440" y="3031560"/>
            <a:ext cx="39074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Apply Transformation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388" name="Group 17"/>
          <p:cNvGrpSpPr/>
          <p:nvPr/>
        </p:nvGrpSpPr>
        <p:grpSpPr>
          <a:xfrm>
            <a:off x="1864440" y="3674880"/>
            <a:ext cx="5464440" cy="2583720"/>
            <a:chOff x="1864440" y="3674880"/>
            <a:chExt cx="5464440" cy="2583720"/>
          </a:xfrm>
        </p:grpSpPr>
        <p:sp>
          <p:nvSpPr>
            <p:cNvPr id="389" name="CustomShape 18"/>
            <p:cNvSpPr/>
            <p:nvPr/>
          </p:nvSpPr>
          <p:spPr>
            <a:xfrm rot="10800000">
              <a:off x="1864440" y="3674880"/>
              <a:ext cx="75960" cy="7272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CustomShape 19"/>
            <p:cNvSpPr/>
            <p:nvPr/>
          </p:nvSpPr>
          <p:spPr>
            <a:xfrm rot="10800000">
              <a:off x="7252920" y="6185880"/>
              <a:ext cx="75960" cy="7272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CustomShape 20"/>
            <p:cNvSpPr/>
            <p:nvPr/>
          </p:nvSpPr>
          <p:spPr>
            <a:xfrm rot="10800000">
              <a:off x="3080160" y="3788640"/>
              <a:ext cx="75960" cy="7272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CustomShape 21"/>
            <p:cNvSpPr/>
            <p:nvPr/>
          </p:nvSpPr>
          <p:spPr>
            <a:xfrm>
              <a:off x="4546440" y="4924080"/>
              <a:ext cx="75960" cy="72720"/>
            </a:xfrm>
            <a:prstGeom prst="ellipse">
              <a:avLst/>
            </a:prstGeom>
            <a:solidFill>
              <a:schemeClr val="tx1"/>
            </a:solidFill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CustomShape 22"/>
            <p:cNvSpPr/>
            <p:nvPr/>
          </p:nvSpPr>
          <p:spPr>
            <a:xfrm>
              <a:off x="5523480" y="4022280"/>
              <a:ext cx="75960" cy="7272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23"/>
            <p:cNvSpPr/>
            <p:nvPr/>
          </p:nvSpPr>
          <p:spPr>
            <a:xfrm rot="10800000">
              <a:off x="3579840" y="5834160"/>
              <a:ext cx="75960" cy="7272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24"/>
            <p:cNvSpPr/>
            <p:nvPr/>
          </p:nvSpPr>
          <p:spPr>
            <a:xfrm>
              <a:off x="4798800" y="5946480"/>
              <a:ext cx="75960" cy="7272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25"/>
            <p:cNvSpPr/>
            <p:nvPr/>
          </p:nvSpPr>
          <p:spPr>
            <a:xfrm>
              <a:off x="5772960" y="5042520"/>
              <a:ext cx="75960" cy="7272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26"/>
            <p:cNvSpPr/>
            <p:nvPr/>
          </p:nvSpPr>
          <p:spPr>
            <a:xfrm rot="10800000">
              <a:off x="4293360" y="3906000"/>
              <a:ext cx="75960" cy="7272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27"/>
            <p:cNvSpPr/>
            <p:nvPr/>
          </p:nvSpPr>
          <p:spPr>
            <a:xfrm>
              <a:off x="6752520" y="4145760"/>
              <a:ext cx="75960" cy="7272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CustomShape 28"/>
            <p:cNvSpPr/>
            <p:nvPr/>
          </p:nvSpPr>
          <p:spPr>
            <a:xfrm rot="10800000">
              <a:off x="3333600" y="4811400"/>
              <a:ext cx="75960" cy="7272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CustomShape 29"/>
            <p:cNvSpPr/>
            <p:nvPr/>
          </p:nvSpPr>
          <p:spPr>
            <a:xfrm rot="10800000">
              <a:off x="2372040" y="5726880"/>
              <a:ext cx="75960" cy="7272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CustomShape 30"/>
            <p:cNvSpPr/>
            <p:nvPr/>
          </p:nvSpPr>
          <p:spPr>
            <a:xfrm rot="10800000">
              <a:off x="2115720" y="4699440"/>
              <a:ext cx="75960" cy="7272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31"/>
            <p:cNvSpPr/>
            <p:nvPr/>
          </p:nvSpPr>
          <p:spPr>
            <a:xfrm rot="10800000">
              <a:off x="7000560" y="5164560"/>
              <a:ext cx="75960" cy="7272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CustomShape 32"/>
            <p:cNvSpPr/>
            <p:nvPr/>
          </p:nvSpPr>
          <p:spPr>
            <a:xfrm>
              <a:off x="6024240" y="6066000"/>
              <a:ext cx="75960" cy="72720"/>
            </a:xfrm>
            <a:prstGeom prst="ellipse">
              <a:avLst/>
            </a:prstGeom>
            <a:solidFill>
              <a:schemeClr val="tx1"/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4" name="CustomShape 33"/>
          <p:cNvSpPr/>
          <p:nvPr/>
        </p:nvSpPr>
        <p:spPr>
          <a:xfrm>
            <a:off x="457200" y="252720"/>
            <a:ext cx="8229240" cy="6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Ellipsoidal Apx: John’s Theorem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05" name="CustomShape 34"/>
          <p:cNvSpPr/>
          <p:nvPr/>
        </p:nvSpPr>
        <p:spPr>
          <a:xfrm>
            <a:off x="0" y="1308600"/>
            <a:ext cx="9143640" cy="136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marL="343080" indent="-342720"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convex body.  invertible, center  s.t.</a:t>
            </a:r>
            <a:endParaRPr b="0" lang="en-US" sz="3200" spc="-1" strike="noStrike">
              <a:latin typeface="Arial"/>
            </a:endParaRPr>
          </a:p>
          <a:p>
            <a:pPr marL="343080" indent="-342720"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          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06" name="CustomShape 35"/>
          <p:cNvSpPr/>
          <p:nvPr/>
        </p:nvSpPr>
        <p:spPr>
          <a:xfrm>
            <a:off x="0" y="1308600"/>
            <a:ext cx="9143640" cy="1362960"/>
          </a:xfrm>
          <a:prstGeom prst="rect">
            <a:avLst/>
          </a:prstGeom>
          <a:blipFill rotWithShape="0">
            <a:blip r:embed="rId5"/>
            <a:stretch>
              <a:fillRect l="0" t="-5378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07" name="Formula 36"/>
              <p:cNvSpPr txBox="1"/>
              <p:nvPr/>
            </p:nvSpPr>
            <p:spPr>
              <a:xfrm>
                <a:off x="5766120" y="5599440"/>
                <a:ext cx="181260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ℒ</m:t>
                    </m:r>
                    <m:r>
                      <m:t xml:space="preserve">=</m:t>
                    </m:r>
                    <m:r>
                      <m:t xml:space="preserve">𝑇</m:t>
                    </m:r>
                    <m:sSup>
                      <m:e>
                        <m:r>
                          <m:t xml:space="preserve">ℤ</m:t>
                        </m:r>
                      </m:e>
                      <m:sup>
                        <m:r>
                          <m:t xml:space="preserve">𝑛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408" name="CustomShape 37"/>
          <p:cNvSpPr/>
          <p:nvPr/>
        </p:nvSpPr>
        <p:spPr>
          <a:xfrm>
            <a:off x="5766120" y="5599440"/>
            <a:ext cx="1812600" cy="5842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09" name="Formula 38"/>
              <p:cNvSpPr txBox="1"/>
              <p:nvPr/>
            </p:nvSpPr>
            <p:spPr>
              <a:xfrm>
                <a:off x="4059360" y="5454000"/>
                <a:ext cx="81540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Sup>
                      <m:e>
                        <m:r>
                          <m:t xml:space="preserve">ℬ</m:t>
                        </m:r>
                      </m:e>
                      <m:sub>
                        <m:r>
                          <m:t xml:space="preserve">2</m:t>
                        </m:r>
                      </m:sub>
                      <m:sup>
                        <m:r>
                          <m:t xml:space="preserve">𝑛</m:t>
                        </m:r>
                      </m:sup>
                    </m:sSubSup>
                  </m:oMath>
                </a14:m>
              </a:p>
            </p:txBody>
          </p:sp>
        </mc:Choice>
        <mc:Fallback/>
      </mc:AlternateContent>
      <p:sp>
        <p:nvSpPr>
          <p:cNvPr id="410" name="CustomShape 39"/>
          <p:cNvSpPr/>
          <p:nvPr/>
        </p:nvSpPr>
        <p:spPr>
          <a:xfrm>
            <a:off x="4059360" y="5454000"/>
            <a:ext cx="815400" cy="58428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1" name="CustomShape 40"/>
          <p:cNvSpPr/>
          <p:nvPr/>
        </p:nvSpPr>
        <p:spPr>
          <a:xfrm>
            <a:off x="3036240" y="6252840"/>
            <a:ext cx="33894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omic Sans M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is a general lattice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12" name="CustomShape 41"/>
          <p:cNvSpPr/>
          <p:nvPr/>
        </p:nvSpPr>
        <p:spPr>
          <a:xfrm>
            <a:off x="2891520" y="6252840"/>
            <a:ext cx="3679200" cy="584280"/>
          </a:xfrm>
          <a:prstGeom prst="rect">
            <a:avLst/>
          </a:prstGeom>
          <a:blipFill rotWithShape="0">
            <a:blip r:embed="rId8"/>
            <a:stretch>
              <a:fillRect l="0" t="-12484" r="-3137" b="-3435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TextShape 1"/>
          <p:cNvSpPr txBox="1"/>
          <p:nvPr/>
        </p:nvSpPr>
        <p:spPr>
          <a:xfrm>
            <a:off x="457200" y="13320"/>
            <a:ext cx="8229240" cy="885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Upper and lower bounds on 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14" name="TextShape 2"/>
          <p:cNvSpPr txBox="1"/>
          <p:nvPr/>
        </p:nvSpPr>
        <p:spPr>
          <a:xfrm>
            <a:off x="457200" y="13320"/>
            <a:ext cx="8229240" cy="885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5400" spc="-1" strike="noStrike">
                <a:latin typeface="Candara"/>
              </a:rPr>
              <a:t> </a:t>
            </a:r>
            <a:endParaRPr b="0" lang="en-US" sz="5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15" name="TextShape 3"/>
          <p:cNvSpPr txBox="1"/>
          <p:nvPr/>
        </p:nvSpPr>
        <p:spPr>
          <a:xfrm>
            <a:off x="152280" y="1600200"/>
            <a:ext cx="8838720" cy="5105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cc3399"/>
                </a:solidFill>
                <a:latin typeface="Candara"/>
              </a:rPr>
              <a:t>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886320" y="5725080"/>
            <a:ext cx="73285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Open Question: </a:t>
            </a:r>
            <a:r>
              <a:rPr b="0" lang="en-US" sz="3600" spc="-1" strike="noStrike">
                <a:solidFill>
                  <a:srgbClr val="000000"/>
                </a:solidFill>
                <a:latin typeface="Candara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17" name="CustomShape 5"/>
          <p:cNvSpPr/>
          <p:nvPr/>
        </p:nvSpPr>
        <p:spPr>
          <a:xfrm>
            <a:off x="886320" y="5725080"/>
            <a:ext cx="7328520" cy="645840"/>
          </a:xfrm>
          <a:prstGeom prst="rect">
            <a:avLst/>
          </a:prstGeom>
          <a:blipFill rotWithShape="0">
            <a:blip r:embed="rId2"/>
            <a:stretch>
              <a:fillRect l="0" t="-14130" r="0" b="-34878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aphicFrame>
        <p:nvGraphicFramePr>
          <p:cNvPr id="418" name="Table 6"/>
          <p:cNvGraphicFramePr/>
          <p:nvPr/>
        </p:nvGraphicFramePr>
        <p:xfrm>
          <a:off x="415080" y="1285560"/>
          <a:ext cx="8271360" cy="3678840"/>
        </p:xfrm>
        <a:graphic>
          <a:graphicData uri="http://schemas.openxmlformats.org/drawingml/2006/table">
            <a:tbl>
              <a:tblPr/>
              <a:tblGrid>
                <a:gridCol w="1602720"/>
                <a:gridCol w="3333960"/>
                <a:gridCol w="3334680"/>
              </a:tblGrid>
              <a:tr h="396720">
                <a:tc>
                  <a:tcPr marL="91440" marR="91440"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Authors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Ideas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1006560">
                <a:tc>
                  <a:tcPr marL="91440" marR="91440">
                    <a:solidFill>
                      <a:srgbClr val="deeaf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Lenstra ‘83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eeaf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John’s theorem,</a:t>
                      </a:r>
                      <a:br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Short lattice bases,</a:t>
                      </a:r>
                      <a:br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Hyperplane branching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eeafd"/>
                    </a:solidFill>
                  </a:tcPr>
                </a:tc>
              </a:tr>
              <a:tr h="70164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 baseline="-25000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r>
                        <a:rPr b="0" lang="en-US" sz="2000" spc="-1" strike="noStrike" baseline="-25000">
                          <a:solidFill>
                            <a:srgbClr val="000000"/>
                          </a:solidFill>
                          <a:latin typeface="Candara"/>
                        </a:rPr>
                        <a:t>(modern analysis)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 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85b2f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Kannan ’87, Helfrich ’85, Hanrot Stehlé ’07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85b2f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Shortest lattice bases, Subspace branching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85b2f6"/>
                    </a:solidFill>
                  </a:tcPr>
                </a:tc>
              </a:tr>
              <a:tr h="396720">
                <a:tc>
                  <a:tcPr marL="91440" marR="91440">
                    <a:solidFill>
                      <a:srgbClr val="deeaf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Impagliazzo, Paturi ‘01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eeaf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Exponential Time Hypothesis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eeafd"/>
                    </a:solidFill>
                  </a:tcPr>
                </a:tc>
              </a:tr>
              <a:tr h="1311480">
                <a:tc>
                  <a:tcPr marL="91440" marR="91440">
                    <a:solidFill>
                      <a:srgbClr val="85b2f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D. Peikert Vempala ‘11,</a:t>
                      </a:r>
                      <a:br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D. ‘12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85b2f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M-Ellipsoid Approximation,</a:t>
                      </a:r>
                      <a:br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Shortest lattice bases under general norms,</a:t>
                      </a:r>
                      <a:br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Subspace branching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85b2f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9" name="Table 7"/>
          <p:cNvGraphicFramePr/>
          <p:nvPr/>
        </p:nvGraphicFramePr>
        <p:xfrm>
          <a:off x="415080" y="1285560"/>
          <a:ext cx="8271360" cy="4371840"/>
        </p:xfrm>
        <a:graphic>
          <a:graphicData uri="http://schemas.openxmlformats.org/drawingml/2006/table">
            <a:tbl>
              <a:tblPr/>
              <a:tblGrid>
                <a:gridCol w="1602720"/>
                <a:gridCol w="3333960"/>
                <a:gridCol w="3334680"/>
              </a:tblGrid>
              <a:tr h="660600">
                <a:tc>
                  <a:tcPr marL="91440" marR="91440">
                    <a:blipFill rotWithShape="0"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Authors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Ideas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noFill/>
                  </a:tcPr>
                </a:tc>
              </a:tr>
              <a:tr h="1006560">
                <a:tc>
                  <a:tcPr marL="91440" marR="91440">
                    <a:blipFill rotWithShape="0">
                      <a:blip r:embed="rId4"/>
                      <a:stretch>
                        <a:fillRect/>
                      </a:stretch>
                    </a:blip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Lenstra ‘83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eeaf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John’s theorem,</a:t>
                      </a:r>
                      <a:br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Short lattice bases,</a:t>
                      </a:r>
                      <a:br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Hyperplane branching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eeafd"/>
                    </a:solidFill>
                  </a:tcPr>
                </a:tc>
              </a:tr>
              <a:tr h="731880">
                <a:tc>
                  <a:tcPr marL="91440" marR="91440">
                    <a:blipFill rotWithShape="0">
                      <a:blip r:embed="rId5"/>
                      <a:stretch>
                        <a:fillRect/>
                      </a:stretch>
                    </a:blip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Kannan ’87, Helfrich ’85, Hanrot Stehlé ’07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85b2f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Shortest lattice bases, Subspace branching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85b2f6"/>
                    </a:solidFill>
                  </a:tcPr>
                </a:tc>
              </a:tr>
              <a:tr h="661680">
                <a:tc>
                  <a:tcPr marL="91440" marR="91440">
                    <a:blipFill rotWithShape="0">
                      <a:blip r:embed="rId6"/>
                      <a:stretch>
                        <a:fillRect/>
                      </a:stretch>
                    </a:blip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Impagliazzo, Paturi ‘01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eeafd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Exponential Time Hypothesis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deeafd"/>
                    </a:solidFill>
                  </a:tcPr>
                </a:tc>
              </a:tr>
              <a:tr h="1311480">
                <a:tc>
                  <a:tcPr marL="91440" marR="91440">
                    <a:blipFill rotWithShape="0">
                      <a:blip r:embed="rId7"/>
                      <a:stretch>
                        <a:fillRect/>
                      </a:stretch>
                    </a:blip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D. Peikert Vempala ‘11,</a:t>
                      </a:r>
                      <a:br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D. ‘12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85b2f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M-Ellipsoid Approximation,</a:t>
                      </a:r>
                      <a:br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Shortest lattice bases under general norms,</a:t>
                      </a:r>
                      <a:br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ndara"/>
                        </a:rPr>
                        <a:t>Subspace branching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1440" marR="91440">
                    <a:solidFill>
                      <a:srgbClr val="85b2f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 rot="10800000">
            <a:off x="4034880" y="2386080"/>
            <a:ext cx="209880" cy="209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TextShape 2"/>
          <p:cNvSpPr txBox="1"/>
          <p:nvPr/>
        </p:nvSpPr>
        <p:spPr>
          <a:xfrm>
            <a:off x="420480" y="154440"/>
            <a:ext cx="8379360" cy="750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Current IP Algorithms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22" name="CustomShape 3"/>
          <p:cNvSpPr/>
          <p:nvPr/>
        </p:nvSpPr>
        <p:spPr>
          <a:xfrm rot="10800000">
            <a:off x="4029120" y="1491480"/>
            <a:ext cx="209880" cy="209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4"/>
          <p:cNvSpPr/>
          <p:nvPr/>
        </p:nvSpPr>
        <p:spPr>
          <a:xfrm flipH="1">
            <a:off x="4138920" y="1701360"/>
            <a:ext cx="252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5"/>
          <p:cNvSpPr/>
          <p:nvPr/>
        </p:nvSpPr>
        <p:spPr>
          <a:xfrm>
            <a:off x="4133880" y="1701360"/>
            <a:ext cx="444240" cy="78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6"/>
          <p:cNvSpPr/>
          <p:nvPr/>
        </p:nvSpPr>
        <p:spPr>
          <a:xfrm rot="10800000">
            <a:off x="4474080" y="2376720"/>
            <a:ext cx="209880" cy="209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7"/>
          <p:cNvSpPr/>
          <p:nvPr/>
        </p:nvSpPr>
        <p:spPr>
          <a:xfrm rot="10800000">
            <a:off x="4866840" y="2376720"/>
            <a:ext cx="209880" cy="209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8"/>
          <p:cNvSpPr/>
          <p:nvPr/>
        </p:nvSpPr>
        <p:spPr>
          <a:xfrm>
            <a:off x="4133880" y="1701360"/>
            <a:ext cx="762840" cy="70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CustomShape 9"/>
          <p:cNvSpPr/>
          <p:nvPr/>
        </p:nvSpPr>
        <p:spPr>
          <a:xfrm rot="10800000">
            <a:off x="3609360" y="2386080"/>
            <a:ext cx="209880" cy="209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10"/>
          <p:cNvSpPr/>
          <p:nvPr/>
        </p:nvSpPr>
        <p:spPr>
          <a:xfrm rot="10800000">
            <a:off x="3161520" y="2386080"/>
            <a:ext cx="209880" cy="209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11"/>
          <p:cNvSpPr/>
          <p:nvPr/>
        </p:nvSpPr>
        <p:spPr>
          <a:xfrm flipH="1">
            <a:off x="3713400" y="1701360"/>
            <a:ext cx="41940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12"/>
          <p:cNvSpPr/>
          <p:nvPr/>
        </p:nvSpPr>
        <p:spPr>
          <a:xfrm flipH="1">
            <a:off x="3265560" y="170136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432" name="Formula 13"/>
              <p:cNvSpPr txBox="1"/>
              <p:nvPr/>
            </p:nvSpPr>
            <p:spPr>
              <a:xfrm>
                <a:off x="4365000" y="1505520"/>
                <a:ext cx="1172520" cy="6048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𝑛</m:t>
                        </m:r>
                      </m:e>
                      <m:sup>
                        <m:r>
                          <m:t xml:space="preserve">𝑂</m:t>
                        </m:r>
                        <m:d>
                          <m:dPr>
                            <m:begChr m:val="("/>
                            <m:endChr m:val=")"/>
                          </m:dPr>
                          <m:e>
                            <m:r>
                              <m:t xml:space="preserve">1</m:t>
                            </m:r>
                          </m:e>
                        </m:d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433" name="CustomShape 14"/>
          <p:cNvSpPr/>
          <p:nvPr/>
        </p:nvSpPr>
        <p:spPr>
          <a:xfrm>
            <a:off x="4365000" y="1505520"/>
            <a:ext cx="1172520" cy="6048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34" name="Group 15"/>
          <p:cNvGrpSpPr/>
          <p:nvPr/>
        </p:nvGrpSpPr>
        <p:grpSpPr>
          <a:xfrm>
            <a:off x="3999960" y="2376720"/>
            <a:ext cx="2376000" cy="1104480"/>
            <a:chOff x="3999960" y="2376720"/>
            <a:chExt cx="2376000" cy="1104480"/>
          </a:xfrm>
        </p:grpSpPr>
        <p:sp>
          <p:nvSpPr>
            <p:cNvPr id="435" name="CustomShape 16"/>
            <p:cNvSpPr/>
            <p:nvPr/>
          </p:nvSpPr>
          <p:spPr>
            <a:xfrm rot="10800000">
              <a:off x="4873320" y="327132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17"/>
            <p:cNvSpPr/>
            <p:nvPr/>
          </p:nvSpPr>
          <p:spPr>
            <a:xfrm rot="10800000">
              <a:off x="4867560" y="237672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CustomShape 18"/>
            <p:cNvSpPr/>
            <p:nvPr/>
          </p:nvSpPr>
          <p:spPr>
            <a:xfrm flipH="1">
              <a:off x="4977360" y="2586600"/>
              <a:ext cx="2520" cy="68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8" name="CustomShape 19"/>
            <p:cNvSpPr/>
            <p:nvPr/>
          </p:nvSpPr>
          <p:spPr>
            <a:xfrm>
              <a:off x="4972320" y="2586600"/>
              <a:ext cx="444240" cy="789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" name="CustomShape 20"/>
            <p:cNvSpPr/>
            <p:nvPr/>
          </p:nvSpPr>
          <p:spPr>
            <a:xfrm rot="10800000">
              <a:off x="5312520" y="326196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CustomShape 21"/>
            <p:cNvSpPr/>
            <p:nvPr/>
          </p:nvSpPr>
          <p:spPr>
            <a:xfrm rot="10800000">
              <a:off x="5705280" y="326196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CustomShape 22"/>
            <p:cNvSpPr/>
            <p:nvPr/>
          </p:nvSpPr>
          <p:spPr>
            <a:xfrm>
              <a:off x="4972320" y="2586600"/>
              <a:ext cx="762840" cy="705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CustomShape 23"/>
            <p:cNvSpPr/>
            <p:nvPr/>
          </p:nvSpPr>
          <p:spPr>
            <a:xfrm rot="10800000">
              <a:off x="4447800" y="327132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24"/>
            <p:cNvSpPr/>
            <p:nvPr/>
          </p:nvSpPr>
          <p:spPr>
            <a:xfrm rot="10800000">
              <a:off x="3999960" y="327132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25"/>
            <p:cNvSpPr/>
            <p:nvPr/>
          </p:nvSpPr>
          <p:spPr>
            <a:xfrm flipH="1">
              <a:off x="4551840" y="2586600"/>
              <a:ext cx="419400" cy="68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5" name="CustomShape 26"/>
            <p:cNvSpPr/>
            <p:nvPr/>
          </p:nvSpPr>
          <p:spPr>
            <a:xfrm flipH="1">
              <a:off x="4104000" y="2586600"/>
              <a:ext cx="867240" cy="68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446" name="Formula 27"/>
                <p:cNvSpPr txBox="1"/>
                <p:nvPr/>
              </p:nvSpPr>
              <p:spPr>
                <a:xfrm>
                  <a:off x="5203440" y="2391120"/>
                  <a:ext cx="1172520" cy="604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p>
                        <m:e>
                          <m:r>
                            <m:t xml:space="preserve">𝑛</m:t>
                          </m:r>
                        </m:e>
                        <m:sup>
                          <m:r>
                            <m:t xml:space="preserve">𝑂</m:t>
                          </m:r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1</m:t>
                              </m:r>
                            </m:e>
                          </m:d>
                        </m:sup>
                      </m:sSup>
                    </m:oMath>
                  </a14:m>
                </a:p>
              </p:txBody>
            </p:sp>
          </mc:Choice>
          <mc:Fallback/>
        </mc:AlternateContent>
        <p:sp>
          <p:nvSpPr>
            <p:cNvPr id="447" name="CustomShape 28"/>
            <p:cNvSpPr/>
            <p:nvPr/>
          </p:nvSpPr>
          <p:spPr>
            <a:xfrm>
              <a:off x="5203440" y="2391120"/>
              <a:ext cx="1172520" cy="60480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ndara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48" name="Group 29"/>
          <p:cNvGrpSpPr/>
          <p:nvPr/>
        </p:nvGrpSpPr>
        <p:grpSpPr>
          <a:xfrm>
            <a:off x="4840560" y="3261960"/>
            <a:ext cx="2375640" cy="1104840"/>
            <a:chOff x="4840560" y="3261960"/>
            <a:chExt cx="2375640" cy="1104840"/>
          </a:xfrm>
        </p:grpSpPr>
        <p:sp>
          <p:nvSpPr>
            <p:cNvPr id="449" name="CustomShape 30"/>
            <p:cNvSpPr/>
            <p:nvPr/>
          </p:nvSpPr>
          <p:spPr>
            <a:xfrm rot="10800000">
              <a:off x="5713560" y="415692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31"/>
            <p:cNvSpPr/>
            <p:nvPr/>
          </p:nvSpPr>
          <p:spPr>
            <a:xfrm rot="10800000">
              <a:off x="5708160" y="326196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CustomShape 32"/>
            <p:cNvSpPr/>
            <p:nvPr/>
          </p:nvSpPr>
          <p:spPr>
            <a:xfrm flipH="1">
              <a:off x="5817600" y="3471840"/>
              <a:ext cx="2520" cy="68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2" name="CustomShape 33"/>
            <p:cNvSpPr/>
            <p:nvPr/>
          </p:nvSpPr>
          <p:spPr>
            <a:xfrm>
              <a:off x="5812920" y="3471840"/>
              <a:ext cx="444240" cy="789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3" name="CustomShape 34"/>
            <p:cNvSpPr/>
            <p:nvPr/>
          </p:nvSpPr>
          <p:spPr>
            <a:xfrm rot="10800000">
              <a:off x="6152760" y="414756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CustomShape 35"/>
            <p:cNvSpPr/>
            <p:nvPr/>
          </p:nvSpPr>
          <p:spPr>
            <a:xfrm rot="10800000">
              <a:off x="6545880" y="414756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36"/>
            <p:cNvSpPr/>
            <p:nvPr/>
          </p:nvSpPr>
          <p:spPr>
            <a:xfrm>
              <a:off x="5812920" y="3471840"/>
              <a:ext cx="762840" cy="705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6" name="CustomShape 37"/>
            <p:cNvSpPr/>
            <p:nvPr/>
          </p:nvSpPr>
          <p:spPr>
            <a:xfrm rot="10800000">
              <a:off x="5288400" y="415692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38"/>
            <p:cNvSpPr/>
            <p:nvPr/>
          </p:nvSpPr>
          <p:spPr>
            <a:xfrm rot="10800000">
              <a:off x="4840560" y="415692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39"/>
            <p:cNvSpPr/>
            <p:nvPr/>
          </p:nvSpPr>
          <p:spPr>
            <a:xfrm flipH="1">
              <a:off x="5392080" y="3471840"/>
              <a:ext cx="419400" cy="68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59" name="CustomShape 40"/>
            <p:cNvSpPr/>
            <p:nvPr/>
          </p:nvSpPr>
          <p:spPr>
            <a:xfrm flipH="1">
              <a:off x="4944240" y="3471840"/>
              <a:ext cx="867240" cy="68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460" name="Formula 41"/>
                <p:cNvSpPr txBox="1"/>
                <p:nvPr/>
              </p:nvSpPr>
              <p:spPr>
                <a:xfrm>
                  <a:off x="6043680" y="3276360"/>
                  <a:ext cx="1172520" cy="604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p>
                        <m:e>
                          <m:r>
                            <m:t xml:space="preserve">𝑛</m:t>
                          </m:r>
                        </m:e>
                        <m:sup>
                          <m:r>
                            <m:t xml:space="preserve">𝑂</m:t>
                          </m:r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1</m:t>
                              </m:r>
                            </m:e>
                          </m:d>
                        </m:sup>
                      </m:sSup>
                    </m:oMath>
                  </a14:m>
                </a:p>
              </p:txBody>
            </p:sp>
          </mc:Choice>
          <mc:Fallback/>
        </mc:AlternateContent>
        <p:sp>
          <p:nvSpPr>
            <p:cNvPr id="461" name="CustomShape 42"/>
            <p:cNvSpPr/>
            <p:nvPr/>
          </p:nvSpPr>
          <p:spPr>
            <a:xfrm>
              <a:off x="6043680" y="3276360"/>
              <a:ext cx="1172520" cy="60480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ndara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462" name="Group 43"/>
          <p:cNvGrpSpPr/>
          <p:nvPr/>
        </p:nvGrpSpPr>
        <p:grpSpPr>
          <a:xfrm>
            <a:off x="5675400" y="4147560"/>
            <a:ext cx="2375640" cy="1104480"/>
            <a:chOff x="5675400" y="4147560"/>
            <a:chExt cx="2375640" cy="1104480"/>
          </a:xfrm>
        </p:grpSpPr>
        <p:sp>
          <p:nvSpPr>
            <p:cNvPr id="463" name="CustomShape 44"/>
            <p:cNvSpPr/>
            <p:nvPr/>
          </p:nvSpPr>
          <p:spPr>
            <a:xfrm rot="10800000">
              <a:off x="6548400" y="504216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CustomShape 45"/>
            <p:cNvSpPr/>
            <p:nvPr/>
          </p:nvSpPr>
          <p:spPr>
            <a:xfrm rot="10800000">
              <a:off x="6543000" y="414756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CustomShape 46"/>
            <p:cNvSpPr/>
            <p:nvPr/>
          </p:nvSpPr>
          <p:spPr>
            <a:xfrm flipH="1">
              <a:off x="6652440" y="4357440"/>
              <a:ext cx="2520" cy="68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6" name="CustomShape 47"/>
            <p:cNvSpPr/>
            <p:nvPr/>
          </p:nvSpPr>
          <p:spPr>
            <a:xfrm>
              <a:off x="6647760" y="4357440"/>
              <a:ext cx="444240" cy="789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7" name="CustomShape 48"/>
            <p:cNvSpPr/>
            <p:nvPr/>
          </p:nvSpPr>
          <p:spPr>
            <a:xfrm rot="10800000">
              <a:off x="6987600" y="503280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CustomShape 49"/>
            <p:cNvSpPr/>
            <p:nvPr/>
          </p:nvSpPr>
          <p:spPr>
            <a:xfrm rot="10800000">
              <a:off x="7380720" y="503280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CustomShape 50"/>
            <p:cNvSpPr/>
            <p:nvPr/>
          </p:nvSpPr>
          <p:spPr>
            <a:xfrm>
              <a:off x="6647760" y="4357440"/>
              <a:ext cx="762840" cy="705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0" name="CustomShape 51"/>
            <p:cNvSpPr/>
            <p:nvPr/>
          </p:nvSpPr>
          <p:spPr>
            <a:xfrm rot="10800000">
              <a:off x="6123240" y="504216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CustomShape 52"/>
            <p:cNvSpPr/>
            <p:nvPr/>
          </p:nvSpPr>
          <p:spPr>
            <a:xfrm rot="10800000">
              <a:off x="5675400" y="504216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CustomShape 53"/>
            <p:cNvSpPr/>
            <p:nvPr/>
          </p:nvSpPr>
          <p:spPr>
            <a:xfrm flipH="1">
              <a:off x="6227280" y="4357440"/>
              <a:ext cx="419400" cy="68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3" name="CustomShape 54"/>
            <p:cNvSpPr/>
            <p:nvPr/>
          </p:nvSpPr>
          <p:spPr>
            <a:xfrm flipH="1">
              <a:off x="5779440" y="4357440"/>
              <a:ext cx="867240" cy="68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474" name="Formula 55"/>
                <p:cNvSpPr txBox="1"/>
                <p:nvPr/>
              </p:nvSpPr>
              <p:spPr>
                <a:xfrm>
                  <a:off x="6878520" y="4161600"/>
                  <a:ext cx="1172520" cy="60480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sSup>
                        <m:e>
                          <m:r>
                            <m:t xml:space="preserve">𝑛</m:t>
                          </m:r>
                        </m:e>
                        <m:sup>
                          <m:r>
                            <m:t xml:space="preserve">𝑂</m:t>
                          </m:r>
                          <m:d>
                            <m:dPr>
                              <m:begChr m:val="("/>
                              <m:endChr m:val=")"/>
                            </m:dPr>
                            <m:e>
                              <m:r>
                                <m:t xml:space="preserve">1</m:t>
                              </m:r>
                            </m:e>
                          </m:d>
                        </m:sup>
                      </m:sSup>
                    </m:oMath>
                  </a14:m>
                </a:p>
              </p:txBody>
            </p:sp>
          </mc:Choice>
          <mc:Fallback/>
        </mc:AlternateContent>
        <p:sp>
          <p:nvSpPr>
            <p:cNvPr id="475" name="CustomShape 56"/>
            <p:cNvSpPr/>
            <p:nvPr/>
          </p:nvSpPr>
          <p:spPr>
            <a:xfrm>
              <a:off x="6878520" y="4161600"/>
              <a:ext cx="1172520" cy="60480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ndara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6" name="CustomShape 57"/>
          <p:cNvSpPr/>
          <p:nvPr/>
        </p:nvSpPr>
        <p:spPr>
          <a:xfrm flipH="1">
            <a:off x="3279600" y="259740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CustomShape 58"/>
          <p:cNvSpPr/>
          <p:nvPr/>
        </p:nvSpPr>
        <p:spPr>
          <a:xfrm flipH="1">
            <a:off x="2833920" y="259416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CustomShape 59"/>
          <p:cNvSpPr/>
          <p:nvPr/>
        </p:nvSpPr>
        <p:spPr>
          <a:xfrm flipH="1">
            <a:off x="2384640" y="259956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CustomShape 60"/>
          <p:cNvSpPr/>
          <p:nvPr/>
        </p:nvSpPr>
        <p:spPr>
          <a:xfrm flipH="1">
            <a:off x="3713400" y="257724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CustomShape 61"/>
          <p:cNvSpPr/>
          <p:nvPr/>
        </p:nvSpPr>
        <p:spPr>
          <a:xfrm>
            <a:off x="1821600" y="3041640"/>
            <a:ext cx="2115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…………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1" name="CustomShape 62"/>
          <p:cNvSpPr/>
          <p:nvPr/>
        </p:nvSpPr>
        <p:spPr>
          <a:xfrm flipH="1">
            <a:off x="3240720" y="347184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CustomShape 63"/>
          <p:cNvSpPr/>
          <p:nvPr/>
        </p:nvSpPr>
        <p:spPr>
          <a:xfrm flipH="1">
            <a:off x="3684240" y="348120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CustomShape 64"/>
          <p:cNvSpPr/>
          <p:nvPr/>
        </p:nvSpPr>
        <p:spPr>
          <a:xfrm flipH="1">
            <a:off x="4111200" y="348120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CustomShape 65"/>
          <p:cNvSpPr/>
          <p:nvPr/>
        </p:nvSpPr>
        <p:spPr>
          <a:xfrm flipH="1">
            <a:off x="4560840" y="347184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CustomShape 66"/>
          <p:cNvSpPr/>
          <p:nvPr/>
        </p:nvSpPr>
        <p:spPr>
          <a:xfrm>
            <a:off x="2689560" y="3912120"/>
            <a:ext cx="2115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…………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86" name="CustomShape 67"/>
          <p:cNvSpPr/>
          <p:nvPr/>
        </p:nvSpPr>
        <p:spPr>
          <a:xfrm flipH="1">
            <a:off x="4074840" y="435600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CustomShape 68"/>
          <p:cNvSpPr/>
          <p:nvPr/>
        </p:nvSpPr>
        <p:spPr>
          <a:xfrm flipH="1">
            <a:off x="4518720" y="436536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CustomShape 69"/>
          <p:cNvSpPr/>
          <p:nvPr/>
        </p:nvSpPr>
        <p:spPr>
          <a:xfrm flipH="1">
            <a:off x="4945320" y="436536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CustomShape 70"/>
          <p:cNvSpPr/>
          <p:nvPr/>
        </p:nvSpPr>
        <p:spPr>
          <a:xfrm flipH="1">
            <a:off x="5395320" y="435600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CustomShape 71"/>
          <p:cNvSpPr/>
          <p:nvPr/>
        </p:nvSpPr>
        <p:spPr>
          <a:xfrm>
            <a:off x="3524040" y="4796280"/>
            <a:ext cx="2115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…………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1" name="CustomShape 72"/>
          <p:cNvSpPr/>
          <p:nvPr/>
        </p:nvSpPr>
        <p:spPr>
          <a:xfrm>
            <a:off x="217440" y="1751040"/>
            <a:ext cx="2733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Recursion Tree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2" name="CustomShape 73"/>
          <p:cNvSpPr/>
          <p:nvPr/>
        </p:nvSpPr>
        <p:spPr>
          <a:xfrm>
            <a:off x="123480" y="5826600"/>
            <a:ext cx="8934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controlled by # of nodes 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493" name="CustomShape 74"/>
          <p:cNvSpPr/>
          <p:nvPr/>
        </p:nvSpPr>
        <p:spPr>
          <a:xfrm>
            <a:off x="123480" y="5826600"/>
            <a:ext cx="8934840" cy="604800"/>
          </a:xfrm>
          <a:prstGeom prst="rect">
            <a:avLst/>
          </a:prstGeom>
          <a:blipFill rotWithShape="0">
            <a:blip r:embed="rId5"/>
            <a:stretch>
              <a:fillRect l="0" t="-9090" r="0" b="-3330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ustomShape 1"/>
          <p:cNvSpPr/>
          <p:nvPr/>
        </p:nvSpPr>
        <p:spPr>
          <a:xfrm rot="10800000">
            <a:off x="4034880" y="2386080"/>
            <a:ext cx="209880" cy="209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TextShape 2"/>
          <p:cNvSpPr txBox="1"/>
          <p:nvPr/>
        </p:nvSpPr>
        <p:spPr>
          <a:xfrm>
            <a:off x="420480" y="154440"/>
            <a:ext cx="8379360" cy="750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ff0000"/>
                </a:solidFill>
                <a:latin typeface="Candara"/>
              </a:rPr>
              <a:t>?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96" name="TextShape 3"/>
          <p:cNvSpPr txBox="1"/>
          <p:nvPr/>
        </p:nvSpPr>
        <p:spPr>
          <a:xfrm>
            <a:off x="420480" y="154440"/>
            <a:ext cx="8379360" cy="75060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5400" spc="-1" strike="noStrike">
                <a:latin typeface="Candara"/>
              </a:rPr>
              <a:t> </a:t>
            </a:r>
            <a:endParaRPr b="0" lang="en-US" sz="5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97" name="CustomShape 4"/>
          <p:cNvSpPr/>
          <p:nvPr/>
        </p:nvSpPr>
        <p:spPr>
          <a:xfrm rot="10800000">
            <a:off x="4029120" y="1491480"/>
            <a:ext cx="209880" cy="209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5"/>
          <p:cNvSpPr/>
          <p:nvPr/>
        </p:nvSpPr>
        <p:spPr>
          <a:xfrm flipH="1">
            <a:off x="4138920" y="1701360"/>
            <a:ext cx="252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CustomShape 6"/>
          <p:cNvSpPr/>
          <p:nvPr/>
        </p:nvSpPr>
        <p:spPr>
          <a:xfrm>
            <a:off x="4133880" y="1701360"/>
            <a:ext cx="444240" cy="78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CustomShape 7"/>
          <p:cNvSpPr/>
          <p:nvPr/>
        </p:nvSpPr>
        <p:spPr>
          <a:xfrm rot="10800000">
            <a:off x="4474080" y="2376720"/>
            <a:ext cx="209880" cy="209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CustomShape 8"/>
          <p:cNvSpPr/>
          <p:nvPr/>
        </p:nvSpPr>
        <p:spPr>
          <a:xfrm rot="10800000">
            <a:off x="4866840" y="2376720"/>
            <a:ext cx="209880" cy="209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9"/>
          <p:cNvSpPr/>
          <p:nvPr/>
        </p:nvSpPr>
        <p:spPr>
          <a:xfrm>
            <a:off x="4133880" y="1701360"/>
            <a:ext cx="762840" cy="705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CustomShape 10"/>
          <p:cNvSpPr/>
          <p:nvPr/>
        </p:nvSpPr>
        <p:spPr>
          <a:xfrm rot="10800000">
            <a:off x="3609360" y="2386080"/>
            <a:ext cx="209880" cy="209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4" name="CustomShape 11"/>
          <p:cNvSpPr/>
          <p:nvPr/>
        </p:nvSpPr>
        <p:spPr>
          <a:xfrm rot="10800000">
            <a:off x="3161520" y="2386080"/>
            <a:ext cx="209880" cy="209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CustomShape 12"/>
          <p:cNvSpPr/>
          <p:nvPr/>
        </p:nvSpPr>
        <p:spPr>
          <a:xfrm flipH="1">
            <a:off x="3713400" y="1701360"/>
            <a:ext cx="41940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CustomShape 13"/>
          <p:cNvSpPr/>
          <p:nvPr/>
        </p:nvSpPr>
        <p:spPr>
          <a:xfrm flipH="1">
            <a:off x="3265560" y="170136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507" name="Formula 14"/>
              <p:cNvSpPr txBox="1"/>
              <p:nvPr/>
            </p:nvSpPr>
            <p:spPr>
              <a:xfrm>
                <a:off x="4365000" y="1505520"/>
                <a:ext cx="112896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𝑂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1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508" name="CustomShape 15"/>
          <p:cNvSpPr/>
          <p:nvPr/>
        </p:nvSpPr>
        <p:spPr>
          <a:xfrm>
            <a:off x="4365000" y="1505520"/>
            <a:ext cx="1128960" cy="58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09" name="Group 16"/>
          <p:cNvGrpSpPr/>
          <p:nvPr/>
        </p:nvGrpSpPr>
        <p:grpSpPr>
          <a:xfrm>
            <a:off x="3999960" y="2376720"/>
            <a:ext cx="2332440" cy="1104480"/>
            <a:chOff x="3999960" y="2376720"/>
            <a:chExt cx="2332440" cy="1104480"/>
          </a:xfrm>
        </p:grpSpPr>
        <p:sp>
          <p:nvSpPr>
            <p:cNvPr id="510" name="CustomShape 17"/>
            <p:cNvSpPr/>
            <p:nvPr/>
          </p:nvSpPr>
          <p:spPr>
            <a:xfrm rot="10800000">
              <a:off x="4873320" y="327132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1" name="CustomShape 18"/>
            <p:cNvSpPr/>
            <p:nvPr/>
          </p:nvSpPr>
          <p:spPr>
            <a:xfrm rot="10800000">
              <a:off x="4867560" y="237672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CustomShape 19"/>
            <p:cNvSpPr/>
            <p:nvPr/>
          </p:nvSpPr>
          <p:spPr>
            <a:xfrm flipH="1">
              <a:off x="4977360" y="2586600"/>
              <a:ext cx="2520" cy="68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3" name="CustomShape 20"/>
            <p:cNvSpPr/>
            <p:nvPr/>
          </p:nvSpPr>
          <p:spPr>
            <a:xfrm>
              <a:off x="4972320" y="2586600"/>
              <a:ext cx="444240" cy="789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4" name="CustomShape 21"/>
            <p:cNvSpPr/>
            <p:nvPr/>
          </p:nvSpPr>
          <p:spPr>
            <a:xfrm rot="10800000">
              <a:off x="5312520" y="326196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CustomShape 22"/>
            <p:cNvSpPr/>
            <p:nvPr/>
          </p:nvSpPr>
          <p:spPr>
            <a:xfrm rot="10800000">
              <a:off x="5705280" y="326196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23"/>
            <p:cNvSpPr/>
            <p:nvPr/>
          </p:nvSpPr>
          <p:spPr>
            <a:xfrm>
              <a:off x="4972320" y="2586600"/>
              <a:ext cx="762840" cy="705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7" name="CustomShape 24"/>
            <p:cNvSpPr/>
            <p:nvPr/>
          </p:nvSpPr>
          <p:spPr>
            <a:xfrm rot="10800000">
              <a:off x="4447800" y="327132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25"/>
            <p:cNvSpPr/>
            <p:nvPr/>
          </p:nvSpPr>
          <p:spPr>
            <a:xfrm rot="10800000">
              <a:off x="3999960" y="327132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26"/>
            <p:cNvSpPr/>
            <p:nvPr/>
          </p:nvSpPr>
          <p:spPr>
            <a:xfrm flipH="1">
              <a:off x="4551840" y="2586600"/>
              <a:ext cx="419400" cy="68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0" name="CustomShape 27"/>
            <p:cNvSpPr/>
            <p:nvPr/>
          </p:nvSpPr>
          <p:spPr>
            <a:xfrm flipH="1">
              <a:off x="4104000" y="2586600"/>
              <a:ext cx="867240" cy="68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521" name="Formula 28"/>
                <p:cNvSpPr txBox="1"/>
                <p:nvPr/>
              </p:nvSpPr>
              <p:spPr>
                <a:xfrm>
                  <a:off x="5203440" y="2391120"/>
                  <a:ext cx="1128960" cy="5842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𝑂</m:t>
                      </m:r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1</m:t>
                          </m:r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522" name="CustomShape 29"/>
            <p:cNvSpPr/>
            <p:nvPr/>
          </p:nvSpPr>
          <p:spPr>
            <a:xfrm>
              <a:off x="5203440" y="2391120"/>
              <a:ext cx="1128960" cy="584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ndara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523" name="Group 30"/>
          <p:cNvGrpSpPr/>
          <p:nvPr/>
        </p:nvGrpSpPr>
        <p:grpSpPr>
          <a:xfrm>
            <a:off x="4840560" y="3261960"/>
            <a:ext cx="2332080" cy="1104840"/>
            <a:chOff x="4840560" y="3261960"/>
            <a:chExt cx="2332080" cy="1104840"/>
          </a:xfrm>
        </p:grpSpPr>
        <p:sp>
          <p:nvSpPr>
            <p:cNvPr id="524" name="CustomShape 31"/>
            <p:cNvSpPr/>
            <p:nvPr/>
          </p:nvSpPr>
          <p:spPr>
            <a:xfrm rot="10800000">
              <a:off x="5713560" y="415692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32"/>
            <p:cNvSpPr/>
            <p:nvPr/>
          </p:nvSpPr>
          <p:spPr>
            <a:xfrm rot="10800000">
              <a:off x="5708160" y="326196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33"/>
            <p:cNvSpPr/>
            <p:nvPr/>
          </p:nvSpPr>
          <p:spPr>
            <a:xfrm flipH="1">
              <a:off x="5817600" y="3471840"/>
              <a:ext cx="2520" cy="68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7" name="CustomShape 34"/>
            <p:cNvSpPr/>
            <p:nvPr/>
          </p:nvSpPr>
          <p:spPr>
            <a:xfrm>
              <a:off x="5812920" y="3471840"/>
              <a:ext cx="444240" cy="789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8" name="CustomShape 35"/>
            <p:cNvSpPr/>
            <p:nvPr/>
          </p:nvSpPr>
          <p:spPr>
            <a:xfrm rot="10800000">
              <a:off x="6152760" y="414756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36"/>
            <p:cNvSpPr/>
            <p:nvPr/>
          </p:nvSpPr>
          <p:spPr>
            <a:xfrm rot="10800000">
              <a:off x="6545880" y="414756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37"/>
            <p:cNvSpPr/>
            <p:nvPr/>
          </p:nvSpPr>
          <p:spPr>
            <a:xfrm>
              <a:off x="5812920" y="3471840"/>
              <a:ext cx="762840" cy="705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1" name="CustomShape 38"/>
            <p:cNvSpPr/>
            <p:nvPr/>
          </p:nvSpPr>
          <p:spPr>
            <a:xfrm rot="10800000">
              <a:off x="5288400" y="415692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39"/>
            <p:cNvSpPr/>
            <p:nvPr/>
          </p:nvSpPr>
          <p:spPr>
            <a:xfrm rot="10800000">
              <a:off x="4840560" y="415692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40"/>
            <p:cNvSpPr/>
            <p:nvPr/>
          </p:nvSpPr>
          <p:spPr>
            <a:xfrm flipH="1">
              <a:off x="5392080" y="3471840"/>
              <a:ext cx="419400" cy="68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34" name="CustomShape 41"/>
            <p:cNvSpPr/>
            <p:nvPr/>
          </p:nvSpPr>
          <p:spPr>
            <a:xfrm flipH="1">
              <a:off x="4944240" y="3471840"/>
              <a:ext cx="867240" cy="68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535" name="Formula 42"/>
                <p:cNvSpPr txBox="1"/>
                <p:nvPr/>
              </p:nvSpPr>
              <p:spPr>
                <a:xfrm>
                  <a:off x="6043680" y="3276360"/>
                  <a:ext cx="1128960" cy="5842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𝑂</m:t>
                      </m:r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1</m:t>
                          </m:r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536" name="CustomShape 43"/>
            <p:cNvSpPr/>
            <p:nvPr/>
          </p:nvSpPr>
          <p:spPr>
            <a:xfrm>
              <a:off x="6043680" y="3276360"/>
              <a:ext cx="1128960" cy="58428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ndara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</p:grpSp>
      <p:grpSp>
        <p:nvGrpSpPr>
          <p:cNvPr id="537" name="Group 44"/>
          <p:cNvGrpSpPr/>
          <p:nvPr/>
        </p:nvGrpSpPr>
        <p:grpSpPr>
          <a:xfrm>
            <a:off x="5675400" y="4147560"/>
            <a:ext cx="2332080" cy="1104480"/>
            <a:chOff x="5675400" y="4147560"/>
            <a:chExt cx="2332080" cy="1104480"/>
          </a:xfrm>
        </p:grpSpPr>
        <p:sp>
          <p:nvSpPr>
            <p:cNvPr id="538" name="CustomShape 45"/>
            <p:cNvSpPr/>
            <p:nvPr/>
          </p:nvSpPr>
          <p:spPr>
            <a:xfrm rot="10800000">
              <a:off x="6548400" y="504216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9" name="CustomShape 46"/>
            <p:cNvSpPr/>
            <p:nvPr/>
          </p:nvSpPr>
          <p:spPr>
            <a:xfrm rot="10800000">
              <a:off x="6543000" y="414756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CustomShape 47"/>
            <p:cNvSpPr/>
            <p:nvPr/>
          </p:nvSpPr>
          <p:spPr>
            <a:xfrm flipH="1">
              <a:off x="6652440" y="4357440"/>
              <a:ext cx="2520" cy="68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1" name="CustomShape 48"/>
            <p:cNvSpPr/>
            <p:nvPr/>
          </p:nvSpPr>
          <p:spPr>
            <a:xfrm>
              <a:off x="6647760" y="4357440"/>
              <a:ext cx="444240" cy="789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2" name="CustomShape 49"/>
            <p:cNvSpPr/>
            <p:nvPr/>
          </p:nvSpPr>
          <p:spPr>
            <a:xfrm rot="10800000">
              <a:off x="6987600" y="503280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3" name="CustomShape 50"/>
            <p:cNvSpPr/>
            <p:nvPr/>
          </p:nvSpPr>
          <p:spPr>
            <a:xfrm rot="10800000">
              <a:off x="7380720" y="503280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CustomShape 51"/>
            <p:cNvSpPr/>
            <p:nvPr/>
          </p:nvSpPr>
          <p:spPr>
            <a:xfrm>
              <a:off x="6647760" y="4357440"/>
              <a:ext cx="762840" cy="705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5" name="CustomShape 52"/>
            <p:cNvSpPr/>
            <p:nvPr/>
          </p:nvSpPr>
          <p:spPr>
            <a:xfrm rot="10800000">
              <a:off x="6123240" y="504216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CustomShape 53"/>
            <p:cNvSpPr/>
            <p:nvPr/>
          </p:nvSpPr>
          <p:spPr>
            <a:xfrm rot="10800000">
              <a:off x="5675400" y="5042160"/>
              <a:ext cx="209880" cy="2098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36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CustomShape 54"/>
            <p:cNvSpPr/>
            <p:nvPr/>
          </p:nvSpPr>
          <p:spPr>
            <a:xfrm flipH="1">
              <a:off x="6227280" y="4357440"/>
              <a:ext cx="419400" cy="68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8" name="CustomShape 55"/>
            <p:cNvSpPr/>
            <p:nvPr/>
          </p:nvSpPr>
          <p:spPr>
            <a:xfrm flipH="1">
              <a:off x="5779440" y="4357440"/>
              <a:ext cx="867240" cy="684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584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549" name="Formula 56"/>
                <p:cNvSpPr txBox="1"/>
                <p:nvPr/>
              </p:nvSpPr>
              <p:spPr>
                <a:xfrm>
                  <a:off x="6878520" y="4161600"/>
                  <a:ext cx="1128960" cy="5842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𝑂</m:t>
                      </m:r>
                      <m:d>
                        <m:dPr>
                          <m:begChr m:val="("/>
                          <m:endChr m:val=")"/>
                        </m:dPr>
                        <m:e>
                          <m:r>
                            <m:t xml:space="preserve">1</m:t>
                          </m:r>
                        </m:e>
                      </m:d>
                    </m:oMath>
                  </a14:m>
                </a:p>
              </p:txBody>
            </p:sp>
          </mc:Choice>
          <mc:Fallback/>
        </mc:AlternateContent>
        <p:sp>
          <p:nvSpPr>
            <p:cNvPr id="550" name="CustomShape 57"/>
            <p:cNvSpPr/>
            <p:nvPr/>
          </p:nvSpPr>
          <p:spPr>
            <a:xfrm>
              <a:off x="6878520" y="4161600"/>
              <a:ext cx="1128960" cy="58428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ndara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1" name="CustomShape 58"/>
          <p:cNvSpPr/>
          <p:nvPr/>
        </p:nvSpPr>
        <p:spPr>
          <a:xfrm flipH="1">
            <a:off x="3279600" y="259740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CustomShape 59"/>
          <p:cNvSpPr/>
          <p:nvPr/>
        </p:nvSpPr>
        <p:spPr>
          <a:xfrm flipH="1">
            <a:off x="2833920" y="259416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CustomShape 60"/>
          <p:cNvSpPr/>
          <p:nvPr/>
        </p:nvSpPr>
        <p:spPr>
          <a:xfrm flipH="1">
            <a:off x="2384640" y="259956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CustomShape 61"/>
          <p:cNvSpPr/>
          <p:nvPr/>
        </p:nvSpPr>
        <p:spPr>
          <a:xfrm flipH="1">
            <a:off x="3713400" y="257724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CustomShape 62"/>
          <p:cNvSpPr/>
          <p:nvPr/>
        </p:nvSpPr>
        <p:spPr>
          <a:xfrm>
            <a:off x="1821600" y="3041640"/>
            <a:ext cx="2115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…………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56" name="CustomShape 63"/>
          <p:cNvSpPr/>
          <p:nvPr/>
        </p:nvSpPr>
        <p:spPr>
          <a:xfrm flipH="1">
            <a:off x="3240720" y="347184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CustomShape 64"/>
          <p:cNvSpPr/>
          <p:nvPr/>
        </p:nvSpPr>
        <p:spPr>
          <a:xfrm flipH="1">
            <a:off x="3684240" y="348120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CustomShape 65"/>
          <p:cNvSpPr/>
          <p:nvPr/>
        </p:nvSpPr>
        <p:spPr>
          <a:xfrm flipH="1">
            <a:off x="4111200" y="348120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CustomShape 66"/>
          <p:cNvSpPr/>
          <p:nvPr/>
        </p:nvSpPr>
        <p:spPr>
          <a:xfrm flipH="1">
            <a:off x="4560840" y="347184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67"/>
          <p:cNvSpPr/>
          <p:nvPr/>
        </p:nvSpPr>
        <p:spPr>
          <a:xfrm>
            <a:off x="2689560" y="3912120"/>
            <a:ext cx="2115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…………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1" name="CustomShape 68"/>
          <p:cNvSpPr/>
          <p:nvPr/>
        </p:nvSpPr>
        <p:spPr>
          <a:xfrm flipH="1">
            <a:off x="4074840" y="435600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CustomShape 69"/>
          <p:cNvSpPr/>
          <p:nvPr/>
        </p:nvSpPr>
        <p:spPr>
          <a:xfrm flipH="1">
            <a:off x="4518720" y="436536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CustomShape 70"/>
          <p:cNvSpPr/>
          <p:nvPr/>
        </p:nvSpPr>
        <p:spPr>
          <a:xfrm flipH="1">
            <a:off x="4945320" y="436536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CustomShape 71"/>
          <p:cNvSpPr/>
          <p:nvPr/>
        </p:nvSpPr>
        <p:spPr>
          <a:xfrm flipH="1">
            <a:off x="5395320" y="4356000"/>
            <a:ext cx="867240" cy="68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5840">
            <a:solidFill>
              <a:schemeClr val="tx2">
                <a:lumMod val="75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CustomShape 72"/>
          <p:cNvSpPr/>
          <p:nvPr/>
        </p:nvSpPr>
        <p:spPr>
          <a:xfrm>
            <a:off x="3524040" y="4796280"/>
            <a:ext cx="211500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…………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...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6" name="CustomShape 73"/>
          <p:cNvSpPr/>
          <p:nvPr/>
        </p:nvSpPr>
        <p:spPr>
          <a:xfrm>
            <a:off x="217440" y="1751040"/>
            <a:ext cx="2733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Recursion Tree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7" name="CustomShape 74"/>
          <p:cNvSpPr/>
          <p:nvPr/>
        </p:nvSpPr>
        <p:spPr>
          <a:xfrm>
            <a:off x="123480" y="5826600"/>
            <a:ext cx="893484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controlled by # of nodes 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568" name="CustomShape 75"/>
          <p:cNvSpPr/>
          <p:nvPr/>
        </p:nvSpPr>
        <p:spPr>
          <a:xfrm>
            <a:off x="123480" y="5826600"/>
            <a:ext cx="8934840" cy="604800"/>
          </a:xfrm>
          <a:prstGeom prst="rect">
            <a:avLst/>
          </a:prstGeom>
          <a:blipFill rotWithShape="0">
            <a:blip r:embed="rId6"/>
            <a:stretch>
              <a:fillRect l="0" t="-9090" r="0" b="-3330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255240" y="1132560"/>
            <a:ext cx="871848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For  convex body and center  satisfying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,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then in  </a:t>
            </a:r>
            <a:r>
              <a:rPr b="0" lang="en-US" sz="2800" spc="-1" strike="noStrike">
                <a:solidFill>
                  <a:srgbClr val="0000cc"/>
                </a:solidFill>
                <a:latin typeface="Candara"/>
              </a:rPr>
              <a:t>time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,</a:t>
            </a:r>
            <a:r>
              <a:rPr b="0" lang="en-US" sz="2800" spc="-1" strike="noStrike">
                <a:solidFill>
                  <a:srgbClr val="0000cc"/>
                </a:solidFill>
                <a:latin typeface="Candar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one </a:t>
            </a:r>
            <a:r>
              <a:rPr b="0" lang="en-US" sz="2800" spc="-1" strike="noStrike">
                <a:solidFill>
                  <a:srgbClr val="ff0000"/>
                </a:solidFill>
                <a:latin typeface="Candara"/>
              </a:rPr>
              <a:t>either</a:t>
            </a:r>
            <a:endParaRPr b="0" lang="en-US" sz="28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decide that  is integer free, </a:t>
            </a:r>
            <a:r>
              <a:rPr b="0" lang="en-US" sz="2800" spc="-1" strike="noStrike">
                <a:solidFill>
                  <a:srgbClr val="d8d3d9"/>
                </a:solidFill>
                <a:latin typeface="Candara"/>
              </a:rPr>
              <a:t>or</a:t>
            </a:r>
            <a:endParaRPr b="0" lang="en-US" sz="28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d8d3d9"/>
              </a:buClr>
              <a:buFont typeface="StarSymbol"/>
              <a:buAutoNum type="arabicPeriod"/>
            </a:pPr>
            <a:r>
              <a:rPr b="0" lang="en-US" sz="2800" spc="-1" strike="noStrike">
                <a:solidFill>
                  <a:srgbClr val="d8d3d9"/>
                </a:solidFill>
                <a:latin typeface="Candara"/>
              </a:rPr>
              <a:t>compute an integer point 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570" name="CustomShape 2"/>
          <p:cNvSpPr/>
          <p:nvPr/>
        </p:nvSpPr>
        <p:spPr>
          <a:xfrm>
            <a:off x="255240" y="1132560"/>
            <a:ext cx="8718480" cy="2750760"/>
          </a:xfrm>
          <a:prstGeom prst="rect">
            <a:avLst/>
          </a:prstGeom>
          <a:blipFill rotWithShape="0">
            <a:blip r:embed="rId1"/>
            <a:stretch>
              <a:fillRect l="-1465" t="-2216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1" name="TextShape 3"/>
          <p:cNvSpPr txBox="1"/>
          <p:nvPr/>
        </p:nvSpPr>
        <p:spPr>
          <a:xfrm>
            <a:off x="402840" y="165600"/>
            <a:ext cx="8379360" cy="750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Approximate IP [D. 14, D. Kun 16]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572" name="CustomShape 4"/>
          <p:cNvSpPr/>
          <p:nvPr/>
        </p:nvSpPr>
        <p:spPr>
          <a:xfrm>
            <a:off x="5181120" y="6364440"/>
            <a:ext cx="68760" cy="687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3" name="CustomShape 5"/>
          <p:cNvSpPr/>
          <p:nvPr/>
        </p:nvSpPr>
        <p:spPr>
          <a:xfrm>
            <a:off x="5181120" y="3877920"/>
            <a:ext cx="68760" cy="687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4" name="CustomShape 6"/>
          <p:cNvSpPr/>
          <p:nvPr/>
        </p:nvSpPr>
        <p:spPr>
          <a:xfrm>
            <a:off x="6838920" y="6364440"/>
            <a:ext cx="68760" cy="687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5" name="CustomShape 7"/>
          <p:cNvSpPr/>
          <p:nvPr/>
        </p:nvSpPr>
        <p:spPr>
          <a:xfrm>
            <a:off x="6833160" y="5127120"/>
            <a:ext cx="68760" cy="687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6" name="CustomShape 8"/>
          <p:cNvSpPr/>
          <p:nvPr/>
        </p:nvSpPr>
        <p:spPr>
          <a:xfrm>
            <a:off x="6838920" y="3877920"/>
            <a:ext cx="68760" cy="687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CustomShape 9"/>
          <p:cNvSpPr/>
          <p:nvPr/>
        </p:nvSpPr>
        <p:spPr>
          <a:xfrm>
            <a:off x="3535200" y="6358680"/>
            <a:ext cx="68760" cy="687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8" name="CustomShape 10"/>
          <p:cNvSpPr/>
          <p:nvPr/>
        </p:nvSpPr>
        <p:spPr>
          <a:xfrm>
            <a:off x="3535200" y="3872520"/>
            <a:ext cx="68760" cy="687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579" name="Formula 11"/>
              <p:cNvSpPr txBox="1"/>
              <p:nvPr/>
            </p:nvSpPr>
            <p:spPr>
              <a:xfrm>
                <a:off x="6130800" y="4134240"/>
                <a:ext cx="69876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ℤ</m:t>
                        </m:r>
                      </m:e>
                      <m:sup>
                        <m:r>
                          <m:t xml:space="preserve">𝑛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580" name="CustomShape 12"/>
          <p:cNvSpPr/>
          <p:nvPr/>
        </p:nvSpPr>
        <p:spPr>
          <a:xfrm>
            <a:off x="6130800" y="4134240"/>
            <a:ext cx="698760" cy="58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1" name="CustomShape 13"/>
          <p:cNvSpPr/>
          <p:nvPr/>
        </p:nvSpPr>
        <p:spPr>
          <a:xfrm>
            <a:off x="3899160" y="4347360"/>
            <a:ext cx="2317320" cy="1081080"/>
          </a:xfrm>
          <a:custGeom>
            <a:avLst/>
            <a:gdLst/>
            <a:ahLst/>
            <a:rect l="l" t="t" r="r" b="b"/>
            <a:pathLst>
              <a:path w="4809506" h="2244436">
                <a:moveTo>
                  <a:pt x="771896" y="11875"/>
                </a:moveTo>
                <a:lnTo>
                  <a:pt x="2006930" y="0"/>
                </a:lnTo>
                <a:lnTo>
                  <a:pt x="4809506" y="2244436"/>
                </a:lnTo>
                <a:lnTo>
                  <a:pt x="0" y="427512"/>
                </a:lnTo>
                <a:lnTo>
                  <a:pt x="771896" y="11875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82" name="Group 14"/>
          <p:cNvGrpSpPr/>
          <p:nvPr/>
        </p:nvGrpSpPr>
        <p:grpSpPr>
          <a:xfrm>
            <a:off x="4698720" y="4416840"/>
            <a:ext cx="468360" cy="522720"/>
            <a:chOff x="4698720" y="4416840"/>
            <a:chExt cx="468360" cy="522720"/>
          </a:xfrm>
        </p:grpSpPr>
        <mc:AlternateContent>
          <mc:Choice xmlns:a14="http://schemas.microsoft.com/office/drawing/2010/main" Requires="a14">
            <p:sp>
              <p:nvSpPr>
                <p:cNvPr id="583" name="Formula 15"/>
                <p:cNvSpPr txBox="1"/>
                <p:nvPr/>
              </p:nvSpPr>
              <p:spPr>
                <a:xfrm>
                  <a:off x="4698720" y="4416840"/>
                  <a:ext cx="468360" cy="52272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𝑐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584" name="CustomShape 16"/>
            <p:cNvSpPr/>
            <p:nvPr/>
          </p:nvSpPr>
          <p:spPr>
            <a:xfrm>
              <a:off x="4698720" y="4416840"/>
              <a:ext cx="468360" cy="5227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ndara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85" name="CustomShape 17"/>
            <p:cNvSpPr/>
            <p:nvPr/>
          </p:nvSpPr>
          <p:spPr>
            <a:xfrm>
              <a:off x="4698720" y="4535640"/>
              <a:ext cx="75960" cy="759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6" name="CustomShape 18"/>
          <p:cNvSpPr/>
          <p:nvPr/>
        </p:nvSpPr>
        <p:spPr>
          <a:xfrm>
            <a:off x="5175360" y="5127120"/>
            <a:ext cx="68760" cy="687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CustomShape 19"/>
          <p:cNvSpPr/>
          <p:nvPr/>
        </p:nvSpPr>
        <p:spPr>
          <a:xfrm>
            <a:off x="3529440" y="5121360"/>
            <a:ext cx="68760" cy="687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588" name="Formula 20"/>
              <p:cNvSpPr txBox="1"/>
              <p:nvPr/>
            </p:nvSpPr>
            <p:spPr>
              <a:xfrm>
                <a:off x="6155640" y="5278680"/>
                <a:ext cx="51984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589" name="CustomShape 21"/>
          <p:cNvSpPr/>
          <p:nvPr/>
        </p:nvSpPr>
        <p:spPr>
          <a:xfrm>
            <a:off x="6155640" y="5278680"/>
            <a:ext cx="519840" cy="5842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2903040" y="4075200"/>
            <a:ext cx="5052600" cy="2357640"/>
          </a:xfrm>
          <a:custGeom>
            <a:avLst/>
            <a:gdLst/>
            <a:ahLst/>
            <a:rect l="l" t="t" r="r" b="b"/>
            <a:pathLst>
              <a:path w="4809506" h="2244436">
                <a:moveTo>
                  <a:pt x="771896" y="11875"/>
                </a:moveTo>
                <a:lnTo>
                  <a:pt x="2006930" y="0"/>
                </a:lnTo>
                <a:lnTo>
                  <a:pt x="4809506" y="2244436"/>
                </a:lnTo>
                <a:lnTo>
                  <a:pt x="0" y="427512"/>
                </a:lnTo>
                <a:lnTo>
                  <a:pt x="771896" y="1187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CustomShape 2"/>
          <p:cNvSpPr/>
          <p:nvPr/>
        </p:nvSpPr>
        <p:spPr>
          <a:xfrm>
            <a:off x="3899160" y="4347360"/>
            <a:ext cx="2317320" cy="1081080"/>
          </a:xfrm>
          <a:custGeom>
            <a:avLst/>
            <a:gdLst/>
            <a:ahLst/>
            <a:rect l="l" t="t" r="r" b="b"/>
            <a:pathLst>
              <a:path w="4809506" h="2244436">
                <a:moveTo>
                  <a:pt x="771896" y="11875"/>
                </a:moveTo>
                <a:lnTo>
                  <a:pt x="2006930" y="0"/>
                </a:lnTo>
                <a:lnTo>
                  <a:pt x="4809506" y="2244436"/>
                </a:lnTo>
                <a:lnTo>
                  <a:pt x="0" y="427512"/>
                </a:lnTo>
                <a:lnTo>
                  <a:pt x="771896" y="11875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CustomShape 3"/>
          <p:cNvSpPr/>
          <p:nvPr/>
        </p:nvSpPr>
        <p:spPr>
          <a:xfrm>
            <a:off x="255240" y="1132560"/>
            <a:ext cx="8718480" cy="264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For  convex body and center  satisfying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,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then in  </a:t>
            </a:r>
            <a:r>
              <a:rPr b="0" lang="en-US" sz="2800" spc="-1" strike="noStrike">
                <a:solidFill>
                  <a:srgbClr val="0000cc"/>
                </a:solidFill>
                <a:latin typeface="Candara"/>
              </a:rPr>
              <a:t>time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,</a:t>
            </a:r>
            <a:r>
              <a:rPr b="0" lang="en-US" sz="2800" spc="-1" strike="noStrike">
                <a:solidFill>
                  <a:srgbClr val="0000cc"/>
                </a:solidFill>
                <a:latin typeface="Candar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one </a:t>
            </a:r>
            <a:r>
              <a:rPr b="0" lang="en-US" sz="2800" spc="-1" strike="noStrike">
                <a:solidFill>
                  <a:srgbClr val="ff0000"/>
                </a:solidFill>
                <a:latin typeface="Candara"/>
              </a:rPr>
              <a:t>either</a:t>
            </a:r>
            <a:endParaRPr b="0" lang="en-US" sz="28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decide that  is integer free, </a:t>
            </a:r>
            <a:r>
              <a:rPr b="0" lang="en-US" sz="2800" spc="-1" strike="noStrike">
                <a:solidFill>
                  <a:srgbClr val="ff0000"/>
                </a:solidFill>
                <a:latin typeface="Candara"/>
              </a:rPr>
              <a:t>or</a:t>
            </a:r>
            <a:endParaRPr b="0" lang="en-US" sz="28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compute an integer point 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593" name="CustomShape 4"/>
          <p:cNvSpPr/>
          <p:nvPr/>
        </p:nvSpPr>
        <p:spPr>
          <a:xfrm>
            <a:off x="255240" y="1132560"/>
            <a:ext cx="8718480" cy="2750760"/>
          </a:xfrm>
          <a:prstGeom prst="rect">
            <a:avLst/>
          </a:prstGeom>
          <a:blipFill rotWithShape="0">
            <a:blip r:embed="rId1"/>
            <a:stretch>
              <a:fillRect l="-1465" t="-2216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4" name="TextShape 5"/>
          <p:cNvSpPr txBox="1"/>
          <p:nvPr/>
        </p:nvSpPr>
        <p:spPr>
          <a:xfrm>
            <a:off x="402840" y="165600"/>
            <a:ext cx="8379360" cy="750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Approximate IP [D. 14, D. Kun 16]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595" name="CustomShape 6"/>
          <p:cNvSpPr/>
          <p:nvPr/>
        </p:nvSpPr>
        <p:spPr>
          <a:xfrm>
            <a:off x="5181120" y="6364440"/>
            <a:ext cx="68760" cy="687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6" name="CustomShape 7"/>
          <p:cNvSpPr/>
          <p:nvPr/>
        </p:nvSpPr>
        <p:spPr>
          <a:xfrm>
            <a:off x="5175360" y="5127120"/>
            <a:ext cx="68760" cy="687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CustomShape 8"/>
          <p:cNvSpPr/>
          <p:nvPr/>
        </p:nvSpPr>
        <p:spPr>
          <a:xfrm>
            <a:off x="5181120" y="3877920"/>
            <a:ext cx="68760" cy="687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8" name="CustomShape 9"/>
          <p:cNvSpPr/>
          <p:nvPr/>
        </p:nvSpPr>
        <p:spPr>
          <a:xfrm>
            <a:off x="6838920" y="6364440"/>
            <a:ext cx="68760" cy="687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9" name="CustomShape 10"/>
          <p:cNvSpPr/>
          <p:nvPr/>
        </p:nvSpPr>
        <p:spPr>
          <a:xfrm>
            <a:off x="6833160" y="5127120"/>
            <a:ext cx="68760" cy="687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CustomShape 11"/>
          <p:cNvSpPr/>
          <p:nvPr/>
        </p:nvSpPr>
        <p:spPr>
          <a:xfrm>
            <a:off x="6838920" y="3877920"/>
            <a:ext cx="68760" cy="687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CustomShape 12"/>
          <p:cNvSpPr/>
          <p:nvPr/>
        </p:nvSpPr>
        <p:spPr>
          <a:xfrm>
            <a:off x="3535200" y="6358680"/>
            <a:ext cx="68760" cy="687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2" name="CustomShape 13"/>
          <p:cNvSpPr/>
          <p:nvPr/>
        </p:nvSpPr>
        <p:spPr>
          <a:xfrm>
            <a:off x="3529440" y="5121360"/>
            <a:ext cx="68760" cy="687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3" name="CustomShape 14"/>
          <p:cNvSpPr/>
          <p:nvPr/>
        </p:nvSpPr>
        <p:spPr>
          <a:xfrm>
            <a:off x="3535200" y="3872520"/>
            <a:ext cx="68760" cy="687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604" name="Formula 15"/>
              <p:cNvSpPr txBox="1"/>
              <p:nvPr/>
            </p:nvSpPr>
            <p:spPr>
              <a:xfrm>
                <a:off x="6130800" y="4134240"/>
                <a:ext cx="69876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ℤ</m:t>
                        </m:r>
                      </m:e>
                      <m:sup>
                        <m:r>
                          <m:t xml:space="preserve">𝑛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605" name="CustomShape 16"/>
          <p:cNvSpPr/>
          <p:nvPr/>
        </p:nvSpPr>
        <p:spPr>
          <a:xfrm>
            <a:off x="6130800" y="4134240"/>
            <a:ext cx="698760" cy="58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06" name="Group 17"/>
          <p:cNvGrpSpPr/>
          <p:nvPr/>
        </p:nvGrpSpPr>
        <p:grpSpPr>
          <a:xfrm>
            <a:off x="5175360" y="4785840"/>
            <a:ext cx="571680" cy="584280"/>
            <a:chOff x="5175360" y="4785840"/>
            <a:chExt cx="571680" cy="584280"/>
          </a:xfrm>
        </p:grpSpPr>
        <mc:AlternateContent>
          <mc:Choice xmlns:a14="http://schemas.microsoft.com/office/drawing/2010/main" Requires="a14">
            <p:sp>
              <p:nvSpPr>
                <p:cNvPr id="607" name="Formula 18"/>
                <p:cNvSpPr txBox="1"/>
                <p:nvPr/>
              </p:nvSpPr>
              <p:spPr>
                <a:xfrm>
                  <a:off x="5227200" y="4785840"/>
                  <a:ext cx="519840" cy="5842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𝑦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608" name="CustomShape 19"/>
            <p:cNvSpPr/>
            <p:nvPr/>
          </p:nvSpPr>
          <p:spPr>
            <a:xfrm>
              <a:off x="5227200" y="4785840"/>
              <a:ext cx="519840" cy="584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ndara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09" name="CustomShape 20"/>
            <p:cNvSpPr/>
            <p:nvPr/>
          </p:nvSpPr>
          <p:spPr>
            <a:xfrm>
              <a:off x="5175360" y="5127120"/>
              <a:ext cx="68760" cy="68760"/>
            </a:xfrm>
            <a:prstGeom prst="ellipse">
              <a:avLst/>
            </a:prstGeom>
            <a:solidFill>
              <a:srgbClr val="990099"/>
            </a:solidFill>
            <a:ln w="19080">
              <a:solidFill>
                <a:srgbClr val="99009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0" name="Group 21"/>
          <p:cNvGrpSpPr/>
          <p:nvPr/>
        </p:nvGrpSpPr>
        <p:grpSpPr>
          <a:xfrm>
            <a:off x="4698720" y="4416840"/>
            <a:ext cx="468360" cy="522720"/>
            <a:chOff x="4698720" y="4416840"/>
            <a:chExt cx="468360" cy="522720"/>
          </a:xfrm>
        </p:grpSpPr>
        <mc:AlternateContent>
          <mc:Choice xmlns:a14="http://schemas.microsoft.com/office/drawing/2010/main" Requires="a14">
            <p:sp>
              <p:nvSpPr>
                <p:cNvPr id="611" name="Formula 22"/>
                <p:cNvSpPr txBox="1"/>
                <p:nvPr/>
              </p:nvSpPr>
              <p:spPr>
                <a:xfrm>
                  <a:off x="4698720" y="4416840"/>
                  <a:ext cx="468360" cy="52272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𝑐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612" name="CustomShape 23"/>
            <p:cNvSpPr/>
            <p:nvPr/>
          </p:nvSpPr>
          <p:spPr>
            <a:xfrm>
              <a:off x="4698720" y="4416840"/>
              <a:ext cx="468360" cy="5227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ndara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13" name="CustomShape 24"/>
            <p:cNvSpPr/>
            <p:nvPr/>
          </p:nvSpPr>
          <p:spPr>
            <a:xfrm>
              <a:off x="4698720" y="4535640"/>
              <a:ext cx="75960" cy="7596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9080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mc:AlternateContent>
        <mc:Choice xmlns:a14="http://schemas.microsoft.com/office/drawing/2010/main" Requires="a14">
          <p:sp>
            <p:nvSpPr>
              <p:cNvPr id="614" name="Formula 25"/>
              <p:cNvSpPr txBox="1"/>
              <p:nvPr/>
            </p:nvSpPr>
            <p:spPr>
              <a:xfrm>
                <a:off x="1890000" y="3872520"/>
                <a:ext cx="154980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2</m:t>
                    </m:r>
                    <m:r>
                      <m:t xml:space="preserve">𝐾</m:t>
                    </m:r>
                    <m:r>
                      <m:t xml:space="preserve">−</m:t>
                    </m:r>
                    <m:r>
                      <m:t xml:space="preserve">𝑐</m:t>
                    </m:r>
                  </m:oMath>
                </a14:m>
              </a:p>
            </p:txBody>
          </p:sp>
        </mc:Choice>
        <mc:Fallback/>
      </mc:AlternateContent>
      <p:sp>
        <p:nvSpPr>
          <p:cNvPr id="615" name="CustomShape 26"/>
          <p:cNvSpPr/>
          <p:nvPr/>
        </p:nvSpPr>
        <p:spPr>
          <a:xfrm>
            <a:off x="1890000" y="3872520"/>
            <a:ext cx="1549800" cy="5842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16" name="Formula 27"/>
              <p:cNvSpPr txBox="1"/>
              <p:nvPr/>
            </p:nvSpPr>
            <p:spPr>
              <a:xfrm>
                <a:off x="6155640" y="5278680"/>
                <a:ext cx="51984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617" name="CustomShape 28"/>
          <p:cNvSpPr/>
          <p:nvPr/>
        </p:nvSpPr>
        <p:spPr>
          <a:xfrm>
            <a:off x="6155640" y="5278680"/>
            <a:ext cx="519840" cy="5842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 rot="10800000">
            <a:off x="1519560" y="2896200"/>
            <a:ext cx="5052600" cy="2357640"/>
          </a:xfrm>
          <a:custGeom>
            <a:avLst/>
            <a:gdLst/>
            <a:ahLst/>
            <a:rect l="l" t="t" r="r" b="b"/>
            <a:pathLst>
              <a:path w="4809506" h="2244436">
                <a:moveTo>
                  <a:pt x="771896" y="11875"/>
                </a:moveTo>
                <a:lnTo>
                  <a:pt x="2006930" y="0"/>
                </a:lnTo>
                <a:lnTo>
                  <a:pt x="4809506" y="2244436"/>
                </a:lnTo>
                <a:lnTo>
                  <a:pt x="0" y="427512"/>
                </a:lnTo>
                <a:lnTo>
                  <a:pt x="771896" y="11875"/>
                </a:lnTo>
                <a:close/>
              </a:path>
            </a:pathLst>
          </a:custGeom>
          <a:solidFill>
            <a:schemeClr val="bg2">
              <a:lumMod val="90000"/>
              <a:alpha val="40000"/>
            </a:schemeClr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CustomShape 2"/>
          <p:cNvSpPr/>
          <p:nvPr/>
        </p:nvSpPr>
        <p:spPr>
          <a:xfrm>
            <a:off x="2903040" y="4075200"/>
            <a:ext cx="5052600" cy="2357640"/>
          </a:xfrm>
          <a:custGeom>
            <a:avLst/>
            <a:gdLst/>
            <a:ahLst/>
            <a:rect l="l" t="t" r="r" b="b"/>
            <a:pathLst>
              <a:path w="4809506" h="2244436">
                <a:moveTo>
                  <a:pt x="771896" y="11875"/>
                </a:moveTo>
                <a:lnTo>
                  <a:pt x="2006930" y="0"/>
                </a:lnTo>
                <a:lnTo>
                  <a:pt x="4809506" y="2244436"/>
                </a:lnTo>
                <a:lnTo>
                  <a:pt x="0" y="427512"/>
                </a:lnTo>
                <a:lnTo>
                  <a:pt x="771896" y="11875"/>
                </a:lnTo>
                <a:close/>
              </a:path>
            </a:pathLst>
          </a:custGeom>
          <a:solidFill>
            <a:schemeClr val="bg2">
              <a:lumMod val="90000"/>
              <a:alpha val="40000"/>
            </a:schemeClr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CustomShape 3"/>
          <p:cNvSpPr/>
          <p:nvPr/>
        </p:nvSpPr>
        <p:spPr>
          <a:xfrm>
            <a:off x="0" y="1355400"/>
            <a:ext cx="871848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The barycenter  satisfies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           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21" name="CustomShape 4"/>
          <p:cNvSpPr/>
          <p:nvPr/>
        </p:nvSpPr>
        <p:spPr>
          <a:xfrm>
            <a:off x="0" y="1355400"/>
            <a:ext cx="8718480" cy="1025280"/>
          </a:xfrm>
          <a:prstGeom prst="rect">
            <a:avLst/>
          </a:prstGeom>
          <a:blipFill rotWithShape="0">
            <a:blip r:embed="rId1"/>
            <a:stretch>
              <a:fillRect l="-1396" t="-5308" r="0" b="-1181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2" name="TextShape 5"/>
          <p:cNvSpPr txBox="1"/>
          <p:nvPr/>
        </p:nvSpPr>
        <p:spPr>
          <a:xfrm>
            <a:off x="402840" y="165600"/>
            <a:ext cx="8379360" cy="750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Milman Pajor ‘00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grpSp>
        <p:nvGrpSpPr>
          <p:cNvPr id="623" name="Group 6"/>
          <p:cNvGrpSpPr/>
          <p:nvPr/>
        </p:nvGrpSpPr>
        <p:grpSpPr>
          <a:xfrm>
            <a:off x="4698720" y="4416840"/>
            <a:ext cx="468360" cy="522720"/>
            <a:chOff x="4698720" y="4416840"/>
            <a:chExt cx="468360" cy="522720"/>
          </a:xfrm>
        </p:grpSpPr>
        <mc:AlternateContent>
          <mc:Choice xmlns:a14="http://schemas.microsoft.com/office/drawing/2010/main" Requires="a14">
            <p:sp>
              <p:nvSpPr>
                <p:cNvPr id="624" name="Formula 7"/>
                <p:cNvSpPr txBox="1"/>
                <p:nvPr/>
              </p:nvSpPr>
              <p:spPr>
                <a:xfrm>
                  <a:off x="4698720" y="4416840"/>
                  <a:ext cx="468360" cy="52272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𝑐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625" name="CustomShape 8"/>
            <p:cNvSpPr/>
            <p:nvPr/>
          </p:nvSpPr>
          <p:spPr>
            <a:xfrm>
              <a:off x="4698720" y="4416840"/>
              <a:ext cx="468360" cy="5227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ndara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26" name="CustomShape 9"/>
            <p:cNvSpPr/>
            <p:nvPr/>
          </p:nvSpPr>
          <p:spPr>
            <a:xfrm>
              <a:off x="4698720" y="4535640"/>
              <a:ext cx="75960" cy="75960"/>
            </a:xfrm>
            <a:prstGeom prst="ellipse">
              <a:avLst/>
            </a:prstGeom>
            <a:solidFill>
              <a:srgbClr val="ff0000"/>
            </a:solidFill>
            <a:ln w="1908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mc:AlternateContent>
        <mc:Choice xmlns:a14="http://schemas.microsoft.com/office/drawing/2010/main" Requires="a14">
          <p:sp>
            <p:nvSpPr>
              <p:cNvPr id="627" name="Formula 10"/>
              <p:cNvSpPr txBox="1"/>
              <p:nvPr/>
            </p:nvSpPr>
            <p:spPr>
              <a:xfrm>
                <a:off x="6155640" y="5278680"/>
                <a:ext cx="51984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628" name="CustomShape 11"/>
          <p:cNvSpPr/>
          <p:nvPr/>
        </p:nvSpPr>
        <p:spPr>
          <a:xfrm>
            <a:off x="6155640" y="5278680"/>
            <a:ext cx="519840" cy="584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1"/>
          <p:cNvSpPr/>
          <p:nvPr/>
        </p:nvSpPr>
        <p:spPr>
          <a:xfrm>
            <a:off x="2903040" y="4075200"/>
            <a:ext cx="5052600" cy="2357640"/>
          </a:xfrm>
          <a:custGeom>
            <a:avLst/>
            <a:gdLst/>
            <a:ahLst/>
            <a:rect l="l" t="t" r="r" b="b"/>
            <a:pathLst>
              <a:path w="4809506" h="2244436">
                <a:moveTo>
                  <a:pt x="771896" y="11875"/>
                </a:moveTo>
                <a:lnTo>
                  <a:pt x="2006930" y="0"/>
                </a:lnTo>
                <a:lnTo>
                  <a:pt x="4809506" y="2244436"/>
                </a:lnTo>
                <a:lnTo>
                  <a:pt x="0" y="427512"/>
                </a:lnTo>
                <a:lnTo>
                  <a:pt x="771896" y="1187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 w="936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CustomShape 2"/>
          <p:cNvSpPr/>
          <p:nvPr/>
        </p:nvSpPr>
        <p:spPr>
          <a:xfrm>
            <a:off x="9720" y="1355400"/>
            <a:ext cx="8718480" cy="222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The barycenter  satisfies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           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Can approximate  by average of uniform samples  from  </a:t>
            </a:r>
            <a:r>
              <a:rPr b="0" lang="en-US" sz="2800" spc="-1" strike="noStrike">
                <a:solidFill>
                  <a:srgbClr val="0e58c4"/>
                </a:solidFill>
                <a:latin typeface="Candara"/>
              </a:rPr>
              <a:t>[Bertsimas, Vempala ‘04]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31" name="CustomShape 3"/>
          <p:cNvSpPr/>
          <p:nvPr/>
        </p:nvSpPr>
        <p:spPr>
          <a:xfrm>
            <a:off x="9720" y="1355400"/>
            <a:ext cx="8718480" cy="2356200"/>
          </a:xfrm>
          <a:prstGeom prst="rect">
            <a:avLst/>
          </a:prstGeom>
          <a:blipFill rotWithShape="0">
            <a:blip r:embed="rId1"/>
            <a:stretch>
              <a:fillRect l="-1465" t="-2314" r="0" b="-645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2" name="TextShape 4"/>
          <p:cNvSpPr txBox="1"/>
          <p:nvPr/>
        </p:nvSpPr>
        <p:spPr>
          <a:xfrm>
            <a:off x="402840" y="165600"/>
            <a:ext cx="8379360" cy="750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Milman Pajor ‘00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grpSp>
        <p:nvGrpSpPr>
          <p:cNvPr id="633" name="Group 5"/>
          <p:cNvGrpSpPr/>
          <p:nvPr/>
        </p:nvGrpSpPr>
        <p:grpSpPr>
          <a:xfrm>
            <a:off x="4698720" y="4416840"/>
            <a:ext cx="468360" cy="522720"/>
            <a:chOff x="4698720" y="4416840"/>
            <a:chExt cx="468360" cy="522720"/>
          </a:xfrm>
        </p:grpSpPr>
        <mc:AlternateContent>
          <mc:Choice xmlns:a14="http://schemas.microsoft.com/office/drawing/2010/main" Requires="a14">
            <p:sp>
              <p:nvSpPr>
                <p:cNvPr id="634" name="Formula 6"/>
                <p:cNvSpPr txBox="1"/>
                <p:nvPr/>
              </p:nvSpPr>
              <p:spPr>
                <a:xfrm>
                  <a:off x="4698720" y="4416840"/>
                  <a:ext cx="468360" cy="52272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𝑐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635" name="CustomShape 7"/>
            <p:cNvSpPr/>
            <p:nvPr/>
          </p:nvSpPr>
          <p:spPr>
            <a:xfrm>
              <a:off x="4698720" y="4416840"/>
              <a:ext cx="468360" cy="522720"/>
            </a:xfrm>
            <a:prstGeom prst="rect">
              <a:avLst/>
            </a:prstGeom>
            <a:blipFill rotWithShape="0"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ndara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636" name="CustomShape 8"/>
            <p:cNvSpPr/>
            <p:nvPr/>
          </p:nvSpPr>
          <p:spPr>
            <a:xfrm>
              <a:off x="4698720" y="4535640"/>
              <a:ext cx="75960" cy="75960"/>
            </a:xfrm>
            <a:prstGeom prst="ellipse">
              <a:avLst/>
            </a:prstGeom>
            <a:solidFill>
              <a:srgbClr val="ff0000"/>
            </a:solidFill>
            <a:ln w="1908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mc:AlternateContent>
        <mc:Choice xmlns:a14="http://schemas.microsoft.com/office/drawing/2010/main" Requires="a14">
          <p:sp>
            <p:nvSpPr>
              <p:cNvPr id="637" name="Formula 9"/>
              <p:cNvSpPr txBox="1"/>
              <p:nvPr/>
            </p:nvSpPr>
            <p:spPr>
              <a:xfrm>
                <a:off x="6155640" y="5278680"/>
                <a:ext cx="51984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638" name="CustomShape 10"/>
          <p:cNvSpPr/>
          <p:nvPr/>
        </p:nvSpPr>
        <p:spPr>
          <a:xfrm>
            <a:off x="6155640" y="5278680"/>
            <a:ext cx="519840" cy="584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CustomShape 11"/>
          <p:cNvSpPr/>
          <p:nvPr/>
        </p:nvSpPr>
        <p:spPr>
          <a:xfrm>
            <a:off x="3858480" y="4340880"/>
            <a:ext cx="75960" cy="759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0" name="CustomShape 12"/>
          <p:cNvSpPr/>
          <p:nvPr/>
        </p:nvSpPr>
        <p:spPr>
          <a:xfrm>
            <a:off x="5287320" y="4471560"/>
            <a:ext cx="75960" cy="759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13"/>
          <p:cNvSpPr/>
          <p:nvPr/>
        </p:nvSpPr>
        <p:spPr>
          <a:xfrm>
            <a:off x="5537520" y="5352480"/>
            <a:ext cx="75960" cy="759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2" name="CustomShape 14"/>
          <p:cNvSpPr/>
          <p:nvPr/>
        </p:nvSpPr>
        <p:spPr>
          <a:xfrm>
            <a:off x="4321080" y="4940280"/>
            <a:ext cx="75960" cy="759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643" name="Formula 15"/>
              <p:cNvSpPr txBox="1"/>
              <p:nvPr/>
            </p:nvSpPr>
            <p:spPr>
              <a:xfrm>
                <a:off x="3881880" y="4901760"/>
                <a:ext cx="66564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644" name="CustomShape 16"/>
          <p:cNvSpPr/>
          <p:nvPr/>
        </p:nvSpPr>
        <p:spPr>
          <a:xfrm>
            <a:off x="3881880" y="4901760"/>
            <a:ext cx="665640" cy="5227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45" name="Formula 17"/>
              <p:cNvSpPr txBox="1"/>
              <p:nvPr/>
            </p:nvSpPr>
            <p:spPr>
              <a:xfrm>
                <a:off x="3330360" y="3792960"/>
                <a:ext cx="67392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646" name="CustomShape 18"/>
          <p:cNvSpPr/>
          <p:nvPr/>
        </p:nvSpPr>
        <p:spPr>
          <a:xfrm>
            <a:off x="3330360" y="3792960"/>
            <a:ext cx="673920" cy="522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47" name="Formula 19"/>
              <p:cNvSpPr txBox="1"/>
              <p:nvPr/>
            </p:nvSpPr>
            <p:spPr>
              <a:xfrm>
                <a:off x="5257080" y="3986640"/>
                <a:ext cx="67392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648" name="CustomShape 20"/>
          <p:cNvSpPr/>
          <p:nvPr/>
        </p:nvSpPr>
        <p:spPr>
          <a:xfrm>
            <a:off x="5257080" y="3986640"/>
            <a:ext cx="673920" cy="5227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49" name="Formula 21"/>
              <p:cNvSpPr txBox="1"/>
              <p:nvPr/>
            </p:nvSpPr>
            <p:spPr>
              <a:xfrm>
                <a:off x="5429520" y="5352480"/>
                <a:ext cx="67392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𝑋</m:t>
                        </m:r>
                      </m:e>
                      <m:sub>
                        <m:r>
                          <m:t xml:space="preserve">4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650" name="CustomShape 22"/>
          <p:cNvSpPr/>
          <p:nvPr/>
        </p:nvSpPr>
        <p:spPr>
          <a:xfrm>
            <a:off x="5429520" y="5352480"/>
            <a:ext cx="673920" cy="52272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CustomShape 1"/>
          <p:cNvSpPr/>
          <p:nvPr/>
        </p:nvSpPr>
        <p:spPr>
          <a:xfrm rot="21414000">
            <a:off x="2757960" y="4628880"/>
            <a:ext cx="4495320" cy="1734120"/>
          </a:xfrm>
          <a:prstGeom prst="hexagon">
            <a:avLst>
              <a:gd name="adj" fmla="val 64838"/>
              <a:gd name="vf" fmla="val 115470"/>
            </a:avLst>
          </a:prstGeom>
          <a:solidFill>
            <a:srgbClr val="85b2f6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652" name="Formula 2"/>
              <p:cNvSpPr txBox="1"/>
              <p:nvPr/>
            </p:nvSpPr>
            <p:spPr>
              <a:xfrm>
                <a:off x="4984560" y="4027680"/>
                <a:ext cx="148068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r>
                          <m:rPr>
                            <m:lit/>
                            <m:nor/>
                          </m:rPr>
                          <m:t xml:space="preserve">1+</m:t>
                        </m:r>
                        <m:r>
                          <m:rPr>
                            <m:lit/>
                            <m:nor/>
                          </m:rPr>
                          <m:t xml:space="preserve">ϵ</m:t>
                        </m:r>
                      </m:e>
                    </m:d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653" name="CustomShape 3"/>
          <p:cNvSpPr/>
          <p:nvPr/>
        </p:nvSpPr>
        <p:spPr>
          <a:xfrm>
            <a:off x="4984560" y="4027680"/>
            <a:ext cx="1480680" cy="5227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4" name="CustomShape 4"/>
          <p:cNvSpPr/>
          <p:nvPr/>
        </p:nvSpPr>
        <p:spPr>
          <a:xfrm>
            <a:off x="0" y="208800"/>
            <a:ext cx="914364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Approximate to Exact IP?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5" name="CustomShape 5"/>
          <p:cNvSpPr/>
          <p:nvPr/>
        </p:nvSpPr>
        <p:spPr>
          <a:xfrm rot="21414000">
            <a:off x="3079080" y="4753080"/>
            <a:ext cx="3852000" cy="1485720"/>
          </a:xfrm>
          <a:prstGeom prst="hexagon">
            <a:avLst>
              <a:gd name="adj" fmla="val 64811"/>
              <a:gd name="vf" fmla="val 115470"/>
            </a:avLst>
          </a:prstGeom>
          <a:solidFill>
            <a:srgbClr val="deeafd"/>
          </a:solidFill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6"/>
          <p:cNvSpPr/>
          <p:nvPr/>
        </p:nvSpPr>
        <p:spPr>
          <a:xfrm>
            <a:off x="4974840" y="5458320"/>
            <a:ext cx="75960" cy="75960"/>
          </a:xfrm>
          <a:prstGeom prst="ellipse">
            <a:avLst/>
          </a:prstGeom>
          <a:solidFill>
            <a:schemeClr val="bg2">
              <a:lumMod val="50000"/>
            </a:schemeClr>
          </a:solidFill>
          <a:ln w="19080">
            <a:solidFill>
              <a:srgbClr val="002060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657" name="Formula 7"/>
              <p:cNvSpPr txBox="1"/>
              <p:nvPr/>
            </p:nvSpPr>
            <p:spPr>
              <a:xfrm>
                <a:off x="5365080" y="4667760"/>
                <a:ext cx="55260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658" name="CustomShape 8"/>
          <p:cNvSpPr/>
          <p:nvPr/>
        </p:nvSpPr>
        <p:spPr>
          <a:xfrm>
            <a:off x="5365080" y="4667760"/>
            <a:ext cx="552600" cy="5227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59" name="Formula 9"/>
              <p:cNvSpPr txBox="1"/>
              <p:nvPr/>
            </p:nvSpPr>
            <p:spPr>
              <a:xfrm>
                <a:off x="4744080" y="5393880"/>
                <a:ext cx="49320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𝑥</m:t>
                    </m:r>
                  </m:oMath>
                </a14:m>
              </a:p>
            </p:txBody>
          </p:sp>
        </mc:Choice>
        <mc:Fallback/>
      </mc:AlternateContent>
      <p:sp>
        <p:nvSpPr>
          <p:cNvPr id="660" name="CustomShape 10"/>
          <p:cNvSpPr/>
          <p:nvPr/>
        </p:nvSpPr>
        <p:spPr>
          <a:xfrm>
            <a:off x="4744080" y="5393880"/>
            <a:ext cx="493200" cy="5227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CustomShape 11"/>
          <p:cNvSpPr/>
          <p:nvPr/>
        </p:nvSpPr>
        <p:spPr>
          <a:xfrm>
            <a:off x="7716600" y="464328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2" name="CustomShape 12"/>
          <p:cNvSpPr/>
          <p:nvPr/>
        </p:nvSpPr>
        <p:spPr>
          <a:xfrm>
            <a:off x="2230200" y="462420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3" name="CustomShape 13"/>
          <p:cNvSpPr/>
          <p:nvPr/>
        </p:nvSpPr>
        <p:spPr>
          <a:xfrm>
            <a:off x="3144600" y="462420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14"/>
          <p:cNvSpPr/>
          <p:nvPr/>
        </p:nvSpPr>
        <p:spPr>
          <a:xfrm>
            <a:off x="4973400" y="463680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5" name="CustomShape 15"/>
          <p:cNvSpPr/>
          <p:nvPr/>
        </p:nvSpPr>
        <p:spPr>
          <a:xfrm>
            <a:off x="5887800" y="463680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16"/>
          <p:cNvSpPr/>
          <p:nvPr/>
        </p:nvSpPr>
        <p:spPr>
          <a:xfrm>
            <a:off x="4059000" y="463068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7" name="CustomShape 17"/>
          <p:cNvSpPr/>
          <p:nvPr/>
        </p:nvSpPr>
        <p:spPr>
          <a:xfrm>
            <a:off x="6814800" y="464328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8" name="CustomShape 18"/>
          <p:cNvSpPr/>
          <p:nvPr/>
        </p:nvSpPr>
        <p:spPr>
          <a:xfrm>
            <a:off x="1317240" y="4624920"/>
            <a:ext cx="75960" cy="759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CustomShape 19"/>
          <p:cNvSpPr/>
          <p:nvPr/>
        </p:nvSpPr>
        <p:spPr>
          <a:xfrm>
            <a:off x="2543760" y="462420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CustomShape 20"/>
          <p:cNvSpPr/>
          <p:nvPr/>
        </p:nvSpPr>
        <p:spPr>
          <a:xfrm>
            <a:off x="3458160" y="462420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1" name="CustomShape 21"/>
          <p:cNvSpPr/>
          <p:nvPr/>
        </p:nvSpPr>
        <p:spPr>
          <a:xfrm>
            <a:off x="5286960" y="463680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2" name="CustomShape 22"/>
          <p:cNvSpPr/>
          <p:nvPr/>
        </p:nvSpPr>
        <p:spPr>
          <a:xfrm>
            <a:off x="6201360" y="4636800"/>
            <a:ext cx="75960" cy="759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3" name="CustomShape 23"/>
          <p:cNvSpPr/>
          <p:nvPr/>
        </p:nvSpPr>
        <p:spPr>
          <a:xfrm>
            <a:off x="4372560" y="463068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4" name="CustomShape 24"/>
          <p:cNvSpPr/>
          <p:nvPr/>
        </p:nvSpPr>
        <p:spPr>
          <a:xfrm>
            <a:off x="7128360" y="464328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CustomShape 25"/>
          <p:cNvSpPr/>
          <p:nvPr/>
        </p:nvSpPr>
        <p:spPr>
          <a:xfrm>
            <a:off x="1630440" y="462492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6" name="CustomShape 26"/>
          <p:cNvSpPr/>
          <p:nvPr/>
        </p:nvSpPr>
        <p:spPr>
          <a:xfrm>
            <a:off x="2850840" y="462528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7" name="CustomShape 27"/>
          <p:cNvSpPr/>
          <p:nvPr/>
        </p:nvSpPr>
        <p:spPr>
          <a:xfrm>
            <a:off x="3765240" y="4625280"/>
            <a:ext cx="75960" cy="759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CustomShape 28"/>
          <p:cNvSpPr/>
          <p:nvPr/>
        </p:nvSpPr>
        <p:spPr>
          <a:xfrm>
            <a:off x="5594040" y="463788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9" name="CustomShape 29"/>
          <p:cNvSpPr/>
          <p:nvPr/>
        </p:nvSpPr>
        <p:spPr>
          <a:xfrm>
            <a:off x="6508440" y="463788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30"/>
          <p:cNvSpPr/>
          <p:nvPr/>
        </p:nvSpPr>
        <p:spPr>
          <a:xfrm>
            <a:off x="4679640" y="463176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CustomShape 31"/>
          <p:cNvSpPr/>
          <p:nvPr/>
        </p:nvSpPr>
        <p:spPr>
          <a:xfrm>
            <a:off x="7435440" y="464436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2" name="CustomShape 32"/>
          <p:cNvSpPr/>
          <p:nvPr/>
        </p:nvSpPr>
        <p:spPr>
          <a:xfrm>
            <a:off x="1937520" y="462600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3" name="CustomShape 33"/>
          <p:cNvSpPr/>
          <p:nvPr/>
        </p:nvSpPr>
        <p:spPr>
          <a:xfrm>
            <a:off x="7720560" y="628884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CustomShape 34"/>
          <p:cNvSpPr/>
          <p:nvPr/>
        </p:nvSpPr>
        <p:spPr>
          <a:xfrm>
            <a:off x="2234160" y="626976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5" name="CustomShape 35"/>
          <p:cNvSpPr/>
          <p:nvPr/>
        </p:nvSpPr>
        <p:spPr>
          <a:xfrm>
            <a:off x="3148560" y="626976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6" name="CustomShape 36"/>
          <p:cNvSpPr/>
          <p:nvPr/>
        </p:nvSpPr>
        <p:spPr>
          <a:xfrm>
            <a:off x="4977360" y="628236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CustomShape 37"/>
          <p:cNvSpPr/>
          <p:nvPr/>
        </p:nvSpPr>
        <p:spPr>
          <a:xfrm>
            <a:off x="5891760" y="628236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CustomShape 38"/>
          <p:cNvSpPr/>
          <p:nvPr/>
        </p:nvSpPr>
        <p:spPr>
          <a:xfrm>
            <a:off x="4062960" y="627588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tx2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CustomShape 39"/>
          <p:cNvSpPr/>
          <p:nvPr/>
        </p:nvSpPr>
        <p:spPr>
          <a:xfrm>
            <a:off x="6818760" y="628884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CustomShape 40"/>
          <p:cNvSpPr/>
          <p:nvPr/>
        </p:nvSpPr>
        <p:spPr>
          <a:xfrm>
            <a:off x="1321200" y="6270480"/>
            <a:ext cx="75960" cy="759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CustomShape 41"/>
          <p:cNvSpPr/>
          <p:nvPr/>
        </p:nvSpPr>
        <p:spPr>
          <a:xfrm>
            <a:off x="2547720" y="626976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CustomShape 42"/>
          <p:cNvSpPr/>
          <p:nvPr/>
        </p:nvSpPr>
        <p:spPr>
          <a:xfrm>
            <a:off x="3462120" y="626976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3" name="CustomShape 43"/>
          <p:cNvSpPr/>
          <p:nvPr/>
        </p:nvSpPr>
        <p:spPr>
          <a:xfrm>
            <a:off x="5290920" y="628236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4" name="CustomShape 44"/>
          <p:cNvSpPr/>
          <p:nvPr/>
        </p:nvSpPr>
        <p:spPr>
          <a:xfrm>
            <a:off x="6205320" y="6282360"/>
            <a:ext cx="75960" cy="759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5" name="CustomShape 45"/>
          <p:cNvSpPr/>
          <p:nvPr/>
        </p:nvSpPr>
        <p:spPr>
          <a:xfrm>
            <a:off x="4376520" y="627588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6" name="CustomShape 46"/>
          <p:cNvSpPr/>
          <p:nvPr/>
        </p:nvSpPr>
        <p:spPr>
          <a:xfrm>
            <a:off x="7132320" y="628884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CustomShape 47"/>
          <p:cNvSpPr/>
          <p:nvPr/>
        </p:nvSpPr>
        <p:spPr>
          <a:xfrm>
            <a:off x="1634400" y="627048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CustomShape 48"/>
          <p:cNvSpPr/>
          <p:nvPr/>
        </p:nvSpPr>
        <p:spPr>
          <a:xfrm>
            <a:off x="2854800" y="627084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CustomShape 49"/>
          <p:cNvSpPr/>
          <p:nvPr/>
        </p:nvSpPr>
        <p:spPr>
          <a:xfrm>
            <a:off x="3769200" y="6270840"/>
            <a:ext cx="75960" cy="75960"/>
          </a:xfrm>
          <a:prstGeom prst="ellipse">
            <a:avLst/>
          </a:prstGeom>
          <a:solidFill>
            <a:schemeClr val="tx1"/>
          </a:solidFill>
          <a:ln w="1908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0" name="CustomShape 50"/>
          <p:cNvSpPr/>
          <p:nvPr/>
        </p:nvSpPr>
        <p:spPr>
          <a:xfrm>
            <a:off x="5598000" y="628344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1" name="CustomShape 51"/>
          <p:cNvSpPr/>
          <p:nvPr/>
        </p:nvSpPr>
        <p:spPr>
          <a:xfrm>
            <a:off x="6512400" y="628344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2" name="CustomShape 52"/>
          <p:cNvSpPr/>
          <p:nvPr/>
        </p:nvSpPr>
        <p:spPr>
          <a:xfrm>
            <a:off x="4683600" y="627696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3" name="CustomShape 53"/>
          <p:cNvSpPr/>
          <p:nvPr/>
        </p:nvSpPr>
        <p:spPr>
          <a:xfrm>
            <a:off x="7439400" y="628992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CustomShape 54"/>
          <p:cNvSpPr/>
          <p:nvPr/>
        </p:nvSpPr>
        <p:spPr>
          <a:xfrm>
            <a:off x="1941480" y="6271560"/>
            <a:ext cx="75960" cy="75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80">
            <a:solidFill>
              <a:schemeClr val="bg1">
                <a:lumMod val="75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55"/>
          <p:cNvSpPr/>
          <p:nvPr/>
        </p:nvSpPr>
        <p:spPr>
          <a:xfrm>
            <a:off x="6200640" y="4638960"/>
            <a:ext cx="75960" cy="75960"/>
          </a:xfrm>
          <a:prstGeom prst="ellipse">
            <a:avLst/>
          </a:prstGeom>
          <a:solidFill>
            <a:srgbClr val="ff0066"/>
          </a:solidFill>
          <a:ln w="19080">
            <a:solidFill>
              <a:srgbClr val="99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6" name="CustomShape 56"/>
          <p:cNvSpPr/>
          <p:nvPr/>
        </p:nvSpPr>
        <p:spPr>
          <a:xfrm>
            <a:off x="3771000" y="6269760"/>
            <a:ext cx="75960" cy="75960"/>
          </a:xfrm>
          <a:prstGeom prst="ellipse">
            <a:avLst/>
          </a:prstGeom>
          <a:solidFill>
            <a:srgbClr val="ff0066"/>
          </a:solidFill>
          <a:ln w="19080">
            <a:solidFill>
              <a:srgbClr val="993366"/>
            </a:solidFill>
            <a:round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707" name="Formula 57"/>
              <p:cNvSpPr txBox="1"/>
              <p:nvPr/>
            </p:nvSpPr>
            <p:spPr>
              <a:xfrm>
                <a:off x="3841200" y="5724000"/>
                <a:ext cx="49824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</m:oMath>
                </a14:m>
              </a:p>
            </p:txBody>
          </p:sp>
        </mc:Choice>
        <mc:Fallback/>
      </mc:AlternateContent>
      <p:sp>
        <p:nvSpPr>
          <p:cNvPr id="708" name="CustomShape 58"/>
          <p:cNvSpPr/>
          <p:nvPr/>
        </p:nvSpPr>
        <p:spPr>
          <a:xfrm>
            <a:off x="3841200" y="5724000"/>
            <a:ext cx="498240" cy="5227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9" name="CustomShape 59"/>
          <p:cNvSpPr/>
          <p:nvPr/>
        </p:nvSpPr>
        <p:spPr>
          <a:xfrm>
            <a:off x="0" y="1355400"/>
            <a:ext cx="8718480" cy="137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Approx IP is a ``near miss’’, but still loses a lot of info.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Is there a way to reduce exact IP to approximate IP?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38120" y="109800"/>
            <a:ext cx="8229240" cy="82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Integer Programming (IP)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169560" y="1626120"/>
            <a:ext cx="897408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ff"/>
                </a:solidFill>
                <a:latin typeface="Cambria Math"/>
              </a:rPr>
              <a:t>         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ff"/>
                </a:solidFill>
                <a:latin typeface="Candara"/>
              </a:rPr>
              <a:t>        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ff"/>
                </a:solidFill>
                <a:latin typeface="Candara"/>
              </a:rPr>
              <a:t> 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ff"/>
                </a:solidFill>
                <a:latin typeface="Candara"/>
              </a:rPr>
              <a:t>           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variables,  constraints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Applications: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- Logistics / Transportation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- Scheduling / Timetabling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- Chip Design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- Inventory Management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169560" y="1626120"/>
            <a:ext cx="8974080" cy="5231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5763600" y="1907280"/>
            <a:ext cx="2209320" cy="1221480"/>
          </a:xfrm>
          <a:custGeom>
            <a:avLst/>
            <a:gdLst/>
            <a:ahLst/>
            <a:rect l="l" t="t" r="r" b="b"/>
            <a:pathLst>
              <a:path w="3044546" h="1924660">
                <a:moveTo>
                  <a:pt x="0" y="1894180"/>
                </a:moveTo>
                <a:lnTo>
                  <a:pt x="1447800" y="385420"/>
                </a:lnTo>
                <a:lnTo>
                  <a:pt x="3044546" y="0"/>
                </a:lnTo>
                <a:lnTo>
                  <a:pt x="2819400" y="1924660"/>
                </a:lnTo>
                <a:lnTo>
                  <a:pt x="0" y="189418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7" name="Group 5"/>
          <p:cNvGrpSpPr/>
          <p:nvPr/>
        </p:nvGrpSpPr>
        <p:grpSpPr>
          <a:xfrm>
            <a:off x="6190560" y="1719000"/>
            <a:ext cx="2059200" cy="1801800"/>
            <a:chOff x="6190560" y="1719000"/>
            <a:chExt cx="2059200" cy="1801800"/>
          </a:xfrm>
        </p:grpSpPr>
        <p:sp>
          <p:nvSpPr>
            <p:cNvPr id="98" name="CustomShape 6"/>
            <p:cNvSpPr/>
            <p:nvPr/>
          </p:nvSpPr>
          <p:spPr>
            <a:xfrm>
              <a:off x="6190560" y="1719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9" name="CustomShape 7"/>
            <p:cNvSpPr/>
            <p:nvPr/>
          </p:nvSpPr>
          <p:spPr>
            <a:xfrm>
              <a:off x="6192000" y="22993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0" name="CustomShape 8"/>
            <p:cNvSpPr/>
            <p:nvPr/>
          </p:nvSpPr>
          <p:spPr>
            <a:xfrm>
              <a:off x="6190560" y="2880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1" name="CustomShape 9"/>
            <p:cNvSpPr/>
            <p:nvPr/>
          </p:nvSpPr>
          <p:spPr>
            <a:xfrm>
              <a:off x="6190560" y="34603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2" name="CustomShape 10"/>
            <p:cNvSpPr/>
            <p:nvPr/>
          </p:nvSpPr>
          <p:spPr>
            <a:xfrm>
              <a:off x="6855120" y="1719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3" name="CustomShape 11"/>
            <p:cNvSpPr/>
            <p:nvPr/>
          </p:nvSpPr>
          <p:spPr>
            <a:xfrm>
              <a:off x="6856560" y="23000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4" name="CustomShape 12"/>
            <p:cNvSpPr/>
            <p:nvPr/>
          </p:nvSpPr>
          <p:spPr>
            <a:xfrm>
              <a:off x="6855120" y="2880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5" name="CustomShape 13"/>
            <p:cNvSpPr/>
            <p:nvPr/>
          </p:nvSpPr>
          <p:spPr>
            <a:xfrm>
              <a:off x="6855120" y="34610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6" name="CustomShape 14"/>
            <p:cNvSpPr/>
            <p:nvPr/>
          </p:nvSpPr>
          <p:spPr>
            <a:xfrm>
              <a:off x="7519680" y="17204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7" name="CustomShape 15"/>
            <p:cNvSpPr/>
            <p:nvPr/>
          </p:nvSpPr>
          <p:spPr>
            <a:xfrm>
              <a:off x="7521120" y="23011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8" name="CustomShape 16"/>
            <p:cNvSpPr/>
            <p:nvPr/>
          </p:nvSpPr>
          <p:spPr>
            <a:xfrm>
              <a:off x="7519680" y="28814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9" name="CustomShape 17"/>
            <p:cNvSpPr/>
            <p:nvPr/>
          </p:nvSpPr>
          <p:spPr>
            <a:xfrm>
              <a:off x="7519680" y="34621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0" name="CustomShape 18"/>
            <p:cNvSpPr/>
            <p:nvPr/>
          </p:nvSpPr>
          <p:spPr>
            <a:xfrm>
              <a:off x="8182440" y="1721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1" name="CustomShape 19"/>
            <p:cNvSpPr/>
            <p:nvPr/>
          </p:nvSpPr>
          <p:spPr>
            <a:xfrm>
              <a:off x="8183880" y="2302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2" name="CustomShape 20"/>
            <p:cNvSpPr/>
            <p:nvPr/>
          </p:nvSpPr>
          <p:spPr>
            <a:xfrm>
              <a:off x="8182440" y="2882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3" name="CustomShape 21"/>
            <p:cNvSpPr/>
            <p:nvPr/>
          </p:nvSpPr>
          <p:spPr>
            <a:xfrm>
              <a:off x="8182440" y="3463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114" name="Line 22"/>
          <p:cNvSpPr/>
          <p:nvPr/>
        </p:nvSpPr>
        <p:spPr>
          <a:xfrm flipV="1">
            <a:off x="6513480" y="1892160"/>
            <a:ext cx="1487880" cy="30600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15" name="Line 23"/>
          <p:cNvSpPr/>
          <p:nvPr/>
        </p:nvSpPr>
        <p:spPr>
          <a:xfrm flipH="1">
            <a:off x="7811280" y="1892160"/>
            <a:ext cx="158760" cy="138456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16" name="Line 24"/>
          <p:cNvSpPr/>
          <p:nvPr/>
        </p:nvSpPr>
        <p:spPr>
          <a:xfrm flipH="1" flipV="1">
            <a:off x="5619600" y="3101400"/>
            <a:ext cx="2350440" cy="1368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17" name="Line 25"/>
          <p:cNvSpPr/>
          <p:nvPr/>
        </p:nvSpPr>
        <p:spPr>
          <a:xfrm flipV="1">
            <a:off x="5619600" y="1892160"/>
            <a:ext cx="1470960" cy="132768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18" name="Formula 26"/>
              <p:cNvSpPr txBox="1"/>
              <p:nvPr/>
            </p:nvSpPr>
            <p:spPr>
              <a:xfrm>
                <a:off x="7024680" y="2470320"/>
                <a:ext cx="57348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9" name="CustomShape 27"/>
          <p:cNvSpPr/>
          <p:nvPr/>
        </p:nvSpPr>
        <p:spPr>
          <a:xfrm>
            <a:off x="7024680" y="2470320"/>
            <a:ext cx="573480" cy="58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28"/>
          <p:cNvSpPr/>
          <p:nvPr/>
        </p:nvSpPr>
        <p:spPr>
          <a:xfrm>
            <a:off x="6189120" y="2885400"/>
            <a:ext cx="65880" cy="57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21" name="Group 29"/>
          <p:cNvGrpSpPr/>
          <p:nvPr/>
        </p:nvGrpSpPr>
        <p:grpSpPr>
          <a:xfrm>
            <a:off x="7848360" y="1365840"/>
            <a:ext cx="1021320" cy="1193760"/>
            <a:chOff x="7848360" y="1365840"/>
            <a:chExt cx="1021320" cy="1193760"/>
          </a:xfrm>
        </p:grpSpPr>
        <p:sp>
          <p:nvSpPr>
            <p:cNvPr id="122" name="Line 30"/>
            <p:cNvSpPr/>
            <p:nvPr/>
          </p:nvSpPr>
          <p:spPr>
            <a:xfrm>
              <a:off x="7848360" y="1365840"/>
              <a:ext cx="582120" cy="1193760"/>
            </a:xfrm>
            <a:prstGeom prst="line">
              <a:avLst/>
            </a:prstGeom>
            <a:ln>
              <a:solidFill>
                <a:srgbClr val="ff0000"/>
              </a:solidFill>
              <a:rou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/>
          </p:style>
        </p:sp>
        <p:sp>
          <p:nvSpPr>
            <p:cNvPr id="123" name="CustomShape 31"/>
            <p:cNvSpPr/>
            <p:nvPr/>
          </p:nvSpPr>
          <p:spPr>
            <a:xfrm flipV="1">
              <a:off x="8161920" y="1692000"/>
              <a:ext cx="610920" cy="289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41400"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124" name="Formula 32"/>
                <p:cNvSpPr txBox="1"/>
                <p:nvPr/>
              </p:nvSpPr>
              <p:spPr>
                <a:xfrm>
                  <a:off x="8393400" y="1628640"/>
                  <a:ext cx="476280" cy="5842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𝑐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125" name="CustomShape 33"/>
            <p:cNvSpPr/>
            <p:nvPr/>
          </p:nvSpPr>
          <p:spPr>
            <a:xfrm>
              <a:off x="8393400" y="1628640"/>
              <a:ext cx="476280" cy="584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ndara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126" name="Picture 3" descr=""/>
          <p:cNvPicPr/>
          <p:nvPr/>
        </p:nvPicPr>
        <p:blipFill>
          <a:blip r:embed="rId4"/>
          <a:stretch/>
        </p:blipFill>
        <p:spPr>
          <a:xfrm>
            <a:off x="5715000" y="4531680"/>
            <a:ext cx="2619000" cy="174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path" presetID="42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006 -1.11111E-006 L -0.21093 0.13195 E">
                                      <p:cBhvr>
                                        <p:cTn id="10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0" y="208800"/>
            <a:ext cx="914364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Standard form IPs with Bounded Vars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1" name="TextShape 2"/>
          <p:cNvSpPr txBox="1"/>
          <p:nvPr/>
        </p:nvSpPr>
        <p:spPr>
          <a:xfrm>
            <a:off x="457200" y="1458360"/>
            <a:ext cx="86018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e58c4"/>
                </a:solidFill>
                <a:latin typeface="Candara"/>
              </a:rPr>
              <a:t>D., Eisenbrand, Rothvoss 22:</a:t>
            </a:r>
            <a:r>
              <a:rPr b="0" lang="en-US" sz="3200" spc="-1" strike="noStrike">
                <a:solidFill>
                  <a:srgbClr val="ff0000"/>
                </a:solidFill>
                <a:latin typeface="Candara"/>
              </a:rPr>
              <a:t> </a:t>
            </a:r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Can determine whether the system is infeasible or find an integer solution using at most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                   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calls to an approx-IP solver.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Faster than worst-case if .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12" name="TextShape 3"/>
          <p:cNvSpPr txBox="1"/>
          <p:nvPr/>
        </p:nvSpPr>
        <p:spPr>
          <a:xfrm>
            <a:off x="457200" y="1458360"/>
            <a:ext cx="8601840" cy="4525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CustomShape 1"/>
          <p:cNvSpPr/>
          <p:nvPr/>
        </p:nvSpPr>
        <p:spPr>
          <a:xfrm>
            <a:off x="0" y="208800"/>
            <a:ext cx="914364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Partition Domain into Reflection Sets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4" name="TextShape 2"/>
          <p:cNvSpPr txBox="1"/>
          <p:nvPr/>
        </p:nvSpPr>
        <p:spPr>
          <a:xfrm>
            <a:off x="1073880" y="6002280"/>
            <a:ext cx="86018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e58c4"/>
                </a:solidFill>
                <a:latin typeface="Candara"/>
              </a:rPr>
              <a:t>Cook, Hartmann, Kannan, Mcdiarmid ‘92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pic>
        <p:nvPicPr>
          <p:cNvPr id="715" name="Picture 1" descr=""/>
          <p:cNvPicPr/>
          <p:nvPr/>
        </p:nvPicPr>
        <p:blipFill>
          <a:blip r:embed="rId1"/>
          <a:srcRect l="0" t="2688" r="0" b="1429"/>
          <a:stretch/>
        </p:blipFill>
        <p:spPr>
          <a:xfrm>
            <a:off x="1376280" y="1140840"/>
            <a:ext cx="6391080" cy="463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CustomShape 1"/>
          <p:cNvSpPr/>
          <p:nvPr/>
        </p:nvSpPr>
        <p:spPr>
          <a:xfrm>
            <a:off x="0" y="208800"/>
            <a:ext cx="914364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Partition Domain into Reflection Sets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7" name="TextShape 2"/>
          <p:cNvSpPr txBox="1"/>
          <p:nvPr/>
        </p:nvSpPr>
        <p:spPr>
          <a:xfrm>
            <a:off x="444600" y="1331640"/>
            <a:ext cx="8229240" cy="5186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For simplicity assume .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For , examine family of intervals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</a:t>
            </a:r>
            <a:br/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i="1" lang="en-US" sz="3200" spc="-1" strike="noStrike">
                <a:solidFill>
                  <a:srgbClr val="000000"/>
                </a:solidFill>
                <a:latin typeface="Cambria Math"/>
              </a:rPr>
              <a:t>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ndara"/>
              </a:rPr>
              <a:t>Key Facts: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1.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2.   (partitions domain)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3.  (scaling safe)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18" name="TextShape 3"/>
          <p:cNvSpPr txBox="1"/>
          <p:nvPr/>
        </p:nvSpPr>
        <p:spPr>
          <a:xfrm>
            <a:off x="444600" y="1331640"/>
            <a:ext cx="8229240" cy="5186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CustomShape 1"/>
          <p:cNvSpPr/>
          <p:nvPr/>
        </p:nvSpPr>
        <p:spPr>
          <a:xfrm>
            <a:off x="0" y="208800"/>
            <a:ext cx="914364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Key Reflection Set Property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0" name="TextShape 2"/>
          <p:cNvSpPr txBox="1"/>
          <p:nvPr/>
        </p:nvSpPr>
        <p:spPr>
          <a:xfrm>
            <a:off x="444600" y="1331640"/>
            <a:ext cx="8229240" cy="5186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ndara"/>
              </a:rPr>
              <a:t>3.  (scaling safe)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Implies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Proof: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</a:t>
            </a:r>
            <a:br/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</a:t>
            </a:r>
            <a:br/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21" name="TextShape 3"/>
          <p:cNvSpPr txBox="1"/>
          <p:nvPr/>
        </p:nvSpPr>
        <p:spPr>
          <a:xfrm>
            <a:off x="444600" y="1331640"/>
            <a:ext cx="8229240" cy="5186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CustomShape 1"/>
          <p:cNvSpPr/>
          <p:nvPr/>
        </p:nvSpPr>
        <p:spPr>
          <a:xfrm>
            <a:off x="0" y="208800"/>
            <a:ext cx="914364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Algorithm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3" name="TextShape 2"/>
          <p:cNvSpPr txBox="1"/>
          <p:nvPr/>
        </p:nvSpPr>
        <p:spPr>
          <a:xfrm>
            <a:off x="444600" y="1331640"/>
            <a:ext cx="8363520" cy="5186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For each combination , 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Compute barycenter </a:t>
            </a:r>
            <a:r>
              <a:rPr b="0" lang="en-US" sz="3200" spc="-1" strike="noStrike">
                <a:solidFill>
                  <a:srgbClr val="ff0000"/>
                </a:solidFill>
                <a:latin typeface="Candara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of polytope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                  ,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Solve Approx-IP on  with center .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If any call returns a feasible solution to original problem return it, otherwise declare infeasibility.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24" name="TextShape 3"/>
          <p:cNvSpPr txBox="1"/>
          <p:nvPr/>
        </p:nvSpPr>
        <p:spPr>
          <a:xfrm>
            <a:off x="444600" y="1331640"/>
            <a:ext cx="8363520" cy="5186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0" y="208800"/>
            <a:ext cx="914364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Algorithm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6" name="TextShape 2"/>
          <p:cNvSpPr txBox="1"/>
          <p:nvPr/>
        </p:nvSpPr>
        <p:spPr>
          <a:xfrm>
            <a:off x="444600" y="1331640"/>
            <a:ext cx="8363520" cy="5186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For each combination , 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Compute barycenter </a:t>
            </a:r>
            <a:r>
              <a:rPr b="0" lang="en-US" sz="3200" spc="-1" strike="noStrike">
                <a:solidFill>
                  <a:srgbClr val="ff0000"/>
                </a:solidFill>
                <a:latin typeface="Candara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of polytope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                  ,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Solve Approx-IP on  with center .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r>
              <a:rPr b="0" lang="en-US" sz="3200" spc="-1" strike="noStrike">
                <a:solidFill>
                  <a:srgbClr val="ff0000"/>
                </a:solidFill>
                <a:latin typeface="Candara"/>
              </a:rPr>
              <a:t>Correctness: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If IP is feasible, then it is feasible for some choice  above.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This choice must return , which is feasible for original by construction.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27" name="TextShape 3"/>
          <p:cNvSpPr txBox="1"/>
          <p:nvPr/>
        </p:nvSpPr>
        <p:spPr>
          <a:xfrm>
            <a:off x="444600" y="1331640"/>
            <a:ext cx="8363520" cy="5186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CustomShape 1"/>
          <p:cNvSpPr/>
          <p:nvPr/>
        </p:nvSpPr>
        <p:spPr>
          <a:xfrm>
            <a:off x="0" y="208800"/>
            <a:ext cx="9143640" cy="70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Algorithm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29" name="TextShape 2"/>
          <p:cNvSpPr txBox="1"/>
          <p:nvPr/>
        </p:nvSpPr>
        <p:spPr>
          <a:xfrm>
            <a:off x="444600" y="1331640"/>
            <a:ext cx="8363520" cy="5186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For each combination , 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Compute barycenter </a:t>
            </a:r>
            <a:r>
              <a:rPr b="0" lang="en-US" sz="3200" spc="-1" strike="noStrike">
                <a:solidFill>
                  <a:srgbClr val="ff0000"/>
                </a:solidFill>
                <a:latin typeface="Candara"/>
              </a:rPr>
              <a:t>c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of polytope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                  ,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Solve Approx-IP on  with center .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r>
              <a:rPr b="0" lang="en-US" sz="3200" spc="-1" strike="noStrike">
                <a:solidFill>
                  <a:srgbClr val="ff0000"/>
                </a:solidFill>
                <a:latin typeface="Candara"/>
              </a:rPr>
              <a:t>Number of calls to Approx-IP:</a:t>
            </a:r>
            <a:br/>
            <a:br/>
            <a:r>
              <a:rPr b="0" lang="en-US" sz="3200" spc="-1" strike="noStrike">
                <a:solidFill>
                  <a:srgbClr val="ff0000"/>
                </a:solidFill>
                <a:latin typeface="Candara"/>
              </a:rPr>
              <a:t>                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30" name="TextShape 3"/>
          <p:cNvSpPr txBox="1"/>
          <p:nvPr/>
        </p:nvSpPr>
        <p:spPr>
          <a:xfrm>
            <a:off x="444600" y="1331640"/>
            <a:ext cx="8363520" cy="5186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CustomShape 1"/>
          <p:cNvSpPr/>
          <p:nvPr/>
        </p:nvSpPr>
        <p:spPr>
          <a:xfrm>
            <a:off x="2638800" y="4469400"/>
            <a:ext cx="2209320" cy="1221480"/>
          </a:xfrm>
          <a:custGeom>
            <a:avLst/>
            <a:gdLst/>
            <a:ahLst/>
            <a:rect l="l" t="t" r="r" b="b"/>
            <a:pathLst>
              <a:path w="3044546" h="1924660">
                <a:moveTo>
                  <a:pt x="0" y="1894180"/>
                </a:moveTo>
                <a:lnTo>
                  <a:pt x="1447800" y="385420"/>
                </a:lnTo>
                <a:lnTo>
                  <a:pt x="3044546" y="0"/>
                </a:lnTo>
                <a:lnTo>
                  <a:pt x="2819400" y="1924660"/>
                </a:lnTo>
                <a:lnTo>
                  <a:pt x="0" y="189418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2" name="Group 2"/>
          <p:cNvGrpSpPr/>
          <p:nvPr/>
        </p:nvGrpSpPr>
        <p:grpSpPr>
          <a:xfrm>
            <a:off x="3066120" y="4281120"/>
            <a:ext cx="2058840" cy="1805040"/>
            <a:chOff x="3066120" y="4281120"/>
            <a:chExt cx="2058840" cy="1805040"/>
          </a:xfrm>
        </p:grpSpPr>
        <p:sp>
          <p:nvSpPr>
            <p:cNvPr id="733" name="CustomShape 3"/>
            <p:cNvSpPr/>
            <p:nvPr/>
          </p:nvSpPr>
          <p:spPr>
            <a:xfrm>
              <a:off x="3066120" y="4281120"/>
              <a:ext cx="65880" cy="57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34" name="CustomShape 4"/>
            <p:cNvSpPr/>
            <p:nvPr/>
          </p:nvSpPr>
          <p:spPr>
            <a:xfrm>
              <a:off x="3067200" y="486144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35" name="CustomShape 5"/>
            <p:cNvSpPr/>
            <p:nvPr/>
          </p:nvSpPr>
          <p:spPr>
            <a:xfrm>
              <a:off x="3066120" y="544212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36" name="CustomShape 6"/>
            <p:cNvSpPr/>
            <p:nvPr/>
          </p:nvSpPr>
          <p:spPr>
            <a:xfrm>
              <a:off x="3066120" y="6022440"/>
              <a:ext cx="65880" cy="57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37" name="CustomShape 7"/>
            <p:cNvSpPr/>
            <p:nvPr/>
          </p:nvSpPr>
          <p:spPr>
            <a:xfrm>
              <a:off x="3730680" y="428184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38" name="CustomShape 8"/>
            <p:cNvSpPr/>
            <p:nvPr/>
          </p:nvSpPr>
          <p:spPr>
            <a:xfrm>
              <a:off x="3731760" y="486252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39" name="CustomShape 9"/>
            <p:cNvSpPr/>
            <p:nvPr/>
          </p:nvSpPr>
          <p:spPr>
            <a:xfrm>
              <a:off x="3730680" y="544284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40" name="CustomShape 10"/>
            <p:cNvSpPr/>
            <p:nvPr/>
          </p:nvSpPr>
          <p:spPr>
            <a:xfrm>
              <a:off x="3730680" y="602352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41" name="CustomShape 11"/>
            <p:cNvSpPr/>
            <p:nvPr/>
          </p:nvSpPr>
          <p:spPr>
            <a:xfrm>
              <a:off x="4395240" y="428292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42" name="CustomShape 12"/>
            <p:cNvSpPr/>
            <p:nvPr/>
          </p:nvSpPr>
          <p:spPr>
            <a:xfrm>
              <a:off x="4396320" y="4863240"/>
              <a:ext cx="65880" cy="57600"/>
            </a:xfrm>
            <a:prstGeom prst="ellipse">
              <a:avLst/>
            </a:prstGeom>
            <a:solidFill>
              <a:srgbClr val="0000cc"/>
            </a:solidFill>
            <a:ln>
              <a:solidFill>
                <a:srgbClr val="0000cc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43" name="CustomShape 13"/>
            <p:cNvSpPr/>
            <p:nvPr/>
          </p:nvSpPr>
          <p:spPr>
            <a:xfrm>
              <a:off x="4395240" y="544392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44" name="CustomShape 14"/>
            <p:cNvSpPr/>
            <p:nvPr/>
          </p:nvSpPr>
          <p:spPr>
            <a:xfrm>
              <a:off x="4395240" y="602424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45" name="CustomShape 15"/>
            <p:cNvSpPr/>
            <p:nvPr/>
          </p:nvSpPr>
          <p:spPr>
            <a:xfrm>
              <a:off x="5058000" y="4284000"/>
              <a:ext cx="65880" cy="57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46" name="CustomShape 16"/>
            <p:cNvSpPr/>
            <p:nvPr/>
          </p:nvSpPr>
          <p:spPr>
            <a:xfrm>
              <a:off x="5059080" y="486432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47" name="CustomShape 17"/>
            <p:cNvSpPr/>
            <p:nvPr/>
          </p:nvSpPr>
          <p:spPr>
            <a:xfrm>
              <a:off x="5058000" y="544500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48" name="CustomShape 18"/>
            <p:cNvSpPr/>
            <p:nvPr/>
          </p:nvSpPr>
          <p:spPr>
            <a:xfrm>
              <a:off x="5058000" y="6028560"/>
              <a:ext cx="65880" cy="57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749" name="TextShape 19"/>
          <p:cNvSpPr txBox="1"/>
          <p:nvPr/>
        </p:nvSpPr>
        <p:spPr>
          <a:xfrm>
            <a:off x="457200" y="13320"/>
            <a:ext cx="8229240" cy="885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Sublattice IP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50" name="TextShape 20"/>
          <p:cNvSpPr txBox="1"/>
          <p:nvPr/>
        </p:nvSpPr>
        <p:spPr>
          <a:xfrm>
            <a:off x="457200" y="1458360"/>
            <a:ext cx="86018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e58c4"/>
                </a:solidFill>
                <a:latin typeface="Candara"/>
              </a:rPr>
              <a:t>D., Eisenbrand, Rothvoss 22:</a:t>
            </a:r>
            <a:r>
              <a:rPr b="0" lang="en-US" sz="3200" spc="-1" strike="noStrike">
                <a:solidFill>
                  <a:srgbClr val="ff0000"/>
                </a:solidFill>
                <a:latin typeface="Candara"/>
              </a:rPr>
              <a:t>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convex, can either decide that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  or find point in  in expected  calls to Approx IP.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51" name="TextShape 21"/>
          <p:cNvSpPr txBox="1"/>
          <p:nvPr/>
        </p:nvSpPr>
        <p:spPr>
          <a:xfrm>
            <a:off x="457200" y="1458360"/>
            <a:ext cx="8601840" cy="4525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52" name="Line 22"/>
          <p:cNvSpPr/>
          <p:nvPr/>
        </p:nvSpPr>
        <p:spPr>
          <a:xfrm flipV="1">
            <a:off x="3388680" y="4454280"/>
            <a:ext cx="1488240" cy="30636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753" name="Line 23"/>
          <p:cNvSpPr/>
          <p:nvPr/>
        </p:nvSpPr>
        <p:spPr>
          <a:xfrm flipH="1">
            <a:off x="4686840" y="4454280"/>
            <a:ext cx="158400" cy="138456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754" name="Line 24"/>
          <p:cNvSpPr/>
          <p:nvPr/>
        </p:nvSpPr>
        <p:spPr>
          <a:xfrm flipH="1" flipV="1">
            <a:off x="2494800" y="5663520"/>
            <a:ext cx="2350440" cy="1368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755" name="Line 25"/>
          <p:cNvSpPr/>
          <p:nvPr/>
        </p:nvSpPr>
        <p:spPr>
          <a:xfrm flipV="1">
            <a:off x="2494800" y="4454280"/>
            <a:ext cx="1471320" cy="132804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756" name="Formula 26"/>
              <p:cNvSpPr txBox="1"/>
              <p:nvPr/>
            </p:nvSpPr>
            <p:spPr>
              <a:xfrm>
                <a:off x="3900240" y="5032800"/>
                <a:ext cx="57348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757" name="CustomShape 27"/>
          <p:cNvSpPr/>
          <p:nvPr/>
        </p:nvSpPr>
        <p:spPr>
          <a:xfrm>
            <a:off x="3900240" y="5032800"/>
            <a:ext cx="573480" cy="58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58" name="Formula 28"/>
              <p:cNvSpPr txBox="1"/>
              <p:nvPr/>
            </p:nvSpPr>
            <p:spPr>
              <a:xfrm>
                <a:off x="2458440" y="3966480"/>
                <a:ext cx="65736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759" name="CustomShape 29"/>
          <p:cNvSpPr/>
          <p:nvPr/>
        </p:nvSpPr>
        <p:spPr>
          <a:xfrm>
            <a:off x="2458440" y="3966480"/>
            <a:ext cx="657360" cy="5227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60" name="Formula 30"/>
              <p:cNvSpPr txBox="1"/>
              <p:nvPr/>
            </p:nvSpPr>
            <p:spPr>
              <a:xfrm>
                <a:off x="5170320" y="4019400"/>
                <a:ext cx="65088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761" name="CustomShape 31"/>
          <p:cNvSpPr/>
          <p:nvPr/>
        </p:nvSpPr>
        <p:spPr>
          <a:xfrm>
            <a:off x="5170320" y="4019400"/>
            <a:ext cx="650880" cy="5227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62" name="Formula 32"/>
              <p:cNvSpPr txBox="1"/>
              <p:nvPr/>
            </p:nvSpPr>
            <p:spPr>
              <a:xfrm>
                <a:off x="5186520" y="5789880"/>
                <a:ext cx="67392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763" name="CustomShape 33"/>
          <p:cNvSpPr/>
          <p:nvPr/>
        </p:nvSpPr>
        <p:spPr>
          <a:xfrm>
            <a:off x="5186520" y="5789880"/>
            <a:ext cx="673920" cy="522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64" name="Formula 34"/>
              <p:cNvSpPr txBox="1"/>
              <p:nvPr/>
            </p:nvSpPr>
            <p:spPr>
              <a:xfrm>
                <a:off x="3966120" y="4567320"/>
                <a:ext cx="49824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</m:oMath>
                </a14:m>
              </a:p>
            </p:txBody>
          </p:sp>
        </mc:Choice>
        <mc:Fallback/>
      </mc:AlternateContent>
      <p:sp>
        <p:nvSpPr>
          <p:cNvPr id="765" name="CustomShape 35"/>
          <p:cNvSpPr/>
          <p:nvPr/>
        </p:nvSpPr>
        <p:spPr>
          <a:xfrm>
            <a:off x="3966120" y="4567320"/>
            <a:ext cx="498240" cy="5227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66" name="Formula 36"/>
              <p:cNvSpPr txBox="1"/>
              <p:nvPr/>
            </p:nvSpPr>
            <p:spPr>
              <a:xfrm>
                <a:off x="5644800" y="4697280"/>
                <a:ext cx="2958480" cy="898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𝑣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𝑣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𝑣</m:t>
                            </m:r>
                          </m:e>
                          <m:sub>
                            <m:r>
                              <m:t xml:space="preserve">3</m:t>
                            </m:r>
                          </m:sub>
                        </m:sSub>
                      </m:num>
                      <m:den>
                        <m:r>
                          <m:t xml:space="preserve">3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767" name="CustomShape 37"/>
          <p:cNvSpPr/>
          <p:nvPr/>
        </p:nvSpPr>
        <p:spPr>
          <a:xfrm>
            <a:off x="5644800" y="4697280"/>
            <a:ext cx="2958480" cy="89856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768" name="Formula 38"/>
              <p:cNvSpPr txBox="1"/>
              <p:nvPr/>
            </p:nvSpPr>
            <p:spPr>
              <a:xfrm>
                <a:off x="1859400" y="5972760"/>
                <a:ext cx="89604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3</m:t>
                    </m:r>
                    <m:sSup>
                      <m:e>
                        <m:r>
                          <m:t xml:space="preserve">ℤ</m:t>
                        </m:r>
                      </m:e>
                      <m:sup>
                        <m:r>
                          <m:t xml:space="preserve">𝑛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769" name="CustomShape 39"/>
          <p:cNvSpPr/>
          <p:nvPr/>
        </p:nvSpPr>
        <p:spPr>
          <a:xfrm>
            <a:off x="1859400" y="5972760"/>
            <a:ext cx="896040" cy="52272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Shape 1"/>
          <p:cNvSpPr txBox="1"/>
          <p:nvPr/>
        </p:nvSpPr>
        <p:spPr>
          <a:xfrm>
            <a:off x="457200" y="13320"/>
            <a:ext cx="8229240" cy="885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IP reduces to  sublattice IPs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71" name="TextShape 2"/>
          <p:cNvSpPr txBox="1"/>
          <p:nvPr/>
        </p:nvSpPr>
        <p:spPr>
          <a:xfrm>
            <a:off x="457200" y="13320"/>
            <a:ext cx="8229240" cy="885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5400" spc="-1" strike="noStrike">
                <a:latin typeface="Candara"/>
              </a:rPr>
              <a:t> </a:t>
            </a:r>
            <a:endParaRPr b="0" lang="en-US" sz="5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72" name="TextShape 3"/>
          <p:cNvSpPr txBox="1"/>
          <p:nvPr/>
        </p:nvSpPr>
        <p:spPr>
          <a:xfrm>
            <a:off x="167760" y="1458360"/>
            <a:ext cx="8825040" cy="5319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For each  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(guess residues mod 6n)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   call sublattice IP on </a:t>
            </a:r>
            <a:r>
              <a:rPr b="0" lang="en-US" sz="3200" spc="-1" strike="noStrike">
                <a:solidFill>
                  <a:srgbClr val="0000cc"/>
                </a:solidFill>
                <a:latin typeface="Candara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and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   if </a:t>
            </a:r>
            <a:r>
              <a:rPr b="0" lang="en-US" sz="3200" spc="-1" strike="noStrike">
                <a:solidFill>
                  <a:srgbClr val="0000cc"/>
                </a:solidFill>
                <a:latin typeface="Candara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is returned, return .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If all sublattice IPs return empty, then .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    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ndara"/>
              </a:rPr>
              <a:t>Running Time: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Remark: all branching is done at beginning!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73" name="TextShape 4"/>
          <p:cNvSpPr txBox="1"/>
          <p:nvPr/>
        </p:nvSpPr>
        <p:spPr>
          <a:xfrm>
            <a:off x="167760" y="1458360"/>
            <a:ext cx="8825040" cy="53197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CustomShape 1"/>
          <p:cNvSpPr/>
          <p:nvPr/>
        </p:nvSpPr>
        <p:spPr>
          <a:xfrm>
            <a:off x="2638800" y="4469400"/>
            <a:ext cx="2209320" cy="1221480"/>
          </a:xfrm>
          <a:custGeom>
            <a:avLst/>
            <a:gdLst/>
            <a:ahLst/>
            <a:rect l="l" t="t" r="r" b="b"/>
            <a:pathLst>
              <a:path w="3044546" h="1924660">
                <a:moveTo>
                  <a:pt x="0" y="1894180"/>
                </a:moveTo>
                <a:lnTo>
                  <a:pt x="1447800" y="385420"/>
                </a:lnTo>
                <a:lnTo>
                  <a:pt x="3044546" y="0"/>
                </a:lnTo>
                <a:lnTo>
                  <a:pt x="2819400" y="1924660"/>
                </a:lnTo>
                <a:lnTo>
                  <a:pt x="0" y="189418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75" name="Group 2"/>
          <p:cNvGrpSpPr/>
          <p:nvPr/>
        </p:nvGrpSpPr>
        <p:grpSpPr>
          <a:xfrm>
            <a:off x="3066120" y="4281120"/>
            <a:ext cx="2058840" cy="1805040"/>
            <a:chOff x="3066120" y="4281120"/>
            <a:chExt cx="2058840" cy="1805040"/>
          </a:xfrm>
        </p:grpSpPr>
        <p:sp>
          <p:nvSpPr>
            <p:cNvPr id="776" name="CustomShape 3"/>
            <p:cNvSpPr/>
            <p:nvPr/>
          </p:nvSpPr>
          <p:spPr>
            <a:xfrm>
              <a:off x="3066120" y="4281120"/>
              <a:ext cx="65880" cy="57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77" name="CustomShape 4"/>
            <p:cNvSpPr/>
            <p:nvPr/>
          </p:nvSpPr>
          <p:spPr>
            <a:xfrm>
              <a:off x="3067200" y="486144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78" name="CustomShape 5"/>
            <p:cNvSpPr/>
            <p:nvPr/>
          </p:nvSpPr>
          <p:spPr>
            <a:xfrm>
              <a:off x="3066120" y="544212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79" name="CustomShape 6"/>
            <p:cNvSpPr/>
            <p:nvPr/>
          </p:nvSpPr>
          <p:spPr>
            <a:xfrm>
              <a:off x="3066120" y="6022440"/>
              <a:ext cx="65880" cy="57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80" name="CustomShape 7"/>
            <p:cNvSpPr/>
            <p:nvPr/>
          </p:nvSpPr>
          <p:spPr>
            <a:xfrm>
              <a:off x="3730680" y="428184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81" name="CustomShape 8"/>
            <p:cNvSpPr/>
            <p:nvPr/>
          </p:nvSpPr>
          <p:spPr>
            <a:xfrm>
              <a:off x="3731760" y="486252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82" name="CustomShape 9"/>
            <p:cNvSpPr/>
            <p:nvPr/>
          </p:nvSpPr>
          <p:spPr>
            <a:xfrm>
              <a:off x="3730680" y="544284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83" name="CustomShape 10"/>
            <p:cNvSpPr/>
            <p:nvPr/>
          </p:nvSpPr>
          <p:spPr>
            <a:xfrm>
              <a:off x="3730680" y="602352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84" name="CustomShape 11"/>
            <p:cNvSpPr/>
            <p:nvPr/>
          </p:nvSpPr>
          <p:spPr>
            <a:xfrm>
              <a:off x="4395240" y="428292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85" name="CustomShape 12"/>
            <p:cNvSpPr/>
            <p:nvPr/>
          </p:nvSpPr>
          <p:spPr>
            <a:xfrm>
              <a:off x="4396320" y="4863240"/>
              <a:ext cx="65880" cy="57600"/>
            </a:xfrm>
            <a:prstGeom prst="ellipse">
              <a:avLst/>
            </a:prstGeom>
            <a:solidFill>
              <a:srgbClr val="0000cc"/>
            </a:solidFill>
            <a:ln>
              <a:solidFill>
                <a:srgbClr val="0000cc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86" name="CustomShape 13"/>
            <p:cNvSpPr/>
            <p:nvPr/>
          </p:nvSpPr>
          <p:spPr>
            <a:xfrm>
              <a:off x="4395240" y="544392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87" name="CustomShape 14"/>
            <p:cNvSpPr/>
            <p:nvPr/>
          </p:nvSpPr>
          <p:spPr>
            <a:xfrm>
              <a:off x="4395240" y="602424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88" name="CustomShape 15"/>
            <p:cNvSpPr/>
            <p:nvPr/>
          </p:nvSpPr>
          <p:spPr>
            <a:xfrm>
              <a:off x="5058000" y="4284000"/>
              <a:ext cx="65880" cy="57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89" name="CustomShape 16"/>
            <p:cNvSpPr/>
            <p:nvPr/>
          </p:nvSpPr>
          <p:spPr>
            <a:xfrm>
              <a:off x="5059080" y="486432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90" name="CustomShape 17"/>
            <p:cNvSpPr/>
            <p:nvPr/>
          </p:nvSpPr>
          <p:spPr>
            <a:xfrm>
              <a:off x="5058000" y="5445000"/>
              <a:ext cx="65880" cy="576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791" name="CustomShape 18"/>
            <p:cNvSpPr/>
            <p:nvPr/>
          </p:nvSpPr>
          <p:spPr>
            <a:xfrm>
              <a:off x="5058000" y="6028560"/>
              <a:ext cx="65880" cy="57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792" name="TextShape 19"/>
          <p:cNvSpPr txBox="1"/>
          <p:nvPr/>
        </p:nvSpPr>
        <p:spPr>
          <a:xfrm>
            <a:off x="457200" y="13320"/>
            <a:ext cx="8229240" cy="885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Sublattice IP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93" name="TextShape 20"/>
          <p:cNvSpPr txBox="1"/>
          <p:nvPr/>
        </p:nvSpPr>
        <p:spPr>
          <a:xfrm>
            <a:off x="457200" y="1458360"/>
            <a:ext cx="86018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e58c4"/>
                </a:solidFill>
                <a:latin typeface="Candara"/>
              </a:rPr>
              <a:t>D., Eisenbrand, Rothvoss 22:</a:t>
            </a:r>
            <a:r>
              <a:rPr b="0" lang="en-US" sz="3200" spc="-1" strike="noStrike">
                <a:solidFill>
                  <a:srgbClr val="ff0000"/>
                </a:solidFill>
                <a:latin typeface="Candara"/>
              </a:rPr>
              <a:t>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convex, can either decide that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  or find point in  in expected  calls to Approx IP.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94" name="TextShape 21"/>
          <p:cNvSpPr txBox="1"/>
          <p:nvPr/>
        </p:nvSpPr>
        <p:spPr>
          <a:xfrm>
            <a:off x="457200" y="1458360"/>
            <a:ext cx="8601840" cy="45255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795" name="Line 22"/>
          <p:cNvSpPr/>
          <p:nvPr/>
        </p:nvSpPr>
        <p:spPr>
          <a:xfrm flipV="1">
            <a:off x="3388680" y="4454280"/>
            <a:ext cx="1488240" cy="30636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796" name="Line 23"/>
          <p:cNvSpPr/>
          <p:nvPr/>
        </p:nvSpPr>
        <p:spPr>
          <a:xfrm flipH="1">
            <a:off x="4686840" y="4454280"/>
            <a:ext cx="158400" cy="138456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797" name="Line 24"/>
          <p:cNvSpPr/>
          <p:nvPr/>
        </p:nvSpPr>
        <p:spPr>
          <a:xfrm flipH="1" flipV="1">
            <a:off x="2494800" y="5663520"/>
            <a:ext cx="2350440" cy="1368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798" name="Line 25"/>
          <p:cNvSpPr/>
          <p:nvPr/>
        </p:nvSpPr>
        <p:spPr>
          <a:xfrm flipV="1">
            <a:off x="2494800" y="4454280"/>
            <a:ext cx="1471320" cy="132804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799" name="Formula 26"/>
              <p:cNvSpPr txBox="1"/>
              <p:nvPr/>
            </p:nvSpPr>
            <p:spPr>
              <a:xfrm>
                <a:off x="3900240" y="5032800"/>
                <a:ext cx="57348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800" name="CustomShape 27"/>
          <p:cNvSpPr/>
          <p:nvPr/>
        </p:nvSpPr>
        <p:spPr>
          <a:xfrm>
            <a:off x="3900240" y="5032800"/>
            <a:ext cx="573480" cy="58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01" name="Formula 28"/>
              <p:cNvSpPr txBox="1"/>
              <p:nvPr/>
            </p:nvSpPr>
            <p:spPr>
              <a:xfrm>
                <a:off x="2458440" y="3966480"/>
                <a:ext cx="65736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802" name="CustomShape 29"/>
          <p:cNvSpPr/>
          <p:nvPr/>
        </p:nvSpPr>
        <p:spPr>
          <a:xfrm>
            <a:off x="2458440" y="3966480"/>
            <a:ext cx="657360" cy="52272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03" name="Formula 30"/>
              <p:cNvSpPr txBox="1"/>
              <p:nvPr/>
            </p:nvSpPr>
            <p:spPr>
              <a:xfrm>
                <a:off x="5170320" y="4019400"/>
                <a:ext cx="65088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804" name="CustomShape 31"/>
          <p:cNvSpPr/>
          <p:nvPr/>
        </p:nvSpPr>
        <p:spPr>
          <a:xfrm>
            <a:off x="5170320" y="4019400"/>
            <a:ext cx="650880" cy="52272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05" name="Formula 32"/>
              <p:cNvSpPr txBox="1"/>
              <p:nvPr/>
            </p:nvSpPr>
            <p:spPr>
              <a:xfrm>
                <a:off x="5186520" y="5789880"/>
                <a:ext cx="67392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806" name="CustomShape 33"/>
          <p:cNvSpPr/>
          <p:nvPr/>
        </p:nvSpPr>
        <p:spPr>
          <a:xfrm>
            <a:off x="5186520" y="5789880"/>
            <a:ext cx="673920" cy="52272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07" name="Formula 34"/>
              <p:cNvSpPr txBox="1"/>
              <p:nvPr/>
            </p:nvSpPr>
            <p:spPr>
              <a:xfrm>
                <a:off x="3966120" y="4567320"/>
                <a:ext cx="49824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</m:oMath>
                </a14:m>
              </a:p>
            </p:txBody>
          </p:sp>
        </mc:Choice>
        <mc:Fallback/>
      </mc:AlternateContent>
      <p:sp>
        <p:nvSpPr>
          <p:cNvPr id="808" name="CustomShape 35"/>
          <p:cNvSpPr/>
          <p:nvPr/>
        </p:nvSpPr>
        <p:spPr>
          <a:xfrm>
            <a:off x="3966120" y="4567320"/>
            <a:ext cx="498240" cy="52272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09" name="Formula 36"/>
              <p:cNvSpPr txBox="1"/>
              <p:nvPr/>
            </p:nvSpPr>
            <p:spPr>
              <a:xfrm>
                <a:off x="5644800" y="4697280"/>
                <a:ext cx="2958480" cy="898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𝑣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𝑣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𝑣</m:t>
                            </m:r>
                          </m:e>
                          <m:sub>
                            <m:r>
                              <m:t xml:space="preserve">3</m:t>
                            </m:r>
                          </m:sub>
                        </m:sSub>
                      </m:num>
                      <m:den>
                        <m:r>
                          <m:t xml:space="preserve">3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810" name="CustomShape 37"/>
          <p:cNvSpPr/>
          <p:nvPr/>
        </p:nvSpPr>
        <p:spPr>
          <a:xfrm>
            <a:off x="5644800" y="4697280"/>
            <a:ext cx="2958480" cy="89856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11" name="Formula 38"/>
              <p:cNvSpPr txBox="1"/>
              <p:nvPr/>
            </p:nvSpPr>
            <p:spPr>
              <a:xfrm>
                <a:off x="1859400" y="5972760"/>
                <a:ext cx="896040" cy="522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3</m:t>
                    </m:r>
                    <m:sSup>
                      <m:e>
                        <m:r>
                          <m:t xml:space="preserve">ℤ</m:t>
                        </m:r>
                      </m:e>
                      <m:sup>
                        <m:r>
                          <m:t xml:space="preserve">𝑛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812" name="CustomShape 39"/>
          <p:cNvSpPr/>
          <p:nvPr/>
        </p:nvSpPr>
        <p:spPr>
          <a:xfrm>
            <a:off x="1859400" y="5972760"/>
            <a:ext cx="896040" cy="52272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38120" y="109800"/>
            <a:ext cx="8229240" cy="82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Integer Programming (IP)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169560" y="1626120"/>
            <a:ext cx="8974080" cy="52315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i="1" lang="en-US" sz="2800" spc="-1" strike="noStrike">
                <a:solidFill>
                  <a:srgbClr val="0000ff"/>
                </a:solidFill>
                <a:latin typeface="Cambria Math"/>
              </a:rPr>
              <a:t>         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ff"/>
                </a:solidFill>
                <a:latin typeface="Candara"/>
              </a:rPr>
              <a:t>        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ff"/>
                </a:solidFill>
                <a:latin typeface="Candara"/>
              </a:rPr>
              <a:t> 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ff"/>
                </a:solidFill>
                <a:latin typeface="Candara"/>
              </a:rPr>
              <a:t>           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variables,  constraints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Mathematics at Intersection of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- Convex Geometry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- Geometry of Numbers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- Convex Optimization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169560" y="1626120"/>
            <a:ext cx="8974080" cy="52315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5763600" y="1907280"/>
            <a:ext cx="2209320" cy="1221480"/>
          </a:xfrm>
          <a:custGeom>
            <a:avLst/>
            <a:gdLst/>
            <a:ahLst/>
            <a:rect l="l" t="t" r="r" b="b"/>
            <a:pathLst>
              <a:path w="3044546" h="1924660">
                <a:moveTo>
                  <a:pt x="0" y="1894180"/>
                </a:moveTo>
                <a:lnTo>
                  <a:pt x="1447800" y="385420"/>
                </a:lnTo>
                <a:lnTo>
                  <a:pt x="3044546" y="0"/>
                </a:lnTo>
                <a:lnTo>
                  <a:pt x="2819400" y="1924660"/>
                </a:lnTo>
                <a:lnTo>
                  <a:pt x="0" y="189418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1" name="Group 5"/>
          <p:cNvGrpSpPr/>
          <p:nvPr/>
        </p:nvGrpSpPr>
        <p:grpSpPr>
          <a:xfrm>
            <a:off x="6190560" y="1719000"/>
            <a:ext cx="2059200" cy="1801800"/>
            <a:chOff x="6190560" y="1719000"/>
            <a:chExt cx="2059200" cy="1801800"/>
          </a:xfrm>
        </p:grpSpPr>
        <p:sp>
          <p:nvSpPr>
            <p:cNvPr id="132" name="CustomShape 6"/>
            <p:cNvSpPr/>
            <p:nvPr/>
          </p:nvSpPr>
          <p:spPr>
            <a:xfrm>
              <a:off x="6190560" y="1719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33" name="CustomShape 7"/>
            <p:cNvSpPr/>
            <p:nvPr/>
          </p:nvSpPr>
          <p:spPr>
            <a:xfrm>
              <a:off x="6192000" y="22993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34" name="CustomShape 8"/>
            <p:cNvSpPr/>
            <p:nvPr/>
          </p:nvSpPr>
          <p:spPr>
            <a:xfrm>
              <a:off x="6190560" y="2880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35" name="CustomShape 9"/>
            <p:cNvSpPr/>
            <p:nvPr/>
          </p:nvSpPr>
          <p:spPr>
            <a:xfrm>
              <a:off x="6190560" y="34603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36" name="CustomShape 10"/>
            <p:cNvSpPr/>
            <p:nvPr/>
          </p:nvSpPr>
          <p:spPr>
            <a:xfrm>
              <a:off x="6855120" y="1719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37" name="CustomShape 11"/>
            <p:cNvSpPr/>
            <p:nvPr/>
          </p:nvSpPr>
          <p:spPr>
            <a:xfrm>
              <a:off x="6856560" y="23000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38" name="CustomShape 12"/>
            <p:cNvSpPr/>
            <p:nvPr/>
          </p:nvSpPr>
          <p:spPr>
            <a:xfrm>
              <a:off x="6855120" y="2880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39" name="CustomShape 13"/>
            <p:cNvSpPr/>
            <p:nvPr/>
          </p:nvSpPr>
          <p:spPr>
            <a:xfrm>
              <a:off x="6855120" y="34610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0" name="CustomShape 14"/>
            <p:cNvSpPr/>
            <p:nvPr/>
          </p:nvSpPr>
          <p:spPr>
            <a:xfrm>
              <a:off x="7519680" y="17204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1" name="CustomShape 15"/>
            <p:cNvSpPr/>
            <p:nvPr/>
          </p:nvSpPr>
          <p:spPr>
            <a:xfrm>
              <a:off x="7521120" y="23011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2" name="CustomShape 16"/>
            <p:cNvSpPr/>
            <p:nvPr/>
          </p:nvSpPr>
          <p:spPr>
            <a:xfrm>
              <a:off x="7519680" y="28814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3" name="CustomShape 17"/>
            <p:cNvSpPr/>
            <p:nvPr/>
          </p:nvSpPr>
          <p:spPr>
            <a:xfrm>
              <a:off x="7519680" y="34621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4" name="CustomShape 18"/>
            <p:cNvSpPr/>
            <p:nvPr/>
          </p:nvSpPr>
          <p:spPr>
            <a:xfrm>
              <a:off x="8182440" y="1721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5" name="CustomShape 19"/>
            <p:cNvSpPr/>
            <p:nvPr/>
          </p:nvSpPr>
          <p:spPr>
            <a:xfrm>
              <a:off x="8183880" y="2302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6" name="CustomShape 20"/>
            <p:cNvSpPr/>
            <p:nvPr/>
          </p:nvSpPr>
          <p:spPr>
            <a:xfrm>
              <a:off x="8182440" y="2882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7" name="CustomShape 21"/>
            <p:cNvSpPr/>
            <p:nvPr/>
          </p:nvSpPr>
          <p:spPr>
            <a:xfrm>
              <a:off x="8182440" y="3463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148" name="Line 22"/>
          <p:cNvSpPr/>
          <p:nvPr/>
        </p:nvSpPr>
        <p:spPr>
          <a:xfrm flipV="1">
            <a:off x="6513480" y="1892160"/>
            <a:ext cx="1487880" cy="30600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49" name="Line 23"/>
          <p:cNvSpPr/>
          <p:nvPr/>
        </p:nvSpPr>
        <p:spPr>
          <a:xfrm flipH="1">
            <a:off x="7811280" y="1892160"/>
            <a:ext cx="158760" cy="138456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50" name="Line 24"/>
          <p:cNvSpPr/>
          <p:nvPr/>
        </p:nvSpPr>
        <p:spPr>
          <a:xfrm flipH="1" flipV="1">
            <a:off x="5619600" y="3101400"/>
            <a:ext cx="2350440" cy="1368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151" name="Line 25"/>
          <p:cNvSpPr/>
          <p:nvPr/>
        </p:nvSpPr>
        <p:spPr>
          <a:xfrm flipV="1">
            <a:off x="5619600" y="1892160"/>
            <a:ext cx="1470960" cy="132768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52" name="Formula 26"/>
              <p:cNvSpPr txBox="1"/>
              <p:nvPr/>
            </p:nvSpPr>
            <p:spPr>
              <a:xfrm>
                <a:off x="7024680" y="2470320"/>
                <a:ext cx="57348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53" name="CustomShape 27"/>
          <p:cNvSpPr/>
          <p:nvPr/>
        </p:nvSpPr>
        <p:spPr>
          <a:xfrm>
            <a:off x="7024680" y="2470320"/>
            <a:ext cx="573480" cy="58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CustomShape 28"/>
          <p:cNvSpPr/>
          <p:nvPr/>
        </p:nvSpPr>
        <p:spPr>
          <a:xfrm>
            <a:off x="6189120" y="2885400"/>
            <a:ext cx="65880" cy="57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155" name="Group 29"/>
          <p:cNvGrpSpPr/>
          <p:nvPr/>
        </p:nvGrpSpPr>
        <p:grpSpPr>
          <a:xfrm>
            <a:off x="5913720" y="2279520"/>
            <a:ext cx="1020960" cy="1193760"/>
            <a:chOff x="5913720" y="2279520"/>
            <a:chExt cx="1020960" cy="1193760"/>
          </a:xfrm>
        </p:grpSpPr>
        <p:sp>
          <p:nvSpPr>
            <p:cNvPr id="156" name="Line 30"/>
            <p:cNvSpPr/>
            <p:nvPr/>
          </p:nvSpPr>
          <p:spPr>
            <a:xfrm>
              <a:off x="5913720" y="2279520"/>
              <a:ext cx="581760" cy="1193760"/>
            </a:xfrm>
            <a:prstGeom prst="line">
              <a:avLst/>
            </a:prstGeom>
            <a:ln>
              <a:solidFill>
                <a:srgbClr val="ff0000"/>
              </a:solidFill>
              <a:round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/>
          </p:style>
        </p:sp>
        <p:sp>
          <p:nvSpPr>
            <p:cNvPr id="157" name="CustomShape 31"/>
            <p:cNvSpPr/>
            <p:nvPr/>
          </p:nvSpPr>
          <p:spPr>
            <a:xfrm flipV="1">
              <a:off x="6226920" y="2605680"/>
              <a:ext cx="610920" cy="2898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41400"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mc:AlternateContent>
          <mc:Choice xmlns:a14="http://schemas.microsoft.com/office/drawing/2010/main" Requires="a14">
            <p:sp>
              <p:nvSpPr>
                <p:cNvPr id="158" name="Formula 32"/>
                <p:cNvSpPr txBox="1"/>
                <p:nvPr/>
              </p:nvSpPr>
              <p:spPr>
                <a:xfrm>
                  <a:off x="6458400" y="2542680"/>
                  <a:ext cx="476280" cy="584280"/>
                </a:xfrm>
                <a:prstGeom prst="rect">
                  <a:avLst/>
                </a:prstGeom>
              </p:spPr>
              <p:txBody>
                <a:bodyPr/>
                <a:p>
                  <a14:m>
                    <m:oMath xmlns:m="http://schemas.openxmlformats.org/officeDocument/2006/math">
                      <m:r>
                        <m:t xml:space="preserve">𝑐</m:t>
                      </m:r>
                    </m:oMath>
                  </a14:m>
                </a:p>
              </p:txBody>
            </p:sp>
          </mc:Choice>
          <mc:Fallback/>
        </mc:AlternateContent>
        <p:sp>
          <p:nvSpPr>
            <p:cNvPr id="159" name="CustomShape 33"/>
            <p:cNvSpPr/>
            <p:nvPr/>
          </p:nvSpPr>
          <p:spPr>
            <a:xfrm>
              <a:off x="6458400" y="2542680"/>
              <a:ext cx="476280" cy="58428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Candara"/>
                </a:rPr>
                <a:t> 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TextShape 1"/>
          <p:cNvSpPr txBox="1"/>
          <p:nvPr/>
        </p:nvSpPr>
        <p:spPr>
          <a:xfrm>
            <a:off x="457200" y="13320"/>
            <a:ext cx="8229240" cy="885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Main Subroutine: Cut or Average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814" name="Picture 6" descr=""/>
          <p:cNvPicPr/>
          <p:nvPr/>
        </p:nvPicPr>
        <p:blipFill>
          <a:blip r:embed="rId1"/>
          <a:stretch/>
        </p:blipFill>
        <p:spPr>
          <a:xfrm>
            <a:off x="2284560" y="1152720"/>
            <a:ext cx="4809240" cy="3520080"/>
          </a:xfrm>
          <a:prstGeom prst="rect">
            <a:avLst/>
          </a:prstGeom>
          <a:ln>
            <a:noFill/>
          </a:ln>
        </p:spPr>
      </p:pic>
      <p:sp>
        <p:nvSpPr>
          <p:cNvPr id="815" name="TextShape 2"/>
          <p:cNvSpPr txBox="1"/>
          <p:nvPr/>
        </p:nvSpPr>
        <p:spPr>
          <a:xfrm>
            <a:off x="268560" y="5019120"/>
            <a:ext cx="8790480" cy="1599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ff0000"/>
                </a:solidFill>
                <a:latin typeface="Candara"/>
              </a:rPr>
              <a:t>Either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nearly separate  from , </a:t>
            </a:r>
            <a:r>
              <a:rPr b="0" lang="en-US" sz="3200" spc="-1" strike="noStrike">
                <a:solidFill>
                  <a:srgbClr val="ff0000"/>
                </a:solidFill>
                <a:latin typeface="Candara"/>
              </a:rPr>
              <a:t>or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find  as average of  points in .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816" name="TextShape 3"/>
          <p:cNvSpPr txBox="1"/>
          <p:nvPr/>
        </p:nvSpPr>
        <p:spPr>
          <a:xfrm>
            <a:off x="268560" y="5019120"/>
            <a:ext cx="8790480" cy="15994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17" name="Formula 4"/>
              <p:cNvSpPr txBox="1"/>
              <p:nvPr/>
            </p:nvSpPr>
            <p:spPr>
              <a:xfrm>
                <a:off x="5508360" y="1100880"/>
                <a:ext cx="21348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⊆</m:t>
                    </m:r>
                    <m:r>
                      <m:t xml:space="preserve">6</m:t>
                    </m:r>
                    <m:r>
                      <m:t xml:space="preserve">𝑛</m:t>
                    </m:r>
                    <m:sSup>
                      <m:e>
                        <m:r>
                          <m:t xml:space="preserve">ℤ</m:t>
                        </m:r>
                      </m:e>
                      <m:sup>
                        <m:r>
                          <m:t xml:space="preserve">𝑛</m:t>
                        </m:r>
                      </m:sup>
                    </m:sSup>
                    <m:r>
                      <m:t xml:space="preserve">∩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3</m:t>
                        </m:r>
                        <m:r>
                          <m:t xml:space="preserve">𝐾</m:t>
                        </m:r>
                        <m:r>
                          <m:t xml:space="preserve">−</m:t>
                        </m:r>
                        <m:r>
                          <m:t xml:space="preserve">𝑐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818" name="CustomShape 5"/>
          <p:cNvSpPr/>
          <p:nvPr/>
        </p:nvSpPr>
        <p:spPr>
          <a:xfrm>
            <a:off x="5508360" y="1100880"/>
            <a:ext cx="2134800" cy="36900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9" name="CustomShape 6"/>
          <p:cNvSpPr/>
          <p:nvPr/>
        </p:nvSpPr>
        <p:spPr>
          <a:xfrm>
            <a:off x="14040" y="1111320"/>
            <a:ext cx="348408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Remove constant fraction of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(Grunbaüm 60)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0" name="CustomShape 7"/>
          <p:cNvSpPr/>
          <p:nvPr/>
        </p:nvSpPr>
        <p:spPr>
          <a:xfrm>
            <a:off x="14040" y="1111320"/>
            <a:ext cx="3484080" cy="1599480"/>
          </a:xfrm>
          <a:prstGeom prst="rect">
            <a:avLst/>
          </a:prstGeom>
          <a:blipFill rotWithShape="0">
            <a:blip r:embed="rId4"/>
            <a:stretch>
              <a:fillRect l="-4362" t="-4924" r="0" b="-9495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1" name="CustomShape 8"/>
          <p:cNvSpPr/>
          <p:nvPr/>
        </p:nvSpPr>
        <p:spPr>
          <a:xfrm>
            <a:off x="191520" y="3511440"/>
            <a:ext cx="3484080" cy="15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barycenter of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2" name="CustomShape 9"/>
          <p:cNvSpPr/>
          <p:nvPr/>
        </p:nvSpPr>
        <p:spPr>
          <a:xfrm>
            <a:off x="191520" y="3511440"/>
            <a:ext cx="3484080" cy="1599480"/>
          </a:xfrm>
          <a:prstGeom prst="rect">
            <a:avLst/>
          </a:prstGeom>
          <a:blipFill rotWithShape="0">
            <a:blip r:embed="rId5"/>
            <a:stretch>
              <a:fillRect l="0" t="-4568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TextShape 1"/>
          <p:cNvSpPr txBox="1"/>
          <p:nvPr/>
        </p:nvSpPr>
        <p:spPr>
          <a:xfrm>
            <a:off x="457200" y="13320"/>
            <a:ext cx="8229240" cy="885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Main Subroutine: Cut or Average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824" name="Picture 6" descr=""/>
          <p:cNvPicPr/>
          <p:nvPr/>
        </p:nvPicPr>
        <p:blipFill>
          <a:blip r:embed="rId1"/>
          <a:stretch/>
        </p:blipFill>
        <p:spPr>
          <a:xfrm>
            <a:off x="181800" y="984240"/>
            <a:ext cx="3535560" cy="2587680"/>
          </a:xfrm>
          <a:prstGeom prst="rect">
            <a:avLst/>
          </a:prstGeom>
          <a:ln>
            <a:noFill/>
          </a:ln>
        </p:spPr>
      </p:pic>
      <p:sp>
        <p:nvSpPr>
          <p:cNvPr id="825" name="CustomShape 2"/>
          <p:cNvSpPr/>
          <p:nvPr/>
        </p:nvSpPr>
        <p:spPr>
          <a:xfrm>
            <a:off x="4762080" y="953280"/>
            <a:ext cx="4124160" cy="50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Cambria Math"/>
              </a:rPr>
              <a:t>Rounded body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Cambria Math"/>
              </a:rPr>
              <a:t> 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Cambria Math"/>
              </a:rPr>
              <a:t>Lattice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Cambria Math"/>
              </a:rPr>
              <a:t>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Cambria Math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,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26" name="CustomShape 3"/>
          <p:cNvSpPr/>
          <p:nvPr/>
        </p:nvSpPr>
        <p:spPr>
          <a:xfrm>
            <a:off x="4762080" y="953280"/>
            <a:ext cx="4124160" cy="5041800"/>
          </a:xfrm>
          <a:prstGeom prst="rect">
            <a:avLst/>
          </a:prstGeom>
          <a:blipFill rotWithShape="0">
            <a:blip r:embed="rId2"/>
            <a:stretch>
              <a:fillRect l="-2948" t="-1086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7" name="CustomShape 4"/>
          <p:cNvSpPr/>
          <p:nvPr/>
        </p:nvSpPr>
        <p:spPr>
          <a:xfrm>
            <a:off x="1174320" y="3567240"/>
            <a:ext cx="15894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ndara"/>
              </a:rPr>
              <a:t>barycenter of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8" name="CustomShape 5"/>
          <p:cNvSpPr/>
          <p:nvPr/>
        </p:nvSpPr>
        <p:spPr>
          <a:xfrm>
            <a:off x="1007280" y="3567240"/>
            <a:ext cx="1923480" cy="369000"/>
          </a:xfrm>
          <a:prstGeom prst="rect">
            <a:avLst/>
          </a:prstGeom>
          <a:blipFill rotWithShape="0">
            <a:blip r:embed="rId3"/>
            <a:stretch>
              <a:fillRect l="0" t="-8169" r="0" b="-2458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29" name="Formula 6"/>
              <p:cNvSpPr txBox="1"/>
              <p:nvPr/>
            </p:nvSpPr>
            <p:spPr>
              <a:xfrm>
                <a:off x="2555640" y="910440"/>
                <a:ext cx="180432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⊆</m:t>
                    </m:r>
                    <m:r>
                      <m:t xml:space="preserve">ℒ</m:t>
                    </m:r>
                    <m:r>
                      <m:t xml:space="preserve">∩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3</m:t>
                        </m:r>
                        <m:r>
                          <m:t xml:space="preserve">𝐾</m:t>
                        </m:r>
                        <m:r>
                          <m:t xml:space="preserve">′</m:t>
                        </m:r>
                        <m:r>
                          <m:t xml:space="preserve">−</m:t>
                        </m:r>
                        <m:r>
                          <m:t xml:space="preserve">𝑐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830" name="CustomShape 7"/>
          <p:cNvSpPr/>
          <p:nvPr/>
        </p:nvSpPr>
        <p:spPr>
          <a:xfrm>
            <a:off x="2555640" y="910440"/>
            <a:ext cx="1804320" cy="3690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1" name="CustomShape 8"/>
          <p:cNvSpPr/>
          <p:nvPr/>
        </p:nvSpPr>
        <p:spPr>
          <a:xfrm>
            <a:off x="257400" y="4121280"/>
            <a:ext cx="4124160" cy="50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2" name="CustomShape 9"/>
          <p:cNvSpPr/>
          <p:nvPr/>
        </p:nvSpPr>
        <p:spPr>
          <a:xfrm>
            <a:off x="257400" y="3961080"/>
            <a:ext cx="9381240" cy="50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Cambria Math"/>
              </a:rPr>
              <a:t>While ,   call ApproxIP on lattice 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  and center . 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If returns add  to 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Otherwise replace  by } and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end loop.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3" name="CustomShape 10"/>
          <p:cNvSpPr/>
          <p:nvPr/>
        </p:nvSpPr>
        <p:spPr>
          <a:xfrm>
            <a:off x="257400" y="3961080"/>
            <a:ext cx="9381240" cy="5041800"/>
          </a:xfrm>
          <a:prstGeom prst="rect">
            <a:avLst/>
          </a:prstGeom>
          <a:blipFill rotWithShape="0">
            <a:blip r:embed="rId5"/>
            <a:stretch>
              <a:fillRect l="-1299" t="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TextShape 1"/>
          <p:cNvSpPr txBox="1"/>
          <p:nvPr/>
        </p:nvSpPr>
        <p:spPr>
          <a:xfrm>
            <a:off x="457200" y="13320"/>
            <a:ext cx="8229240" cy="885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Idea of Analysis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35" name="CustomShape 2"/>
          <p:cNvSpPr/>
          <p:nvPr/>
        </p:nvSpPr>
        <p:spPr>
          <a:xfrm>
            <a:off x="257400" y="4121280"/>
            <a:ext cx="4124160" cy="50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6" name="CustomShape 3"/>
          <p:cNvSpPr/>
          <p:nvPr/>
        </p:nvSpPr>
        <p:spPr>
          <a:xfrm>
            <a:off x="552600" y="1279800"/>
            <a:ext cx="9381240" cy="50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mbria Math"/>
                <a:ea typeface="Cambria Math"/>
              </a:rPr>
              <a:t>Invariant:  where 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Cambria Math"/>
              </a:rPr>
              <a:t>Reason: each time we add </a:t>
            </a:r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 to , it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mbria Math"/>
                <a:ea typeface="Cambria Math"/>
              </a:rPr>
              <a:t>satisfies  and 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Cambria Math"/>
              </a:rPr>
              <a:t>Thus, we terminate in at most  iterations.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7" name="CustomShape 4"/>
          <p:cNvSpPr/>
          <p:nvPr/>
        </p:nvSpPr>
        <p:spPr>
          <a:xfrm>
            <a:off x="552600" y="1279800"/>
            <a:ext cx="9381240" cy="5041800"/>
          </a:xfrm>
          <a:prstGeom prst="rect">
            <a:avLst/>
          </a:prstGeom>
          <a:blipFill rotWithShape="0">
            <a:blip r:embed="rId1"/>
            <a:stretch>
              <a:fillRect l="-1362" t="0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TextShape 1"/>
          <p:cNvSpPr txBox="1"/>
          <p:nvPr/>
        </p:nvSpPr>
        <p:spPr>
          <a:xfrm>
            <a:off x="457200" y="13320"/>
            <a:ext cx="8229240" cy="885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Idea of Analysis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39" name="CustomShape 2"/>
          <p:cNvSpPr/>
          <p:nvPr/>
        </p:nvSpPr>
        <p:spPr>
          <a:xfrm>
            <a:off x="257400" y="4121280"/>
            <a:ext cx="4124160" cy="50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0" name="CustomShape 3"/>
          <p:cNvSpPr/>
          <p:nvPr/>
        </p:nvSpPr>
        <p:spPr>
          <a:xfrm>
            <a:off x="552600" y="1279800"/>
            <a:ext cx="9381240" cy="50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ndara"/>
                <a:ea typeface="Cambria Math"/>
              </a:rPr>
              <a:t>Case 1:  at termination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Cambria Math"/>
              </a:rPr>
              <a:t> 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Cambria Math"/>
              </a:rPr>
              <a:t>Then,  but possibly .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Cambria Math"/>
              </a:rPr>
              <a:t>Use an Approximate Carathéodory Lemma to select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Cambria Math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Cambria Math"/>
              </a:rPr>
              <a:t>(possibly with repetition) so that </a:t>
            </a:r>
            <a:br/>
            <a:br/>
            <a:r>
              <a:rPr b="0" lang="en-US" sz="2800" spc="-1" strike="noStrike">
                <a:solidFill>
                  <a:srgbClr val="ff0000"/>
                </a:solidFill>
                <a:latin typeface="Candara"/>
                <a:ea typeface="Cambria Math"/>
              </a:rPr>
              <a:t> and  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Cambria Math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Cambria Math"/>
              </a:rPr>
              <a:t>Then,   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1" name="CustomShape 4"/>
          <p:cNvSpPr/>
          <p:nvPr/>
        </p:nvSpPr>
        <p:spPr>
          <a:xfrm>
            <a:off x="552600" y="1279800"/>
            <a:ext cx="9381240" cy="5041800"/>
          </a:xfrm>
          <a:prstGeom prst="rect">
            <a:avLst/>
          </a:prstGeom>
          <a:blipFill rotWithShape="0">
            <a:blip r:embed="rId1"/>
            <a:stretch>
              <a:fillRect l="-1362" t="-1206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TextShape 1"/>
          <p:cNvSpPr txBox="1"/>
          <p:nvPr/>
        </p:nvSpPr>
        <p:spPr>
          <a:xfrm>
            <a:off x="457200" y="13320"/>
            <a:ext cx="8229240" cy="885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Approximate Carathéodory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43" name="TextShape 2"/>
          <p:cNvSpPr txBox="1"/>
          <p:nvPr/>
        </p:nvSpPr>
        <p:spPr>
          <a:xfrm>
            <a:off x="457200" y="1084680"/>
            <a:ext cx="8601840" cy="30373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e58c4"/>
                </a:solidFill>
                <a:latin typeface="Candara"/>
              </a:rPr>
              <a:t>D., Eisenbrand, Rothvoss 22:</a:t>
            </a:r>
            <a:r>
              <a:rPr b="0" lang="en-US" sz="3200" spc="-1" strike="noStrike">
                <a:solidFill>
                  <a:srgbClr val="ff0000"/>
                </a:solidFill>
                <a:latin typeface="Candara"/>
              </a:rPr>
              <a:t>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Let ,  convex,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satisfy .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For any ,  such that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       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844" name="TextShape 3"/>
          <p:cNvSpPr txBox="1"/>
          <p:nvPr/>
        </p:nvSpPr>
        <p:spPr>
          <a:xfrm>
            <a:off x="457200" y="1084680"/>
            <a:ext cx="8601840" cy="303732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845" name="CustomShape 4"/>
          <p:cNvSpPr/>
          <p:nvPr/>
        </p:nvSpPr>
        <p:spPr>
          <a:xfrm>
            <a:off x="1377000" y="4524120"/>
            <a:ext cx="2209320" cy="1221480"/>
          </a:xfrm>
          <a:custGeom>
            <a:avLst/>
            <a:gdLst/>
            <a:ahLst/>
            <a:rect l="l" t="t" r="r" b="b"/>
            <a:pathLst>
              <a:path w="3044546" h="1924660">
                <a:moveTo>
                  <a:pt x="0" y="1894180"/>
                </a:moveTo>
                <a:lnTo>
                  <a:pt x="1447800" y="385420"/>
                </a:lnTo>
                <a:lnTo>
                  <a:pt x="3044546" y="0"/>
                </a:lnTo>
                <a:lnTo>
                  <a:pt x="2819400" y="1924660"/>
                </a:lnTo>
                <a:lnTo>
                  <a:pt x="0" y="189418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Line 5"/>
          <p:cNvSpPr/>
          <p:nvPr/>
        </p:nvSpPr>
        <p:spPr>
          <a:xfrm flipV="1">
            <a:off x="2126880" y="4509360"/>
            <a:ext cx="1488240" cy="30600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847" name="Line 6"/>
          <p:cNvSpPr/>
          <p:nvPr/>
        </p:nvSpPr>
        <p:spPr>
          <a:xfrm flipH="1">
            <a:off x="3425040" y="4509360"/>
            <a:ext cx="158400" cy="138420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848" name="Line 7"/>
          <p:cNvSpPr/>
          <p:nvPr/>
        </p:nvSpPr>
        <p:spPr>
          <a:xfrm flipH="1" flipV="1">
            <a:off x="1233000" y="5718600"/>
            <a:ext cx="2350440" cy="1368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849" name="Line 8"/>
          <p:cNvSpPr/>
          <p:nvPr/>
        </p:nvSpPr>
        <p:spPr>
          <a:xfrm flipV="1">
            <a:off x="1233000" y="4509360"/>
            <a:ext cx="1471320" cy="1327680"/>
          </a:xfrm>
          <a:prstGeom prst="line">
            <a:avLst/>
          </a:prstGeom>
          <a:ln>
            <a:rou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/>
        </p:style>
      </p:sp>
      <p:sp>
        <p:nvSpPr>
          <p:cNvPr id="850" name="CustomShape 9"/>
          <p:cNvSpPr/>
          <p:nvPr/>
        </p:nvSpPr>
        <p:spPr>
          <a:xfrm>
            <a:off x="3087000" y="5437440"/>
            <a:ext cx="65880" cy="57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851" name="Formula 10"/>
              <p:cNvSpPr txBox="1"/>
              <p:nvPr/>
            </p:nvSpPr>
            <p:spPr>
              <a:xfrm>
                <a:off x="2230920" y="5717880"/>
                <a:ext cx="57348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852" name="CustomShape 11"/>
          <p:cNvSpPr/>
          <p:nvPr/>
        </p:nvSpPr>
        <p:spPr>
          <a:xfrm>
            <a:off x="2230920" y="5717880"/>
            <a:ext cx="573480" cy="58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53" name="Formula 12"/>
              <p:cNvSpPr txBox="1"/>
              <p:nvPr/>
            </p:nvSpPr>
            <p:spPr>
              <a:xfrm>
                <a:off x="2597040" y="5326200"/>
                <a:ext cx="50184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p:sp>
        <p:nvSpPr>
          <p:cNvPr id="854" name="CustomShape 13"/>
          <p:cNvSpPr/>
          <p:nvPr/>
        </p:nvSpPr>
        <p:spPr>
          <a:xfrm>
            <a:off x="2597040" y="5326200"/>
            <a:ext cx="501840" cy="584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5" name="CustomShape 14"/>
          <p:cNvSpPr/>
          <p:nvPr/>
        </p:nvSpPr>
        <p:spPr>
          <a:xfrm>
            <a:off x="2415600" y="4722840"/>
            <a:ext cx="65880" cy="57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6" name="CustomShape 15"/>
          <p:cNvSpPr/>
          <p:nvPr/>
        </p:nvSpPr>
        <p:spPr>
          <a:xfrm>
            <a:off x="3533040" y="4495320"/>
            <a:ext cx="65880" cy="57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7" name="CustomShape 16"/>
          <p:cNvSpPr/>
          <p:nvPr/>
        </p:nvSpPr>
        <p:spPr>
          <a:xfrm>
            <a:off x="3409200" y="5692680"/>
            <a:ext cx="65880" cy="57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8" name="CustomShape 17"/>
          <p:cNvSpPr/>
          <p:nvPr/>
        </p:nvSpPr>
        <p:spPr>
          <a:xfrm>
            <a:off x="1343880" y="5688000"/>
            <a:ext cx="65880" cy="57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859" name="Formula 18"/>
              <p:cNvSpPr txBox="1"/>
              <p:nvPr/>
            </p:nvSpPr>
            <p:spPr>
              <a:xfrm>
                <a:off x="3306240" y="5670000"/>
                <a:ext cx="67356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860" name="CustomShape 19"/>
          <p:cNvSpPr/>
          <p:nvPr/>
        </p:nvSpPr>
        <p:spPr>
          <a:xfrm>
            <a:off x="3306240" y="5670000"/>
            <a:ext cx="673560" cy="5842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61" name="Formula 20"/>
              <p:cNvSpPr txBox="1"/>
              <p:nvPr/>
            </p:nvSpPr>
            <p:spPr>
              <a:xfrm>
                <a:off x="687240" y="5601600"/>
                <a:ext cx="68292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862" name="CustomShape 21"/>
          <p:cNvSpPr/>
          <p:nvPr/>
        </p:nvSpPr>
        <p:spPr>
          <a:xfrm>
            <a:off x="687240" y="5601600"/>
            <a:ext cx="682920" cy="5842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63" name="Formula 22"/>
              <p:cNvSpPr txBox="1"/>
              <p:nvPr/>
            </p:nvSpPr>
            <p:spPr>
              <a:xfrm>
                <a:off x="3577680" y="4019760"/>
                <a:ext cx="68292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3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864" name="CustomShape 23"/>
          <p:cNvSpPr/>
          <p:nvPr/>
        </p:nvSpPr>
        <p:spPr>
          <a:xfrm>
            <a:off x="3577680" y="4019760"/>
            <a:ext cx="682920" cy="58428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65" name="Formula 24"/>
              <p:cNvSpPr txBox="1"/>
              <p:nvPr/>
            </p:nvSpPr>
            <p:spPr>
              <a:xfrm>
                <a:off x="1834560" y="4157640"/>
                <a:ext cx="68292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𝑣</m:t>
                        </m:r>
                      </m:e>
                      <m:sub>
                        <m:r>
                          <m:t xml:space="preserve">4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866" name="CustomShape 25"/>
          <p:cNvSpPr/>
          <p:nvPr/>
        </p:nvSpPr>
        <p:spPr>
          <a:xfrm>
            <a:off x="1834560" y="4157640"/>
            <a:ext cx="682920" cy="58428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7" name="CustomShape 26"/>
          <p:cNvSpPr/>
          <p:nvPr/>
        </p:nvSpPr>
        <p:spPr>
          <a:xfrm>
            <a:off x="3239640" y="5526720"/>
            <a:ext cx="65880" cy="57600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868" name="Formula 27"/>
              <p:cNvSpPr txBox="1"/>
              <p:nvPr/>
            </p:nvSpPr>
            <p:spPr>
              <a:xfrm>
                <a:off x="3079800" y="5037480"/>
                <a:ext cx="50436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´"/>
                      </m:accPr>
                      <m:e>
                        <m:r>
                          <m:t xml:space="preserve">𝑥</m:t>
                        </m:r>
                      </m:e>
                    </m:acc>
                  </m:oMath>
                </a14:m>
              </a:p>
            </p:txBody>
          </p:sp>
        </mc:Choice>
        <mc:Fallback/>
      </mc:AlternateContent>
      <p:sp>
        <p:nvSpPr>
          <p:cNvPr id="869" name="CustomShape 28"/>
          <p:cNvSpPr/>
          <p:nvPr/>
        </p:nvSpPr>
        <p:spPr>
          <a:xfrm>
            <a:off x="3079800" y="5037480"/>
            <a:ext cx="504360" cy="58428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870" name="Formula 29"/>
              <p:cNvSpPr txBox="1"/>
              <p:nvPr/>
            </p:nvSpPr>
            <p:spPr>
              <a:xfrm>
                <a:off x="4396320" y="4635000"/>
                <a:ext cx="4121280" cy="983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acc>
                      <m:accPr>
                        <m:chr m:val="´"/>
                      </m:accPr>
                      <m:e>
                        <m:r>
                          <m:t xml:space="preserve">𝑥</m:t>
                        </m:r>
                      </m:e>
                    </m:acc>
                    <m:r>
                      <m:t xml:space="preserve">=</m:t>
                    </m:r>
                    <m:f>
                      <m:num>
                        <m:sSub>
                          <m:e>
                            <m:r>
                              <m:t xml:space="preserve">𝑣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𝑣</m:t>
                            </m:r>
                          </m:e>
                          <m:sub>
                            <m:r>
                              <m:t xml:space="preserve">1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𝑣</m:t>
                            </m:r>
                          </m:e>
                          <m:sub>
                            <m:r>
                              <m:t xml:space="preserve">2</m:t>
                            </m:r>
                          </m:sub>
                        </m:sSub>
                        <m:r>
                          <m:t xml:space="preserve">+</m:t>
                        </m:r>
                        <m:sSub>
                          <m:e>
                            <m:r>
                              <m:t xml:space="preserve">𝑣</m:t>
                            </m:r>
                          </m:e>
                          <m:sub>
                            <m:r>
                              <m:t xml:space="preserve">3</m:t>
                            </m:r>
                          </m:sub>
                        </m:sSub>
                      </m:num>
                      <m:den>
                        <m:r>
                          <m:t xml:space="preserve">4</m:t>
                        </m:r>
                      </m:den>
                    </m:f>
                  </m:oMath>
                </a14:m>
              </a:p>
            </p:txBody>
          </p:sp>
        </mc:Choice>
        <mc:Fallback/>
      </mc:AlternateContent>
      <p:sp>
        <p:nvSpPr>
          <p:cNvPr id="871" name="CustomShape 30"/>
          <p:cNvSpPr/>
          <p:nvPr/>
        </p:nvSpPr>
        <p:spPr>
          <a:xfrm>
            <a:off x="4396320" y="4635000"/>
            <a:ext cx="4121280" cy="98316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TextShape 1"/>
          <p:cNvSpPr txBox="1"/>
          <p:nvPr/>
        </p:nvSpPr>
        <p:spPr>
          <a:xfrm>
            <a:off x="457200" y="13320"/>
            <a:ext cx="8229240" cy="885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Idea of Analysis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73" name="CustomShape 2"/>
          <p:cNvSpPr/>
          <p:nvPr/>
        </p:nvSpPr>
        <p:spPr>
          <a:xfrm>
            <a:off x="257400" y="4121280"/>
            <a:ext cx="4124160" cy="50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4" name="CustomShape 3"/>
          <p:cNvSpPr/>
          <p:nvPr/>
        </p:nvSpPr>
        <p:spPr>
          <a:xfrm>
            <a:off x="552600" y="1279800"/>
            <a:ext cx="9381240" cy="504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ndara"/>
                <a:ea typeface="Cambria Math"/>
              </a:rPr>
              <a:t>Case 2: we terminate by replacing  by</a:t>
            </a:r>
            <a:br/>
            <a:r>
              <a:rPr b="0" lang="en-US" sz="2800" spc="-1" strike="noStrike">
                <a:solidFill>
                  <a:srgbClr val="ff0000"/>
                </a:solidFill>
                <a:latin typeface="Cambria Math"/>
                <a:ea typeface="Cambria Math"/>
              </a:rPr>
              <a:t>}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Cambria Math"/>
              </a:rPr>
              <a:t>By a robust variant of Grunbaum’s inequality,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Cambria Math"/>
              </a:rPr>
              <a:t>                 , for  fixed.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Cambria Math"/>
              </a:rPr>
              <a:t>We then repeat Cut-Or-Average procedure with new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  <a:ea typeface="Cambria Math"/>
              </a:rPr>
              <a:t>body (rounding again if necessary).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875" name="CustomShape 4"/>
          <p:cNvSpPr/>
          <p:nvPr/>
        </p:nvSpPr>
        <p:spPr>
          <a:xfrm>
            <a:off x="552600" y="1279800"/>
            <a:ext cx="9381240" cy="5041800"/>
          </a:xfrm>
          <a:prstGeom prst="rect">
            <a:avLst/>
          </a:prstGeom>
          <a:blipFill rotWithShape="0">
            <a:blip r:embed="rId1"/>
            <a:stretch>
              <a:fillRect l="-1362" t="-1206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TextShape 1"/>
          <p:cNvSpPr txBox="1"/>
          <p:nvPr/>
        </p:nvSpPr>
        <p:spPr>
          <a:xfrm>
            <a:off x="457200" y="13320"/>
            <a:ext cx="8229240" cy="885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Small Volume Implies Flatness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77" name="TextShape 2"/>
          <p:cNvSpPr txBox="1"/>
          <p:nvPr/>
        </p:nvSpPr>
        <p:spPr>
          <a:xfrm>
            <a:off x="133920" y="3787560"/>
            <a:ext cx="8790480" cy="1599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If , 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can reduce dimension by .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878" name="TextShape 3"/>
          <p:cNvSpPr txBox="1"/>
          <p:nvPr/>
        </p:nvSpPr>
        <p:spPr>
          <a:xfrm>
            <a:off x="133920" y="3787560"/>
            <a:ext cx="8790480" cy="1599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879" name="CustomShape 4"/>
          <p:cNvSpPr/>
          <p:nvPr/>
        </p:nvSpPr>
        <p:spPr>
          <a:xfrm rot="8322600">
            <a:off x="3726720" y="2088720"/>
            <a:ext cx="1493280" cy="1010880"/>
          </a:xfrm>
          <a:custGeom>
            <a:avLst/>
            <a:gdLst/>
            <a:ahLst/>
            <a:rect l="l" t="t" r="r" b="b"/>
            <a:pathLst>
              <a:path w="1786477" h="1253492">
                <a:moveTo>
                  <a:pt x="0" y="1"/>
                </a:moveTo>
                <a:lnTo>
                  <a:pt x="186335" y="541227"/>
                </a:lnTo>
                <a:lnTo>
                  <a:pt x="987345" y="1200304"/>
                </a:lnTo>
                <a:lnTo>
                  <a:pt x="1786477" y="1253492"/>
                </a:lnTo>
                <a:lnTo>
                  <a:pt x="1410338" y="587043"/>
                </a:lnTo>
                <a:lnTo>
                  <a:pt x="567415" y="92115"/>
                </a:lnTo>
                <a:lnTo>
                  <a:pt x="0" y="1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80" name="Group 5"/>
          <p:cNvGrpSpPr/>
          <p:nvPr/>
        </p:nvGrpSpPr>
        <p:grpSpPr>
          <a:xfrm>
            <a:off x="2537640" y="1563480"/>
            <a:ext cx="2058840" cy="1801800"/>
            <a:chOff x="2537640" y="1563480"/>
            <a:chExt cx="2058840" cy="1801800"/>
          </a:xfrm>
        </p:grpSpPr>
        <p:sp>
          <p:nvSpPr>
            <p:cNvPr id="881" name="CustomShape 6"/>
            <p:cNvSpPr/>
            <p:nvPr/>
          </p:nvSpPr>
          <p:spPr>
            <a:xfrm>
              <a:off x="2537640" y="15634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82" name="CustomShape 7"/>
            <p:cNvSpPr/>
            <p:nvPr/>
          </p:nvSpPr>
          <p:spPr>
            <a:xfrm>
              <a:off x="2538720" y="2143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83" name="CustomShape 8"/>
            <p:cNvSpPr/>
            <p:nvPr/>
          </p:nvSpPr>
          <p:spPr>
            <a:xfrm>
              <a:off x="2537640" y="27244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84" name="CustomShape 9"/>
            <p:cNvSpPr/>
            <p:nvPr/>
          </p:nvSpPr>
          <p:spPr>
            <a:xfrm>
              <a:off x="2537640" y="3304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85" name="CustomShape 10"/>
            <p:cNvSpPr/>
            <p:nvPr/>
          </p:nvSpPr>
          <p:spPr>
            <a:xfrm>
              <a:off x="3202200" y="1564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86" name="CustomShape 11"/>
            <p:cNvSpPr/>
            <p:nvPr/>
          </p:nvSpPr>
          <p:spPr>
            <a:xfrm>
              <a:off x="3203280" y="2144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87" name="CustomShape 12"/>
            <p:cNvSpPr/>
            <p:nvPr/>
          </p:nvSpPr>
          <p:spPr>
            <a:xfrm>
              <a:off x="3202200" y="2725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88" name="CustomShape 13"/>
            <p:cNvSpPr/>
            <p:nvPr/>
          </p:nvSpPr>
          <p:spPr>
            <a:xfrm>
              <a:off x="3202200" y="3305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89" name="CustomShape 14"/>
            <p:cNvSpPr/>
            <p:nvPr/>
          </p:nvSpPr>
          <p:spPr>
            <a:xfrm>
              <a:off x="3866760" y="1564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90" name="CustomShape 15"/>
            <p:cNvSpPr/>
            <p:nvPr/>
          </p:nvSpPr>
          <p:spPr>
            <a:xfrm>
              <a:off x="3867840" y="21456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91" name="CustomShape 16"/>
            <p:cNvSpPr/>
            <p:nvPr/>
          </p:nvSpPr>
          <p:spPr>
            <a:xfrm>
              <a:off x="3866760" y="2725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92" name="CustomShape 17"/>
            <p:cNvSpPr/>
            <p:nvPr/>
          </p:nvSpPr>
          <p:spPr>
            <a:xfrm>
              <a:off x="3866760" y="33066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93" name="CustomShape 18"/>
            <p:cNvSpPr/>
            <p:nvPr/>
          </p:nvSpPr>
          <p:spPr>
            <a:xfrm>
              <a:off x="4529520" y="1566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94" name="CustomShape 19"/>
            <p:cNvSpPr/>
            <p:nvPr/>
          </p:nvSpPr>
          <p:spPr>
            <a:xfrm>
              <a:off x="4530600" y="2146680"/>
              <a:ext cx="65880" cy="57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95" name="CustomShape 20"/>
            <p:cNvSpPr/>
            <p:nvPr/>
          </p:nvSpPr>
          <p:spPr>
            <a:xfrm>
              <a:off x="4529520" y="2727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96" name="CustomShape 21"/>
            <p:cNvSpPr/>
            <p:nvPr/>
          </p:nvSpPr>
          <p:spPr>
            <a:xfrm>
              <a:off x="4529520" y="33076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mc:AlternateContent>
        <mc:Choice xmlns:a14="http://schemas.microsoft.com/office/drawing/2010/main" Requires="a14">
          <p:sp>
            <p:nvSpPr>
              <p:cNvPr id="897" name="Formula 22"/>
              <p:cNvSpPr txBox="1"/>
              <p:nvPr/>
            </p:nvSpPr>
            <p:spPr>
              <a:xfrm>
                <a:off x="6564960" y="2753280"/>
                <a:ext cx="73692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ℤ</m:t>
                        </m:r>
                      </m:e>
                      <m:sup>
                        <m:r>
                          <m:t xml:space="preserve">𝑛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898" name="CustomShape 23"/>
          <p:cNvSpPr/>
          <p:nvPr/>
        </p:nvSpPr>
        <p:spPr>
          <a:xfrm>
            <a:off x="6564960" y="2753280"/>
            <a:ext cx="736920" cy="58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899" name="Group 24"/>
          <p:cNvGrpSpPr/>
          <p:nvPr/>
        </p:nvGrpSpPr>
        <p:grpSpPr>
          <a:xfrm>
            <a:off x="5194080" y="1557720"/>
            <a:ext cx="1394280" cy="1801080"/>
            <a:chOff x="5194080" y="1557720"/>
            <a:chExt cx="1394280" cy="1801080"/>
          </a:xfrm>
        </p:grpSpPr>
        <p:sp>
          <p:nvSpPr>
            <p:cNvPr id="900" name="CustomShape 25"/>
            <p:cNvSpPr/>
            <p:nvPr/>
          </p:nvSpPr>
          <p:spPr>
            <a:xfrm>
              <a:off x="5194080" y="1557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01" name="CustomShape 26"/>
            <p:cNvSpPr/>
            <p:nvPr/>
          </p:nvSpPr>
          <p:spPr>
            <a:xfrm>
              <a:off x="5195160" y="2138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02" name="CustomShape 27"/>
            <p:cNvSpPr/>
            <p:nvPr/>
          </p:nvSpPr>
          <p:spPr>
            <a:xfrm>
              <a:off x="5194080" y="2718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03" name="CustomShape 28"/>
            <p:cNvSpPr/>
            <p:nvPr/>
          </p:nvSpPr>
          <p:spPr>
            <a:xfrm>
              <a:off x="5194080" y="3299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04" name="CustomShape 29"/>
            <p:cNvSpPr/>
            <p:nvPr/>
          </p:nvSpPr>
          <p:spPr>
            <a:xfrm>
              <a:off x="5858640" y="1558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05" name="CustomShape 30"/>
            <p:cNvSpPr/>
            <p:nvPr/>
          </p:nvSpPr>
          <p:spPr>
            <a:xfrm>
              <a:off x="5859720" y="21391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06" name="CustomShape 31"/>
            <p:cNvSpPr/>
            <p:nvPr/>
          </p:nvSpPr>
          <p:spPr>
            <a:xfrm>
              <a:off x="5858640" y="2719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07" name="CustomShape 32"/>
            <p:cNvSpPr/>
            <p:nvPr/>
          </p:nvSpPr>
          <p:spPr>
            <a:xfrm>
              <a:off x="5858640" y="33001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08" name="CustomShape 33"/>
            <p:cNvSpPr/>
            <p:nvPr/>
          </p:nvSpPr>
          <p:spPr>
            <a:xfrm>
              <a:off x="6521400" y="15598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09" name="CustomShape 34"/>
            <p:cNvSpPr/>
            <p:nvPr/>
          </p:nvSpPr>
          <p:spPr>
            <a:xfrm>
              <a:off x="6522480" y="2140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10" name="CustomShape 35"/>
            <p:cNvSpPr/>
            <p:nvPr/>
          </p:nvSpPr>
          <p:spPr>
            <a:xfrm>
              <a:off x="6521400" y="27208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11" name="CustomShape 36"/>
            <p:cNvSpPr/>
            <p:nvPr/>
          </p:nvSpPr>
          <p:spPr>
            <a:xfrm>
              <a:off x="6521400" y="3301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mc:AlternateContent>
        <mc:Choice xmlns:a14="http://schemas.microsoft.com/office/drawing/2010/main" Requires="a14">
          <p:sp>
            <p:nvSpPr>
              <p:cNvPr id="912" name="Formula 37"/>
              <p:cNvSpPr txBox="1"/>
              <p:nvPr/>
            </p:nvSpPr>
            <p:spPr>
              <a:xfrm>
                <a:off x="4358160" y="2228040"/>
                <a:ext cx="57348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913" name="CustomShape 38"/>
          <p:cNvSpPr/>
          <p:nvPr/>
        </p:nvSpPr>
        <p:spPr>
          <a:xfrm>
            <a:off x="4358160" y="2228040"/>
            <a:ext cx="573480" cy="584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4" name="Line 39"/>
          <p:cNvSpPr/>
          <p:nvPr/>
        </p:nvSpPr>
        <p:spPr>
          <a:xfrm flipV="1">
            <a:off x="2537280" y="2753280"/>
            <a:ext cx="4050360" cy="3240"/>
          </a:xfrm>
          <a:prstGeom prst="line">
            <a:avLst/>
          </a:prstGeom>
          <a:ln w="28440">
            <a:solidFill>
              <a:srgbClr val="99009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915" name="Formula 40"/>
              <p:cNvSpPr txBox="1"/>
              <p:nvPr/>
            </p:nvSpPr>
            <p:spPr>
              <a:xfrm>
                <a:off x="1730520" y="2558880"/>
                <a:ext cx="82872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rPr>
                        <m:lit/>
                        <m:nor/>
                      </m:rPr>
                      <m:t xml:space="preserve">=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  <p:sp>
        <p:nvSpPr>
          <p:cNvPr id="916" name="CustomShape 41"/>
          <p:cNvSpPr/>
          <p:nvPr/>
        </p:nvSpPr>
        <p:spPr>
          <a:xfrm>
            <a:off x="1730520" y="2558880"/>
            <a:ext cx="828720" cy="399600"/>
          </a:xfrm>
          <a:prstGeom prst="rect">
            <a:avLst/>
          </a:prstGeom>
          <a:blipFill rotWithShape="0">
            <a:blip r:embed="rId4"/>
            <a:stretch>
              <a:fillRect l="0" t="0" r="0" b="-152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7" name="Line 42"/>
          <p:cNvSpPr/>
          <p:nvPr/>
        </p:nvSpPr>
        <p:spPr>
          <a:xfrm flipV="1">
            <a:off x="3784680" y="2752920"/>
            <a:ext cx="1076760" cy="21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>
        <mc:Choice xmlns:a14="http://schemas.microsoft.com/office/drawing/2010/main" Requires="a14">
          <p:sp>
            <p:nvSpPr>
              <p:cNvPr id="918" name="Formula 1"/>
              <p:cNvSpPr txBox="1"/>
              <p:nvPr/>
            </p:nvSpPr>
            <p:spPr>
              <a:xfrm>
                <a:off x="6558480" y="1901160"/>
                <a:ext cx="83304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1</m:t>
                        </m:r>
                        <m:r>
                          <m:t xml:space="preserve">,</m:t>
                        </m:r>
                        <m:r>
                          <m:t xml:space="preserve">0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919" name="CustomShape 2"/>
          <p:cNvSpPr/>
          <p:nvPr/>
        </p:nvSpPr>
        <p:spPr>
          <a:xfrm>
            <a:off x="6558480" y="1901160"/>
            <a:ext cx="833040" cy="399600"/>
          </a:xfrm>
          <a:prstGeom prst="rect">
            <a:avLst/>
          </a:prstGeom>
          <a:blipFill rotWithShape="0">
            <a:blip r:embed="rId1"/>
            <a:stretch>
              <a:fillRect l="0" t="0" r="0" b="-1362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0" name="Line 3"/>
          <p:cNvSpPr/>
          <p:nvPr/>
        </p:nvSpPr>
        <p:spPr>
          <a:xfrm flipV="1">
            <a:off x="6569640" y="1881360"/>
            <a:ext cx="661680" cy="360"/>
          </a:xfrm>
          <a:prstGeom prst="line">
            <a:avLst/>
          </a:prstGeom>
          <a:ln w="28440">
            <a:solidFill>
              <a:srgbClr val="990099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921" name="TextShape 4"/>
          <p:cNvSpPr txBox="1"/>
          <p:nvPr/>
        </p:nvSpPr>
        <p:spPr>
          <a:xfrm>
            <a:off x="438120" y="114480"/>
            <a:ext cx="8229240" cy="82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Hyperplane Decompositions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922" name="TextShape 5"/>
          <p:cNvSpPr txBox="1"/>
          <p:nvPr/>
        </p:nvSpPr>
        <p:spPr>
          <a:xfrm>
            <a:off x="351000" y="3740760"/>
            <a:ext cx="8367480" cy="2970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en-US" sz="2800" spc="-1" strike="noStrike">
                <a:solidFill>
                  <a:srgbClr val="000000"/>
                </a:solidFill>
                <a:latin typeface="Candara"/>
              </a:rPr>
              <a:t>Hyperplane Decomposition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 of : For </a:t>
            </a:r>
            <a:br/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   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(parallel hyperplanes)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ff0000"/>
                </a:solidFill>
                <a:latin typeface="Candara"/>
              </a:rPr>
              <a:t>  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923" name="TextShape 6"/>
          <p:cNvSpPr txBox="1"/>
          <p:nvPr/>
        </p:nvSpPr>
        <p:spPr>
          <a:xfrm>
            <a:off x="351000" y="3740760"/>
            <a:ext cx="8367480" cy="29703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24" name="Formula 7"/>
              <p:cNvSpPr txBox="1"/>
              <p:nvPr/>
            </p:nvSpPr>
            <p:spPr>
              <a:xfrm>
                <a:off x="6564960" y="2458080"/>
                <a:ext cx="71100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ℤ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925" name="CustomShape 8"/>
          <p:cNvSpPr/>
          <p:nvPr/>
        </p:nvSpPr>
        <p:spPr>
          <a:xfrm>
            <a:off x="6564960" y="2458080"/>
            <a:ext cx="711000" cy="584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26" name="Formula 9"/>
              <p:cNvSpPr txBox="1"/>
              <p:nvPr/>
            </p:nvSpPr>
            <p:spPr>
              <a:xfrm>
                <a:off x="2111040" y="3140640"/>
                <a:ext cx="82296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rPr>
                        <m:lit/>
                        <m:nor/>
                      </m:rPr>
                      <m:t xml:space="preserve">=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  <p:sp>
        <p:nvSpPr>
          <p:cNvPr id="927" name="CustomShape 10"/>
          <p:cNvSpPr/>
          <p:nvPr/>
        </p:nvSpPr>
        <p:spPr>
          <a:xfrm>
            <a:off x="2111040" y="3140640"/>
            <a:ext cx="822960" cy="39960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28" name="Formula 11"/>
              <p:cNvSpPr txBox="1"/>
              <p:nvPr/>
            </p:nvSpPr>
            <p:spPr>
              <a:xfrm>
                <a:off x="6153480" y="3140640"/>
                <a:ext cx="82296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rPr>
                        <m:lit/>
                        <m:nor/>
                      </m:rPr>
                      <m:t xml:space="preserve">=</m:t>
                    </m:r>
                    <m:r>
                      <m:t xml:space="preserve">8</m:t>
                    </m:r>
                  </m:oMath>
                </a14:m>
              </a:p>
            </p:txBody>
          </p:sp>
        </mc:Choice>
        <mc:Fallback/>
      </mc:AlternateContent>
      <p:sp>
        <p:nvSpPr>
          <p:cNvPr id="929" name="CustomShape 12"/>
          <p:cNvSpPr/>
          <p:nvPr/>
        </p:nvSpPr>
        <p:spPr>
          <a:xfrm>
            <a:off x="6153480" y="3140640"/>
            <a:ext cx="822960" cy="3996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30" name="Group 13"/>
          <p:cNvGrpSpPr/>
          <p:nvPr/>
        </p:nvGrpSpPr>
        <p:grpSpPr>
          <a:xfrm>
            <a:off x="2570400" y="1253520"/>
            <a:ext cx="3987360" cy="1838520"/>
            <a:chOff x="2570400" y="1253520"/>
            <a:chExt cx="3987360" cy="1838520"/>
          </a:xfrm>
        </p:grpSpPr>
        <p:sp>
          <p:nvSpPr>
            <p:cNvPr id="931" name="Line 14"/>
            <p:cNvSpPr/>
            <p:nvPr/>
          </p:nvSpPr>
          <p:spPr>
            <a:xfrm>
              <a:off x="2570400" y="1267920"/>
              <a:ext cx="0" cy="1799640"/>
            </a:xfrm>
            <a:prstGeom prst="line">
              <a:avLst/>
            </a:prstGeom>
            <a:ln w="28440">
              <a:solidFill>
                <a:srgbClr val="9900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Line 15"/>
            <p:cNvSpPr/>
            <p:nvPr/>
          </p:nvSpPr>
          <p:spPr>
            <a:xfrm>
              <a:off x="3233160" y="1292760"/>
              <a:ext cx="0" cy="1799280"/>
            </a:xfrm>
            <a:prstGeom prst="line">
              <a:avLst/>
            </a:prstGeom>
            <a:ln w="28440">
              <a:solidFill>
                <a:srgbClr val="9900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3" name="Line 16"/>
            <p:cNvSpPr/>
            <p:nvPr/>
          </p:nvSpPr>
          <p:spPr>
            <a:xfrm>
              <a:off x="3906720" y="1285560"/>
              <a:ext cx="0" cy="1799640"/>
            </a:xfrm>
            <a:prstGeom prst="line">
              <a:avLst/>
            </a:prstGeom>
            <a:ln w="28440">
              <a:solidFill>
                <a:srgbClr val="9900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4" name="Line 17"/>
            <p:cNvSpPr/>
            <p:nvPr/>
          </p:nvSpPr>
          <p:spPr>
            <a:xfrm>
              <a:off x="4559040" y="1289160"/>
              <a:ext cx="0" cy="1799640"/>
            </a:xfrm>
            <a:prstGeom prst="line">
              <a:avLst/>
            </a:prstGeom>
            <a:ln w="28440">
              <a:solidFill>
                <a:srgbClr val="9900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Line 18"/>
            <p:cNvSpPr/>
            <p:nvPr/>
          </p:nvSpPr>
          <p:spPr>
            <a:xfrm>
              <a:off x="5232240" y="1281960"/>
              <a:ext cx="0" cy="1799640"/>
            </a:xfrm>
            <a:prstGeom prst="line">
              <a:avLst/>
            </a:prstGeom>
            <a:ln w="28440">
              <a:solidFill>
                <a:srgbClr val="9900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6" name="Line 19"/>
            <p:cNvSpPr/>
            <p:nvPr/>
          </p:nvSpPr>
          <p:spPr>
            <a:xfrm>
              <a:off x="5895000" y="1253520"/>
              <a:ext cx="0" cy="1799640"/>
            </a:xfrm>
            <a:prstGeom prst="line">
              <a:avLst/>
            </a:prstGeom>
            <a:ln w="28440">
              <a:solidFill>
                <a:srgbClr val="9900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7" name="Line 20"/>
            <p:cNvSpPr/>
            <p:nvPr/>
          </p:nvSpPr>
          <p:spPr>
            <a:xfrm>
              <a:off x="6557760" y="1289160"/>
              <a:ext cx="0" cy="1799640"/>
            </a:xfrm>
            <a:prstGeom prst="line">
              <a:avLst/>
            </a:prstGeom>
            <a:ln w="28440">
              <a:solidFill>
                <a:srgbClr val="9900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938" name="Group 21"/>
          <p:cNvGrpSpPr/>
          <p:nvPr/>
        </p:nvGrpSpPr>
        <p:grpSpPr>
          <a:xfrm>
            <a:off x="2537640" y="1267920"/>
            <a:ext cx="2058840" cy="1802160"/>
            <a:chOff x="2537640" y="1267920"/>
            <a:chExt cx="2058840" cy="1802160"/>
          </a:xfrm>
        </p:grpSpPr>
        <p:sp>
          <p:nvSpPr>
            <p:cNvPr id="939" name="CustomShape 22"/>
            <p:cNvSpPr/>
            <p:nvPr/>
          </p:nvSpPr>
          <p:spPr>
            <a:xfrm>
              <a:off x="2537640" y="1267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40" name="CustomShape 23"/>
            <p:cNvSpPr/>
            <p:nvPr/>
          </p:nvSpPr>
          <p:spPr>
            <a:xfrm>
              <a:off x="2538720" y="18486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41" name="CustomShape 24"/>
            <p:cNvSpPr/>
            <p:nvPr/>
          </p:nvSpPr>
          <p:spPr>
            <a:xfrm>
              <a:off x="2537640" y="2428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42" name="CustomShape 25"/>
            <p:cNvSpPr/>
            <p:nvPr/>
          </p:nvSpPr>
          <p:spPr>
            <a:xfrm>
              <a:off x="2537640" y="30096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43" name="CustomShape 26"/>
            <p:cNvSpPr/>
            <p:nvPr/>
          </p:nvSpPr>
          <p:spPr>
            <a:xfrm>
              <a:off x="3202200" y="1269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44" name="CustomShape 27"/>
            <p:cNvSpPr/>
            <p:nvPr/>
          </p:nvSpPr>
          <p:spPr>
            <a:xfrm>
              <a:off x="3203280" y="18493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45" name="CustomShape 28"/>
            <p:cNvSpPr/>
            <p:nvPr/>
          </p:nvSpPr>
          <p:spPr>
            <a:xfrm>
              <a:off x="3202200" y="2430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46" name="CustomShape 29"/>
            <p:cNvSpPr/>
            <p:nvPr/>
          </p:nvSpPr>
          <p:spPr>
            <a:xfrm>
              <a:off x="3202200" y="30103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47" name="CustomShape 30"/>
            <p:cNvSpPr/>
            <p:nvPr/>
          </p:nvSpPr>
          <p:spPr>
            <a:xfrm>
              <a:off x="3866760" y="1269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48" name="CustomShape 31"/>
            <p:cNvSpPr/>
            <p:nvPr/>
          </p:nvSpPr>
          <p:spPr>
            <a:xfrm>
              <a:off x="3867840" y="1850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49" name="CustomShape 32"/>
            <p:cNvSpPr/>
            <p:nvPr/>
          </p:nvSpPr>
          <p:spPr>
            <a:xfrm>
              <a:off x="3866760" y="2430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50" name="CustomShape 33"/>
            <p:cNvSpPr/>
            <p:nvPr/>
          </p:nvSpPr>
          <p:spPr>
            <a:xfrm>
              <a:off x="3866760" y="3011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51" name="CustomShape 34"/>
            <p:cNvSpPr/>
            <p:nvPr/>
          </p:nvSpPr>
          <p:spPr>
            <a:xfrm>
              <a:off x="4529520" y="1270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52" name="CustomShape 35"/>
            <p:cNvSpPr/>
            <p:nvPr/>
          </p:nvSpPr>
          <p:spPr>
            <a:xfrm>
              <a:off x="4530600" y="18514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53" name="CustomShape 36"/>
            <p:cNvSpPr/>
            <p:nvPr/>
          </p:nvSpPr>
          <p:spPr>
            <a:xfrm>
              <a:off x="4529520" y="2431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54" name="CustomShape 37"/>
            <p:cNvSpPr/>
            <p:nvPr/>
          </p:nvSpPr>
          <p:spPr>
            <a:xfrm>
              <a:off x="4529520" y="30124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955" name="Group 38"/>
          <p:cNvGrpSpPr/>
          <p:nvPr/>
        </p:nvGrpSpPr>
        <p:grpSpPr>
          <a:xfrm>
            <a:off x="5194080" y="1262520"/>
            <a:ext cx="1394280" cy="1801080"/>
            <a:chOff x="5194080" y="1262520"/>
            <a:chExt cx="1394280" cy="1801080"/>
          </a:xfrm>
        </p:grpSpPr>
        <p:sp>
          <p:nvSpPr>
            <p:cNvPr id="956" name="CustomShape 39"/>
            <p:cNvSpPr/>
            <p:nvPr/>
          </p:nvSpPr>
          <p:spPr>
            <a:xfrm>
              <a:off x="5194080" y="1262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57" name="CustomShape 40"/>
            <p:cNvSpPr/>
            <p:nvPr/>
          </p:nvSpPr>
          <p:spPr>
            <a:xfrm>
              <a:off x="5195160" y="1843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58" name="CustomShape 41"/>
            <p:cNvSpPr/>
            <p:nvPr/>
          </p:nvSpPr>
          <p:spPr>
            <a:xfrm>
              <a:off x="5194080" y="2423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59" name="CustomShape 42"/>
            <p:cNvSpPr/>
            <p:nvPr/>
          </p:nvSpPr>
          <p:spPr>
            <a:xfrm>
              <a:off x="5194080" y="3004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60" name="CustomShape 43"/>
            <p:cNvSpPr/>
            <p:nvPr/>
          </p:nvSpPr>
          <p:spPr>
            <a:xfrm>
              <a:off x="5858640" y="12632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61" name="CustomShape 44"/>
            <p:cNvSpPr/>
            <p:nvPr/>
          </p:nvSpPr>
          <p:spPr>
            <a:xfrm>
              <a:off x="5859720" y="1843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62" name="CustomShape 45"/>
            <p:cNvSpPr/>
            <p:nvPr/>
          </p:nvSpPr>
          <p:spPr>
            <a:xfrm>
              <a:off x="5858640" y="24242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63" name="CustomShape 46"/>
            <p:cNvSpPr/>
            <p:nvPr/>
          </p:nvSpPr>
          <p:spPr>
            <a:xfrm>
              <a:off x="5858640" y="3004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64" name="CustomShape 47"/>
            <p:cNvSpPr/>
            <p:nvPr/>
          </p:nvSpPr>
          <p:spPr>
            <a:xfrm>
              <a:off x="6521400" y="12646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65" name="CustomShape 48"/>
            <p:cNvSpPr/>
            <p:nvPr/>
          </p:nvSpPr>
          <p:spPr>
            <a:xfrm>
              <a:off x="6522480" y="1845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66" name="CustomShape 49"/>
            <p:cNvSpPr/>
            <p:nvPr/>
          </p:nvSpPr>
          <p:spPr>
            <a:xfrm>
              <a:off x="6521400" y="24256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67" name="CustomShape 50"/>
            <p:cNvSpPr/>
            <p:nvPr/>
          </p:nvSpPr>
          <p:spPr>
            <a:xfrm>
              <a:off x="6521400" y="3006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mc:AlternateContent>
        <mc:Choice xmlns:a14="http://schemas.microsoft.com/office/drawing/2010/main" Requires="a14">
          <p:sp>
            <p:nvSpPr>
              <p:cNvPr id="968" name="Formula 51"/>
              <p:cNvSpPr txBox="1"/>
              <p:nvPr/>
            </p:nvSpPr>
            <p:spPr>
              <a:xfrm>
                <a:off x="6796800" y="1484640"/>
                <a:ext cx="38916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</m:oMath>
                </a14:m>
              </a:p>
            </p:txBody>
          </p:sp>
        </mc:Choice>
        <mc:Fallback/>
      </mc:AlternateContent>
      <p:sp>
        <p:nvSpPr>
          <p:cNvPr id="969" name="CustomShape 52"/>
          <p:cNvSpPr/>
          <p:nvPr/>
        </p:nvSpPr>
        <p:spPr>
          <a:xfrm>
            <a:off x="6796800" y="1484640"/>
            <a:ext cx="389160" cy="399600"/>
          </a:xfrm>
          <a:prstGeom prst="rect">
            <a:avLst/>
          </a:prstGeom>
          <a:blipFill rotWithShape="0">
            <a:blip r:embed="rId6"/>
            <a:stretch>
              <a:fillRect l="0" t="0" r="0" b="-767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70" name="Formula 53"/>
              <p:cNvSpPr txBox="1"/>
              <p:nvPr/>
            </p:nvSpPr>
            <p:spPr>
              <a:xfrm>
                <a:off x="4339800" y="3102480"/>
                <a:ext cx="43272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…</m:t>
                    </m:r>
                  </m:oMath>
                </a14:m>
              </a:p>
            </p:txBody>
          </p:sp>
        </mc:Choice>
        <mc:Fallback/>
      </mc:AlternateContent>
      <p:sp>
        <p:nvSpPr>
          <p:cNvPr id="971" name="CustomShape 54"/>
          <p:cNvSpPr/>
          <p:nvPr/>
        </p:nvSpPr>
        <p:spPr>
          <a:xfrm>
            <a:off x="4339800" y="3102480"/>
            <a:ext cx="432720" cy="399600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>
        <mc:Choice xmlns:a14="http://schemas.microsoft.com/office/drawing/2010/main" Requires="a14">
          <p:sp>
            <p:nvSpPr>
              <p:cNvPr id="972" name="Formula 1"/>
              <p:cNvSpPr txBox="1"/>
              <p:nvPr/>
            </p:nvSpPr>
            <p:spPr>
              <a:xfrm>
                <a:off x="6558480" y="1901160"/>
                <a:ext cx="83304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1</m:t>
                        </m:r>
                        <m:r>
                          <m:t xml:space="preserve">,</m:t>
                        </m:r>
                        <m:r>
                          <m:t xml:space="preserve">0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973" name="CustomShape 2"/>
          <p:cNvSpPr/>
          <p:nvPr/>
        </p:nvSpPr>
        <p:spPr>
          <a:xfrm>
            <a:off x="6558480" y="1901160"/>
            <a:ext cx="833040" cy="399600"/>
          </a:xfrm>
          <a:prstGeom prst="rect">
            <a:avLst/>
          </a:prstGeom>
          <a:blipFill rotWithShape="0">
            <a:blip r:embed="rId1"/>
            <a:stretch>
              <a:fillRect l="0" t="0" r="0" b="-1362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74" name="Group 3"/>
          <p:cNvGrpSpPr/>
          <p:nvPr/>
        </p:nvGrpSpPr>
        <p:grpSpPr>
          <a:xfrm>
            <a:off x="3037680" y="1591200"/>
            <a:ext cx="3053520" cy="871920"/>
            <a:chOff x="3037680" y="1591200"/>
            <a:chExt cx="3053520" cy="871920"/>
          </a:xfrm>
        </p:grpSpPr>
        <p:sp>
          <p:nvSpPr>
            <p:cNvPr id="975" name="CustomShape 4"/>
            <p:cNvSpPr/>
            <p:nvPr/>
          </p:nvSpPr>
          <p:spPr>
            <a:xfrm rot="21133200">
              <a:off x="3188520" y="1873440"/>
              <a:ext cx="2892600" cy="342000"/>
            </a:xfrm>
            <a:custGeom>
              <a:avLst/>
              <a:gdLst/>
              <a:ahLst/>
              <a:rect l="l" t="t" r="r" b="b"/>
              <a:pathLst>
                <a:path w="3044546" h="1913911">
                  <a:moveTo>
                    <a:pt x="0" y="1894180"/>
                  </a:moveTo>
                  <a:lnTo>
                    <a:pt x="1447800" y="385420"/>
                  </a:lnTo>
                  <a:lnTo>
                    <a:pt x="3044546" y="0"/>
                  </a:lnTo>
                  <a:lnTo>
                    <a:pt x="2866413" y="1913911"/>
                  </a:lnTo>
                  <a:lnTo>
                    <a:pt x="0" y="189418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76" name="Group 5"/>
            <p:cNvGrpSpPr/>
            <p:nvPr/>
          </p:nvGrpSpPr>
          <p:grpSpPr>
            <a:xfrm>
              <a:off x="3037680" y="1591200"/>
              <a:ext cx="3049560" cy="871920"/>
              <a:chOff x="3037680" y="1591200"/>
              <a:chExt cx="3049560" cy="871920"/>
            </a:xfrm>
          </p:grpSpPr>
          <p:sp>
            <p:nvSpPr>
              <p:cNvPr id="977" name="Line 6"/>
              <p:cNvSpPr/>
              <p:nvPr/>
            </p:nvSpPr>
            <p:spPr>
              <a:xfrm flipV="1">
                <a:off x="4162680" y="1670040"/>
                <a:ext cx="1918800" cy="34920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978" name="Line 7"/>
              <p:cNvSpPr/>
              <p:nvPr/>
            </p:nvSpPr>
            <p:spPr>
              <a:xfrm flipH="1">
                <a:off x="5887800" y="1675440"/>
                <a:ext cx="152640" cy="41472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979" name="Line 8"/>
              <p:cNvSpPr/>
              <p:nvPr/>
            </p:nvSpPr>
            <p:spPr>
              <a:xfrm flipH="1">
                <a:off x="3037680" y="2017080"/>
                <a:ext cx="3049560" cy="41292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980" name="Line 9"/>
              <p:cNvSpPr/>
              <p:nvPr/>
            </p:nvSpPr>
            <p:spPr>
              <a:xfrm flipV="1">
                <a:off x="3042360" y="1831320"/>
                <a:ext cx="1857600" cy="63180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981" name="CustomShape 10"/>
              <p:cNvSpPr/>
              <p:nvPr/>
            </p:nvSpPr>
            <p:spPr>
              <a:xfrm rot="21133200">
                <a:off x="5079960" y="1647000"/>
                <a:ext cx="863640" cy="584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mc:AlternateContent>
        <mc:Choice xmlns:a14="http://schemas.microsoft.com/office/drawing/2010/main" Requires="a14">
          <p:sp>
            <p:nvSpPr>
              <p:cNvPr id="982" name="Formula 11"/>
              <p:cNvSpPr txBox="1"/>
              <p:nvPr/>
            </p:nvSpPr>
            <p:spPr>
              <a:xfrm>
                <a:off x="4527360" y="1709640"/>
                <a:ext cx="86472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983" name="CustomShape 12"/>
          <p:cNvSpPr/>
          <p:nvPr/>
        </p:nvSpPr>
        <p:spPr>
          <a:xfrm>
            <a:off x="4527360" y="1709640"/>
            <a:ext cx="864720" cy="58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4" name="TextShape 13"/>
          <p:cNvSpPr txBox="1"/>
          <p:nvPr/>
        </p:nvSpPr>
        <p:spPr>
          <a:xfrm>
            <a:off x="438120" y="114480"/>
            <a:ext cx="8229240" cy="82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Hyperplane Decompositions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985" name="TextShape 14"/>
          <p:cNvSpPr txBox="1"/>
          <p:nvPr/>
        </p:nvSpPr>
        <p:spPr>
          <a:xfrm>
            <a:off x="322200" y="3626280"/>
            <a:ext cx="8668800" cy="2970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Width Norm of :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cc"/>
                </a:solidFill>
                <a:latin typeface="Candara"/>
              </a:rPr>
              <a:t>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cc"/>
                </a:solidFill>
                <a:latin typeface="Candara"/>
              </a:rPr>
              <a:t>                      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cc"/>
                </a:solidFill>
                <a:latin typeface="Candara"/>
              </a:rPr>
              <a:t>                       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986" name="TextShape 15"/>
          <p:cNvSpPr txBox="1"/>
          <p:nvPr/>
        </p:nvSpPr>
        <p:spPr>
          <a:xfrm>
            <a:off x="322200" y="3626280"/>
            <a:ext cx="8668800" cy="29703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87" name="Formula 16"/>
              <p:cNvSpPr txBox="1"/>
              <p:nvPr/>
            </p:nvSpPr>
            <p:spPr>
              <a:xfrm>
                <a:off x="6564960" y="2458080"/>
                <a:ext cx="71100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ℤ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988" name="CustomShape 17"/>
          <p:cNvSpPr/>
          <p:nvPr/>
        </p:nvSpPr>
        <p:spPr>
          <a:xfrm>
            <a:off x="6564960" y="2458080"/>
            <a:ext cx="711000" cy="5842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89" name="Formula 18"/>
              <p:cNvSpPr txBox="1"/>
              <p:nvPr/>
            </p:nvSpPr>
            <p:spPr>
              <a:xfrm>
                <a:off x="2111040" y="3140640"/>
                <a:ext cx="82296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rPr>
                        <m:lit/>
                        <m:nor/>
                      </m:rPr>
                      <m:t xml:space="preserve">=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  <p:sp>
        <p:nvSpPr>
          <p:cNvPr id="990" name="CustomShape 19"/>
          <p:cNvSpPr/>
          <p:nvPr/>
        </p:nvSpPr>
        <p:spPr>
          <a:xfrm>
            <a:off x="2111040" y="3140640"/>
            <a:ext cx="822960" cy="3996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991" name="Formula 20"/>
              <p:cNvSpPr txBox="1"/>
              <p:nvPr/>
            </p:nvSpPr>
            <p:spPr>
              <a:xfrm>
                <a:off x="6153480" y="3140640"/>
                <a:ext cx="82296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rPr>
                        <m:lit/>
                        <m:nor/>
                      </m:rPr>
                      <m:t xml:space="preserve">=</m:t>
                    </m:r>
                    <m:r>
                      <m:t xml:space="preserve">8</m:t>
                    </m:r>
                  </m:oMath>
                </a14:m>
              </a:p>
            </p:txBody>
          </p:sp>
        </mc:Choice>
        <mc:Fallback/>
      </mc:AlternateContent>
      <p:sp>
        <p:nvSpPr>
          <p:cNvPr id="992" name="CustomShape 21"/>
          <p:cNvSpPr/>
          <p:nvPr/>
        </p:nvSpPr>
        <p:spPr>
          <a:xfrm>
            <a:off x="6153480" y="3140640"/>
            <a:ext cx="822960" cy="3996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93" name="Group 22"/>
          <p:cNvGrpSpPr/>
          <p:nvPr/>
        </p:nvGrpSpPr>
        <p:grpSpPr>
          <a:xfrm>
            <a:off x="2537640" y="1267920"/>
            <a:ext cx="2058840" cy="1802160"/>
            <a:chOff x="2537640" y="1267920"/>
            <a:chExt cx="2058840" cy="1802160"/>
          </a:xfrm>
        </p:grpSpPr>
        <p:sp>
          <p:nvSpPr>
            <p:cNvPr id="994" name="CustomShape 23"/>
            <p:cNvSpPr/>
            <p:nvPr/>
          </p:nvSpPr>
          <p:spPr>
            <a:xfrm>
              <a:off x="2537640" y="1267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95" name="CustomShape 24"/>
            <p:cNvSpPr/>
            <p:nvPr/>
          </p:nvSpPr>
          <p:spPr>
            <a:xfrm>
              <a:off x="2538720" y="18486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96" name="CustomShape 25"/>
            <p:cNvSpPr/>
            <p:nvPr/>
          </p:nvSpPr>
          <p:spPr>
            <a:xfrm>
              <a:off x="2537640" y="2428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97" name="CustomShape 26"/>
            <p:cNvSpPr/>
            <p:nvPr/>
          </p:nvSpPr>
          <p:spPr>
            <a:xfrm>
              <a:off x="2537640" y="30096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98" name="CustomShape 27"/>
            <p:cNvSpPr/>
            <p:nvPr/>
          </p:nvSpPr>
          <p:spPr>
            <a:xfrm>
              <a:off x="3202200" y="1269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99" name="CustomShape 28"/>
            <p:cNvSpPr/>
            <p:nvPr/>
          </p:nvSpPr>
          <p:spPr>
            <a:xfrm>
              <a:off x="3203280" y="18493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00" name="CustomShape 29"/>
            <p:cNvSpPr/>
            <p:nvPr/>
          </p:nvSpPr>
          <p:spPr>
            <a:xfrm>
              <a:off x="3202200" y="2430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01" name="CustomShape 30"/>
            <p:cNvSpPr/>
            <p:nvPr/>
          </p:nvSpPr>
          <p:spPr>
            <a:xfrm>
              <a:off x="3202200" y="30103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02" name="CustomShape 31"/>
            <p:cNvSpPr/>
            <p:nvPr/>
          </p:nvSpPr>
          <p:spPr>
            <a:xfrm>
              <a:off x="3866760" y="1269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03" name="CustomShape 32"/>
            <p:cNvSpPr/>
            <p:nvPr/>
          </p:nvSpPr>
          <p:spPr>
            <a:xfrm>
              <a:off x="3867840" y="1850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04" name="CustomShape 33"/>
            <p:cNvSpPr/>
            <p:nvPr/>
          </p:nvSpPr>
          <p:spPr>
            <a:xfrm>
              <a:off x="3866760" y="2430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05" name="CustomShape 34"/>
            <p:cNvSpPr/>
            <p:nvPr/>
          </p:nvSpPr>
          <p:spPr>
            <a:xfrm>
              <a:off x="3866760" y="3011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06" name="CustomShape 35"/>
            <p:cNvSpPr/>
            <p:nvPr/>
          </p:nvSpPr>
          <p:spPr>
            <a:xfrm>
              <a:off x="4529520" y="1270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07" name="CustomShape 36"/>
            <p:cNvSpPr/>
            <p:nvPr/>
          </p:nvSpPr>
          <p:spPr>
            <a:xfrm>
              <a:off x="4530600" y="18514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08" name="CustomShape 37"/>
            <p:cNvSpPr/>
            <p:nvPr/>
          </p:nvSpPr>
          <p:spPr>
            <a:xfrm>
              <a:off x="4529520" y="2431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09" name="CustomShape 38"/>
            <p:cNvSpPr/>
            <p:nvPr/>
          </p:nvSpPr>
          <p:spPr>
            <a:xfrm>
              <a:off x="4529520" y="30124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010" name="Group 39"/>
          <p:cNvGrpSpPr/>
          <p:nvPr/>
        </p:nvGrpSpPr>
        <p:grpSpPr>
          <a:xfrm>
            <a:off x="5194080" y="1262520"/>
            <a:ext cx="1394280" cy="1801080"/>
            <a:chOff x="5194080" y="1262520"/>
            <a:chExt cx="1394280" cy="1801080"/>
          </a:xfrm>
        </p:grpSpPr>
        <p:sp>
          <p:nvSpPr>
            <p:cNvPr id="1011" name="CustomShape 40"/>
            <p:cNvSpPr/>
            <p:nvPr/>
          </p:nvSpPr>
          <p:spPr>
            <a:xfrm>
              <a:off x="5194080" y="1262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12" name="CustomShape 41"/>
            <p:cNvSpPr/>
            <p:nvPr/>
          </p:nvSpPr>
          <p:spPr>
            <a:xfrm>
              <a:off x="5195160" y="1843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13" name="CustomShape 42"/>
            <p:cNvSpPr/>
            <p:nvPr/>
          </p:nvSpPr>
          <p:spPr>
            <a:xfrm>
              <a:off x="5194080" y="2423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14" name="CustomShape 43"/>
            <p:cNvSpPr/>
            <p:nvPr/>
          </p:nvSpPr>
          <p:spPr>
            <a:xfrm>
              <a:off x="5194080" y="3004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15" name="CustomShape 44"/>
            <p:cNvSpPr/>
            <p:nvPr/>
          </p:nvSpPr>
          <p:spPr>
            <a:xfrm>
              <a:off x="5858640" y="12632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16" name="CustomShape 45"/>
            <p:cNvSpPr/>
            <p:nvPr/>
          </p:nvSpPr>
          <p:spPr>
            <a:xfrm>
              <a:off x="5859720" y="1843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17" name="CustomShape 46"/>
            <p:cNvSpPr/>
            <p:nvPr/>
          </p:nvSpPr>
          <p:spPr>
            <a:xfrm>
              <a:off x="5858640" y="24242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18" name="CustomShape 47"/>
            <p:cNvSpPr/>
            <p:nvPr/>
          </p:nvSpPr>
          <p:spPr>
            <a:xfrm>
              <a:off x="5858640" y="3004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19" name="CustomShape 48"/>
            <p:cNvSpPr/>
            <p:nvPr/>
          </p:nvSpPr>
          <p:spPr>
            <a:xfrm>
              <a:off x="6521400" y="12646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20" name="CustomShape 49"/>
            <p:cNvSpPr/>
            <p:nvPr/>
          </p:nvSpPr>
          <p:spPr>
            <a:xfrm>
              <a:off x="6522480" y="1845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21" name="CustomShape 50"/>
            <p:cNvSpPr/>
            <p:nvPr/>
          </p:nvSpPr>
          <p:spPr>
            <a:xfrm>
              <a:off x="6521400" y="24256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22" name="CustomShape 51"/>
            <p:cNvSpPr/>
            <p:nvPr/>
          </p:nvSpPr>
          <p:spPr>
            <a:xfrm>
              <a:off x="6521400" y="3006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mc:AlternateContent>
        <mc:Choice xmlns:a14="http://schemas.microsoft.com/office/drawing/2010/main" Requires="a14">
          <p:sp>
            <p:nvSpPr>
              <p:cNvPr id="1023" name="Formula 52"/>
              <p:cNvSpPr txBox="1"/>
              <p:nvPr/>
            </p:nvSpPr>
            <p:spPr>
              <a:xfrm>
                <a:off x="6796800" y="1484640"/>
                <a:ext cx="38916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24" name="CustomShape 53"/>
          <p:cNvSpPr/>
          <p:nvPr/>
        </p:nvSpPr>
        <p:spPr>
          <a:xfrm>
            <a:off x="6796800" y="1484640"/>
            <a:ext cx="389160" cy="399600"/>
          </a:xfrm>
          <a:prstGeom prst="rect">
            <a:avLst/>
          </a:prstGeom>
          <a:blipFill rotWithShape="0">
            <a:blip r:embed="rId7"/>
            <a:stretch>
              <a:fillRect l="0" t="0" r="0" b="-767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25" name="Formula 54"/>
              <p:cNvSpPr txBox="1"/>
              <p:nvPr/>
            </p:nvSpPr>
            <p:spPr>
              <a:xfrm>
                <a:off x="5929200" y="1300320"/>
                <a:ext cx="79200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𝑚𝑎𝑥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026" name="CustomShape 55"/>
          <p:cNvSpPr/>
          <p:nvPr/>
        </p:nvSpPr>
        <p:spPr>
          <a:xfrm>
            <a:off x="5929200" y="1300320"/>
            <a:ext cx="792000" cy="3996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27" name="Formula 56"/>
              <p:cNvSpPr txBox="1"/>
              <p:nvPr/>
            </p:nvSpPr>
            <p:spPr>
              <a:xfrm>
                <a:off x="2500920" y="2324520"/>
                <a:ext cx="75024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𝑚𝑖𝑛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028" name="CustomShape 57"/>
          <p:cNvSpPr/>
          <p:nvPr/>
        </p:nvSpPr>
        <p:spPr>
          <a:xfrm>
            <a:off x="2500920" y="2324520"/>
            <a:ext cx="750240" cy="399600"/>
          </a:xfrm>
          <a:prstGeom prst="rect">
            <a:avLst/>
          </a:prstGeom>
          <a:blipFill rotWithShape="0">
            <a:blip r:embed="rId9"/>
            <a:stretch>
              <a:fillRect l="0" t="0" r="0" b="-149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9" name="CustomShape 58"/>
          <p:cNvSpPr/>
          <p:nvPr/>
        </p:nvSpPr>
        <p:spPr>
          <a:xfrm>
            <a:off x="6009840" y="1679760"/>
            <a:ext cx="27000" cy="27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030" name="CustomShape 59"/>
          <p:cNvSpPr/>
          <p:nvPr/>
        </p:nvSpPr>
        <p:spPr>
          <a:xfrm>
            <a:off x="3121560" y="2410200"/>
            <a:ext cx="27000" cy="27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031" name="Formula 60"/>
              <p:cNvSpPr txBox="1"/>
              <p:nvPr/>
            </p:nvSpPr>
            <p:spPr>
              <a:xfrm>
                <a:off x="3027240" y="3139200"/>
                <a:ext cx="38304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2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32" name="CustomShape 61"/>
          <p:cNvSpPr/>
          <p:nvPr/>
        </p:nvSpPr>
        <p:spPr>
          <a:xfrm>
            <a:off x="3027240" y="3139200"/>
            <a:ext cx="383040" cy="39960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33" name="Formula 62"/>
              <p:cNvSpPr txBox="1"/>
              <p:nvPr/>
            </p:nvSpPr>
            <p:spPr>
              <a:xfrm>
                <a:off x="3707640" y="3139200"/>
                <a:ext cx="38304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3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34" name="CustomShape 63"/>
          <p:cNvSpPr/>
          <p:nvPr/>
        </p:nvSpPr>
        <p:spPr>
          <a:xfrm>
            <a:off x="3707640" y="3139200"/>
            <a:ext cx="383040" cy="39960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35" name="Formula 64"/>
              <p:cNvSpPr txBox="1"/>
              <p:nvPr/>
            </p:nvSpPr>
            <p:spPr>
              <a:xfrm>
                <a:off x="4365000" y="3140640"/>
                <a:ext cx="38304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4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36" name="CustomShape 65"/>
          <p:cNvSpPr/>
          <p:nvPr/>
        </p:nvSpPr>
        <p:spPr>
          <a:xfrm>
            <a:off x="4365000" y="3140640"/>
            <a:ext cx="383040" cy="39960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37" name="Formula 66"/>
              <p:cNvSpPr txBox="1"/>
              <p:nvPr/>
            </p:nvSpPr>
            <p:spPr>
              <a:xfrm>
                <a:off x="5035680" y="3138120"/>
                <a:ext cx="38304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6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38" name="CustomShape 67"/>
          <p:cNvSpPr/>
          <p:nvPr/>
        </p:nvSpPr>
        <p:spPr>
          <a:xfrm>
            <a:off x="5035680" y="3138120"/>
            <a:ext cx="383040" cy="399600"/>
          </a:xfrm>
          <a:prstGeom prst="rect">
            <a:avLst/>
          </a:prstGeom>
          <a:blipFill rotWithShape="0">
            <a:blip r:embed="rId1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39" name="Formula 68"/>
              <p:cNvSpPr txBox="1"/>
              <p:nvPr/>
            </p:nvSpPr>
            <p:spPr>
              <a:xfrm>
                <a:off x="5695560" y="3139200"/>
                <a:ext cx="38304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7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40" name="CustomShape 69"/>
          <p:cNvSpPr/>
          <p:nvPr/>
        </p:nvSpPr>
        <p:spPr>
          <a:xfrm>
            <a:off x="5695560" y="3139200"/>
            <a:ext cx="383040" cy="3996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41" name="Formula 70"/>
              <p:cNvSpPr txBox="1"/>
              <p:nvPr/>
            </p:nvSpPr>
            <p:spPr>
              <a:xfrm>
                <a:off x="2634840" y="2639880"/>
                <a:ext cx="57852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1.9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42" name="CustomShape 71"/>
          <p:cNvSpPr/>
          <p:nvPr/>
        </p:nvSpPr>
        <p:spPr>
          <a:xfrm>
            <a:off x="2634840" y="2639880"/>
            <a:ext cx="578520" cy="399600"/>
          </a:xfrm>
          <a:prstGeom prst="rect">
            <a:avLst/>
          </a:prstGeom>
          <a:blipFill rotWithShape="0">
            <a:blip r:embed="rId1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43" name="Formula 72"/>
              <p:cNvSpPr txBox="1"/>
              <p:nvPr/>
            </p:nvSpPr>
            <p:spPr>
              <a:xfrm>
                <a:off x="5962320" y="1657440"/>
                <a:ext cx="57852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7.2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44" name="CustomShape 73"/>
          <p:cNvSpPr/>
          <p:nvPr/>
        </p:nvSpPr>
        <p:spPr>
          <a:xfrm>
            <a:off x="5962320" y="1657440"/>
            <a:ext cx="578520" cy="39960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5" name="Line 74"/>
          <p:cNvSpPr/>
          <p:nvPr/>
        </p:nvSpPr>
        <p:spPr>
          <a:xfrm flipV="1">
            <a:off x="6569640" y="1881360"/>
            <a:ext cx="661680" cy="360"/>
          </a:xfrm>
          <a:prstGeom prst="line">
            <a:avLst/>
          </a:prstGeom>
          <a:ln w="28440">
            <a:solidFill>
              <a:srgbClr val="990099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046" name="CustomShape 75"/>
          <p:cNvSpPr/>
          <p:nvPr/>
        </p:nvSpPr>
        <p:spPr>
          <a:xfrm flipV="1">
            <a:off x="3141360" y="1269000"/>
            <a:ext cx="360" cy="179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047" name="Formula 76"/>
              <p:cNvSpPr txBox="1"/>
              <p:nvPr/>
            </p:nvSpPr>
            <p:spPr>
              <a:xfrm>
                <a:off x="299520" y="1828800"/>
                <a:ext cx="212148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rPr>
                            <m:lit/>
                            <m:nor/>
                          </m:rPr>
                          <m:t xml:space="preserve">width</m:t>
                        </m:r>
                      </m:e>
                      <m:sub>
                        <m:r>
                          <m:t xml:space="preserve">𝐾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𝑦</m:t>
                        </m:r>
                      </m:e>
                    </m:d>
                    <m:r>
                      <m:t xml:space="preserve">=</m:t>
                    </m:r>
                    <m:r>
                      <m:t xml:space="preserve">6.3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48" name="CustomShape 77"/>
          <p:cNvSpPr/>
          <p:nvPr/>
        </p:nvSpPr>
        <p:spPr>
          <a:xfrm>
            <a:off x="299520" y="1828800"/>
            <a:ext cx="2121480" cy="399600"/>
          </a:xfrm>
          <a:prstGeom prst="rect">
            <a:avLst/>
          </a:prstGeom>
          <a:blipFill rotWithShape="0">
            <a:blip r:embed="rId17"/>
            <a:stretch>
              <a:fillRect l="0" t="0" r="0" b="-599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9" name="CustomShape 78"/>
          <p:cNvSpPr/>
          <p:nvPr/>
        </p:nvSpPr>
        <p:spPr>
          <a:xfrm flipV="1">
            <a:off x="6023880" y="1262520"/>
            <a:ext cx="360" cy="179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>
        <mc:Choice xmlns:a14="http://schemas.microsoft.com/office/drawing/2010/main" Requires="a14">
          <p:sp>
            <p:nvSpPr>
              <p:cNvPr id="1050" name="Formula 1"/>
              <p:cNvSpPr txBox="1"/>
              <p:nvPr/>
            </p:nvSpPr>
            <p:spPr>
              <a:xfrm>
                <a:off x="6558480" y="1901160"/>
                <a:ext cx="83304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1</m:t>
                        </m:r>
                        <m:r>
                          <m:t xml:space="preserve">,</m:t>
                        </m:r>
                        <m:r>
                          <m:t xml:space="preserve">0</m:t>
                        </m:r>
                      </m:e>
                    </m:d>
                  </m:oMath>
                </a14:m>
              </a:p>
            </p:txBody>
          </p:sp>
        </mc:Choice>
        <mc:Fallback/>
      </mc:AlternateContent>
      <p:sp>
        <p:nvSpPr>
          <p:cNvPr id="1051" name="CustomShape 2"/>
          <p:cNvSpPr/>
          <p:nvPr/>
        </p:nvSpPr>
        <p:spPr>
          <a:xfrm>
            <a:off x="6558480" y="1901160"/>
            <a:ext cx="833040" cy="399600"/>
          </a:xfrm>
          <a:prstGeom prst="rect">
            <a:avLst/>
          </a:prstGeom>
          <a:blipFill rotWithShape="0">
            <a:blip r:embed="rId1"/>
            <a:stretch>
              <a:fillRect l="0" t="0" r="0" b="-1362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052" name="Group 3"/>
          <p:cNvGrpSpPr/>
          <p:nvPr/>
        </p:nvGrpSpPr>
        <p:grpSpPr>
          <a:xfrm>
            <a:off x="3037680" y="1591200"/>
            <a:ext cx="3053520" cy="871920"/>
            <a:chOff x="3037680" y="1591200"/>
            <a:chExt cx="3053520" cy="871920"/>
          </a:xfrm>
        </p:grpSpPr>
        <p:sp>
          <p:nvSpPr>
            <p:cNvPr id="1053" name="CustomShape 4"/>
            <p:cNvSpPr/>
            <p:nvPr/>
          </p:nvSpPr>
          <p:spPr>
            <a:xfrm rot="21133200">
              <a:off x="3188520" y="1873440"/>
              <a:ext cx="2892600" cy="342000"/>
            </a:xfrm>
            <a:custGeom>
              <a:avLst/>
              <a:gdLst/>
              <a:ahLst/>
              <a:rect l="l" t="t" r="r" b="b"/>
              <a:pathLst>
                <a:path w="3044546" h="1913911">
                  <a:moveTo>
                    <a:pt x="0" y="1894180"/>
                  </a:moveTo>
                  <a:lnTo>
                    <a:pt x="1447800" y="385420"/>
                  </a:lnTo>
                  <a:lnTo>
                    <a:pt x="3044546" y="0"/>
                  </a:lnTo>
                  <a:lnTo>
                    <a:pt x="2866413" y="1913911"/>
                  </a:lnTo>
                  <a:lnTo>
                    <a:pt x="0" y="189418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54" name="Group 5"/>
            <p:cNvGrpSpPr/>
            <p:nvPr/>
          </p:nvGrpSpPr>
          <p:grpSpPr>
            <a:xfrm>
              <a:off x="3037680" y="1591200"/>
              <a:ext cx="3049560" cy="871920"/>
              <a:chOff x="3037680" y="1591200"/>
              <a:chExt cx="3049560" cy="871920"/>
            </a:xfrm>
          </p:grpSpPr>
          <p:sp>
            <p:nvSpPr>
              <p:cNvPr id="1055" name="Line 6"/>
              <p:cNvSpPr/>
              <p:nvPr/>
            </p:nvSpPr>
            <p:spPr>
              <a:xfrm flipV="1">
                <a:off x="4162680" y="1670040"/>
                <a:ext cx="1918800" cy="34920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1056" name="Line 7"/>
              <p:cNvSpPr/>
              <p:nvPr/>
            </p:nvSpPr>
            <p:spPr>
              <a:xfrm flipH="1">
                <a:off x="5887800" y="1675440"/>
                <a:ext cx="152640" cy="41472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1057" name="Line 8"/>
              <p:cNvSpPr/>
              <p:nvPr/>
            </p:nvSpPr>
            <p:spPr>
              <a:xfrm flipH="1">
                <a:off x="3037680" y="2017080"/>
                <a:ext cx="3049560" cy="41292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1058" name="Line 9"/>
              <p:cNvSpPr/>
              <p:nvPr/>
            </p:nvSpPr>
            <p:spPr>
              <a:xfrm flipV="1">
                <a:off x="3042360" y="1831320"/>
                <a:ext cx="1857600" cy="63180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1059" name="CustomShape 10"/>
              <p:cNvSpPr/>
              <p:nvPr/>
            </p:nvSpPr>
            <p:spPr>
              <a:xfrm rot="21133200">
                <a:off x="5079960" y="1647000"/>
                <a:ext cx="863640" cy="584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mc:AlternateContent>
        <mc:Choice xmlns:a14="http://schemas.microsoft.com/office/drawing/2010/main" Requires="a14">
          <p:sp>
            <p:nvSpPr>
              <p:cNvPr id="1060" name="Formula 11"/>
              <p:cNvSpPr txBox="1"/>
              <p:nvPr/>
            </p:nvSpPr>
            <p:spPr>
              <a:xfrm>
                <a:off x="4527360" y="1709640"/>
                <a:ext cx="86472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61" name="CustomShape 12"/>
          <p:cNvSpPr/>
          <p:nvPr/>
        </p:nvSpPr>
        <p:spPr>
          <a:xfrm>
            <a:off x="4527360" y="1709640"/>
            <a:ext cx="864720" cy="58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2" name="TextShape 13"/>
          <p:cNvSpPr txBox="1"/>
          <p:nvPr/>
        </p:nvSpPr>
        <p:spPr>
          <a:xfrm>
            <a:off x="438120" y="114480"/>
            <a:ext cx="8229240" cy="82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Hyperplane Decompositions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063" name="TextShape 14"/>
          <p:cNvSpPr txBox="1"/>
          <p:nvPr/>
        </p:nvSpPr>
        <p:spPr>
          <a:xfrm>
            <a:off x="322200" y="3626280"/>
            <a:ext cx="8367480" cy="29703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cc"/>
                </a:solidFill>
                <a:latin typeface="Candara"/>
              </a:rPr>
              <a:t>             </a:t>
            </a:r>
            <a:r>
              <a:rPr b="0" lang="en-US" sz="3200" spc="-1" strike="noStrike">
                <a:solidFill>
                  <a:srgbClr val="000000"/>
                </a:solidFill>
                <a:latin typeface="Cambria Math"/>
              </a:rPr>
              <a:t>}</a:t>
            </a:r>
            <a:r>
              <a:rPr b="0" lang="en-US" sz="3200" spc="-1" strike="noStrike">
                <a:solidFill>
                  <a:srgbClr val="0000cc"/>
                </a:solidFill>
                <a:latin typeface="Cambria Math"/>
              </a:rPr>
              <a:t>|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cc"/>
                </a:solidFill>
                <a:latin typeface="Candara"/>
              </a:rPr>
              <a:t>             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cc"/>
                </a:solidFill>
                <a:latin typeface="Candara"/>
              </a:rPr>
              <a:t>                   </a:t>
            </a:r>
            <a:r>
              <a:rPr b="0" lang="en-US" sz="3200" spc="-1" strike="noStrike">
                <a:solidFill>
                  <a:srgbClr val="0000cc"/>
                </a:solidFill>
                <a:latin typeface="Candara"/>
              </a:rPr>
              <a:t>(off by )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cc"/>
                </a:solidFill>
                <a:latin typeface="Candara"/>
              </a:rPr>
              <a:t>             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064" name="TextShape 15"/>
          <p:cNvSpPr txBox="1"/>
          <p:nvPr/>
        </p:nvSpPr>
        <p:spPr>
          <a:xfrm>
            <a:off x="322200" y="3626280"/>
            <a:ext cx="8367480" cy="29703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65" name="Formula 16"/>
              <p:cNvSpPr txBox="1"/>
              <p:nvPr/>
            </p:nvSpPr>
            <p:spPr>
              <a:xfrm>
                <a:off x="6564960" y="2458080"/>
                <a:ext cx="71100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ℤ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1066" name="CustomShape 17"/>
          <p:cNvSpPr/>
          <p:nvPr/>
        </p:nvSpPr>
        <p:spPr>
          <a:xfrm>
            <a:off x="6564960" y="2458080"/>
            <a:ext cx="711000" cy="58428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67" name="Formula 18"/>
              <p:cNvSpPr txBox="1"/>
              <p:nvPr/>
            </p:nvSpPr>
            <p:spPr>
              <a:xfrm>
                <a:off x="2111040" y="3140640"/>
                <a:ext cx="82296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rPr>
                        <m:lit/>
                        <m:nor/>
                      </m:rPr>
                      <m:t xml:space="preserve">=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68" name="CustomShape 19"/>
          <p:cNvSpPr/>
          <p:nvPr/>
        </p:nvSpPr>
        <p:spPr>
          <a:xfrm>
            <a:off x="2111040" y="3140640"/>
            <a:ext cx="822960" cy="3996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069" name="Formula 20"/>
              <p:cNvSpPr txBox="1"/>
              <p:nvPr/>
            </p:nvSpPr>
            <p:spPr>
              <a:xfrm>
                <a:off x="6153480" y="3140640"/>
                <a:ext cx="82296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1</m:t>
                        </m:r>
                      </m:sub>
                    </m:sSub>
                    <m:r>
                      <m:rPr>
                        <m:lit/>
                        <m:nor/>
                      </m:rPr>
                      <m:t xml:space="preserve">=</m:t>
                    </m:r>
                    <m:r>
                      <m:t xml:space="preserve">8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070" name="CustomShape 21"/>
          <p:cNvSpPr/>
          <p:nvPr/>
        </p:nvSpPr>
        <p:spPr>
          <a:xfrm>
            <a:off x="6153480" y="3140640"/>
            <a:ext cx="822960" cy="399600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071" name="Group 22"/>
          <p:cNvGrpSpPr/>
          <p:nvPr/>
        </p:nvGrpSpPr>
        <p:grpSpPr>
          <a:xfrm>
            <a:off x="2570400" y="1253520"/>
            <a:ext cx="3987360" cy="1838520"/>
            <a:chOff x="2570400" y="1253520"/>
            <a:chExt cx="3987360" cy="1838520"/>
          </a:xfrm>
        </p:grpSpPr>
        <p:sp>
          <p:nvSpPr>
            <p:cNvPr id="1072" name="Line 23"/>
            <p:cNvSpPr/>
            <p:nvPr/>
          </p:nvSpPr>
          <p:spPr>
            <a:xfrm>
              <a:off x="2570400" y="1267920"/>
              <a:ext cx="0" cy="1799640"/>
            </a:xfrm>
            <a:prstGeom prst="line">
              <a:avLst/>
            </a:prstGeom>
            <a:ln w="28440">
              <a:solidFill>
                <a:srgbClr val="9900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3" name="Line 24"/>
            <p:cNvSpPr/>
            <p:nvPr/>
          </p:nvSpPr>
          <p:spPr>
            <a:xfrm>
              <a:off x="3233160" y="1292760"/>
              <a:ext cx="0" cy="1799280"/>
            </a:xfrm>
            <a:prstGeom prst="line">
              <a:avLst/>
            </a:prstGeom>
            <a:ln w="28440">
              <a:solidFill>
                <a:srgbClr val="9900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4" name="Line 25"/>
            <p:cNvSpPr/>
            <p:nvPr/>
          </p:nvSpPr>
          <p:spPr>
            <a:xfrm>
              <a:off x="3906720" y="1285560"/>
              <a:ext cx="0" cy="1799640"/>
            </a:xfrm>
            <a:prstGeom prst="line">
              <a:avLst/>
            </a:prstGeom>
            <a:ln w="28440">
              <a:solidFill>
                <a:srgbClr val="9900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5" name="Line 26"/>
            <p:cNvSpPr/>
            <p:nvPr/>
          </p:nvSpPr>
          <p:spPr>
            <a:xfrm>
              <a:off x="4559040" y="1289160"/>
              <a:ext cx="0" cy="1799640"/>
            </a:xfrm>
            <a:prstGeom prst="line">
              <a:avLst/>
            </a:prstGeom>
            <a:ln w="28440">
              <a:solidFill>
                <a:srgbClr val="9900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6" name="Line 27"/>
            <p:cNvSpPr/>
            <p:nvPr/>
          </p:nvSpPr>
          <p:spPr>
            <a:xfrm>
              <a:off x="5232240" y="1281960"/>
              <a:ext cx="0" cy="1799640"/>
            </a:xfrm>
            <a:prstGeom prst="line">
              <a:avLst/>
            </a:prstGeom>
            <a:ln w="28440">
              <a:solidFill>
                <a:srgbClr val="9900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7" name="Line 28"/>
            <p:cNvSpPr/>
            <p:nvPr/>
          </p:nvSpPr>
          <p:spPr>
            <a:xfrm>
              <a:off x="5895000" y="1253520"/>
              <a:ext cx="0" cy="1799640"/>
            </a:xfrm>
            <a:prstGeom prst="line">
              <a:avLst/>
            </a:prstGeom>
            <a:ln w="28440">
              <a:solidFill>
                <a:srgbClr val="9900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8" name="Line 29"/>
            <p:cNvSpPr/>
            <p:nvPr/>
          </p:nvSpPr>
          <p:spPr>
            <a:xfrm>
              <a:off x="6557760" y="1289160"/>
              <a:ext cx="0" cy="1799640"/>
            </a:xfrm>
            <a:prstGeom prst="line">
              <a:avLst/>
            </a:prstGeom>
            <a:ln w="28440">
              <a:solidFill>
                <a:srgbClr val="990099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079" name="Group 30"/>
          <p:cNvGrpSpPr/>
          <p:nvPr/>
        </p:nvGrpSpPr>
        <p:grpSpPr>
          <a:xfrm>
            <a:off x="2537640" y="1267920"/>
            <a:ext cx="2058840" cy="1802160"/>
            <a:chOff x="2537640" y="1267920"/>
            <a:chExt cx="2058840" cy="1802160"/>
          </a:xfrm>
        </p:grpSpPr>
        <p:sp>
          <p:nvSpPr>
            <p:cNvPr id="1080" name="CustomShape 31"/>
            <p:cNvSpPr/>
            <p:nvPr/>
          </p:nvSpPr>
          <p:spPr>
            <a:xfrm>
              <a:off x="2537640" y="1267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81" name="CustomShape 32"/>
            <p:cNvSpPr/>
            <p:nvPr/>
          </p:nvSpPr>
          <p:spPr>
            <a:xfrm>
              <a:off x="2538720" y="18486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82" name="CustomShape 33"/>
            <p:cNvSpPr/>
            <p:nvPr/>
          </p:nvSpPr>
          <p:spPr>
            <a:xfrm>
              <a:off x="2537640" y="2428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83" name="CustomShape 34"/>
            <p:cNvSpPr/>
            <p:nvPr/>
          </p:nvSpPr>
          <p:spPr>
            <a:xfrm>
              <a:off x="2537640" y="30096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84" name="CustomShape 35"/>
            <p:cNvSpPr/>
            <p:nvPr/>
          </p:nvSpPr>
          <p:spPr>
            <a:xfrm>
              <a:off x="3202200" y="1269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85" name="CustomShape 36"/>
            <p:cNvSpPr/>
            <p:nvPr/>
          </p:nvSpPr>
          <p:spPr>
            <a:xfrm>
              <a:off x="3203280" y="18493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86" name="CustomShape 37"/>
            <p:cNvSpPr/>
            <p:nvPr/>
          </p:nvSpPr>
          <p:spPr>
            <a:xfrm>
              <a:off x="3202200" y="2430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87" name="CustomShape 38"/>
            <p:cNvSpPr/>
            <p:nvPr/>
          </p:nvSpPr>
          <p:spPr>
            <a:xfrm>
              <a:off x="3202200" y="30103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88" name="CustomShape 39"/>
            <p:cNvSpPr/>
            <p:nvPr/>
          </p:nvSpPr>
          <p:spPr>
            <a:xfrm>
              <a:off x="3866760" y="1269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89" name="CustomShape 40"/>
            <p:cNvSpPr/>
            <p:nvPr/>
          </p:nvSpPr>
          <p:spPr>
            <a:xfrm>
              <a:off x="3867840" y="1850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90" name="CustomShape 41"/>
            <p:cNvSpPr/>
            <p:nvPr/>
          </p:nvSpPr>
          <p:spPr>
            <a:xfrm>
              <a:off x="3866760" y="2430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91" name="CustomShape 42"/>
            <p:cNvSpPr/>
            <p:nvPr/>
          </p:nvSpPr>
          <p:spPr>
            <a:xfrm>
              <a:off x="3866760" y="3011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92" name="CustomShape 43"/>
            <p:cNvSpPr/>
            <p:nvPr/>
          </p:nvSpPr>
          <p:spPr>
            <a:xfrm>
              <a:off x="4529520" y="1270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93" name="CustomShape 44"/>
            <p:cNvSpPr/>
            <p:nvPr/>
          </p:nvSpPr>
          <p:spPr>
            <a:xfrm>
              <a:off x="4530600" y="18514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94" name="CustomShape 45"/>
            <p:cNvSpPr/>
            <p:nvPr/>
          </p:nvSpPr>
          <p:spPr>
            <a:xfrm>
              <a:off x="4529520" y="2431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95" name="CustomShape 46"/>
            <p:cNvSpPr/>
            <p:nvPr/>
          </p:nvSpPr>
          <p:spPr>
            <a:xfrm>
              <a:off x="4529520" y="30124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096" name="Group 47"/>
          <p:cNvGrpSpPr/>
          <p:nvPr/>
        </p:nvGrpSpPr>
        <p:grpSpPr>
          <a:xfrm>
            <a:off x="5194080" y="1262520"/>
            <a:ext cx="1394280" cy="1801080"/>
            <a:chOff x="5194080" y="1262520"/>
            <a:chExt cx="1394280" cy="1801080"/>
          </a:xfrm>
        </p:grpSpPr>
        <p:sp>
          <p:nvSpPr>
            <p:cNvPr id="1097" name="CustomShape 48"/>
            <p:cNvSpPr/>
            <p:nvPr/>
          </p:nvSpPr>
          <p:spPr>
            <a:xfrm>
              <a:off x="5194080" y="1262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98" name="CustomShape 49"/>
            <p:cNvSpPr/>
            <p:nvPr/>
          </p:nvSpPr>
          <p:spPr>
            <a:xfrm>
              <a:off x="5195160" y="1843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99" name="CustomShape 50"/>
            <p:cNvSpPr/>
            <p:nvPr/>
          </p:nvSpPr>
          <p:spPr>
            <a:xfrm>
              <a:off x="5194080" y="2423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00" name="CustomShape 51"/>
            <p:cNvSpPr/>
            <p:nvPr/>
          </p:nvSpPr>
          <p:spPr>
            <a:xfrm>
              <a:off x="5194080" y="3004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01" name="CustomShape 52"/>
            <p:cNvSpPr/>
            <p:nvPr/>
          </p:nvSpPr>
          <p:spPr>
            <a:xfrm>
              <a:off x="5858640" y="12632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02" name="CustomShape 53"/>
            <p:cNvSpPr/>
            <p:nvPr/>
          </p:nvSpPr>
          <p:spPr>
            <a:xfrm>
              <a:off x="5859720" y="1843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03" name="CustomShape 54"/>
            <p:cNvSpPr/>
            <p:nvPr/>
          </p:nvSpPr>
          <p:spPr>
            <a:xfrm>
              <a:off x="5858640" y="24242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04" name="CustomShape 55"/>
            <p:cNvSpPr/>
            <p:nvPr/>
          </p:nvSpPr>
          <p:spPr>
            <a:xfrm>
              <a:off x="5858640" y="3004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05" name="CustomShape 56"/>
            <p:cNvSpPr/>
            <p:nvPr/>
          </p:nvSpPr>
          <p:spPr>
            <a:xfrm>
              <a:off x="6521400" y="12646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06" name="CustomShape 57"/>
            <p:cNvSpPr/>
            <p:nvPr/>
          </p:nvSpPr>
          <p:spPr>
            <a:xfrm>
              <a:off x="6522480" y="1845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07" name="CustomShape 58"/>
            <p:cNvSpPr/>
            <p:nvPr/>
          </p:nvSpPr>
          <p:spPr>
            <a:xfrm>
              <a:off x="6521400" y="24256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08" name="CustomShape 59"/>
            <p:cNvSpPr/>
            <p:nvPr/>
          </p:nvSpPr>
          <p:spPr>
            <a:xfrm>
              <a:off x="6521400" y="3006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mc:AlternateContent>
        <mc:Choice xmlns:a14="http://schemas.microsoft.com/office/drawing/2010/main" Requires="a14">
          <p:sp>
            <p:nvSpPr>
              <p:cNvPr id="1109" name="Formula 60"/>
              <p:cNvSpPr txBox="1"/>
              <p:nvPr/>
            </p:nvSpPr>
            <p:spPr>
              <a:xfrm>
                <a:off x="6796800" y="1484640"/>
                <a:ext cx="38916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10" name="CustomShape 61"/>
          <p:cNvSpPr/>
          <p:nvPr/>
        </p:nvSpPr>
        <p:spPr>
          <a:xfrm>
            <a:off x="6796800" y="1484640"/>
            <a:ext cx="389160" cy="399600"/>
          </a:xfrm>
          <a:prstGeom prst="rect">
            <a:avLst/>
          </a:prstGeom>
          <a:blipFill rotWithShape="0">
            <a:blip r:embed="rId7"/>
            <a:stretch>
              <a:fillRect l="0" t="0" r="0" b="-767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1" name="CustomShape 62"/>
          <p:cNvSpPr/>
          <p:nvPr/>
        </p:nvSpPr>
        <p:spPr>
          <a:xfrm>
            <a:off x="6009840" y="1679760"/>
            <a:ext cx="27000" cy="27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12" name="CustomShape 63"/>
          <p:cNvSpPr/>
          <p:nvPr/>
        </p:nvSpPr>
        <p:spPr>
          <a:xfrm>
            <a:off x="3121560" y="2410200"/>
            <a:ext cx="27000" cy="27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113" name="Formula 64"/>
              <p:cNvSpPr txBox="1"/>
              <p:nvPr/>
            </p:nvSpPr>
            <p:spPr>
              <a:xfrm>
                <a:off x="3027240" y="3139200"/>
                <a:ext cx="38304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2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14" name="CustomShape 65"/>
          <p:cNvSpPr/>
          <p:nvPr/>
        </p:nvSpPr>
        <p:spPr>
          <a:xfrm>
            <a:off x="3027240" y="3139200"/>
            <a:ext cx="383040" cy="399600"/>
          </a:xfrm>
          <a:prstGeom prst="rect">
            <a:avLst/>
          </a:prstGeom>
          <a:blipFill rotWithShape="0">
            <a:blip r:embed="rId8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15" name="Formula 66"/>
              <p:cNvSpPr txBox="1"/>
              <p:nvPr/>
            </p:nvSpPr>
            <p:spPr>
              <a:xfrm>
                <a:off x="3707640" y="3139200"/>
                <a:ext cx="38304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3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16" name="CustomShape 67"/>
          <p:cNvSpPr/>
          <p:nvPr/>
        </p:nvSpPr>
        <p:spPr>
          <a:xfrm>
            <a:off x="3707640" y="3139200"/>
            <a:ext cx="383040" cy="399600"/>
          </a:xfrm>
          <a:prstGeom prst="rect">
            <a:avLst/>
          </a:prstGeom>
          <a:blipFill rotWithShape="0">
            <a:blip r:embed="rId9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17" name="Formula 68"/>
              <p:cNvSpPr txBox="1"/>
              <p:nvPr/>
            </p:nvSpPr>
            <p:spPr>
              <a:xfrm>
                <a:off x="4365000" y="3140640"/>
                <a:ext cx="38304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4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18" name="CustomShape 69"/>
          <p:cNvSpPr/>
          <p:nvPr/>
        </p:nvSpPr>
        <p:spPr>
          <a:xfrm>
            <a:off x="4365000" y="3140640"/>
            <a:ext cx="383040" cy="399600"/>
          </a:xfrm>
          <a:prstGeom prst="rect">
            <a:avLst/>
          </a:prstGeom>
          <a:blipFill rotWithShape="0">
            <a:blip r:embed="rId10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19" name="Formula 70"/>
              <p:cNvSpPr txBox="1"/>
              <p:nvPr/>
            </p:nvSpPr>
            <p:spPr>
              <a:xfrm>
                <a:off x="5035680" y="3138120"/>
                <a:ext cx="38304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6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20" name="CustomShape 71"/>
          <p:cNvSpPr/>
          <p:nvPr/>
        </p:nvSpPr>
        <p:spPr>
          <a:xfrm>
            <a:off x="5035680" y="3138120"/>
            <a:ext cx="383040" cy="399600"/>
          </a:xfrm>
          <a:prstGeom prst="rect">
            <a:avLst/>
          </a:prstGeom>
          <a:blipFill rotWithShape="0">
            <a:blip r:embed="rId1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21" name="Formula 72"/>
              <p:cNvSpPr txBox="1"/>
              <p:nvPr/>
            </p:nvSpPr>
            <p:spPr>
              <a:xfrm>
                <a:off x="5695560" y="3139200"/>
                <a:ext cx="38304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7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22" name="CustomShape 73"/>
          <p:cNvSpPr/>
          <p:nvPr/>
        </p:nvSpPr>
        <p:spPr>
          <a:xfrm>
            <a:off x="5695560" y="3139200"/>
            <a:ext cx="383040" cy="399600"/>
          </a:xfrm>
          <a:prstGeom prst="rect">
            <a:avLst/>
          </a:prstGeom>
          <a:blipFill rotWithShape="0">
            <a:blip r:embed="rId1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3" name="Line 74"/>
          <p:cNvSpPr/>
          <p:nvPr/>
        </p:nvSpPr>
        <p:spPr>
          <a:xfrm flipH="1">
            <a:off x="3908880" y="2158560"/>
            <a:ext cx="2880" cy="17100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Line 75"/>
          <p:cNvSpPr/>
          <p:nvPr/>
        </p:nvSpPr>
        <p:spPr>
          <a:xfrm flipH="1">
            <a:off x="4558320" y="1959120"/>
            <a:ext cx="2880" cy="26424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Line 76"/>
          <p:cNvSpPr/>
          <p:nvPr/>
        </p:nvSpPr>
        <p:spPr>
          <a:xfrm>
            <a:off x="5232240" y="1825560"/>
            <a:ext cx="1080" cy="32148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Line 77"/>
          <p:cNvSpPr/>
          <p:nvPr/>
        </p:nvSpPr>
        <p:spPr>
          <a:xfrm>
            <a:off x="5896440" y="1696320"/>
            <a:ext cx="0" cy="34812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Line 78"/>
          <p:cNvSpPr/>
          <p:nvPr/>
        </p:nvSpPr>
        <p:spPr>
          <a:xfrm flipH="1">
            <a:off x="3236760" y="2381040"/>
            <a:ext cx="1440" cy="61920"/>
          </a:xfrm>
          <a:prstGeom prst="line">
            <a:avLst/>
          </a:prstGeom>
          <a:ln w="1908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Line 79"/>
          <p:cNvSpPr/>
          <p:nvPr/>
        </p:nvSpPr>
        <p:spPr>
          <a:xfrm flipV="1">
            <a:off x="6569640" y="1881360"/>
            <a:ext cx="661680" cy="360"/>
          </a:xfrm>
          <a:prstGeom prst="line">
            <a:avLst/>
          </a:prstGeom>
          <a:ln w="28440">
            <a:solidFill>
              <a:srgbClr val="990099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mc:AlternateContent>
        <mc:Choice xmlns:a14="http://schemas.microsoft.com/office/drawing/2010/main" Requires="a14">
          <p:sp>
            <p:nvSpPr>
              <p:cNvPr id="1129" name="Formula 80"/>
              <p:cNvSpPr txBox="1"/>
              <p:nvPr/>
            </p:nvSpPr>
            <p:spPr>
              <a:xfrm>
                <a:off x="299520" y="1828800"/>
                <a:ext cx="212148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rPr>
                            <m:lit/>
                            <m:nor/>
                          </m:rPr>
                          <m:t xml:space="preserve">width</m:t>
                        </m:r>
                      </m:e>
                      <m:sub>
                        <m:r>
                          <m:t xml:space="preserve">𝐾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𝑦</m:t>
                        </m:r>
                      </m:e>
                    </m:d>
                    <m:r>
                      <m:t xml:space="preserve">=</m:t>
                    </m:r>
                    <m:r>
                      <m:t xml:space="preserve">6.3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30" name="CustomShape 81"/>
          <p:cNvSpPr/>
          <p:nvPr/>
        </p:nvSpPr>
        <p:spPr>
          <a:xfrm>
            <a:off x="299520" y="1828800"/>
            <a:ext cx="2121480" cy="399600"/>
          </a:xfrm>
          <a:prstGeom prst="rect">
            <a:avLst/>
          </a:prstGeom>
          <a:blipFill rotWithShape="0">
            <a:blip r:embed="rId13"/>
            <a:stretch>
              <a:fillRect l="0" t="0" r="0" b="-599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31" name="Formula 82"/>
              <p:cNvSpPr txBox="1"/>
              <p:nvPr/>
            </p:nvSpPr>
            <p:spPr>
              <a:xfrm>
                <a:off x="5929200" y="1300320"/>
                <a:ext cx="79200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𝑚𝑎𝑥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132" name="CustomShape 83"/>
          <p:cNvSpPr/>
          <p:nvPr/>
        </p:nvSpPr>
        <p:spPr>
          <a:xfrm>
            <a:off x="5929200" y="1300320"/>
            <a:ext cx="792000" cy="399600"/>
          </a:xfrm>
          <a:prstGeom prst="rect">
            <a:avLst/>
          </a:prstGeom>
          <a:blipFill rotWithShape="0">
            <a:blip r:embed="rId14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33" name="Formula 84"/>
              <p:cNvSpPr txBox="1"/>
              <p:nvPr/>
            </p:nvSpPr>
            <p:spPr>
              <a:xfrm>
                <a:off x="2500920" y="2324520"/>
                <a:ext cx="75024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𝑚𝑖𝑛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134" name="CustomShape 85"/>
          <p:cNvSpPr/>
          <p:nvPr/>
        </p:nvSpPr>
        <p:spPr>
          <a:xfrm>
            <a:off x="2500920" y="2324520"/>
            <a:ext cx="750240" cy="399600"/>
          </a:xfrm>
          <a:prstGeom prst="rect">
            <a:avLst/>
          </a:prstGeom>
          <a:blipFill rotWithShape="0">
            <a:blip r:embed="rId15"/>
            <a:stretch>
              <a:fillRect l="0" t="0" r="0" b="-149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35" name="Formula 86"/>
              <p:cNvSpPr txBox="1"/>
              <p:nvPr/>
            </p:nvSpPr>
            <p:spPr>
              <a:xfrm>
                <a:off x="2634840" y="2639880"/>
                <a:ext cx="57852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1.9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36" name="CustomShape 87"/>
          <p:cNvSpPr/>
          <p:nvPr/>
        </p:nvSpPr>
        <p:spPr>
          <a:xfrm>
            <a:off x="2634840" y="2639880"/>
            <a:ext cx="578520" cy="399600"/>
          </a:xfrm>
          <a:prstGeom prst="rect">
            <a:avLst/>
          </a:prstGeom>
          <a:blipFill rotWithShape="0">
            <a:blip r:embed="rId16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37" name="Formula 88"/>
              <p:cNvSpPr txBox="1"/>
              <p:nvPr/>
            </p:nvSpPr>
            <p:spPr>
              <a:xfrm>
                <a:off x="5962320" y="1657440"/>
                <a:ext cx="57852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7.2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38" name="CustomShape 89"/>
          <p:cNvSpPr/>
          <p:nvPr/>
        </p:nvSpPr>
        <p:spPr>
          <a:xfrm>
            <a:off x="5962320" y="1657440"/>
            <a:ext cx="578520" cy="399600"/>
          </a:xfrm>
          <a:prstGeom prst="rect">
            <a:avLst/>
          </a:prstGeom>
          <a:blipFill rotWithShape="0">
            <a:blip r:embed="rId17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52720"/>
            <a:ext cx="8229240" cy="6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Outline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05960" y="1520280"/>
            <a:ext cx="8196480" cy="33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14440" indent="-514080">
              <a:lnSpc>
                <a:spcPct val="100000"/>
              </a:lnSpc>
              <a:buClr>
                <a:srgbClr val="990099"/>
              </a:buClr>
              <a:buFont typeface="StarSymbol"/>
              <a:buAutoNum type="arabicPeriod"/>
            </a:pPr>
            <a:r>
              <a:rPr b="0" lang="en-US" sz="3600" spc="-1" strike="noStrike">
                <a:solidFill>
                  <a:srgbClr val="990099"/>
                </a:solidFill>
                <a:latin typeface="Candara"/>
                <a:ea typeface="Cambria Math"/>
              </a:rPr>
              <a:t>Anatomy of IP Algorithms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990099"/>
              </a:buClr>
              <a:buFont typeface="StarSymbol"/>
              <a:buAutoNum type="arabicPeriod"/>
            </a:pPr>
            <a:r>
              <a:rPr b="0" lang="en-US" sz="3600" spc="-1" strike="noStrike">
                <a:solidFill>
                  <a:srgbClr val="990099"/>
                </a:solidFill>
                <a:latin typeface="Candara"/>
                <a:ea typeface="Cambria Math"/>
              </a:rPr>
              <a:t>Approximate IP and Exact IP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6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990099"/>
              </a:buClr>
              <a:buFont typeface="StarSymbol"/>
              <a:buAutoNum type="arabicPeriod"/>
            </a:pPr>
            <a:r>
              <a:rPr b="0" lang="en-US" sz="3600" spc="-1" strike="noStrike">
                <a:solidFill>
                  <a:srgbClr val="990099"/>
                </a:solidFill>
                <a:latin typeface="Candara"/>
                <a:ea typeface="Cambria Math"/>
              </a:rPr>
              <a:t>Fast IP Algorithms via Approximate IP</a:t>
            </a:r>
            <a:br/>
            <a:r>
              <a:rPr b="0" lang="en-US" sz="3600" spc="-1" strike="noStrike">
                <a:solidFill>
                  <a:srgbClr val="d9d9d9"/>
                </a:solidFill>
                <a:latin typeface="Candara"/>
              </a:rPr>
              <a:t> 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9" name="Group 1"/>
          <p:cNvGrpSpPr/>
          <p:nvPr/>
        </p:nvGrpSpPr>
        <p:grpSpPr>
          <a:xfrm>
            <a:off x="3037680" y="1591200"/>
            <a:ext cx="3053520" cy="871920"/>
            <a:chOff x="3037680" y="1591200"/>
            <a:chExt cx="3053520" cy="871920"/>
          </a:xfrm>
        </p:grpSpPr>
        <p:sp>
          <p:nvSpPr>
            <p:cNvPr id="1140" name="CustomShape 2"/>
            <p:cNvSpPr/>
            <p:nvPr/>
          </p:nvSpPr>
          <p:spPr>
            <a:xfrm rot="21133200">
              <a:off x="3188520" y="1873440"/>
              <a:ext cx="2892600" cy="342000"/>
            </a:xfrm>
            <a:custGeom>
              <a:avLst/>
              <a:gdLst/>
              <a:ahLst/>
              <a:rect l="l" t="t" r="r" b="b"/>
              <a:pathLst>
                <a:path w="3044546" h="1913911">
                  <a:moveTo>
                    <a:pt x="0" y="1894180"/>
                  </a:moveTo>
                  <a:lnTo>
                    <a:pt x="1447800" y="385420"/>
                  </a:lnTo>
                  <a:lnTo>
                    <a:pt x="3044546" y="0"/>
                  </a:lnTo>
                  <a:lnTo>
                    <a:pt x="2866413" y="1913911"/>
                  </a:lnTo>
                  <a:lnTo>
                    <a:pt x="0" y="189418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41" name="Group 3"/>
            <p:cNvGrpSpPr/>
            <p:nvPr/>
          </p:nvGrpSpPr>
          <p:grpSpPr>
            <a:xfrm>
              <a:off x="3037680" y="1591200"/>
              <a:ext cx="3049560" cy="871920"/>
              <a:chOff x="3037680" y="1591200"/>
              <a:chExt cx="3049560" cy="871920"/>
            </a:xfrm>
          </p:grpSpPr>
          <p:sp>
            <p:nvSpPr>
              <p:cNvPr id="1142" name="Line 4"/>
              <p:cNvSpPr/>
              <p:nvPr/>
            </p:nvSpPr>
            <p:spPr>
              <a:xfrm flipV="1">
                <a:off x="4162680" y="1670040"/>
                <a:ext cx="1918800" cy="34920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1143" name="Line 5"/>
              <p:cNvSpPr/>
              <p:nvPr/>
            </p:nvSpPr>
            <p:spPr>
              <a:xfrm flipH="1">
                <a:off x="5887800" y="1675440"/>
                <a:ext cx="152640" cy="41472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1144" name="Line 6"/>
              <p:cNvSpPr/>
              <p:nvPr/>
            </p:nvSpPr>
            <p:spPr>
              <a:xfrm flipH="1">
                <a:off x="3037680" y="2017080"/>
                <a:ext cx="3049560" cy="41292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1145" name="Line 7"/>
              <p:cNvSpPr/>
              <p:nvPr/>
            </p:nvSpPr>
            <p:spPr>
              <a:xfrm flipV="1">
                <a:off x="3042360" y="1831320"/>
                <a:ext cx="1857600" cy="63180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1146" name="CustomShape 8"/>
              <p:cNvSpPr/>
              <p:nvPr/>
            </p:nvSpPr>
            <p:spPr>
              <a:xfrm rot="21133200">
                <a:off x="5079960" y="1647000"/>
                <a:ext cx="863640" cy="584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47" name="TextShape 9"/>
          <p:cNvSpPr txBox="1"/>
          <p:nvPr/>
        </p:nvSpPr>
        <p:spPr>
          <a:xfrm>
            <a:off x="438120" y="122760"/>
            <a:ext cx="8229240" cy="82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Lattice Width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148" name="TextShape 10"/>
          <p:cNvSpPr txBox="1"/>
          <p:nvPr/>
        </p:nvSpPr>
        <p:spPr>
          <a:xfrm>
            <a:off x="169920" y="3426480"/>
            <a:ext cx="8367480" cy="3345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cc"/>
                </a:solidFill>
                <a:latin typeface="Candara"/>
              </a:rPr>
              <a:t>width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Nearly tight relaxation for minimizing number of  dimensional sub-problems.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 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149" name="TextShape 11"/>
          <p:cNvSpPr txBox="1"/>
          <p:nvPr/>
        </p:nvSpPr>
        <p:spPr>
          <a:xfrm>
            <a:off x="169920" y="3426480"/>
            <a:ext cx="8367480" cy="3345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50" name="Formula 12"/>
              <p:cNvSpPr txBox="1"/>
              <p:nvPr/>
            </p:nvSpPr>
            <p:spPr>
              <a:xfrm>
                <a:off x="6564960" y="2458080"/>
                <a:ext cx="71100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ℤ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1151" name="CustomShape 13"/>
          <p:cNvSpPr/>
          <p:nvPr/>
        </p:nvSpPr>
        <p:spPr>
          <a:xfrm>
            <a:off x="6564960" y="2458080"/>
            <a:ext cx="711000" cy="58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152" name="Group 14"/>
          <p:cNvGrpSpPr/>
          <p:nvPr/>
        </p:nvGrpSpPr>
        <p:grpSpPr>
          <a:xfrm>
            <a:off x="2537640" y="1267920"/>
            <a:ext cx="2058840" cy="1802160"/>
            <a:chOff x="2537640" y="1267920"/>
            <a:chExt cx="2058840" cy="1802160"/>
          </a:xfrm>
        </p:grpSpPr>
        <p:sp>
          <p:nvSpPr>
            <p:cNvPr id="1153" name="CustomShape 15"/>
            <p:cNvSpPr/>
            <p:nvPr/>
          </p:nvSpPr>
          <p:spPr>
            <a:xfrm>
              <a:off x="2537640" y="1267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54" name="CustomShape 16"/>
            <p:cNvSpPr/>
            <p:nvPr/>
          </p:nvSpPr>
          <p:spPr>
            <a:xfrm>
              <a:off x="2538720" y="18486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55" name="CustomShape 17"/>
            <p:cNvSpPr/>
            <p:nvPr/>
          </p:nvSpPr>
          <p:spPr>
            <a:xfrm>
              <a:off x="2537640" y="2428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56" name="CustomShape 18"/>
            <p:cNvSpPr/>
            <p:nvPr/>
          </p:nvSpPr>
          <p:spPr>
            <a:xfrm>
              <a:off x="2537640" y="30096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57" name="CustomShape 19"/>
            <p:cNvSpPr/>
            <p:nvPr/>
          </p:nvSpPr>
          <p:spPr>
            <a:xfrm>
              <a:off x="3202200" y="1269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58" name="CustomShape 20"/>
            <p:cNvSpPr/>
            <p:nvPr/>
          </p:nvSpPr>
          <p:spPr>
            <a:xfrm>
              <a:off x="3203280" y="18493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59" name="CustomShape 21"/>
            <p:cNvSpPr/>
            <p:nvPr/>
          </p:nvSpPr>
          <p:spPr>
            <a:xfrm>
              <a:off x="3202200" y="2430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60" name="CustomShape 22"/>
            <p:cNvSpPr/>
            <p:nvPr/>
          </p:nvSpPr>
          <p:spPr>
            <a:xfrm>
              <a:off x="3202200" y="30103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61" name="CustomShape 23"/>
            <p:cNvSpPr/>
            <p:nvPr/>
          </p:nvSpPr>
          <p:spPr>
            <a:xfrm>
              <a:off x="3866760" y="1269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62" name="CustomShape 24"/>
            <p:cNvSpPr/>
            <p:nvPr/>
          </p:nvSpPr>
          <p:spPr>
            <a:xfrm>
              <a:off x="3867840" y="1850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63" name="CustomShape 25"/>
            <p:cNvSpPr/>
            <p:nvPr/>
          </p:nvSpPr>
          <p:spPr>
            <a:xfrm>
              <a:off x="3866760" y="2430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64" name="CustomShape 26"/>
            <p:cNvSpPr/>
            <p:nvPr/>
          </p:nvSpPr>
          <p:spPr>
            <a:xfrm>
              <a:off x="3866760" y="3011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65" name="CustomShape 27"/>
            <p:cNvSpPr/>
            <p:nvPr/>
          </p:nvSpPr>
          <p:spPr>
            <a:xfrm>
              <a:off x="4529520" y="1270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66" name="CustomShape 28"/>
            <p:cNvSpPr/>
            <p:nvPr/>
          </p:nvSpPr>
          <p:spPr>
            <a:xfrm>
              <a:off x="4530600" y="18514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67" name="CustomShape 29"/>
            <p:cNvSpPr/>
            <p:nvPr/>
          </p:nvSpPr>
          <p:spPr>
            <a:xfrm>
              <a:off x="4529520" y="2431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68" name="CustomShape 30"/>
            <p:cNvSpPr/>
            <p:nvPr/>
          </p:nvSpPr>
          <p:spPr>
            <a:xfrm>
              <a:off x="4529520" y="30124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169" name="Group 31"/>
          <p:cNvGrpSpPr/>
          <p:nvPr/>
        </p:nvGrpSpPr>
        <p:grpSpPr>
          <a:xfrm>
            <a:off x="5194080" y="1262520"/>
            <a:ext cx="1394280" cy="1801080"/>
            <a:chOff x="5194080" y="1262520"/>
            <a:chExt cx="1394280" cy="1801080"/>
          </a:xfrm>
        </p:grpSpPr>
        <p:sp>
          <p:nvSpPr>
            <p:cNvPr id="1170" name="CustomShape 32"/>
            <p:cNvSpPr/>
            <p:nvPr/>
          </p:nvSpPr>
          <p:spPr>
            <a:xfrm>
              <a:off x="5194080" y="1262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71" name="CustomShape 33"/>
            <p:cNvSpPr/>
            <p:nvPr/>
          </p:nvSpPr>
          <p:spPr>
            <a:xfrm>
              <a:off x="5195160" y="1843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72" name="CustomShape 34"/>
            <p:cNvSpPr/>
            <p:nvPr/>
          </p:nvSpPr>
          <p:spPr>
            <a:xfrm>
              <a:off x="5194080" y="2423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73" name="CustomShape 35"/>
            <p:cNvSpPr/>
            <p:nvPr/>
          </p:nvSpPr>
          <p:spPr>
            <a:xfrm>
              <a:off x="5194080" y="3004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74" name="CustomShape 36"/>
            <p:cNvSpPr/>
            <p:nvPr/>
          </p:nvSpPr>
          <p:spPr>
            <a:xfrm>
              <a:off x="5858640" y="12632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75" name="CustomShape 37"/>
            <p:cNvSpPr/>
            <p:nvPr/>
          </p:nvSpPr>
          <p:spPr>
            <a:xfrm>
              <a:off x="5859720" y="1843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76" name="CustomShape 38"/>
            <p:cNvSpPr/>
            <p:nvPr/>
          </p:nvSpPr>
          <p:spPr>
            <a:xfrm>
              <a:off x="5858640" y="24242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77" name="CustomShape 39"/>
            <p:cNvSpPr/>
            <p:nvPr/>
          </p:nvSpPr>
          <p:spPr>
            <a:xfrm>
              <a:off x="5858640" y="3004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78" name="CustomShape 40"/>
            <p:cNvSpPr/>
            <p:nvPr/>
          </p:nvSpPr>
          <p:spPr>
            <a:xfrm>
              <a:off x="6521400" y="12646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79" name="CustomShape 41"/>
            <p:cNvSpPr/>
            <p:nvPr/>
          </p:nvSpPr>
          <p:spPr>
            <a:xfrm>
              <a:off x="6522480" y="1845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80" name="CustomShape 42"/>
            <p:cNvSpPr/>
            <p:nvPr/>
          </p:nvSpPr>
          <p:spPr>
            <a:xfrm>
              <a:off x="6521400" y="24256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181" name="CustomShape 43"/>
            <p:cNvSpPr/>
            <p:nvPr/>
          </p:nvSpPr>
          <p:spPr>
            <a:xfrm>
              <a:off x="6521400" y="3006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mc:AlternateContent>
        <mc:Choice xmlns:a14="http://schemas.microsoft.com/office/drawing/2010/main" Requires="a14">
          <p:sp>
            <p:nvSpPr>
              <p:cNvPr id="1182" name="Formula 44"/>
              <p:cNvSpPr txBox="1"/>
              <p:nvPr/>
            </p:nvSpPr>
            <p:spPr>
              <a:xfrm>
                <a:off x="4527360" y="1709640"/>
                <a:ext cx="86472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83" name="CustomShape 45"/>
          <p:cNvSpPr/>
          <p:nvPr/>
        </p:nvSpPr>
        <p:spPr>
          <a:xfrm>
            <a:off x="4527360" y="1709640"/>
            <a:ext cx="864720" cy="584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84" name="Formula 46"/>
              <p:cNvSpPr txBox="1"/>
              <p:nvPr/>
            </p:nvSpPr>
            <p:spPr>
              <a:xfrm>
                <a:off x="299520" y="1828800"/>
                <a:ext cx="212148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rPr>
                            <m:lit/>
                            <m:nor/>
                          </m:rPr>
                          <m:t xml:space="preserve">width</m:t>
                        </m:r>
                      </m:e>
                      <m:sub>
                        <m:r>
                          <m:t xml:space="preserve">𝐾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𝑦</m:t>
                        </m:r>
                      </m:e>
                    </m:d>
                    <m:r>
                      <m:t xml:space="preserve">=</m:t>
                    </m:r>
                    <m:r>
                      <m:t xml:space="preserve">1.2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85" name="CustomShape 47"/>
          <p:cNvSpPr/>
          <p:nvPr/>
        </p:nvSpPr>
        <p:spPr>
          <a:xfrm>
            <a:off x="299520" y="1828800"/>
            <a:ext cx="2121480" cy="399600"/>
          </a:xfrm>
          <a:prstGeom prst="rect">
            <a:avLst/>
          </a:prstGeom>
          <a:blipFill rotWithShape="0">
            <a:blip r:embed="rId4"/>
            <a:stretch>
              <a:fillRect l="0" t="0" r="0" b="-599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186" name="Formula 48"/>
              <p:cNvSpPr txBox="1"/>
              <p:nvPr/>
            </p:nvSpPr>
            <p:spPr>
              <a:xfrm>
                <a:off x="7097400" y="1490040"/>
                <a:ext cx="38916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187" name="CustomShape 49"/>
          <p:cNvSpPr/>
          <p:nvPr/>
        </p:nvSpPr>
        <p:spPr>
          <a:xfrm>
            <a:off x="7097400" y="1490040"/>
            <a:ext cx="389160" cy="399600"/>
          </a:xfrm>
          <a:prstGeom prst="rect">
            <a:avLst/>
          </a:prstGeom>
          <a:blipFill rotWithShape="0">
            <a:blip r:embed="rId5"/>
            <a:stretch>
              <a:fillRect l="0" t="0" r="0" b="-757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8" name="Line 50"/>
          <p:cNvSpPr/>
          <p:nvPr/>
        </p:nvSpPr>
        <p:spPr>
          <a:xfrm flipV="1">
            <a:off x="7292160" y="1849320"/>
            <a:ext cx="0" cy="560880"/>
          </a:xfrm>
          <a:prstGeom prst="line">
            <a:avLst/>
          </a:prstGeom>
          <a:ln w="28440">
            <a:solidFill>
              <a:srgbClr val="990099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189" name="CustomShape 51"/>
          <p:cNvSpPr/>
          <p:nvPr/>
        </p:nvSpPr>
        <p:spPr>
          <a:xfrm flipV="1">
            <a:off x="2537640" y="1666800"/>
            <a:ext cx="4050000" cy="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CustomShape 52"/>
          <p:cNvSpPr/>
          <p:nvPr/>
        </p:nvSpPr>
        <p:spPr>
          <a:xfrm flipV="1">
            <a:off x="2524680" y="2416320"/>
            <a:ext cx="4050000" cy="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1" dur="indefinite" restart="never" nodeType="tmRoot">
          <p:childTnLst>
            <p:seq>
              <p:cTn id="132" dur="indefinite" nodeType="mainSeq"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roup 1"/>
          <p:cNvGrpSpPr/>
          <p:nvPr/>
        </p:nvGrpSpPr>
        <p:grpSpPr>
          <a:xfrm>
            <a:off x="3037680" y="1591200"/>
            <a:ext cx="3053520" cy="871920"/>
            <a:chOff x="3037680" y="1591200"/>
            <a:chExt cx="3053520" cy="871920"/>
          </a:xfrm>
        </p:grpSpPr>
        <p:sp>
          <p:nvSpPr>
            <p:cNvPr id="1192" name="CustomShape 2"/>
            <p:cNvSpPr/>
            <p:nvPr/>
          </p:nvSpPr>
          <p:spPr>
            <a:xfrm rot="21133200">
              <a:off x="3188520" y="1873440"/>
              <a:ext cx="2892600" cy="342000"/>
            </a:xfrm>
            <a:custGeom>
              <a:avLst/>
              <a:gdLst/>
              <a:ahLst/>
              <a:rect l="l" t="t" r="r" b="b"/>
              <a:pathLst>
                <a:path w="3044546" h="1913911">
                  <a:moveTo>
                    <a:pt x="0" y="1894180"/>
                  </a:moveTo>
                  <a:lnTo>
                    <a:pt x="1447800" y="385420"/>
                  </a:lnTo>
                  <a:lnTo>
                    <a:pt x="3044546" y="0"/>
                  </a:lnTo>
                  <a:lnTo>
                    <a:pt x="2866413" y="1913911"/>
                  </a:lnTo>
                  <a:lnTo>
                    <a:pt x="0" y="189418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93" name="Group 3"/>
            <p:cNvGrpSpPr/>
            <p:nvPr/>
          </p:nvGrpSpPr>
          <p:grpSpPr>
            <a:xfrm>
              <a:off x="3037680" y="1591200"/>
              <a:ext cx="3049560" cy="871920"/>
              <a:chOff x="3037680" y="1591200"/>
              <a:chExt cx="3049560" cy="871920"/>
            </a:xfrm>
          </p:grpSpPr>
          <p:sp>
            <p:nvSpPr>
              <p:cNvPr id="1194" name="Line 4"/>
              <p:cNvSpPr/>
              <p:nvPr/>
            </p:nvSpPr>
            <p:spPr>
              <a:xfrm flipV="1">
                <a:off x="4162680" y="1670040"/>
                <a:ext cx="1918800" cy="34920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1195" name="Line 5"/>
              <p:cNvSpPr/>
              <p:nvPr/>
            </p:nvSpPr>
            <p:spPr>
              <a:xfrm flipH="1">
                <a:off x="5887800" y="1675440"/>
                <a:ext cx="152640" cy="41472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1196" name="Line 6"/>
              <p:cNvSpPr/>
              <p:nvPr/>
            </p:nvSpPr>
            <p:spPr>
              <a:xfrm flipH="1">
                <a:off x="3037680" y="2017080"/>
                <a:ext cx="3049560" cy="41292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1197" name="Line 7"/>
              <p:cNvSpPr/>
              <p:nvPr/>
            </p:nvSpPr>
            <p:spPr>
              <a:xfrm flipV="1">
                <a:off x="3042360" y="1831320"/>
                <a:ext cx="1857600" cy="63180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1198" name="CustomShape 8"/>
              <p:cNvSpPr/>
              <p:nvPr/>
            </p:nvSpPr>
            <p:spPr>
              <a:xfrm rot="21133200">
                <a:off x="5079960" y="1647000"/>
                <a:ext cx="863640" cy="584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99" name="TextShape 9"/>
          <p:cNvSpPr txBox="1"/>
          <p:nvPr/>
        </p:nvSpPr>
        <p:spPr>
          <a:xfrm>
            <a:off x="438120" y="122760"/>
            <a:ext cx="8229240" cy="82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Lattice Width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00" name="TextShape 10"/>
          <p:cNvSpPr txBox="1"/>
          <p:nvPr/>
        </p:nvSpPr>
        <p:spPr>
          <a:xfrm>
            <a:off x="169920" y="3426480"/>
            <a:ext cx="8367480" cy="3345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cc"/>
                </a:solidFill>
                <a:latin typeface="Candara"/>
              </a:rPr>
              <a:t>width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Computable in  time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(similar to Approx-IP).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 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201" name="TextShape 11"/>
          <p:cNvSpPr txBox="1"/>
          <p:nvPr/>
        </p:nvSpPr>
        <p:spPr>
          <a:xfrm>
            <a:off x="169920" y="3426480"/>
            <a:ext cx="8367480" cy="3345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02" name="Formula 12"/>
              <p:cNvSpPr txBox="1"/>
              <p:nvPr/>
            </p:nvSpPr>
            <p:spPr>
              <a:xfrm>
                <a:off x="6564960" y="2458080"/>
                <a:ext cx="71100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ℤ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1203" name="CustomShape 13"/>
          <p:cNvSpPr/>
          <p:nvPr/>
        </p:nvSpPr>
        <p:spPr>
          <a:xfrm>
            <a:off x="6564960" y="2458080"/>
            <a:ext cx="711000" cy="58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204" name="Group 14"/>
          <p:cNvGrpSpPr/>
          <p:nvPr/>
        </p:nvGrpSpPr>
        <p:grpSpPr>
          <a:xfrm>
            <a:off x="2537640" y="1267920"/>
            <a:ext cx="2058840" cy="1802160"/>
            <a:chOff x="2537640" y="1267920"/>
            <a:chExt cx="2058840" cy="1802160"/>
          </a:xfrm>
        </p:grpSpPr>
        <p:sp>
          <p:nvSpPr>
            <p:cNvPr id="1205" name="CustomShape 15"/>
            <p:cNvSpPr/>
            <p:nvPr/>
          </p:nvSpPr>
          <p:spPr>
            <a:xfrm>
              <a:off x="2537640" y="1267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06" name="CustomShape 16"/>
            <p:cNvSpPr/>
            <p:nvPr/>
          </p:nvSpPr>
          <p:spPr>
            <a:xfrm>
              <a:off x="2538720" y="18486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07" name="CustomShape 17"/>
            <p:cNvSpPr/>
            <p:nvPr/>
          </p:nvSpPr>
          <p:spPr>
            <a:xfrm>
              <a:off x="2537640" y="2428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08" name="CustomShape 18"/>
            <p:cNvSpPr/>
            <p:nvPr/>
          </p:nvSpPr>
          <p:spPr>
            <a:xfrm>
              <a:off x="2537640" y="30096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09" name="CustomShape 19"/>
            <p:cNvSpPr/>
            <p:nvPr/>
          </p:nvSpPr>
          <p:spPr>
            <a:xfrm>
              <a:off x="3202200" y="1269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10" name="CustomShape 20"/>
            <p:cNvSpPr/>
            <p:nvPr/>
          </p:nvSpPr>
          <p:spPr>
            <a:xfrm>
              <a:off x="3203280" y="18493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11" name="CustomShape 21"/>
            <p:cNvSpPr/>
            <p:nvPr/>
          </p:nvSpPr>
          <p:spPr>
            <a:xfrm>
              <a:off x="3202200" y="2430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12" name="CustomShape 22"/>
            <p:cNvSpPr/>
            <p:nvPr/>
          </p:nvSpPr>
          <p:spPr>
            <a:xfrm>
              <a:off x="3202200" y="30103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13" name="CustomShape 23"/>
            <p:cNvSpPr/>
            <p:nvPr/>
          </p:nvSpPr>
          <p:spPr>
            <a:xfrm>
              <a:off x="3866760" y="1269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14" name="CustomShape 24"/>
            <p:cNvSpPr/>
            <p:nvPr/>
          </p:nvSpPr>
          <p:spPr>
            <a:xfrm>
              <a:off x="3867840" y="1850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15" name="CustomShape 25"/>
            <p:cNvSpPr/>
            <p:nvPr/>
          </p:nvSpPr>
          <p:spPr>
            <a:xfrm>
              <a:off x="3866760" y="2430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16" name="CustomShape 26"/>
            <p:cNvSpPr/>
            <p:nvPr/>
          </p:nvSpPr>
          <p:spPr>
            <a:xfrm>
              <a:off x="3866760" y="3011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17" name="CustomShape 27"/>
            <p:cNvSpPr/>
            <p:nvPr/>
          </p:nvSpPr>
          <p:spPr>
            <a:xfrm>
              <a:off x="4529520" y="1270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18" name="CustomShape 28"/>
            <p:cNvSpPr/>
            <p:nvPr/>
          </p:nvSpPr>
          <p:spPr>
            <a:xfrm>
              <a:off x="4530600" y="18514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19" name="CustomShape 29"/>
            <p:cNvSpPr/>
            <p:nvPr/>
          </p:nvSpPr>
          <p:spPr>
            <a:xfrm>
              <a:off x="4529520" y="2431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20" name="CustomShape 30"/>
            <p:cNvSpPr/>
            <p:nvPr/>
          </p:nvSpPr>
          <p:spPr>
            <a:xfrm>
              <a:off x="4529520" y="30124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221" name="Group 31"/>
          <p:cNvGrpSpPr/>
          <p:nvPr/>
        </p:nvGrpSpPr>
        <p:grpSpPr>
          <a:xfrm>
            <a:off x="5194080" y="1262520"/>
            <a:ext cx="1394280" cy="1801080"/>
            <a:chOff x="5194080" y="1262520"/>
            <a:chExt cx="1394280" cy="1801080"/>
          </a:xfrm>
        </p:grpSpPr>
        <p:sp>
          <p:nvSpPr>
            <p:cNvPr id="1222" name="CustomShape 32"/>
            <p:cNvSpPr/>
            <p:nvPr/>
          </p:nvSpPr>
          <p:spPr>
            <a:xfrm>
              <a:off x="5194080" y="1262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23" name="CustomShape 33"/>
            <p:cNvSpPr/>
            <p:nvPr/>
          </p:nvSpPr>
          <p:spPr>
            <a:xfrm>
              <a:off x="5195160" y="1843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24" name="CustomShape 34"/>
            <p:cNvSpPr/>
            <p:nvPr/>
          </p:nvSpPr>
          <p:spPr>
            <a:xfrm>
              <a:off x="5194080" y="2423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25" name="CustomShape 35"/>
            <p:cNvSpPr/>
            <p:nvPr/>
          </p:nvSpPr>
          <p:spPr>
            <a:xfrm>
              <a:off x="5194080" y="3004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26" name="CustomShape 36"/>
            <p:cNvSpPr/>
            <p:nvPr/>
          </p:nvSpPr>
          <p:spPr>
            <a:xfrm>
              <a:off x="5858640" y="12632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27" name="CustomShape 37"/>
            <p:cNvSpPr/>
            <p:nvPr/>
          </p:nvSpPr>
          <p:spPr>
            <a:xfrm>
              <a:off x="5859720" y="1843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28" name="CustomShape 38"/>
            <p:cNvSpPr/>
            <p:nvPr/>
          </p:nvSpPr>
          <p:spPr>
            <a:xfrm>
              <a:off x="5858640" y="24242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29" name="CustomShape 39"/>
            <p:cNvSpPr/>
            <p:nvPr/>
          </p:nvSpPr>
          <p:spPr>
            <a:xfrm>
              <a:off x="5858640" y="3004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30" name="CustomShape 40"/>
            <p:cNvSpPr/>
            <p:nvPr/>
          </p:nvSpPr>
          <p:spPr>
            <a:xfrm>
              <a:off x="6521400" y="12646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31" name="CustomShape 41"/>
            <p:cNvSpPr/>
            <p:nvPr/>
          </p:nvSpPr>
          <p:spPr>
            <a:xfrm>
              <a:off x="6522480" y="1845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32" name="CustomShape 42"/>
            <p:cNvSpPr/>
            <p:nvPr/>
          </p:nvSpPr>
          <p:spPr>
            <a:xfrm>
              <a:off x="6521400" y="24256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33" name="CustomShape 43"/>
            <p:cNvSpPr/>
            <p:nvPr/>
          </p:nvSpPr>
          <p:spPr>
            <a:xfrm>
              <a:off x="6521400" y="3006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mc:AlternateContent>
        <mc:Choice xmlns:a14="http://schemas.microsoft.com/office/drawing/2010/main" Requires="a14">
          <p:sp>
            <p:nvSpPr>
              <p:cNvPr id="1234" name="Formula 44"/>
              <p:cNvSpPr txBox="1"/>
              <p:nvPr/>
            </p:nvSpPr>
            <p:spPr>
              <a:xfrm>
                <a:off x="4527360" y="1709640"/>
                <a:ext cx="86472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235" name="CustomShape 45"/>
          <p:cNvSpPr/>
          <p:nvPr/>
        </p:nvSpPr>
        <p:spPr>
          <a:xfrm>
            <a:off x="4527360" y="1709640"/>
            <a:ext cx="864720" cy="584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36" name="Formula 46"/>
              <p:cNvSpPr txBox="1"/>
              <p:nvPr/>
            </p:nvSpPr>
            <p:spPr>
              <a:xfrm>
                <a:off x="299520" y="1828800"/>
                <a:ext cx="212148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rPr>
                            <m:lit/>
                            <m:nor/>
                          </m:rPr>
                          <m:t xml:space="preserve">width</m:t>
                        </m:r>
                      </m:e>
                      <m:sub>
                        <m:r>
                          <m:t xml:space="preserve">𝐾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𝑦</m:t>
                        </m:r>
                      </m:e>
                    </m:d>
                    <m:r>
                      <m:t xml:space="preserve">=</m:t>
                    </m:r>
                    <m:r>
                      <m:t xml:space="preserve">1.2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237" name="CustomShape 47"/>
          <p:cNvSpPr/>
          <p:nvPr/>
        </p:nvSpPr>
        <p:spPr>
          <a:xfrm>
            <a:off x="299520" y="1828800"/>
            <a:ext cx="2121480" cy="399600"/>
          </a:xfrm>
          <a:prstGeom prst="rect">
            <a:avLst/>
          </a:prstGeom>
          <a:blipFill rotWithShape="0">
            <a:blip r:embed="rId4"/>
            <a:stretch>
              <a:fillRect l="0" t="0" r="0" b="-599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38" name="Formula 48"/>
              <p:cNvSpPr txBox="1"/>
              <p:nvPr/>
            </p:nvSpPr>
            <p:spPr>
              <a:xfrm>
                <a:off x="7097400" y="1490040"/>
                <a:ext cx="38916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239" name="CustomShape 49"/>
          <p:cNvSpPr/>
          <p:nvPr/>
        </p:nvSpPr>
        <p:spPr>
          <a:xfrm>
            <a:off x="7097400" y="1490040"/>
            <a:ext cx="389160" cy="399600"/>
          </a:xfrm>
          <a:prstGeom prst="rect">
            <a:avLst/>
          </a:prstGeom>
          <a:blipFill rotWithShape="0">
            <a:blip r:embed="rId5"/>
            <a:stretch>
              <a:fillRect l="0" t="0" r="0" b="-757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0" name="Line 50"/>
          <p:cNvSpPr/>
          <p:nvPr/>
        </p:nvSpPr>
        <p:spPr>
          <a:xfrm flipV="1">
            <a:off x="7292160" y="1849320"/>
            <a:ext cx="0" cy="560880"/>
          </a:xfrm>
          <a:prstGeom prst="line">
            <a:avLst/>
          </a:prstGeom>
          <a:ln w="28440">
            <a:solidFill>
              <a:srgbClr val="990099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241" name="CustomShape 51"/>
          <p:cNvSpPr/>
          <p:nvPr/>
        </p:nvSpPr>
        <p:spPr>
          <a:xfrm flipV="1">
            <a:off x="2537640" y="1666800"/>
            <a:ext cx="4050000" cy="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CustomShape 52"/>
          <p:cNvSpPr/>
          <p:nvPr/>
        </p:nvSpPr>
        <p:spPr>
          <a:xfrm flipV="1">
            <a:off x="2524680" y="2416320"/>
            <a:ext cx="4050000" cy="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roup 1"/>
          <p:cNvGrpSpPr/>
          <p:nvPr/>
        </p:nvGrpSpPr>
        <p:grpSpPr>
          <a:xfrm>
            <a:off x="3037680" y="1591200"/>
            <a:ext cx="3053520" cy="871920"/>
            <a:chOff x="3037680" y="1591200"/>
            <a:chExt cx="3053520" cy="871920"/>
          </a:xfrm>
        </p:grpSpPr>
        <p:sp>
          <p:nvSpPr>
            <p:cNvPr id="1244" name="CustomShape 2"/>
            <p:cNvSpPr/>
            <p:nvPr/>
          </p:nvSpPr>
          <p:spPr>
            <a:xfrm rot="21133200">
              <a:off x="3188520" y="1873440"/>
              <a:ext cx="2892600" cy="342000"/>
            </a:xfrm>
            <a:custGeom>
              <a:avLst/>
              <a:gdLst/>
              <a:ahLst/>
              <a:rect l="l" t="t" r="r" b="b"/>
              <a:pathLst>
                <a:path w="3044546" h="1913911">
                  <a:moveTo>
                    <a:pt x="0" y="1894180"/>
                  </a:moveTo>
                  <a:lnTo>
                    <a:pt x="1447800" y="385420"/>
                  </a:lnTo>
                  <a:lnTo>
                    <a:pt x="3044546" y="0"/>
                  </a:lnTo>
                  <a:lnTo>
                    <a:pt x="2866413" y="1913911"/>
                  </a:lnTo>
                  <a:lnTo>
                    <a:pt x="0" y="189418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45" name="Group 3"/>
            <p:cNvGrpSpPr/>
            <p:nvPr/>
          </p:nvGrpSpPr>
          <p:grpSpPr>
            <a:xfrm>
              <a:off x="3037680" y="1591200"/>
              <a:ext cx="3049560" cy="871920"/>
              <a:chOff x="3037680" y="1591200"/>
              <a:chExt cx="3049560" cy="871920"/>
            </a:xfrm>
          </p:grpSpPr>
          <p:sp>
            <p:nvSpPr>
              <p:cNvPr id="1246" name="Line 4"/>
              <p:cNvSpPr/>
              <p:nvPr/>
            </p:nvSpPr>
            <p:spPr>
              <a:xfrm flipV="1">
                <a:off x="4162680" y="1670040"/>
                <a:ext cx="1918800" cy="34920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1247" name="Line 5"/>
              <p:cNvSpPr/>
              <p:nvPr/>
            </p:nvSpPr>
            <p:spPr>
              <a:xfrm flipH="1">
                <a:off x="5887800" y="1675440"/>
                <a:ext cx="152640" cy="41472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1248" name="Line 6"/>
              <p:cNvSpPr/>
              <p:nvPr/>
            </p:nvSpPr>
            <p:spPr>
              <a:xfrm flipH="1">
                <a:off x="3037680" y="2017080"/>
                <a:ext cx="3049560" cy="41292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1249" name="Line 7"/>
              <p:cNvSpPr/>
              <p:nvPr/>
            </p:nvSpPr>
            <p:spPr>
              <a:xfrm flipV="1">
                <a:off x="3042360" y="1831320"/>
                <a:ext cx="1857600" cy="631800"/>
              </a:xfrm>
              <a:prstGeom prst="line">
                <a:avLst/>
              </a:prstGeom>
              <a:ln>
                <a:round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/>
            </p:style>
          </p:sp>
          <p:sp>
            <p:nvSpPr>
              <p:cNvPr id="1250" name="CustomShape 8"/>
              <p:cNvSpPr/>
              <p:nvPr/>
            </p:nvSpPr>
            <p:spPr>
              <a:xfrm rot="21133200">
                <a:off x="5079960" y="1647000"/>
                <a:ext cx="863640" cy="5842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51" name="TextShape 9"/>
          <p:cNvSpPr txBox="1"/>
          <p:nvPr/>
        </p:nvSpPr>
        <p:spPr>
          <a:xfrm>
            <a:off x="438120" y="122760"/>
            <a:ext cx="8229240" cy="82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Volume Bound on Lattice Width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52" name="TextShape 10"/>
          <p:cNvSpPr txBox="1"/>
          <p:nvPr/>
        </p:nvSpPr>
        <p:spPr>
          <a:xfrm>
            <a:off x="169920" y="3426480"/>
            <a:ext cx="8367480" cy="33454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cc"/>
                </a:solidFill>
                <a:latin typeface="Candara"/>
              </a:rPr>
              <a:t>width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 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253" name="TextShape 11"/>
          <p:cNvSpPr txBox="1"/>
          <p:nvPr/>
        </p:nvSpPr>
        <p:spPr>
          <a:xfrm>
            <a:off x="169920" y="3426480"/>
            <a:ext cx="8367480" cy="33454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54" name="Formula 12"/>
              <p:cNvSpPr txBox="1"/>
              <p:nvPr/>
            </p:nvSpPr>
            <p:spPr>
              <a:xfrm>
                <a:off x="6564960" y="2458080"/>
                <a:ext cx="71100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ℤ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1255" name="CustomShape 13"/>
          <p:cNvSpPr/>
          <p:nvPr/>
        </p:nvSpPr>
        <p:spPr>
          <a:xfrm>
            <a:off x="6564960" y="2458080"/>
            <a:ext cx="711000" cy="58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256" name="Group 14"/>
          <p:cNvGrpSpPr/>
          <p:nvPr/>
        </p:nvGrpSpPr>
        <p:grpSpPr>
          <a:xfrm>
            <a:off x="2537640" y="1267920"/>
            <a:ext cx="2058840" cy="1802160"/>
            <a:chOff x="2537640" y="1267920"/>
            <a:chExt cx="2058840" cy="1802160"/>
          </a:xfrm>
        </p:grpSpPr>
        <p:sp>
          <p:nvSpPr>
            <p:cNvPr id="1257" name="CustomShape 15"/>
            <p:cNvSpPr/>
            <p:nvPr/>
          </p:nvSpPr>
          <p:spPr>
            <a:xfrm>
              <a:off x="2537640" y="1267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58" name="CustomShape 16"/>
            <p:cNvSpPr/>
            <p:nvPr/>
          </p:nvSpPr>
          <p:spPr>
            <a:xfrm>
              <a:off x="2538720" y="18486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59" name="CustomShape 17"/>
            <p:cNvSpPr/>
            <p:nvPr/>
          </p:nvSpPr>
          <p:spPr>
            <a:xfrm>
              <a:off x="2537640" y="2428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60" name="CustomShape 18"/>
            <p:cNvSpPr/>
            <p:nvPr/>
          </p:nvSpPr>
          <p:spPr>
            <a:xfrm>
              <a:off x="2537640" y="30096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61" name="CustomShape 19"/>
            <p:cNvSpPr/>
            <p:nvPr/>
          </p:nvSpPr>
          <p:spPr>
            <a:xfrm>
              <a:off x="3202200" y="1269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62" name="CustomShape 20"/>
            <p:cNvSpPr/>
            <p:nvPr/>
          </p:nvSpPr>
          <p:spPr>
            <a:xfrm>
              <a:off x="3203280" y="18493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63" name="CustomShape 21"/>
            <p:cNvSpPr/>
            <p:nvPr/>
          </p:nvSpPr>
          <p:spPr>
            <a:xfrm>
              <a:off x="3202200" y="2430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64" name="CustomShape 22"/>
            <p:cNvSpPr/>
            <p:nvPr/>
          </p:nvSpPr>
          <p:spPr>
            <a:xfrm>
              <a:off x="3202200" y="30103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65" name="CustomShape 23"/>
            <p:cNvSpPr/>
            <p:nvPr/>
          </p:nvSpPr>
          <p:spPr>
            <a:xfrm>
              <a:off x="3866760" y="1269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66" name="CustomShape 24"/>
            <p:cNvSpPr/>
            <p:nvPr/>
          </p:nvSpPr>
          <p:spPr>
            <a:xfrm>
              <a:off x="3867840" y="1850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67" name="CustomShape 25"/>
            <p:cNvSpPr/>
            <p:nvPr/>
          </p:nvSpPr>
          <p:spPr>
            <a:xfrm>
              <a:off x="3866760" y="2430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68" name="CustomShape 26"/>
            <p:cNvSpPr/>
            <p:nvPr/>
          </p:nvSpPr>
          <p:spPr>
            <a:xfrm>
              <a:off x="3866760" y="3011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69" name="CustomShape 27"/>
            <p:cNvSpPr/>
            <p:nvPr/>
          </p:nvSpPr>
          <p:spPr>
            <a:xfrm>
              <a:off x="4529520" y="1270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70" name="CustomShape 28"/>
            <p:cNvSpPr/>
            <p:nvPr/>
          </p:nvSpPr>
          <p:spPr>
            <a:xfrm>
              <a:off x="4530600" y="18514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71" name="CustomShape 29"/>
            <p:cNvSpPr/>
            <p:nvPr/>
          </p:nvSpPr>
          <p:spPr>
            <a:xfrm>
              <a:off x="4529520" y="2431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72" name="CustomShape 30"/>
            <p:cNvSpPr/>
            <p:nvPr/>
          </p:nvSpPr>
          <p:spPr>
            <a:xfrm>
              <a:off x="4529520" y="30124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273" name="Group 31"/>
          <p:cNvGrpSpPr/>
          <p:nvPr/>
        </p:nvGrpSpPr>
        <p:grpSpPr>
          <a:xfrm>
            <a:off x="5194080" y="1262520"/>
            <a:ext cx="1394280" cy="1801080"/>
            <a:chOff x="5194080" y="1262520"/>
            <a:chExt cx="1394280" cy="1801080"/>
          </a:xfrm>
        </p:grpSpPr>
        <p:sp>
          <p:nvSpPr>
            <p:cNvPr id="1274" name="CustomShape 32"/>
            <p:cNvSpPr/>
            <p:nvPr/>
          </p:nvSpPr>
          <p:spPr>
            <a:xfrm>
              <a:off x="5194080" y="1262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75" name="CustomShape 33"/>
            <p:cNvSpPr/>
            <p:nvPr/>
          </p:nvSpPr>
          <p:spPr>
            <a:xfrm>
              <a:off x="5195160" y="1843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76" name="CustomShape 34"/>
            <p:cNvSpPr/>
            <p:nvPr/>
          </p:nvSpPr>
          <p:spPr>
            <a:xfrm>
              <a:off x="5194080" y="2423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77" name="CustomShape 35"/>
            <p:cNvSpPr/>
            <p:nvPr/>
          </p:nvSpPr>
          <p:spPr>
            <a:xfrm>
              <a:off x="5194080" y="3004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78" name="CustomShape 36"/>
            <p:cNvSpPr/>
            <p:nvPr/>
          </p:nvSpPr>
          <p:spPr>
            <a:xfrm>
              <a:off x="5858640" y="12632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79" name="CustomShape 37"/>
            <p:cNvSpPr/>
            <p:nvPr/>
          </p:nvSpPr>
          <p:spPr>
            <a:xfrm>
              <a:off x="5859720" y="1843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80" name="CustomShape 38"/>
            <p:cNvSpPr/>
            <p:nvPr/>
          </p:nvSpPr>
          <p:spPr>
            <a:xfrm>
              <a:off x="5858640" y="24242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81" name="CustomShape 39"/>
            <p:cNvSpPr/>
            <p:nvPr/>
          </p:nvSpPr>
          <p:spPr>
            <a:xfrm>
              <a:off x="5858640" y="3004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82" name="CustomShape 40"/>
            <p:cNvSpPr/>
            <p:nvPr/>
          </p:nvSpPr>
          <p:spPr>
            <a:xfrm>
              <a:off x="6521400" y="12646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83" name="CustomShape 41"/>
            <p:cNvSpPr/>
            <p:nvPr/>
          </p:nvSpPr>
          <p:spPr>
            <a:xfrm>
              <a:off x="6522480" y="1845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84" name="CustomShape 42"/>
            <p:cNvSpPr/>
            <p:nvPr/>
          </p:nvSpPr>
          <p:spPr>
            <a:xfrm>
              <a:off x="6521400" y="24256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285" name="CustomShape 43"/>
            <p:cNvSpPr/>
            <p:nvPr/>
          </p:nvSpPr>
          <p:spPr>
            <a:xfrm>
              <a:off x="6521400" y="3006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mc:AlternateContent>
        <mc:Choice xmlns:a14="http://schemas.microsoft.com/office/drawing/2010/main" Requires="a14">
          <p:sp>
            <p:nvSpPr>
              <p:cNvPr id="1286" name="Formula 44"/>
              <p:cNvSpPr txBox="1"/>
              <p:nvPr/>
            </p:nvSpPr>
            <p:spPr>
              <a:xfrm>
                <a:off x="4527360" y="1709640"/>
                <a:ext cx="86472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287" name="CustomShape 45"/>
          <p:cNvSpPr/>
          <p:nvPr/>
        </p:nvSpPr>
        <p:spPr>
          <a:xfrm>
            <a:off x="4527360" y="1709640"/>
            <a:ext cx="864720" cy="584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88" name="Formula 46"/>
              <p:cNvSpPr txBox="1"/>
              <p:nvPr/>
            </p:nvSpPr>
            <p:spPr>
              <a:xfrm>
                <a:off x="299520" y="1828800"/>
                <a:ext cx="212148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rPr>
                            <m:lit/>
                            <m:nor/>
                          </m:rPr>
                          <m:t xml:space="preserve">width</m:t>
                        </m:r>
                      </m:e>
                      <m:sub>
                        <m:r>
                          <m:t xml:space="preserve">𝐾</m:t>
                        </m:r>
                      </m:sub>
                    </m:sSub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𝑦</m:t>
                        </m:r>
                      </m:e>
                    </m:d>
                    <m:r>
                      <m:t xml:space="preserve">=</m:t>
                    </m:r>
                    <m:r>
                      <m:t xml:space="preserve">1.2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289" name="CustomShape 47"/>
          <p:cNvSpPr/>
          <p:nvPr/>
        </p:nvSpPr>
        <p:spPr>
          <a:xfrm>
            <a:off x="299520" y="1828800"/>
            <a:ext cx="2121480" cy="399600"/>
          </a:xfrm>
          <a:prstGeom prst="rect">
            <a:avLst/>
          </a:prstGeom>
          <a:blipFill rotWithShape="0">
            <a:blip r:embed="rId4"/>
            <a:stretch>
              <a:fillRect l="0" t="0" r="0" b="-599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90" name="Formula 48"/>
              <p:cNvSpPr txBox="1"/>
              <p:nvPr/>
            </p:nvSpPr>
            <p:spPr>
              <a:xfrm>
                <a:off x="7097400" y="1490040"/>
                <a:ext cx="38916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291" name="CustomShape 49"/>
          <p:cNvSpPr/>
          <p:nvPr/>
        </p:nvSpPr>
        <p:spPr>
          <a:xfrm>
            <a:off x="7097400" y="1490040"/>
            <a:ext cx="389160" cy="399600"/>
          </a:xfrm>
          <a:prstGeom prst="rect">
            <a:avLst/>
          </a:prstGeom>
          <a:blipFill rotWithShape="0">
            <a:blip r:embed="rId5"/>
            <a:stretch>
              <a:fillRect l="0" t="0" r="0" b="-757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2" name="Line 50"/>
          <p:cNvSpPr/>
          <p:nvPr/>
        </p:nvSpPr>
        <p:spPr>
          <a:xfrm flipV="1">
            <a:off x="7292160" y="1849320"/>
            <a:ext cx="0" cy="560880"/>
          </a:xfrm>
          <a:prstGeom prst="line">
            <a:avLst/>
          </a:prstGeom>
          <a:ln w="28440">
            <a:solidFill>
              <a:srgbClr val="990099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293" name="CustomShape 51"/>
          <p:cNvSpPr/>
          <p:nvPr/>
        </p:nvSpPr>
        <p:spPr>
          <a:xfrm flipV="1">
            <a:off x="2537640" y="1666800"/>
            <a:ext cx="4050000" cy="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4" name="CustomShape 52"/>
          <p:cNvSpPr/>
          <p:nvPr/>
        </p:nvSpPr>
        <p:spPr>
          <a:xfrm flipV="1">
            <a:off x="2524680" y="2416320"/>
            <a:ext cx="4050000" cy="31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TextShape 1"/>
          <p:cNvSpPr txBox="1"/>
          <p:nvPr/>
        </p:nvSpPr>
        <p:spPr>
          <a:xfrm>
            <a:off x="438120" y="122760"/>
            <a:ext cx="8229240" cy="82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Volume Bound on Lattice Width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96" name="TextShape 2"/>
          <p:cNvSpPr txBox="1"/>
          <p:nvPr/>
        </p:nvSpPr>
        <p:spPr>
          <a:xfrm>
            <a:off x="0" y="952560"/>
            <a:ext cx="8367480" cy="508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1" lang="en-US" sz="3200" spc="-1" strike="noStrike">
                <a:solidFill>
                  <a:srgbClr val="0000cc"/>
                </a:solidFill>
                <a:latin typeface="Candara"/>
              </a:rPr>
              <a:t>width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Equivalently, letting ,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,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cc"/>
                </a:solidFill>
                <a:latin typeface="Candara"/>
              </a:rPr>
              <a:t>                      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want</a:t>
            </a:r>
            <a:r>
              <a:rPr b="0" lang="en-US" sz="2800" spc="-1" strike="noStrike">
                <a:solidFill>
                  <a:srgbClr val="0000cc"/>
                </a:solidFill>
                <a:latin typeface="Candara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.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297" name="TextShape 3"/>
          <p:cNvSpPr txBox="1"/>
          <p:nvPr/>
        </p:nvSpPr>
        <p:spPr>
          <a:xfrm>
            <a:off x="0" y="952560"/>
            <a:ext cx="8367480" cy="5087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TextShape 1"/>
          <p:cNvSpPr txBox="1"/>
          <p:nvPr/>
        </p:nvSpPr>
        <p:spPr>
          <a:xfrm>
            <a:off x="438120" y="122760"/>
            <a:ext cx="8229240" cy="82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Volume Bound on Lattice Width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299" name="TextShape 2"/>
          <p:cNvSpPr txBox="1"/>
          <p:nvPr/>
        </p:nvSpPr>
        <p:spPr>
          <a:xfrm>
            <a:off x="0" y="952560"/>
            <a:ext cx="8367480" cy="508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Minkowski’s Convex Body Theorem: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 Since  convex symmetric, </a:t>
            </a:r>
            <a:br/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if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.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Reverse Santal Inequality (Bourgain-Milman ‘87):</a:t>
            </a:r>
            <a:br/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             .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1300" name="TextShape 3"/>
          <p:cNvSpPr txBox="1"/>
          <p:nvPr/>
        </p:nvSpPr>
        <p:spPr>
          <a:xfrm>
            <a:off x="0" y="952560"/>
            <a:ext cx="8367480" cy="50871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TextShape 1"/>
          <p:cNvSpPr txBox="1"/>
          <p:nvPr/>
        </p:nvSpPr>
        <p:spPr>
          <a:xfrm>
            <a:off x="87120" y="163800"/>
            <a:ext cx="9143640" cy="7506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Summary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302" name="CustomShape 2"/>
          <p:cNvSpPr/>
          <p:nvPr/>
        </p:nvSpPr>
        <p:spPr>
          <a:xfrm>
            <a:off x="195480" y="1175040"/>
            <a:ext cx="8944920" cy="301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Clean reductions from IP to sublattice IP and sublattice IP to 2-approx IP. </a:t>
            </a:r>
            <a:br/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Conceptually simpler IP algorithm.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Faster Standard Form IP solver when variable bounds are polynomial.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3" name="CustomShape 3"/>
          <p:cNvSpPr/>
          <p:nvPr/>
        </p:nvSpPr>
        <p:spPr>
          <a:xfrm>
            <a:off x="-3240" y="4474440"/>
            <a:ext cx="9143640" cy="7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ts val="58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Open Problems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4" name="CustomShape 4"/>
          <p:cNvSpPr/>
          <p:nvPr/>
        </p:nvSpPr>
        <p:spPr>
          <a:xfrm>
            <a:off x="91800" y="5446440"/>
            <a:ext cx="894492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14440" indent="-514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Speedups beyond small variable bound IPs? 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5" name="CustomShape 5"/>
          <p:cNvSpPr/>
          <p:nvPr/>
        </p:nvSpPr>
        <p:spPr>
          <a:xfrm>
            <a:off x="91800" y="6186240"/>
            <a:ext cx="9303480" cy="5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2.   Reduction from -sublattice IP to approx IP?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6" name="CustomShape 6"/>
          <p:cNvSpPr/>
          <p:nvPr/>
        </p:nvSpPr>
        <p:spPr>
          <a:xfrm>
            <a:off x="91800" y="6186240"/>
            <a:ext cx="9303480" cy="584280"/>
          </a:xfrm>
          <a:prstGeom prst="rect">
            <a:avLst/>
          </a:prstGeom>
          <a:blipFill rotWithShape="0">
            <a:blip r:embed="rId1"/>
            <a:stretch>
              <a:fillRect l="-1637" t="-12484" r="0" b="-34352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38120" y="109800"/>
            <a:ext cx="8229240" cy="82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What is the Complexity of IP?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163" name="Picture 5" descr=""/>
          <p:cNvPicPr/>
          <p:nvPr/>
        </p:nvPicPr>
        <p:blipFill>
          <a:blip r:embed="rId1"/>
          <a:srcRect l="14002" t="3386" r="5990" b="0"/>
          <a:stretch/>
        </p:blipFill>
        <p:spPr>
          <a:xfrm>
            <a:off x="4347720" y="1098360"/>
            <a:ext cx="1238400" cy="1869480"/>
          </a:xfrm>
          <a:prstGeom prst="rect">
            <a:avLst/>
          </a:prstGeom>
          <a:ln>
            <a:noFill/>
          </a:ln>
        </p:spPr>
      </p:pic>
      <p:pic>
        <p:nvPicPr>
          <p:cNvPr id="164" name="Picture 3" descr=""/>
          <p:cNvPicPr/>
          <p:nvPr/>
        </p:nvPicPr>
        <p:blipFill>
          <a:blip r:embed="rId2"/>
          <a:srcRect l="5060" t="7207" r="0" b="0"/>
          <a:stretch/>
        </p:blipFill>
        <p:spPr>
          <a:xfrm>
            <a:off x="438120" y="1159560"/>
            <a:ext cx="1233720" cy="1869480"/>
          </a:xfrm>
          <a:prstGeom prst="rect">
            <a:avLst/>
          </a:prstGeom>
          <a:ln>
            <a:noFill/>
          </a:ln>
        </p:spPr>
      </p:pic>
      <p:sp>
        <p:nvSpPr>
          <p:cNvPr id="165" name="CustomShape 2"/>
          <p:cNvSpPr/>
          <p:nvPr/>
        </p:nvSpPr>
        <p:spPr>
          <a:xfrm>
            <a:off x="502560" y="3067200"/>
            <a:ext cx="1104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e58c4"/>
                </a:solidFill>
                <a:latin typeface="Candara"/>
              </a:rPr>
              <a:t>Karp 1972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4276800" y="3067200"/>
            <a:ext cx="1397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e58c4"/>
                </a:solidFill>
                <a:latin typeface="Candara"/>
              </a:rPr>
              <a:t>Lenstra 1983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5676840" y="1524960"/>
            <a:ext cx="34362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Can be solved in time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latin typeface="Candara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5592960" y="1524960"/>
            <a:ext cx="3603960" cy="953640"/>
          </a:xfrm>
          <a:prstGeom prst="rect">
            <a:avLst/>
          </a:prstGeom>
          <a:blipFill rotWithShape="0">
            <a:blip r:embed="rId3"/>
            <a:stretch>
              <a:fillRect l="-3377" t="-5727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1823040" y="1771560"/>
            <a:ext cx="21621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NP-Complete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0" name="CustomShape 7"/>
          <p:cNvSpPr/>
          <p:nvPr/>
        </p:nvSpPr>
        <p:spPr>
          <a:xfrm>
            <a:off x="1788840" y="4143600"/>
            <a:ext cx="576828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latin typeface="Candara"/>
              </a:rPr>
              <a:t>Focus of this Talk: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What is the best achievable ?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1" name="CustomShape 8"/>
          <p:cNvSpPr/>
          <p:nvPr/>
        </p:nvSpPr>
        <p:spPr>
          <a:xfrm>
            <a:off x="1788840" y="4143600"/>
            <a:ext cx="5768280" cy="953640"/>
          </a:xfrm>
          <a:prstGeom prst="rect">
            <a:avLst/>
          </a:prstGeom>
          <a:blipFill rotWithShape="0">
            <a:blip r:embed="rId4"/>
            <a:stretch>
              <a:fillRect l="-2106" t="-6392" r="0" b="-1792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9"/>
          <p:cNvSpPr/>
          <p:nvPr/>
        </p:nvSpPr>
        <p:spPr>
          <a:xfrm rot="16200000">
            <a:off x="8298360" y="2160720"/>
            <a:ext cx="155160" cy="9140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0"/>
          <p:cNvSpPr/>
          <p:nvPr/>
        </p:nvSpPr>
        <p:spPr>
          <a:xfrm>
            <a:off x="7455960" y="2762280"/>
            <a:ext cx="1750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ndara"/>
              </a:rPr>
              <a:t>Encoding length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38120" y="109800"/>
            <a:ext cx="8229240" cy="82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Why is this difficult?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175" name="Picture 5" descr=""/>
          <p:cNvPicPr/>
          <p:nvPr/>
        </p:nvPicPr>
        <p:blipFill>
          <a:blip r:embed="rId1"/>
          <a:srcRect l="14002" t="3386" r="5990" b="0"/>
          <a:stretch/>
        </p:blipFill>
        <p:spPr>
          <a:xfrm>
            <a:off x="539640" y="1098360"/>
            <a:ext cx="1238400" cy="1869480"/>
          </a:xfrm>
          <a:prstGeom prst="rect">
            <a:avLst/>
          </a:prstGeom>
          <a:ln>
            <a:noFill/>
          </a:ln>
        </p:spPr>
      </p:pic>
      <p:sp>
        <p:nvSpPr>
          <p:cNvPr id="176" name="CustomShape 2"/>
          <p:cNvSpPr/>
          <p:nvPr/>
        </p:nvSpPr>
        <p:spPr>
          <a:xfrm>
            <a:off x="468720" y="3067200"/>
            <a:ext cx="1397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e58c4"/>
                </a:solidFill>
                <a:latin typeface="Candara"/>
              </a:rPr>
              <a:t>Lenstra 1983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868760" y="1524960"/>
            <a:ext cx="343620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Can be solved in time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ff0000"/>
                </a:solidFill>
                <a:latin typeface="Candara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1784880" y="1524960"/>
            <a:ext cx="3603960" cy="953640"/>
          </a:xfrm>
          <a:prstGeom prst="rect">
            <a:avLst/>
          </a:prstGeom>
          <a:blipFill rotWithShape="0">
            <a:blip r:embed="rId2"/>
            <a:stretch>
              <a:fillRect l="-3550" t="-5727" r="0" b="0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5"/>
          <p:cNvSpPr/>
          <p:nvPr/>
        </p:nvSpPr>
        <p:spPr>
          <a:xfrm rot="609000">
            <a:off x="2972160" y="3410280"/>
            <a:ext cx="2942640" cy="1721520"/>
          </a:xfrm>
          <a:custGeom>
            <a:avLst/>
            <a:gdLst/>
            <a:ahLst/>
            <a:rect l="l" t="t" r="r" b="b"/>
            <a:pathLst>
              <a:path w="1347776" h="1147923">
                <a:moveTo>
                  <a:pt x="0" y="0"/>
                </a:moveTo>
                <a:lnTo>
                  <a:pt x="444551" y="728296"/>
                </a:lnTo>
                <a:lnTo>
                  <a:pt x="1347776" y="1147923"/>
                </a:lnTo>
                <a:lnTo>
                  <a:pt x="0" y="0"/>
                </a:lnTo>
                <a:close/>
              </a:path>
            </a:pathLst>
          </a:cu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80" name="Formula 6"/>
              <p:cNvSpPr txBox="1"/>
              <p:nvPr/>
            </p:nvSpPr>
            <p:spPr>
              <a:xfrm>
                <a:off x="7009560" y="4686120"/>
                <a:ext cx="71100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ℤ</m:t>
                        </m:r>
                      </m:e>
                      <m:sup>
                        <m:r>
                          <m:t xml:space="preserve">2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181" name="CustomShape 7"/>
          <p:cNvSpPr/>
          <p:nvPr/>
        </p:nvSpPr>
        <p:spPr>
          <a:xfrm>
            <a:off x="7009560" y="4686120"/>
            <a:ext cx="711000" cy="584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82" name="Group 8"/>
          <p:cNvGrpSpPr/>
          <p:nvPr/>
        </p:nvGrpSpPr>
        <p:grpSpPr>
          <a:xfrm>
            <a:off x="5638680" y="3490560"/>
            <a:ext cx="1394280" cy="1801080"/>
            <a:chOff x="5638680" y="3490560"/>
            <a:chExt cx="1394280" cy="1801080"/>
          </a:xfrm>
        </p:grpSpPr>
        <p:sp>
          <p:nvSpPr>
            <p:cNvPr id="183" name="CustomShape 9"/>
            <p:cNvSpPr/>
            <p:nvPr/>
          </p:nvSpPr>
          <p:spPr>
            <a:xfrm>
              <a:off x="5638680" y="349056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84" name="CustomShape 10"/>
            <p:cNvSpPr/>
            <p:nvPr/>
          </p:nvSpPr>
          <p:spPr>
            <a:xfrm>
              <a:off x="5639760" y="40708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85" name="CustomShape 11"/>
            <p:cNvSpPr/>
            <p:nvPr/>
          </p:nvSpPr>
          <p:spPr>
            <a:xfrm>
              <a:off x="5638680" y="465156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86" name="CustomShape 12"/>
            <p:cNvSpPr/>
            <p:nvPr/>
          </p:nvSpPr>
          <p:spPr>
            <a:xfrm>
              <a:off x="5638680" y="52318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87" name="CustomShape 13"/>
            <p:cNvSpPr/>
            <p:nvPr/>
          </p:nvSpPr>
          <p:spPr>
            <a:xfrm>
              <a:off x="6303240" y="34912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88" name="CustomShape 14"/>
            <p:cNvSpPr/>
            <p:nvPr/>
          </p:nvSpPr>
          <p:spPr>
            <a:xfrm>
              <a:off x="6304320" y="407196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89" name="CustomShape 15"/>
            <p:cNvSpPr/>
            <p:nvPr/>
          </p:nvSpPr>
          <p:spPr>
            <a:xfrm>
              <a:off x="6303240" y="46522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0" name="CustomShape 16"/>
            <p:cNvSpPr/>
            <p:nvPr/>
          </p:nvSpPr>
          <p:spPr>
            <a:xfrm>
              <a:off x="6303240" y="523296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1" name="CustomShape 17"/>
            <p:cNvSpPr/>
            <p:nvPr/>
          </p:nvSpPr>
          <p:spPr>
            <a:xfrm>
              <a:off x="6966000" y="349236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2" name="CustomShape 18"/>
            <p:cNvSpPr/>
            <p:nvPr/>
          </p:nvSpPr>
          <p:spPr>
            <a:xfrm>
              <a:off x="6967080" y="40730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3" name="CustomShape 19"/>
            <p:cNvSpPr/>
            <p:nvPr/>
          </p:nvSpPr>
          <p:spPr>
            <a:xfrm>
              <a:off x="6966000" y="465336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4" name="CustomShape 20"/>
            <p:cNvSpPr/>
            <p:nvPr/>
          </p:nvSpPr>
          <p:spPr>
            <a:xfrm>
              <a:off x="6966000" y="52340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95" name="Group 21"/>
          <p:cNvGrpSpPr/>
          <p:nvPr/>
        </p:nvGrpSpPr>
        <p:grpSpPr>
          <a:xfrm>
            <a:off x="2982240" y="3495960"/>
            <a:ext cx="2058840" cy="1802160"/>
            <a:chOff x="2982240" y="3495960"/>
            <a:chExt cx="2058840" cy="1802160"/>
          </a:xfrm>
        </p:grpSpPr>
        <p:sp>
          <p:nvSpPr>
            <p:cNvPr id="196" name="CustomShape 22"/>
            <p:cNvSpPr/>
            <p:nvPr/>
          </p:nvSpPr>
          <p:spPr>
            <a:xfrm>
              <a:off x="2982240" y="349596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7" name="CustomShape 23"/>
            <p:cNvSpPr/>
            <p:nvPr/>
          </p:nvSpPr>
          <p:spPr>
            <a:xfrm>
              <a:off x="2983320" y="40766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8" name="CustomShape 24"/>
            <p:cNvSpPr/>
            <p:nvPr/>
          </p:nvSpPr>
          <p:spPr>
            <a:xfrm>
              <a:off x="2982240" y="465696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99" name="CustomShape 25"/>
            <p:cNvSpPr/>
            <p:nvPr/>
          </p:nvSpPr>
          <p:spPr>
            <a:xfrm>
              <a:off x="2982240" y="52376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0" name="CustomShape 26"/>
            <p:cNvSpPr/>
            <p:nvPr/>
          </p:nvSpPr>
          <p:spPr>
            <a:xfrm>
              <a:off x="3646800" y="34970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1" name="CustomShape 27"/>
            <p:cNvSpPr/>
            <p:nvPr/>
          </p:nvSpPr>
          <p:spPr>
            <a:xfrm>
              <a:off x="3647880" y="407736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2" name="CustomShape 28"/>
            <p:cNvSpPr/>
            <p:nvPr/>
          </p:nvSpPr>
          <p:spPr>
            <a:xfrm>
              <a:off x="3646800" y="46580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3" name="CustomShape 29"/>
            <p:cNvSpPr/>
            <p:nvPr/>
          </p:nvSpPr>
          <p:spPr>
            <a:xfrm>
              <a:off x="3646800" y="523836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4" name="CustomShape 30"/>
            <p:cNvSpPr/>
            <p:nvPr/>
          </p:nvSpPr>
          <p:spPr>
            <a:xfrm>
              <a:off x="4311360" y="349776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5" name="CustomShape 31"/>
            <p:cNvSpPr/>
            <p:nvPr/>
          </p:nvSpPr>
          <p:spPr>
            <a:xfrm>
              <a:off x="4312440" y="40780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6" name="CustomShape 32"/>
            <p:cNvSpPr/>
            <p:nvPr/>
          </p:nvSpPr>
          <p:spPr>
            <a:xfrm>
              <a:off x="4311360" y="465876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7" name="CustomShape 33"/>
            <p:cNvSpPr/>
            <p:nvPr/>
          </p:nvSpPr>
          <p:spPr>
            <a:xfrm>
              <a:off x="4311360" y="52390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8" name="CustomShape 34"/>
            <p:cNvSpPr/>
            <p:nvPr/>
          </p:nvSpPr>
          <p:spPr>
            <a:xfrm>
              <a:off x="4974120" y="34988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9" name="CustomShape 35"/>
            <p:cNvSpPr/>
            <p:nvPr/>
          </p:nvSpPr>
          <p:spPr>
            <a:xfrm>
              <a:off x="4975200" y="4079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10" name="CustomShape 36"/>
            <p:cNvSpPr/>
            <p:nvPr/>
          </p:nvSpPr>
          <p:spPr>
            <a:xfrm>
              <a:off x="4974120" y="465984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11" name="CustomShape 37"/>
            <p:cNvSpPr/>
            <p:nvPr/>
          </p:nvSpPr>
          <p:spPr>
            <a:xfrm>
              <a:off x="4974120" y="5240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212" name="CustomShape 38"/>
          <p:cNvSpPr/>
          <p:nvPr/>
        </p:nvSpPr>
        <p:spPr>
          <a:xfrm>
            <a:off x="958320" y="5648040"/>
            <a:ext cx="839880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Geometry of Lattice Free Convex Sets is Complicated! </a:t>
            </a:r>
            <a:endParaRPr b="0" lang="en-US" sz="24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ndara"/>
              </a:rPr>
              <a:t>Not obvious how to do exhaustive search efficiently.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3" name="CustomShape 39"/>
          <p:cNvSpPr/>
          <p:nvPr/>
        </p:nvSpPr>
        <p:spPr>
          <a:xfrm>
            <a:off x="958320" y="5648040"/>
            <a:ext cx="8398800" cy="830520"/>
          </a:xfrm>
          <a:prstGeom prst="rect">
            <a:avLst/>
          </a:prstGeom>
          <a:blipFill rotWithShape="0">
            <a:blip r:embed="rId4"/>
            <a:stretch>
              <a:fillRect l="-1085" t="-6612" r="0" b="-16159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 rot="8322600">
            <a:off x="3068280" y="1611000"/>
            <a:ext cx="3009240" cy="1628280"/>
          </a:xfrm>
          <a:custGeom>
            <a:avLst/>
            <a:gdLst/>
            <a:ahLst/>
            <a:rect l="l" t="t" r="r" b="b"/>
            <a:pathLst>
              <a:path w="2156106" h="1228133">
                <a:moveTo>
                  <a:pt x="0" y="0"/>
                </a:moveTo>
                <a:lnTo>
                  <a:pt x="400291" y="722078"/>
                </a:lnTo>
                <a:lnTo>
                  <a:pt x="1230820" y="1228133"/>
                </a:lnTo>
                <a:lnTo>
                  <a:pt x="2156106" y="1195475"/>
                </a:lnTo>
                <a:lnTo>
                  <a:pt x="1779967" y="529026"/>
                </a:lnTo>
                <a:lnTo>
                  <a:pt x="937044" y="3409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5" name="Group 2"/>
          <p:cNvGrpSpPr/>
          <p:nvPr/>
        </p:nvGrpSpPr>
        <p:grpSpPr>
          <a:xfrm>
            <a:off x="2537640" y="1563480"/>
            <a:ext cx="2058840" cy="1801800"/>
            <a:chOff x="2537640" y="1563480"/>
            <a:chExt cx="2058840" cy="1801800"/>
          </a:xfrm>
        </p:grpSpPr>
        <p:sp>
          <p:nvSpPr>
            <p:cNvPr id="216" name="CustomShape 3"/>
            <p:cNvSpPr/>
            <p:nvPr/>
          </p:nvSpPr>
          <p:spPr>
            <a:xfrm>
              <a:off x="2537640" y="15634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17" name="CustomShape 4"/>
            <p:cNvSpPr/>
            <p:nvPr/>
          </p:nvSpPr>
          <p:spPr>
            <a:xfrm>
              <a:off x="2538720" y="2143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18" name="CustomShape 5"/>
            <p:cNvSpPr/>
            <p:nvPr/>
          </p:nvSpPr>
          <p:spPr>
            <a:xfrm>
              <a:off x="2537640" y="27244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19" name="CustomShape 6"/>
            <p:cNvSpPr/>
            <p:nvPr/>
          </p:nvSpPr>
          <p:spPr>
            <a:xfrm>
              <a:off x="2537640" y="3304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20" name="CustomShape 7"/>
            <p:cNvSpPr/>
            <p:nvPr/>
          </p:nvSpPr>
          <p:spPr>
            <a:xfrm>
              <a:off x="3202200" y="1564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21" name="CustomShape 8"/>
            <p:cNvSpPr/>
            <p:nvPr/>
          </p:nvSpPr>
          <p:spPr>
            <a:xfrm>
              <a:off x="3203280" y="2144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22" name="CustomShape 9"/>
            <p:cNvSpPr/>
            <p:nvPr/>
          </p:nvSpPr>
          <p:spPr>
            <a:xfrm>
              <a:off x="3202200" y="2725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23" name="CustomShape 10"/>
            <p:cNvSpPr/>
            <p:nvPr/>
          </p:nvSpPr>
          <p:spPr>
            <a:xfrm>
              <a:off x="3202200" y="3305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24" name="CustomShape 11"/>
            <p:cNvSpPr/>
            <p:nvPr/>
          </p:nvSpPr>
          <p:spPr>
            <a:xfrm>
              <a:off x="3866760" y="1564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25" name="CustomShape 12"/>
            <p:cNvSpPr/>
            <p:nvPr/>
          </p:nvSpPr>
          <p:spPr>
            <a:xfrm>
              <a:off x="3867840" y="21456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26" name="CustomShape 13"/>
            <p:cNvSpPr/>
            <p:nvPr/>
          </p:nvSpPr>
          <p:spPr>
            <a:xfrm>
              <a:off x="3866760" y="2725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27" name="CustomShape 14"/>
            <p:cNvSpPr/>
            <p:nvPr/>
          </p:nvSpPr>
          <p:spPr>
            <a:xfrm>
              <a:off x="3866760" y="33066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28" name="CustomShape 15"/>
            <p:cNvSpPr/>
            <p:nvPr/>
          </p:nvSpPr>
          <p:spPr>
            <a:xfrm>
              <a:off x="4529520" y="1566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29" name="CustomShape 16"/>
            <p:cNvSpPr/>
            <p:nvPr/>
          </p:nvSpPr>
          <p:spPr>
            <a:xfrm>
              <a:off x="4530600" y="2146680"/>
              <a:ext cx="65880" cy="57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0" name="CustomShape 17"/>
            <p:cNvSpPr/>
            <p:nvPr/>
          </p:nvSpPr>
          <p:spPr>
            <a:xfrm>
              <a:off x="4529520" y="2727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1" name="CustomShape 18"/>
            <p:cNvSpPr/>
            <p:nvPr/>
          </p:nvSpPr>
          <p:spPr>
            <a:xfrm>
              <a:off x="4529520" y="33076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mc:AlternateContent>
        <mc:Choice xmlns:a14="http://schemas.microsoft.com/office/drawing/2010/main" Requires="a14">
          <p:sp>
            <p:nvSpPr>
              <p:cNvPr id="232" name="Formula 19"/>
              <p:cNvSpPr txBox="1"/>
              <p:nvPr/>
            </p:nvSpPr>
            <p:spPr>
              <a:xfrm>
                <a:off x="6564960" y="2753280"/>
                <a:ext cx="73692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ℤ</m:t>
                        </m:r>
                      </m:e>
                      <m:sup>
                        <m:r>
                          <m:t xml:space="preserve">𝑛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233" name="CustomShape 20"/>
          <p:cNvSpPr/>
          <p:nvPr/>
        </p:nvSpPr>
        <p:spPr>
          <a:xfrm>
            <a:off x="6564960" y="2753280"/>
            <a:ext cx="736920" cy="584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34" name="Group 21"/>
          <p:cNvGrpSpPr/>
          <p:nvPr/>
        </p:nvGrpSpPr>
        <p:grpSpPr>
          <a:xfrm>
            <a:off x="5194080" y="1557720"/>
            <a:ext cx="1394280" cy="1801080"/>
            <a:chOff x="5194080" y="1557720"/>
            <a:chExt cx="1394280" cy="1801080"/>
          </a:xfrm>
        </p:grpSpPr>
        <p:sp>
          <p:nvSpPr>
            <p:cNvPr id="235" name="CustomShape 22"/>
            <p:cNvSpPr/>
            <p:nvPr/>
          </p:nvSpPr>
          <p:spPr>
            <a:xfrm>
              <a:off x="5194080" y="1557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6" name="CustomShape 23"/>
            <p:cNvSpPr/>
            <p:nvPr/>
          </p:nvSpPr>
          <p:spPr>
            <a:xfrm>
              <a:off x="5195160" y="2138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7" name="CustomShape 24"/>
            <p:cNvSpPr/>
            <p:nvPr/>
          </p:nvSpPr>
          <p:spPr>
            <a:xfrm>
              <a:off x="5194080" y="2718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8" name="CustomShape 25"/>
            <p:cNvSpPr/>
            <p:nvPr/>
          </p:nvSpPr>
          <p:spPr>
            <a:xfrm>
              <a:off x="5194080" y="3299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39" name="CustomShape 26"/>
            <p:cNvSpPr/>
            <p:nvPr/>
          </p:nvSpPr>
          <p:spPr>
            <a:xfrm>
              <a:off x="5858640" y="1558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40" name="CustomShape 27"/>
            <p:cNvSpPr/>
            <p:nvPr/>
          </p:nvSpPr>
          <p:spPr>
            <a:xfrm>
              <a:off x="5859720" y="21391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41" name="CustomShape 28"/>
            <p:cNvSpPr/>
            <p:nvPr/>
          </p:nvSpPr>
          <p:spPr>
            <a:xfrm>
              <a:off x="5858640" y="2719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42" name="CustomShape 29"/>
            <p:cNvSpPr/>
            <p:nvPr/>
          </p:nvSpPr>
          <p:spPr>
            <a:xfrm>
              <a:off x="5858640" y="33001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43" name="CustomShape 30"/>
            <p:cNvSpPr/>
            <p:nvPr/>
          </p:nvSpPr>
          <p:spPr>
            <a:xfrm>
              <a:off x="6521400" y="15598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44" name="CustomShape 31"/>
            <p:cNvSpPr/>
            <p:nvPr/>
          </p:nvSpPr>
          <p:spPr>
            <a:xfrm>
              <a:off x="6522480" y="2140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45" name="CustomShape 32"/>
            <p:cNvSpPr/>
            <p:nvPr/>
          </p:nvSpPr>
          <p:spPr>
            <a:xfrm>
              <a:off x="6521400" y="27208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46" name="CustomShape 33"/>
            <p:cNvSpPr/>
            <p:nvPr/>
          </p:nvSpPr>
          <p:spPr>
            <a:xfrm>
              <a:off x="6521400" y="3301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mc:AlternateContent>
        <mc:Choice xmlns:a14="http://schemas.microsoft.com/office/drawing/2010/main" Requires="a14">
          <p:sp>
            <p:nvSpPr>
              <p:cNvPr id="247" name="Formula 34"/>
              <p:cNvSpPr txBox="1"/>
              <p:nvPr/>
            </p:nvSpPr>
            <p:spPr>
              <a:xfrm>
                <a:off x="5320800" y="1786320"/>
                <a:ext cx="57348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48" name="CustomShape 35"/>
          <p:cNvSpPr/>
          <p:nvPr/>
        </p:nvSpPr>
        <p:spPr>
          <a:xfrm>
            <a:off x="5320800" y="1786320"/>
            <a:ext cx="573480" cy="58428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TextShape 36"/>
          <p:cNvSpPr txBox="1"/>
          <p:nvPr/>
        </p:nvSpPr>
        <p:spPr>
          <a:xfrm>
            <a:off x="340200" y="3710880"/>
            <a:ext cx="8569440" cy="314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i="1" lang="en-US" sz="3200" spc="-1" strike="noStrike">
                <a:solidFill>
                  <a:srgbClr val="990099"/>
                </a:solidFill>
                <a:latin typeface="Candara"/>
              </a:rPr>
              <a:t>Problem: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  Find point in  or 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                   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decide that  is integer free.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br/>
            <a:r>
              <a:rPr b="0" i="1" lang="en-US" sz="3200" spc="-1" strike="noStrike">
                <a:solidFill>
                  <a:srgbClr val="990099"/>
                </a:solidFill>
                <a:latin typeface="Candara"/>
              </a:rPr>
              <a:t>Input:</a:t>
            </a:r>
            <a:r>
              <a:rPr b="0" lang="en-US" sz="3200" spc="-1" strike="noStrike">
                <a:solidFill>
                  <a:srgbClr val="000000"/>
                </a:solidFill>
                <a:latin typeface="Candara"/>
              </a:rPr>
              <a:t>  convex, appropriately described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50" name="TextShape 37"/>
          <p:cNvSpPr txBox="1"/>
          <p:nvPr/>
        </p:nvSpPr>
        <p:spPr>
          <a:xfrm>
            <a:off x="340200" y="3710880"/>
            <a:ext cx="8569440" cy="314676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51" name="Formula 38"/>
              <p:cNvSpPr txBox="1"/>
              <p:nvPr/>
            </p:nvSpPr>
            <p:spPr>
              <a:xfrm>
                <a:off x="4185360" y="1828800"/>
                <a:ext cx="428400" cy="461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52" name="CustomShape 39"/>
          <p:cNvSpPr/>
          <p:nvPr/>
        </p:nvSpPr>
        <p:spPr>
          <a:xfrm>
            <a:off x="4185360" y="1828800"/>
            <a:ext cx="428400" cy="461160"/>
          </a:xfrm>
          <a:prstGeom prst="rect">
            <a:avLst/>
          </a:prstGeom>
          <a:blipFill rotWithShape="0">
            <a:blip r:embed="rId4"/>
            <a:stretch>
              <a:fillRect l="0" t="0" r="0" b="-918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TextShape 40"/>
          <p:cNvSpPr txBox="1"/>
          <p:nvPr/>
        </p:nvSpPr>
        <p:spPr>
          <a:xfrm>
            <a:off x="438120" y="122760"/>
            <a:ext cx="8229240" cy="82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Anatomy of an IP Algorithm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 rot="8322600">
            <a:off x="3068280" y="1611000"/>
            <a:ext cx="3009240" cy="1628280"/>
          </a:xfrm>
          <a:custGeom>
            <a:avLst/>
            <a:gdLst/>
            <a:ahLst/>
            <a:rect l="l" t="t" r="r" b="b"/>
            <a:pathLst>
              <a:path w="2156106" h="1228133">
                <a:moveTo>
                  <a:pt x="0" y="0"/>
                </a:moveTo>
                <a:lnTo>
                  <a:pt x="400291" y="722078"/>
                </a:lnTo>
                <a:lnTo>
                  <a:pt x="1230820" y="1228133"/>
                </a:lnTo>
                <a:lnTo>
                  <a:pt x="2156106" y="1195475"/>
                </a:lnTo>
                <a:lnTo>
                  <a:pt x="1779967" y="529026"/>
                </a:lnTo>
                <a:lnTo>
                  <a:pt x="937044" y="3409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255" name="Formula 2"/>
              <p:cNvSpPr txBox="1"/>
              <p:nvPr/>
            </p:nvSpPr>
            <p:spPr>
              <a:xfrm>
                <a:off x="4185360" y="1828800"/>
                <a:ext cx="428400" cy="461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𝑦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56" name="CustomShape 3"/>
          <p:cNvSpPr/>
          <p:nvPr/>
        </p:nvSpPr>
        <p:spPr>
          <a:xfrm>
            <a:off x="4185360" y="1828800"/>
            <a:ext cx="428400" cy="461160"/>
          </a:xfrm>
          <a:prstGeom prst="rect">
            <a:avLst/>
          </a:prstGeom>
          <a:blipFill rotWithShape="0">
            <a:blip r:embed="rId1"/>
            <a:stretch>
              <a:fillRect l="0" t="0" r="0" b="-918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57" name="Formula 4"/>
              <p:cNvSpPr txBox="1"/>
              <p:nvPr/>
            </p:nvSpPr>
            <p:spPr>
              <a:xfrm>
                <a:off x="4552920" y="2257200"/>
                <a:ext cx="407160" cy="461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𝒄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58" name="CustomShape 5"/>
          <p:cNvSpPr/>
          <p:nvPr/>
        </p:nvSpPr>
        <p:spPr>
          <a:xfrm>
            <a:off x="4552920" y="2257200"/>
            <a:ext cx="407160" cy="4611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Line 6"/>
          <p:cNvSpPr/>
          <p:nvPr/>
        </p:nvSpPr>
        <p:spPr>
          <a:xfrm flipH="1" flipV="1">
            <a:off x="4569480" y="2206440"/>
            <a:ext cx="14400" cy="298440"/>
          </a:xfrm>
          <a:prstGeom prst="line">
            <a:avLst/>
          </a:prstGeom>
          <a:ln w="19080">
            <a:solidFill>
              <a:srgbClr val="993366"/>
            </a:solidFill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7"/>
          <p:cNvSpPr/>
          <p:nvPr/>
        </p:nvSpPr>
        <p:spPr>
          <a:xfrm>
            <a:off x="2537640" y="1563480"/>
            <a:ext cx="65880" cy="5760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1" name="CustomShape 8"/>
          <p:cNvSpPr/>
          <p:nvPr/>
        </p:nvSpPr>
        <p:spPr>
          <a:xfrm>
            <a:off x="2538720" y="2143800"/>
            <a:ext cx="65880" cy="5760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2" name="CustomShape 9"/>
          <p:cNvSpPr/>
          <p:nvPr/>
        </p:nvSpPr>
        <p:spPr>
          <a:xfrm>
            <a:off x="2537640" y="2724480"/>
            <a:ext cx="65880" cy="5760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3" name="CustomShape 10"/>
          <p:cNvSpPr/>
          <p:nvPr/>
        </p:nvSpPr>
        <p:spPr>
          <a:xfrm>
            <a:off x="2537640" y="3304800"/>
            <a:ext cx="65880" cy="5760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4" name="CustomShape 11"/>
          <p:cNvSpPr/>
          <p:nvPr/>
        </p:nvSpPr>
        <p:spPr>
          <a:xfrm>
            <a:off x="3202200" y="1564200"/>
            <a:ext cx="65880" cy="5760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5" name="CustomShape 12"/>
          <p:cNvSpPr/>
          <p:nvPr/>
        </p:nvSpPr>
        <p:spPr>
          <a:xfrm>
            <a:off x="3203280" y="2144520"/>
            <a:ext cx="65880" cy="5760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6" name="CustomShape 13"/>
          <p:cNvSpPr/>
          <p:nvPr/>
        </p:nvSpPr>
        <p:spPr>
          <a:xfrm>
            <a:off x="3202200" y="2725200"/>
            <a:ext cx="65880" cy="5760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7" name="CustomShape 14"/>
          <p:cNvSpPr/>
          <p:nvPr/>
        </p:nvSpPr>
        <p:spPr>
          <a:xfrm>
            <a:off x="3202200" y="3305520"/>
            <a:ext cx="65880" cy="5760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8" name="CustomShape 15"/>
          <p:cNvSpPr/>
          <p:nvPr/>
        </p:nvSpPr>
        <p:spPr>
          <a:xfrm>
            <a:off x="3866760" y="1564920"/>
            <a:ext cx="65880" cy="5760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9" name="CustomShape 16"/>
          <p:cNvSpPr/>
          <p:nvPr/>
        </p:nvSpPr>
        <p:spPr>
          <a:xfrm>
            <a:off x="3867840" y="2145600"/>
            <a:ext cx="65880" cy="5760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0" name="CustomShape 17"/>
          <p:cNvSpPr/>
          <p:nvPr/>
        </p:nvSpPr>
        <p:spPr>
          <a:xfrm>
            <a:off x="3866760" y="2725920"/>
            <a:ext cx="65880" cy="5760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1" name="CustomShape 18"/>
          <p:cNvSpPr/>
          <p:nvPr/>
        </p:nvSpPr>
        <p:spPr>
          <a:xfrm>
            <a:off x="3866760" y="3306600"/>
            <a:ext cx="65880" cy="5760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2" name="CustomShape 19"/>
          <p:cNvSpPr/>
          <p:nvPr/>
        </p:nvSpPr>
        <p:spPr>
          <a:xfrm>
            <a:off x="4529520" y="1566360"/>
            <a:ext cx="65880" cy="5760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3" name="CustomShape 20"/>
          <p:cNvSpPr/>
          <p:nvPr/>
        </p:nvSpPr>
        <p:spPr>
          <a:xfrm>
            <a:off x="4530600" y="2146680"/>
            <a:ext cx="65880" cy="57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4" name="CustomShape 21"/>
          <p:cNvSpPr/>
          <p:nvPr/>
        </p:nvSpPr>
        <p:spPr>
          <a:xfrm>
            <a:off x="4529520" y="2727000"/>
            <a:ext cx="65880" cy="5760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5" name="CustomShape 22"/>
          <p:cNvSpPr/>
          <p:nvPr/>
        </p:nvSpPr>
        <p:spPr>
          <a:xfrm>
            <a:off x="4529520" y="3307680"/>
            <a:ext cx="65880" cy="57600"/>
          </a:xfrm>
          <a:prstGeom prst="ellipse">
            <a:avLst/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276" name="Formula 23"/>
              <p:cNvSpPr txBox="1"/>
              <p:nvPr/>
            </p:nvSpPr>
            <p:spPr>
              <a:xfrm>
                <a:off x="6564960" y="2753280"/>
                <a:ext cx="73692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ℤ</m:t>
                        </m:r>
                      </m:e>
                      <m:sup>
                        <m:r>
                          <m:t xml:space="preserve">𝑛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277" name="CustomShape 24"/>
          <p:cNvSpPr/>
          <p:nvPr/>
        </p:nvSpPr>
        <p:spPr>
          <a:xfrm>
            <a:off x="6564960" y="2753280"/>
            <a:ext cx="736920" cy="584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78" name="Group 25"/>
          <p:cNvGrpSpPr/>
          <p:nvPr/>
        </p:nvGrpSpPr>
        <p:grpSpPr>
          <a:xfrm>
            <a:off x="5194080" y="1557720"/>
            <a:ext cx="1394280" cy="1801080"/>
            <a:chOff x="5194080" y="1557720"/>
            <a:chExt cx="1394280" cy="1801080"/>
          </a:xfrm>
        </p:grpSpPr>
        <p:sp>
          <p:nvSpPr>
            <p:cNvPr id="279" name="CustomShape 26"/>
            <p:cNvSpPr/>
            <p:nvPr/>
          </p:nvSpPr>
          <p:spPr>
            <a:xfrm>
              <a:off x="5194080" y="1557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80" name="CustomShape 27"/>
            <p:cNvSpPr/>
            <p:nvPr/>
          </p:nvSpPr>
          <p:spPr>
            <a:xfrm>
              <a:off x="5195160" y="2138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81" name="CustomShape 28"/>
            <p:cNvSpPr/>
            <p:nvPr/>
          </p:nvSpPr>
          <p:spPr>
            <a:xfrm>
              <a:off x="5194080" y="2718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82" name="CustomShape 29"/>
            <p:cNvSpPr/>
            <p:nvPr/>
          </p:nvSpPr>
          <p:spPr>
            <a:xfrm>
              <a:off x="5194080" y="3299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83" name="CustomShape 30"/>
            <p:cNvSpPr/>
            <p:nvPr/>
          </p:nvSpPr>
          <p:spPr>
            <a:xfrm>
              <a:off x="5858640" y="1558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84" name="CustomShape 31"/>
            <p:cNvSpPr/>
            <p:nvPr/>
          </p:nvSpPr>
          <p:spPr>
            <a:xfrm>
              <a:off x="5859720" y="21391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85" name="CustomShape 32"/>
            <p:cNvSpPr/>
            <p:nvPr/>
          </p:nvSpPr>
          <p:spPr>
            <a:xfrm>
              <a:off x="5858640" y="2719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86" name="CustomShape 33"/>
            <p:cNvSpPr/>
            <p:nvPr/>
          </p:nvSpPr>
          <p:spPr>
            <a:xfrm>
              <a:off x="5858640" y="33001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87" name="CustomShape 34"/>
            <p:cNvSpPr/>
            <p:nvPr/>
          </p:nvSpPr>
          <p:spPr>
            <a:xfrm>
              <a:off x="6521400" y="15598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88" name="CustomShape 35"/>
            <p:cNvSpPr/>
            <p:nvPr/>
          </p:nvSpPr>
          <p:spPr>
            <a:xfrm>
              <a:off x="6522480" y="2140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89" name="CustomShape 36"/>
            <p:cNvSpPr/>
            <p:nvPr/>
          </p:nvSpPr>
          <p:spPr>
            <a:xfrm>
              <a:off x="6521400" y="27208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90" name="CustomShape 37"/>
            <p:cNvSpPr/>
            <p:nvPr/>
          </p:nvSpPr>
          <p:spPr>
            <a:xfrm>
              <a:off x="6521400" y="3301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291" name="TextShape 38"/>
          <p:cNvSpPr txBox="1"/>
          <p:nvPr/>
        </p:nvSpPr>
        <p:spPr>
          <a:xfrm>
            <a:off x="340200" y="3710880"/>
            <a:ext cx="8569440" cy="314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990099"/>
                </a:solidFill>
                <a:latin typeface="Candara"/>
              </a:rPr>
              <a:t>Main dichotomy: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20000"/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Either  contains a “deep” integer point: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       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find  by “rounding” from a good center  of .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292" name="TextShape 39"/>
          <p:cNvSpPr txBox="1"/>
          <p:nvPr/>
        </p:nvSpPr>
        <p:spPr>
          <a:xfrm>
            <a:off x="340200" y="3710880"/>
            <a:ext cx="8569440" cy="3146760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293" name="Formula 40"/>
              <p:cNvSpPr txBox="1"/>
              <p:nvPr/>
            </p:nvSpPr>
            <p:spPr>
              <a:xfrm>
                <a:off x="5320800" y="1786320"/>
                <a:ext cx="57348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94" name="CustomShape 41"/>
          <p:cNvSpPr/>
          <p:nvPr/>
        </p:nvSpPr>
        <p:spPr>
          <a:xfrm>
            <a:off x="5320800" y="1786320"/>
            <a:ext cx="573480" cy="58428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42"/>
          <p:cNvSpPr/>
          <p:nvPr/>
        </p:nvSpPr>
        <p:spPr>
          <a:xfrm>
            <a:off x="4556880" y="2474280"/>
            <a:ext cx="54360" cy="57600"/>
          </a:xfrm>
          <a:prstGeom prst="ellipse">
            <a:avLst/>
          </a:prstGeom>
          <a:solidFill>
            <a:srgbClr val="708f98"/>
          </a:solidFill>
          <a:ln>
            <a:solidFill>
              <a:srgbClr val="708f98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96" name="TextShape 43"/>
          <p:cNvSpPr txBox="1"/>
          <p:nvPr/>
        </p:nvSpPr>
        <p:spPr>
          <a:xfrm>
            <a:off x="438120" y="122760"/>
            <a:ext cx="8229240" cy="82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Anatomy of an IP Algorithm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" dur="indefinite" restart="never" nodeType="tmRoot">
          <p:childTnLst>
            <p:seq>
              <p:cTn id="15" dur="indefinite" nodeType="mainSeq">
                <p:childTnLst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nodeType="withEffect" fill="hold" presetClass="emph" presetID="7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" dur="1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1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mph" presetID="1" presetSubtype="2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1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 rot="8322600">
            <a:off x="3664080" y="1969560"/>
            <a:ext cx="1802160" cy="990360"/>
          </a:xfrm>
          <a:custGeom>
            <a:avLst/>
            <a:gdLst/>
            <a:ahLst/>
            <a:rect l="l" t="t" r="r" b="b"/>
            <a:pathLst>
              <a:path w="2156106" h="1228133">
                <a:moveTo>
                  <a:pt x="0" y="0"/>
                </a:moveTo>
                <a:lnTo>
                  <a:pt x="400291" y="722078"/>
                </a:lnTo>
                <a:lnTo>
                  <a:pt x="1230820" y="1228133"/>
                </a:lnTo>
                <a:lnTo>
                  <a:pt x="2156106" y="1195475"/>
                </a:lnTo>
                <a:lnTo>
                  <a:pt x="1779967" y="529026"/>
                </a:lnTo>
                <a:lnTo>
                  <a:pt x="937044" y="3409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8" name="Group 2"/>
          <p:cNvGrpSpPr/>
          <p:nvPr/>
        </p:nvGrpSpPr>
        <p:grpSpPr>
          <a:xfrm>
            <a:off x="2537640" y="1563480"/>
            <a:ext cx="2058840" cy="1801800"/>
            <a:chOff x="2537640" y="1563480"/>
            <a:chExt cx="2058840" cy="1801800"/>
          </a:xfrm>
        </p:grpSpPr>
        <p:sp>
          <p:nvSpPr>
            <p:cNvPr id="299" name="CustomShape 3"/>
            <p:cNvSpPr/>
            <p:nvPr/>
          </p:nvSpPr>
          <p:spPr>
            <a:xfrm>
              <a:off x="2537640" y="15634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0" name="CustomShape 4"/>
            <p:cNvSpPr/>
            <p:nvPr/>
          </p:nvSpPr>
          <p:spPr>
            <a:xfrm>
              <a:off x="2538720" y="2143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1" name="CustomShape 5"/>
            <p:cNvSpPr/>
            <p:nvPr/>
          </p:nvSpPr>
          <p:spPr>
            <a:xfrm>
              <a:off x="2537640" y="27244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2" name="CustomShape 6"/>
            <p:cNvSpPr/>
            <p:nvPr/>
          </p:nvSpPr>
          <p:spPr>
            <a:xfrm>
              <a:off x="2537640" y="3304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3" name="CustomShape 7"/>
            <p:cNvSpPr/>
            <p:nvPr/>
          </p:nvSpPr>
          <p:spPr>
            <a:xfrm>
              <a:off x="3202200" y="1564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4" name="CustomShape 8"/>
            <p:cNvSpPr/>
            <p:nvPr/>
          </p:nvSpPr>
          <p:spPr>
            <a:xfrm>
              <a:off x="3203280" y="2144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5" name="CustomShape 9"/>
            <p:cNvSpPr/>
            <p:nvPr/>
          </p:nvSpPr>
          <p:spPr>
            <a:xfrm>
              <a:off x="3202200" y="2725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6" name="CustomShape 10"/>
            <p:cNvSpPr/>
            <p:nvPr/>
          </p:nvSpPr>
          <p:spPr>
            <a:xfrm>
              <a:off x="3202200" y="33055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7" name="CustomShape 11"/>
            <p:cNvSpPr/>
            <p:nvPr/>
          </p:nvSpPr>
          <p:spPr>
            <a:xfrm>
              <a:off x="3866760" y="1564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8" name="CustomShape 12"/>
            <p:cNvSpPr/>
            <p:nvPr/>
          </p:nvSpPr>
          <p:spPr>
            <a:xfrm>
              <a:off x="3867840" y="21456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9" name="CustomShape 13"/>
            <p:cNvSpPr/>
            <p:nvPr/>
          </p:nvSpPr>
          <p:spPr>
            <a:xfrm>
              <a:off x="3866760" y="27259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0" name="CustomShape 14"/>
            <p:cNvSpPr/>
            <p:nvPr/>
          </p:nvSpPr>
          <p:spPr>
            <a:xfrm>
              <a:off x="3866760" y="33066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1" name="CustomShape 15"/>
            <p:cNvSpPr/>
            <p:nvPr/>
          </p:nvSpPr>
          <p:spPr>
            <a:xfrm>
              <a:off x="4529520" y="1566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2" name="CustomShape 16"/>
            <p:cNvSpPr/>
            <p:nvPr/>
          </p:nvSpPr>
          <p:spPr>
            <a:xfrm>
              <a:off x="4530600" y="2146680"/>
              <a:ext cx="65880" cy="57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3" name="CustomShape 17"/>
            <p:cNvSpPr/>
            <p:nvPr/>
          </p:nvSpPr>
          <p:spPr>
            <a:xfrm>
              <a:off x="4529520" y="27270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4" name="CustomShape 18"/>
            <p:cNvSpPr/>
            <p:nvPr/>
          </p:nvSpPr>
          <p:spPr>
            <a:xfrm>
              <a:off x="4529520" y="33076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mc:AlternateContent>
        <mc:Choice xmlns:a14="http://schemas.microsoft.com/office/drawing/2010/main" Requires="a14">
          <p:sp>
            <p:nvSpPr>
              <p:cNvPr id="315" name="Formula 19"/>
              <p:cNvSpPr txBox="1"/>
              <p:nvPr/>
            </p:nvSpPr>
            <p:spPr>
              <a:xfrm>
                <a:off x="6564960" y="2753280"/>
                <a:ext cx="73692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p>
                      <m:e>
                        <m:r>
                          <m:t xml:space="preserve">ℤ</m:t>
                        </m:r>
                      </m:e>
                      <m:sup>
                        <m:r>
                          <m:t xml:space="preserve">𝑛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sp>
        <p:nvSpPr>
          <p:cNvPr id="316" name="CustomShape 20"/>
          <p:cNvSpPr/>
          <p:nvPr/>
        </p:nvSpPr>
        <p:spPr>
          <a:xfrm>
            <a:off x="6564960" y="2753280"/>
            <a:ext cx="736920" cy="58428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17" name="Group 21"/>
          <p:cNvGrpSpPr/>
          <p:nvPr/>
        </p:nvGrpSpPr>
        <p:grpSpPr>
          <a:xfrm>
            <a:off x="5194080" y="1557720"/>
            <a:ext cx="1394280" cy="1801080"/>
            <a:chOff x="5194080" y="1557720"/>
            <a:chExt cx="1394280" cy="1801080"/>
          </a:xfrm>
        </p:grpSpPr>
        <p:sp>
          <p:nvSpPr>
            <p:cNvPr id="318" name="CustomShape 22"/>
            <p:cNvSpPr/>
            <p:nvPr/>
          </p:nvSpPr>
          <p:spPr>
            <a:xfrm>
              <a:off x="5194080" y="1557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9" name="CustomShape 23"/>
            <p:cNvSpPr/>
            <p:nvPr/>
          </p:nvSpPr>
          <p:spPr>
            <a:xfrm>
              <a:off x="5195160" y="2138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0" name="CustomShape 24"/>
            <p:cNvSpPr/>
            <p:nvPr/>
          </p:nvSpPr>
          <p:spPr>
            <a:xfrm>
              <a:off x="5194080" y="27187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1" name="CustomShape 25"/>
            <p:cNvSpPr/>
            <p:nvPr/>
          </p:nvSpPr>
          <p:spPr>
            <a:xfrm>
              <a:off x="5194080" y="32994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2" name="CustomShape 26"/>
            <p:cNvSpPr/>
            <p:nvPr/>
          </p:nvSpPr>
          <p:spPr>
            <a:xfrm>
              <a:off x="5858640" y="1558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3" name="CustomShape 27"/>
            <p:cNvSpPr/>
            <p:nvPr/>
          </p:nvSpPr>
          <p:spPr>
            <a:xfrm>
              <a:off x="5859720" y="21391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4" name="CustomShape 28"/>
            <p:cNvSpPr/>
            <p:nvPr/>
          </p:nvSpPr>
          <p:spPr>
            <a:xfrm>
              <a:off x="5858640" y="27198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5" name="CustomShape 29"/>
            <p:cNvSpPr/>
            <p:nvPr/>
          </p:nvSpPr>
          <p:spPr>
            <a:xfrm>
              <a:off x="5858640" y="330012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6" name="CustomShape 30"/>
            <p:cNvSpPr/>
            <p:nvPr/>
          </p:nvSpPr>
          <p:spPr>
            <a:xfrm>
              <a:off x="6521400" y="15598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7" name="CustomShape 31"/>
            <p:cNvSpPr/>
            <p:nvPr/>
          </p:nvSpPr>
          <p:spPr>
            <a:xfrm>
              <a:off x="6522480" y="2140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8" name="CustomShape 32"/>
            <p:cNvSpPr/>
            <p:nvPr/>
          </p:nvSpPr>
          <p:spPr>
            <a:xfrm>
              <a:off x="6521400" y="272088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29" name="CustomShape 33"/>
            <p:cNvSpPr/>
            <p:nvPr/>
          </p:nvSpPr>
          <p:spPr>
            <a:xfrm>
              <a:off x="6521400" y="3301200"/>
              <a:ext cx="65880" cy="5760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330" name="TextShape 34"/>
          <p:cNvSpPr txBox="1"/>
          <p:nvPr/>
        </p:nvSpPr>
        <p:spPr>
          <a:xfrm>
            <a:off x="340200" y="3710880"/>
            <a:ext cx="8569440" cy="31467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990099"/>
                </a:solidFill>
                <a:latin typeface="Candara"/>
              </a:rPr>
              <a:t>Main dichotomy: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d9d9d9"/>
              </a:buClr>
              <a:buSzPct val="120000"/>
              <a:buFont typeface="Arial"/>
              <a:buAutoNum type="arabicPeriod"/>
            </a:pPr>
            <a:r>
              <a:rPr b="0" lang="en-US" sz="2800" spc="-1" strike="noStrike">
                <a:solidFill>
                  <a:srgbClr val="d9d9d9"/>
                </a:solidFill>
                <a:latin typeface="Candara"/>
              </a:rPr>
              <a:t>Either  contains a “deep” integer point:</a:t>
            </a:r>
            <a:br/>
            <a:r>
              <a:rPr b="0" lang="en-US" sz="2800" spc="-1" strike="noStrike">
                <a:solidFill>
                  <a:srgbClr val="d9d9d9"/>
                </a:solidFill>
                <a:latin typeface="Candara"/>
              </a:rPr>
              <a:t>find  by “rounding” from center  of .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  <a:p>
            <a:pPr marL="514440" indent="-514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120000"/>
              <a:buFont typeface="Arial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is “flat”: decompose feasible region into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ndara"/>
              </a:rPr>
              <a:t>lower dimensional subproblems and recurse.</a:t>
            </a:r>
            <a:endParaRPr b="0" lang="en-US" sz="2800" spc="-1" strike="noStrike">
              <a:solidFill>
                <a:srgbClr val="808080"/>
              </a:solidFill>
              <a:latin typeface="Calibri"/>
            </a:endParaRPr>
          </a:p>
        </p:txBody>
      </p:sp>
      <p:sp>
        <p:nvSpPr>
          <p:cNvPr id="331" name="TextShape 35"/>
          <p:cNvSpPr txBox="1"/>
          <p:nvPr/>
        </p:nvSpPr>
        <p:spPr>
          <a:xfrm>
            <a:off x="340200" y="3710880"/>
            <a:ext cx="8569440" cy="314676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p>
            <a:pPr marL="34272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latin typeface="Candara"/>
              </a:rPr>
              <a:t> </a:t>
            </a:r>
            <a:endParaRPr b="0" lang="en-US" sz="3200" spc="-1" strike="noStrike">
              <a:solidFill>
                <a:srgbClr val="808080"/>
              </a:solidFill>
              <a:latin typeface="Calibri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32" name="Formula 36"/>
              <p:cNvSpPr txBox="1"/>
              <p:nvPr/>
            </p:nvSpPr>
            <p:spPr>
              <a:xfrm>
                <a:off x="4686480" y="2192040"/>
                <a:ext cx="573480" cy="58428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𝐾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33" name="CustomShape 37"/>
          <p:cNvSpPr/>
          <p:nvPr/>
        </p:nvSpPr>
        <p:spPr>
          <a:xfrm>
            <a:off x="4686480" y="2192040"/>
            <a:ext cx="573480" cy="584280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Line 38"/>
          <p:cNvSpPr/>
          <p:nvPr/>
        </p:nvSpPr>
        <p:spPr>
          <a:xfrm flipV="1">
            <a:off x="2537280" y="2169000"/>
            <a:ext cx="4050360" cy="3240"/>
          </a:xfrm>
          <a:prstGeom prst="line">
            <a:avLst/>
          </a:prstGeom>
          <a:ln w="28440">
            <a:solidFill>
              <a:srgbClr val="99009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Line 39"/>
          <p:cNvSpPr/>
          <p:nvPr/>
        </p:nvSpPr>
        <p:spPr>
          <a:xfrm flipV="1">
            <a:off x="2537280" y="2753280"/>
            <a:ext cx="4050360" cy="3240"/>
          </a:xfrm>
          <a:prstGeom prst="line">
            <a:avLst/>
          </a:prstGeom>
          <a:ln w="28440">
            <a:solidFill>
              <a:srgbClr val="99009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336" name="Formula 40"/>
              <p:cNvSpPr txBox="1"/>
              <p:nvPr/>
            </p:nvSpPr>
            <p:spPr>
              <a:xfrm>
                <a:off x="1730520" y="2558880"/>
                <a:ext cx="82872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rPr>
                        <m:lit/>
                        <m:nor/>
                      </m:rPr>
                      <m:t xml:space="preserve">=</m:t>
                    </m:r>
                    <m:r>
                      <m:t xml:space="preserve">1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37" name="CustomShape 41"/>
          <p:cNvSpPr/>
          <p:nvPr/>
        </p:nvSpPr>
        <p:spPr>
          <a:xfrm>
            <a:off x="1730520" y="2558880"/>
            <a:ext cx="828720" cy="399600"/>
          </a:xfrm>
          <a:prstGeom prst="rect">
            <a:avLst/>
          </a:prstGeom>
          <a:blipFill rotWithShape="0">
            <a:blip r:embed="rId4"/>
            <a:stretch>
              <a:fillRect l="0" t="0" r="0" b="-1521"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338" name="Formula 42"/>
              <p:cNvSpPr txBox="1"/>
              <p:nvPr/>
            </p:nvSpPr>
            <p:spPr>
              <a:xfrm>
                <a:off x="1705680" y="1981080"/>
                <a:ext cx="828720" cy="3996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𝑥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rPr>
                        <m:lit/>
                        <m:nor/>
                      </m:rPr>
                      <m:t xml:space="preserve">=</m:t>
                    </m:r>
                    <m:r>
                      <m:t xml:space="preserve">2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39" name="CustomShape 43"/>
          <p:cNvSpPr/>
          <p:nvPr/>
        </p:nvSpPr>
        <p:spPr>
          <a:xfrm>
            <a:off x="1705680" y="1981080"/>
            <a:ext cx="828720" cy="399600"/>
          </a:xfrm>
          <a:prstGeom prst="rect">
            <a:avLst/>
          </a:prstGeom>
          <a:blipFill rotWithShape="0">
            <a:blip r:embed="rId5"/>
            <a:stretch>
              <a:fillRect/>
            </a:stretch>
          </a:blip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Candara"/>
              </a:rPr>
              <a:t> 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CustomShape 44"/>
          <p:cNvSpPr/>
          <p:nvPr/>
        </p:nvSpPr>
        <p:spPr>
          <a:xfrm>
            <a:off x="2206080" y="2264040"/>
            <a:ext cx="1639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ndar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ndara"/>
              </a:rPr>
              <a:t>subproblems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1" name="CustomShape 45"/>
          <p:cNvSpPr/>
          <p:nvPr/>
        </p:nvSpPr>
        <p:spPr>
          <a:xfrm flipV="1">
            <a:off x="3854160" y="2187000"/>
            <a:ext cx="466920" cy="27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46"/>
          <p:cNvSpPr/>
          <p:nvPr/>
        </p:nvSpPr>
        <p:spPr>
          <a:xfrm>
            <a:off x="3854160" y="2464200"/>
            <a:ext cx="491760" cy="276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Line 47"/>
          <p:cNvSpPr/>
          <p:nvPr/>
        </p:nvSpPr>
        <p:spPr>
          <a:xfrm flipV="1">
            <a:off x="4142880" y="2170080"/>
            <a:ext cx="1172160" cy="252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Line 48"/>
          <p:cNvSpPr/>
          <p:nvPr/>
        </p:nvSpPr>
        <p:spPr>
          <a:xfrm flipV="1">
            <a:off x="3784680" y="2752920"/>
            <a:ext cx="1076760" cy="2160"/>
          </a:xfrm>
          <a:prstGeom prst="line">
            <a:avLst/>
          </a:prstGeom>
          <a:ln w="28440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TextShape 49"/>
          <p:cNvSpPr txBox="1"/>
          <p:nvPr/>
        </p:nvSpPr>
        <p:spPr>
          <a:xfrm>
            <a:off x="438120" y="122760"/>
            <a:ext cx="8229240" cy="827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e58c4"/>
                </a:solidFill>
                <a:latin typeface="Candara"/>
              </a:rPr>
              <a:t>Anatomy of an IP Algorithm</a:t>
            </a:r>
            <a:endParaRPr b="0" lang="en-US" sz="44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epfl</Template>
  <TotalTime>4695</TotalTime>
  <Application>LibreOffice/6.2.4.2$Windows_X86_64 LibreOffice_project/2412653d852ce75f65fbfa83fb7e7b669a126d64</Application>
  <Words>2342</Words>
  <Paragraphs>371</Paragraphs>
  <Company>Georgia Tech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2012-06-08T18:11:31Z</dcterms:created>
  <dc:creator>Daniel Dadush</dc:creator>
  <dc:description/>
  <dc:language>en-US</dc:language>
  <cp:lastModifiedBy/>
  <dcterms:modified xsi:type="dcterms:W3CDTF">2022-12-10T13:20:47Z</dcterms:modified>
  <cp:revision>1095</cp:revision>
  <dc:subject/>
  <dc:title>Recent Progress on Integer Programming and Lattice Problems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Georgia Tech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45</vt:i4>
  </property>
</Properties>
</file>