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6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1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7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3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8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8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5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16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FB1D0-4102-9341-81B5-FBE34B079BE6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C433E-5FDA-0E46-8737-4D281B4D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613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FRAME VE UYGULAMA MİMARİSİ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0D6D2B-EA10-4481-A225-E354DA419F1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İçerik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Online (OLTP) / </a:t>
            </a:r>
            <a:r>
              <a:rPr lang="tr-TR" dirty="0" err="1"/>
              <a:t>Backoffice</a:t>
            </a:r>
            <a:r>
              <a:rPr lang="tr-TR" dirty="0"/>
              <a:t> / </a:t>
            </a:r>
            <a:r>
              <a:rPr lang="tr-TR" dirty="0" err="1"/>
              <a:t>Batch</a:t>
            </a:r>
            <a:r>
              <a:rPr lang="tr-TR" dirty="0"/>
              <a:t> kavramları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Online uygulama mimarisi ve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dirty="0" err="1"/>
              <a:t>XBaseFrw</a:t>
            </a:r>
            <a:r>
              <a:rPr lang="tr-TR" dirty="0"/>
              <a:t> online uygulama kütüphanesi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Örnek bir OLTP uygulama incelemesi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2206" y="403551"/>
            <a:ext cx="3117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SİSTEM SINIFLARI - THREAD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A3BBF28-FCD2-442F-9E2A-84EC6DED34A5}"/>
              </a:ext>
            </a:extLst>
          </p:cNvPr>
          <p:cNvSpPr txBox="1">
            <a:spLocks/>
          </p:cNvSpPr>
          <p:nvPr/>
        </p:nvSpPr>
        <p:spPr>
          <a:xfrm>
            <a:off x="838200" y="2998318"/>
            <a:ext cx="10494196" cy="885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/>
              <a:t>İşletim sisteminin aynı uygulama alanı (</a:t>
            </a:r>
            <a:r>
              <a:rPr lang="tr-TR" sz="2000" dirty="0" err="1"/>
              <a:t>process</a:t>
            </a:r>
            <a:r>
              <a:rPr lang="tr-TR" sz="2000" dirty="0"/>
              <a:t> </a:t>
            </a:r>
            <a:r>
              <a:rPr lang="tr-TR" sz="2000" dirty="0" err="1"/>
              <a:t>space</a:t>
            </a:r>
            <a:r>
              <a:rPr lang="tr-TR" sz="2000" dirty="0"/>
              <a:t>) içinde işlemci gücünü önceliklerine göre dağıttığı bağımsız iş akış gruplarıdır.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46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2206" y="403551"/>
            <a:ext cx="381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SİSTEM SINIFLARI </a:t>
            </a:r>
            <a:r>
              <a:rPr lang="mr-IN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–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THREAD POOL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A3BBF28-FCD2-442F-9E2A-84EC6DED34A5}"/>
              </a:ext>
            </a:extLst>
          </p:cNvPr>
          <p:cNvSpPr txBox="1">
            <a:spLocks/>
          </p:cNvSpPr>
          <p:nvPr/>
        </p:nvSpPr>
        <p:spPr>
          <a:xfrm>
            <a:off x="838200" y="2607900"/>
            <a:ext cx="7966753" cy="2013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tr-TR" sz="2000" dirty="0"/>
              <a:t>Başlangıçta konfigürasyonu yapılan ‘N’ adet </a:t>
            </a:r>
            <a:r>
              <a:rPr lang="tr-TR" sz="2000" dirty="0" err="1"/>
              <a:t>thread’in</a:t>
            </a:r>
            <a:r>
              <a:rPr lang="tr-TR" sz="2000" dirty="0"/>
              <a:t> kontrolü için kullanılan sınıftır. </a:t>
            </a:r>
          </a:p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Thread</a:t>
            </a:r>
            <a:r>
              <a:rPr lang="tr-TR" sz="2000" dirty="0"/>
              <a:t> </a:t>
            </a:r>
            <a:r>
              <a:rPr lang="tr-TR" sz="2000" dirty="0" err="1"/>
              <a:t>inputlarına</a:t>
            </a:r>
            <a:r>
              <a:rPr lang="tr-TR" sz="2000" dirty="0"/>
              <a:t> ek olarak kaç adet </a:t>
            </a:r>
            <a:r>
              <a:rPr lang="tr-TR" sz="2000" dirty="0" err="1"/>
              <a:t>thread</a:t>
            </a:r>
            <a:r>
              <a:rPr lang="tr-TR" sz="2000" dirty="0"/>
              <a:t> yaratılacağı ve </a:t>
            </a:r>
            <a:r>
              <a:rPr lang="tr-TR" sz="2000" dirty="0" err="1"/>
              <a:t>thread</a:t>
            </a:r>
            <a:r>
              <a:rPr lang="tr-TR" sz="2000" dirty="0"/>
              <a:t> </a:t>
            </a:r>
            <a:r>
              <a:rPr lang="tr-TR" sz="2000" dirty="0" err="1"/>
              <a:t>check</a:t>
            </a:r>
            <a:r>
              <a:rPr lang="tr-TR" sz="2000" dirty="0"/>
              <a:t> mantığının kullanılması ile ilgili parametreyi içerir.</a:t>
            </a:r>
            <a:endParaRPr lang="en-US" sz="2000" dirty="0"/>
          </a:p>
          <a:p>
            <a:pPr marL="285750" indent="-28575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953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2206" y="403551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A3BBF28-FCD2-442F-9E2A-84EC6DED34A5}"/>
              </a:ext>
            </a:extLst>
          </p:cNvPr>
          <p:cNvSpPr txBox="1">
            <a:spLocks/>
          </p:cNvSpPr>
          <p:nvPr/>
        </p:nvSpPr>
        <p:spPr>
          <a:xfrm>
            <a:off x="838200" y="2607900"/>
            <a:ext cx="7750996" cy="27560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Bir obje veya işin </a:t>
            </a:r>
            <a:r>
              <a:rPr lang="tr-TR" sz="2000" dirty="0" err="1"/>
              <a:t>state’i</a:t>
            </a:r>
            <a:r>
              <a:rPr lang="tr-TR" sz="2000" dirty="0"/>
              <a:t> ile ilgili bilgiyi </a:t>
            </a:r>
            <a:r>
              <a:rPr lang="tr-TR" sz="2000" dirty="0" err="1"/>
              <a:t>thread’ler</a:t>
            </a:r>
            <a:r>
              <a:rPr lang="tr-TR" sz="2000" dirty="0"/>
              <a:t> arasında </a:t>
            </a:r>
            <a:r>
              <a:rPr lang="tr-TR" sz="2000" dirty="0" err="1"/>
              <a:t>sinyalleyerek</a:t>
            </a:r>
            <a:r>
              <a:rPr lang="tr-TR" sz="2000" dirty="0"/>
              <a:t> ileten sınıftır.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Örnek kullanım (</a:t>
            </a:r>
            <a:r>
              <a:rPr lang="tr-TR" sz="2000" dirty="0" err="1"/>
              <a:t>Hsm</a:t>
            </a:r>
            <a:r>
              <a:rPr lang="tr-TR" sz="2000" dirty="0"/>
              <a:t> Connection Manager)</a:t>
            </a:r>
            <a:endParaRPr lang="en-US" sz="2000" dirty="0"/>
          </a:p>
          <a:p>
            <a:pPr marL="342900" indent="-34290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5787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2206" y="403551"/>
            <a:ext cx="2561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MUTEX / SEMAPHORE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A3BBF28-FCD2-442F-9E2A-84EC6DED34A5}"/>
              </a:ext>
            </a:extLst>
          </p:cNvPr>
          <p:cNvSpPr txBox="1">
            <a:spLocks/>
          </p:cNvSpPr>
          <p:nvPr/>
        </p:nvSpPr>
        <p:spPr>
          <a:xfrm>
            <a:off x="838200" y="2718357"/>
            <a:ext cx="9682537" cy="1473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tr-TR" sz="2000"/>
              <a:t>Mutex</a:t>
            </a:r>
            <a:r>
              <a:rPr lang="tr-TR" sz="2000" dirty="0"/>
              <a:t>, aynı sistem kaynağına farklı iş parçacıklarının erişimi esnasında kaynak bütünlüğünü korumak amacıyla kullanılan kilit mekanizmasıdır.</a:t>
            </a:r>
          </a:p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Semaphore</a:t>
            </a:r>
            <a:r>
              <a:rPr lang="tr-TR" sz="2000" dirty="0"/>
              <a:t>, birden fazla sistem kaynağının kaynak miktarından daha fazla sayıda iş parçacığına veri kaynak bütünlüğünü koruyarak kullandıran kilit mekanizmasıdır</a:t>
            </a:r>
            <a:endParaRPr lang="en-US" sz="2000" dirty="0"/>
          </a:p>
          <a:p>
            <a:pPr marL="285750" indent="-28575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3673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1201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REGISTRY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F6D8DA-3162-42AB-9E36-9879C9348940}"/>
              </a:ext>
            </a:extLst>
          </p:cNvPr>
          <p:cNvSpPr txBox="1">
            <a:spLocks/>
          </p:cNvSpPr>
          <p:nvPr/>
        </p:nvSpPr>
        <p:spPr>
          <a:xfrm>
            <a:off x="838200" y="3127049"/>
            <a:ext cx="10515600" cy="479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dirty="0"/>
              <a:t>Online uygulamalardan </a:t>
            </a:r>
            <a:r>
              <a:rPr lang="tr-TR" sz="2000" dirty="0" err="1"/>
              <a:t>windows</a:t>
            </a:r>
            <a:r>
              <a:rPr lang="tr-TR" sz="2000" dirty="0"/>
              <a:t> </a:t>
            </a:r>
            <a:r>
              <a:rPr lang="tr-TR" sz="2000" dirty="0" err="1"/>
              <a:t>registry</a:t>
            </a:r>
            <a:r>
              <a:rPr lang="tr-TR" sz="2000" dirty="0"/>
              <a:t> okuma / yazma işlemleri yapmak için kullanılan sınıftır.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1055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F6D8DA-3162-42AB-9E36-9879C9348940}"/>
              </a:ext>
            </a:extLst>
          </p:cNvPr>
          <p:cNvSpPr txBox="1">
            <a:spLocks/>
          </p:cNvSpPr>
          <p:nvPr/>
        </p:nvSpPr>
        <p:spPr>
          <a:xfrm>
            <a:off x="838200" y="3149011"/>
            <a:ext cx="10515600" cy="827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/>
              <a:t>Kullanıcı ile herhangi bir </a:t>
            </a:r>
            <a:r>
              <a:rPr lang="tr-TR" sz="2000" dirty="0" err="1"/>
              <a:t>arayüzü</a:t>
            </a:r>
            <a:r>
              <a:rPr lang="tr-TR" sz="2000" dirty="0"/>
              <a:t> olmayıp sürekli çalışacak bir uygulamanın arka planda çalışması için kullanılan sınıftır.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083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2372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 SINIFLARI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F6D8DA-3162-42AB-9E36-9879C9348940}"/>
              </a:ext>
            </a:extLst>
          </p:cNvPr>
          <p:cNvSpPr txBox="1">
            <a:spLocks/>
          </p:cNvSpPr>
          <p:nvPr/>
        </p:nvSpPr>
        <p:spPr>
          <a:xfrm>
            <a:off x="838200" y="2076068"/>
            <a:ext cx="10515600" cy="3061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tr-TR" sz="1800" dirty="0" err="1"/>
              <a:t>TcpBase</a:t>
            </a:r>
            <a:endParaRPr lang="tr-TR" sz="1800" dirty="0"/>
          </a:p>
          <a:p>
            <a:pPr marL="285750" indent="-285750" algn="l">
              <a:buFont typeface="Arial" charset="0"/>
              <a:buChar char="•"/>
            </a:pPr>
            <a:r>
              <a:rPr lang="tr-TR" sz="1800" dirty="0" err="1"/>
              <a:t>TcpClient</a:t>
            </a:r>
            <a:endParaRPr lang="tr-TR" sz="1800" dirty="0"/>
          </a:p>
          <a:p>
            <a:pPr marL="285750" indent="-285750" algn="l">
              <a:buFont typeface="Arial" charset="0"/>
              <a:buChar char="•"/>
            </a:pPr>
            <a:r>
              <a:rPr lang="tr-TR" sz="1800" dirty="0" err="1"/>
              <a:t>TcpServer</a:t>
            </a:r>
            <a:endParaRPr lang="tr-TR" sz="1800" dirty="0"/>
          </a:p>
          <a:p>
            <a:pPr marL="285750" indent="-285750" algn="l">
              <a:buFont typeface="Arial" charset="0"/>
              <a:buChar char="•"/>
            </a:pPr>
            <a:r>
              <a:rPr lang="tr-TR" sz="1800" dirty="0" err="1"/>
              <a:t>MsMq</a:t>
            </a:r>
            <a:endParaRPr lang="tr-TR" sz="1800" dirty="0"/>
          </a:p>
          <a:p>
            <a:pPr marL="285750" indent="-285750" algn="l">
              <a:buFont typeface="Arial" charset="0"/>
              <a:buChar char="•"/>
            </a:pPr>
            <a:r>
              <a:rPr lang="tr-TR" sz="1800" dirty="0" err="1"/>
              <a:t>IbmMq</a:t>
            </a:r>
            <a:endParaRPr lang="tr-TR" sz="1800" dirty="0"/>
          </a:p>
          <a:p>
            <a:pPr marL="285750" indent="-285750" algn="l">
              <a:buFont typeface="Arial" charset="0"/>
              <a:buChar char="•"/>
            </a:pPr>
            <a:r>
              <a:rPr lang="tr-TR" sz="1800" dirty="0" err="1"/>
              <a:t>Serial</a:t>
            </a:r>
            <a:r>
              <a:rPr lang="tr-TR" sz="1800" dirty="0"/>
              <a:t> Port</a:t>
            </a:r>
          </a:p>
          <a:p>
            <a:pPr marL="285750" indent="-285750" algn="l">
              <a:buFont typeface="Arial" charset="0"/>
              <a:buChar char="•"/>
            </a:pPr>
            <a:r>
              <a:rPr lang="tr-TR" sz="1800" dirty="0" err="1"/>
              <a:t>Hsm</a:t>
            </a:r>
            <a:r>
              <a:rPr lang="tr-TR" sz="1800" dirty="0"/>
              <a:t> Server Bağlantıları</a:t>
            </a:r>
          </a:p>
          <a:p>
            <a:pPr marL="285750" indent="-285750" algn="l">
              <a:buFont typeface="Arial" charset="0"/>
              <a:buChar char="•"/>
            </a:pPr>
            <a:r>
              <a:rPr lang="tr-TR" sz="1800" dirty="0" err="1"/>
              <a:t>Monitoring</a:t>
            </a:r>
            <a:r>
              <a:rPr lang="tr-TR" sz="1800" dirty="0"/>
              <a:t> Bağlantıları</a:t>
            </a:r>
          </a:p>
          <a:p>
            <a:pPr marL="285750" indent="-285750" algn="l">
              <a:buFont typeface="Arial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1601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112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TCPBASE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3065570"/>
            <a:ext cx="5747657" cy="100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tr-TR" sz="2000"/>
              <a:t>Tüm </a:t>
            </a:r>
            <a:r>
              <a:rPr lang="tr-TR" sz="2000" dirty="0" err="1"/>
              <a:t>tcp</a:t>
            </a:r>
            <a:r>
              <a:rPr lang="tr-TR" sz="2000" dirty="0"/>
              <a:t> operasyonları için temel alınan sınıftır. 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Alt seviye soket işlemlerini içerir.</a:t>
            </a:r>
            <a:endParaRPr lang="en-US" sz="2000" dirty="0"/>
          </a:p>
          <a:p>
            <a:pPr marL="342900" indent="-34290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87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1370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TCP CLIENT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697020"/>
            <a:ext cx="5747657" cy="1648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tr-TR" sz="2000"/>
              <a:t>TcpBase</a:t>
            </a:r>
            <a:r>
              <a:rPr lang="tr-TR" sz="2000" dirty="0"/>
              <a:t> sınıfını temel alır.</a:t>
            </a:r>
          </a:p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Istenilen</a:t>
            </a:r>
            <a:r>
              <a:rPr lang="tr-TR" sz="2000" dirty="0"/>
              <a:t> </a:t>
            </a:r>
            <a:r>
              <a:rPr lang="tr-TR" sz="2000" dirty="0" err="1"/>
              <a:t>Ip</a:t>
            </a:r>
            <a:r>
              <a:rPr lang="tr-TR" sz="2000" dirty="0"/>
              <a:t>/</a:t>
            </a:r>
            <a:r>
              <a:rPr lang="tr-TR" sz="2000" dirty="0" err="1"/>
              <a:t>Port’a</a:t>
            </a:r>
            <a:r>
              <a:rPr lang="tr-TR" sz="2000" dirty="0"/>
              <a:t> bağlantı kurar.</a:t>
            </a:r>
          </a:p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Monitoring</a:t>
            </a:r>
            <a:r>
              <a:rPr lang="tr-TR" sz="2000" dirty="0"/>
              <a:t> desteğini içerir</a:t>
            </a:r>
          </a:p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MultiSession</a:t>
            </a:r>
            <a:r>
              <a:rPr lang="tr-TR" sz="2000" dirty="0"/>
              <a:t> desteği bulunur</a:t>
            </a:r>
            <a:endParaRPr lang="en-US" sz="2000" dirty="0"/>
          </a:p>
          <a:p>
            <a:pPr marL="285750" indent="-28575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3583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1388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TCPSERVER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741338"/>
            <a:ext cx="10484543" cy="13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tr-TR" sz="2000" dirty="0" err="1"/>
              <a:t>TcpBase</a:t>
            </a:r>
            <a:r>
              <a:rPr lang="tr-TR" sz="2000" dirty="0"/>
              <a:t> sınıfını temel alır.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Belirtilen port üzerinden server soket açar.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 err="1"/>
              <a:t>Monitoring</a:t>
            </a:r>
            <a:r>
              <a:rPr lang="tr-TR" sz="2000" dirty="0"/>
              <a:t> desteğini içerir</a:t>
            </a:r>
          </a:p>
          <a:p>
            <a:pPr marL="342900" indent="-34290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2280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315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OLTP / BACKOFFICE / BATCH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31DA6F-7B79-40FA-A846-9D683AAD9D61}"/>
              </a:ext>
            </a:extLst>
          </p:cNvPr>
          <p:cNvSpPr txBox="1">
            <a:spLocks/>
          </p:cNvSpPr>
          <p:nvPr/>
        </p:nvSpPr>
        <p:spPr>
          <a:xfrm>
            <a:off x="930668" y="1393301"/>
            <a:ext cx="10319534" cy="479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OLTP (</a:t>
            </a:r>
            <a:r>
              <a:rPr lang="tr-TR" dirty="0" err="1"/>
              <a:t>OnLine</a:t>
            </a:r>
            <a:r>
              <a:rPr lang="tr-TR" dirty="0"/>
              <a:t> </a:t>
            </a: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500" dirty="0"/>
              <a:t>Gerçek zamanlı  (7/24 ) çalışır.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500" dirty="0"/>
              <a:t>Cevap süreleri minimum olan sistemlerdir.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500" dirty="0"/>
              <a:t>Uygulama mimarisinin genel performansa etkisi yüksektir.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500" dirty="0"/>
              <a:t>Yüksek kararlılıkla çalışan sistemlerdir.</a:t>
            </a:r>
          </a:p>
          <a:p>
            <a:pPr algn="l"/>
            <a:r>
              <a:rPr lang="tr-TR" dirty="0"/>
              <a:t>BackOffice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500" dirty="0"/>
              <a:t>Uygulama mimarisi kadar IO bağımlıdır.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500" dirty="0"/>
              <a:t>Cevap süreleri </a:t>
            </a:r>
            <a:r>
              <a:rPr lang="tr-TR" sz="1500" dirty="0" err="1"/>
              <a:t>OLTP’ye</a:t>
            </a:r>
            <a:r>
              <a:rPr lang="tr-TR" sz="1500" dirty="0"/>
              <a:t> kıyasla daha düşüktür.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500" dirty="0"/>
              <a:t>Birim iş başına daha fazla iş akışı içerebilir.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500" dirty="0"/>
              <a:t>Son kullanıcı tarafından sistemin görünen yüzü olduğu için fonksiyonel içerik kadar görsel içerikte önemlidir.</a:t>
            </a:r>
          </a:p>
          <a:p>
            <a:pPr algn="l"/>
            <a:r>
              <a:rPr lang="tr-TR" dirty="0" err="1"/>
              <a:t>Batch</a:t>
            </a:r>
            <a:endParaRPr lang="tr-TR" dirty="0"/>
          </a:p>
          <a:p>
            <a:pPr marL="800100" lvl="1" indent="-342900" algn="l">
              <a:buFont typeface="Arial" charset="0"/>
              <a:buChar char="•"/>
            </a:pPr>
            <a:r>
              <a:rPr lang="tr-TR" sz="1400" dirty="0"/>
              <a:t>Yüklü miktarda IO içerir.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400" dirty="0"/>
              <a:t>IO dizaynı uygulama dizaynından daha ön plandadır.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400" dirty="0" err="1"/>
              <a:t>Backoffice</a:t>
            </a:r>
            <a:r>
              <a:rPr lang="tr-TR" sz="1400" dirty="0"/>
              <a:t> ve </a:t>
            </a:r>
            <a:r>
              <a:rPr lang="tr-TR" sz="1400" dirty="0" err="1"/>
              <a:t>OLTP’nin</a:t>
            </a:r>
            <a:r>
              <a:rPr lang="tr-TR" sz="1400" dirty="0"/>
              <a:t> aksine iş akışı çok fazla veri ile çalışır.</a:t>
            </a:r>
            <a:endParaRPr lang="en-US" sz="14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3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20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MSMQ / IBM MQ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3306416"/>
            <a:ext cx="10484543" cy="13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/>
              <a:t>Windows </a:t>
            </a:r>
            <a:r>
              <a:rPr lang="tr-TR" sz="2000" dirty="0" err="1"/>
              <a:t>MsMq</a:t>
            </a:r>
            <a:r>
              <a:rPr lang="tr-TR" sz="2000" dirty="0"/>
              <a:t> ve </a:t>
            </a:r>
            <a:r>
              <a:rPr lang="tr-TR" sz="2000" dirty="0" err="1"/>
              <a:t>IbmMq</a:t>
            </a:r>
            <a:r>
              <a:rPr lang="tr-TR" sz="2000" dirty="0"/>
              <a:t> </a:t>
            </a:r>
            <a:r>
              <a:rPr lang="tr-TR" sz="2000" dirty="0" err="1"/>
              <a:t>series</a:t>
            </a:r>
            <a:r>
              <a:rPr lang="tr-TR" sz="2000" dirty="0"/>
              <a:t> kuyruklarına mesaj yazan / okuyan sınıflardır.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7245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1544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SERIAL PORT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3306416"/>
            <a:ext cx="10484543" cy="13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dirty="0"/>
              <a:t>RS232 seri port haberleşmesi ile ilgili sınıftır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0356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37845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HSM SERVER BAĞLANTI SINIFLARI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3306416"/>
            <a:ext cx="10484543" cy="13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dirty="0" err="1"/>
              <a:t>Tcp</a:t>
            </a:r>
            <a:r>
              <a:rPr lang="tr-TR" sz="2000" dirty="0"/>
              <a:t> / </a:t>
            </a:r>
            <a:r>
              <a:rPr lang="tr-TR" sz="2000" dirty="0" err="1"/>
              <a:t>MsMq</a:t>
            </a:r>
            <a:r>
              <a:rPr lang="tr-TR" sz="2000" dirty="0"/>
              <a:t> üzerinden </a:t>
            </a:r>
            <a:r>
              <a:rPr lang="tr-TR" sz="2000" dirty="0" err="1"/>
              <a:t>HsmServer’a</a:t>
            </a:r>
            <a:r>
              <a:rPr lang="tr-TR" sz="2000" dirty="0"/>
              <a:t> mesaj gönderip alan sınıflardır.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075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3279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BAĞLANTILARI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3306416"/>
            <a:ext cx="10484543" cy="13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dirty="0" err="1"/>
              <a:t>Monitoring</a:t>
            </a:r>
            <a:r>
              <a:rPr lang="tr-TR" sz="2000" dirty="0"/>
              <a:t> sunucusu ile haberleşmeyi sağlayan sınıftır.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319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127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LOGLAMA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802982"/>
            <a:ext cx="10484543" cy="13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tr-TR" sz="2000" dirty="0" err="1"/>
              <a:t>Thread</a:t>
            </a:r>
            <a:r>
              <a:rPr lang="tr-TR" sz="2000" dirty="0"/>
              <a:t> bazlı </a:t>
            </a:r>
            <a:r>
              <a:rPr lang="tr-TR" sz="2000" dirty="0" err="1"/>
              <a:t>loglama</a:t>
            </a:r>
            <a:r>
              <a:rPr lang="tr-TR" sz="2000" dirty="0"/>
              <a:t> yapan sınıftır.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Dosya sistemi, </a:t>
            </a:r>
            <a:r>
              <a:rPr lang="tr-TR" sz="2000" dirty="0" err="1"/>
              <a:t>MsMq</a:t>
            </a:r>
            <a:r>
              <a:rPr lang="tr-TR" sz="2000" dirty="0"/>
              <a:t> veya </a:t>
            </a:r>
            <a:r>
              <a:rPr lang="tr-TR" sz="2000" dirty="0" err="1"/>
              <a:t>EventLog’a</a:t>
            </a:r>
            <a:r>
              <a:rPr lang="tr-TR" sz="2000" dirty="0"/>
              <a:t> </a:t>
            </a:r>
            <a:r>
              <a:rPr lang="tr-TR" sz="2000" dirty="0" err="1"/>
              <a:t>log</a:t>
            </a:r>
            <a:r>
              <a:rPr lang="tr-TR" sz="2000" dirty="0"/>
              <a:t> yazabilir.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 err="1"/>
              <a:t>Log</a:t>
            </a:r>
            <a:r>
              <a:rPr lang="tr-TR" sz="2000" dirty="0"/>
              <a:t> yazma işi asenkron gerçekleştirilir.</a:t>
            </a:r>
            <a:endParaRPr lang="en-US" sz="2000" dirty="0"/>
          </a:p>
          <a:p>
            <a:pPr marL="342900" indent="-34290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9068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2363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DATABASE SINIFLARI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802982"/>
            <a:ext cx="10484543" cy="13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tr-TR" sz="2000" dirty="0" err="1"/>
              <a:t>Oracle</a:t>
            </a:r>
            <a:r>
              <a:rPr lang="tr-TR" sz="2000" dirty="0"/>
              <a:t> Connection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 err="1"/>
              <a:t>Oracle</a:t>
            </a:r>
            <a:r>
              <a:rPr lang="tr-TR" sz="2000" dirty="0"/>
              <a:t> </a:t>
            </a:r>
            <a:r>
              <a:rPr lang="tr-TR" sz="2000" dirty="0" err="1"/>
              <a:t>Command</a:t>
            </a:r>
            <a:endParaRPr lang="tr-TR" sz="2000" dirty="0"/>
          </a:p>
          <a:p>
            <a:pPr marL="342900" indent="-342900" algn="l">
              <a:buFont typeface="Arial" charset="0"/>
              <a:buChar char="•"/>
            </a:pPr>
            <a:r>
              <a:rPr lang="tr-TR" sz="2000" dirty="0" err="1"/>
              <a:t>Oracle</a:t>
            </a:r>
            <a:r>
              <a:rPr lang="tr-TR" sz="2000" dirty="0"/>
              <a:t> </a:t>
            </a:r>
            <a:r>
              <a:rPr lang="tr-TR" sz="2000" dirty="0" err="1"/>
              <a:t>Column</a:t>
            </a:r>
            <a:endParaRPr lang="tr-TR" sz="2000" dirty="0"/>
          </a:p>
          <a:p>
            <a:pPr marL="342900" indent="-34290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6564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1974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MESAJ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SINIFLARI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802982"/>
            <a:ext cx="10484543" cy="13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tr-TR" sz="2000"/>
              <a:t>Iso</a:t>
            </a:r>
            <a:r>
              <a:rPr lang="tr-TR" sz="2000" dirty="0"/>
              <a:t> Mesaj Sınıfı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Kullanıcı tanımlı TLV sınıfları</a:t>
            </a:r>
          </a:p>
          <a:p>
            <a:pPr marL="342900" indent="-34290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17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26405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HSM SERVER SINIFLARI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802982"/>
            <a:ext cx="10484543" cy="1376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dirty="0"/>
              <a:t>Mesaj yapıları ve bu mesaj yapılarını oluşturan servis fonksiyonlarını içeren sınıftır.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71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2791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GENEL AMAÇLI SINIFLAR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dirty="0" err="1"/>
              <a:t>Configürasyon</a:t>
            </a:r>
            <a:r>
              <a:rPr lang="tr-TR" sz="2000" dirty="0"/>
              <a:t> dosyası okuma</a:t>
            </a:r>
          </a:p>
          <a:p>
            <a:pPr algn="l"/>
            <a:r>
              <a:rPr lang="tr-TR" sz="2000" dirty="0" err="1"/>
              <a:t>String</a:t>
            </a:r>
            <a:r>
              <a:rPr lang="tr-TR" sz="2000" dirty="0"/>
              <a:t> / </a:t>
            </a:r>
            <a:r>
              <a:rPr lang="tr-TR" sz="2000" dirty="0" err="1"/>
              <a:t>Numeric</a:t>
            </a:r>
            <a:r>
              <a:rPr lang="tr-TR" sz="2000" dirty="0"/>
              <a:t> veri dönüşüm işlemleri</a:t>
            </a:r>
          </a:p>
          <a:p>
            <a:pPr algn="l"/>
            <a:r>
              <a:rPr lang="tr-TR" sz="2000" dirty="0" err="1"/>
              <a:t>Kriptografi</a:t>
            </a:r>
            <a:r>
              <a:rPr lang="tr-TR" sz="2000" dirty="0"/>
              <a:t> (</a:t>
            </a:r>
            <a:r>
              <a:rPr lang="tr-TR" sz="2000" dirty="0" err="1"/>
              <a:t>Des</a:t>
            </a:r>
            <a:r>
              <a:rPr lang="tr-TR" sz="2000" dirty="0"/>
              <a:t> / Des3) sınıfları</a:t>
            </a:r>
          </a:p>
          <a:p>
            <a:pPr algn="l"/>
            <a:r>
              <a:rPr lang="tr-TR" sz="2000" dirty="0"/>
              <a:t>Tarih / Zaman fonksiyonları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958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B52AE0-AC84-458B-A957-02807DAF0529}"/>
              </a:ext>
            </a:extLst>
          </p:cNvPr>
          <p:cNvSpPr/>
          <p:nvPr/>
        </p:nvSpPr>
        <p:spPr>
          <a:xfrm>
            <a:off x="3526325" y="4748824"/>
            <a:ext cx="4876800" cy="3810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Olbase Kütüphanesi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C5ECF-7A21-421F-8935-4A5A2FB1BBE6}"/>
              </a:ext>
            </a:extLst>
          </p:cNvPr>
          <p:cNvSpPr/>
          <p:nvPr/>
        </p:nvSpPr>
        <p:spPr>
          <a:xfrm rot="16200000">
            <a:off x="2307125" y="3224824"/>
            <a:ext cx="26670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İletişim Arayüzü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82088-325C-4DB7-ACFE-E7C4D55A237A}"/>
              </a:ext>
            </a:extLst>
          </p:cNvPr>
          <p:cNvSpPr/>
          <p:nvPr/>
        </p:nvSpPr>
        <p:spPr>
          <a:xfrm rot="16200000">
            <a:off x="3373925" y="2462824"/>
            <a:ext cx="1447800" cy="5334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Mesaj Formatlama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164E15-2779-4F9F-BBE8-1FEF3AA3EBF0}"/>
              </a:ext>
            </a:extLst>
          </p:cNvPr>
          <p:cNvSpPr/>
          <p:nvPr/>
        </p:nvSpPr>
        <p:spPr>
          <a:xfrm>
            <a:off x="3831125" y="4444024"/>
            <a:ext cx="42672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Thread Havuzu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0B197-D472-454B-B628-FB5708F102CB}"/>
              </a:ext>
            </a:extLst>
          </p:cNvPr>
          <p:cNvSpPr/>
          <p:nvPr/>
        </p:nvSpPr>
        <p:spPr>
          <a:xfrm rot="5400000">
            <a:off x="6955325" y="3224824"/>
            <a:ext cx="26670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İletişim Arayüzü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8C2659-4CC5-4047-90EE-8057A1057EFD}"/>
              </a:ext>
            </a:extLst>
          </p:cNvPr>
          <p:cNvSpPr/>
          <p:nvPr/>
        </p:nvSpPr>
        <p:spPr>
          <a:xfrm>
            <a:off x="3831125" y="4139224"/>
            <a:ext cx="42672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Cache Yönetimi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34BC1D-442B-4B1E-931A-46B6369AEA27}"/>
              </a:ext>
            </a:extLst>
          </p:cNvPr>
          <p:cNvSpPr/>
          <p:nvPr/>
        </p:nvSpPr>
        <p:spPr>
          <a:xfrm>
            <a:off x="4440725" y="2005624"/>
            <a:ext cx="3048000" cy="3048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İş Akışları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5C1C47-0D6D-47EA-88C9-7270D6FB1583}"/>
              </a:ext>
            </a:extLst>
          </p:cNvPr>
          <p:cNvSpPr/>
          <p:nvPr/>
        </p:nvSpPr>
        <p:spPr>
          <a:xfrm>
            <a:off x="3831125" y="3529624"/>
            <a:ext cx="42672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Yönetimsel akışlar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86B180-1E44-489A-BC2C-EBDA88A170FF}"/>
              </a:ext>
            </a:extLst>
          </p:cNvPr>
          <p:cNvSpPr/>
          <p:nvPr/>
        </p:nvSpPr>
        <p:spPr>
          <a:xfrm>
            <a:off x="3831125" y="3834424"/>
            <a:ext cx="42672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Monitoring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E0046A-AF63-4FD1-B98F-1166C6CA9809}"/>
              </a:ext>
            </a:extLst>
          </p:cNvPr>
          <p:cNvSpPr/>
          <p:nvPr/>
        </p:nvSpPr>
        <p:spPr>
          <a:xfrm rot="5400000">
            <a:off x="7107725" y="2462824"/>
            <a:ext cx="1447800" cy="5334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Mesaj Formatlama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6322D-9314-45E1-AD35-6A3CD07CE778}"/>
              </a:ext>
            </a:extLst>
          </p:cNvPr>
          <p:cNvSpPr/>
          <p:nvPr/>
        </p:nvSpPr>
        <p:spPr>
          <a:xfrm>
            <a:off x="4440725" y="2386624"/>
            <a:ext cx="3048000" cy="3048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İş Akışları 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17B71-EBE4-4946-884B-8AE313C82523}"/>
              </a:ext>
            </a:extLst>
          </p:cNvPr>
          <p:cNvSpPr txBox="1"/>
          <p:nvPr/>
        </p:nvSpPr>
        <p:spPr>
          <a:xfrm>
            <a:off x="5736125" y="2920024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16949D"/>
                </a:solidFill>
              </a:rPr>
              <a:t>....</a:t>
            </a:r>
            <a:endParaRPr lang="en-US" sz="1600" dirty="0">
              <a:solidFill>
                <a:srgbClr val="1694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3939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BACKOFFICE UYGULAMA MİMARİSİ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476C68-B02F-4A88-8B4F-CA0A74466CED}"/>
              </a:ext>
            </a:extLst>
          </p:cNvPr>
          <p:cNvSpPr txBox="1">
            <a:spLocks/>
          </p:cNvSpPr>
          <p:nvPr/>
        </p:nvSpPr>
        <p:spPr>
          <a:xfrm>
            <a:off x="838200" y="1553359"/>
            <a:ext cx="4463265" cy="40666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Database Katmanı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700" dirty="0"/>
              <a:t>Sistemin </a:t>
            </a:r>
            <a:r>
              <a:rPr lang="tr-TR" sz="1700" dirty="0" err="1"/>
              <a:t>db</a:t>
            </a:r>
            <a:r>
              <a:rPr lang="tr-TR" sz="1700" dirty="0"/>
              <a:t> bağlantı sürücüsüdür.</a:t>
            </a:r>
          </a:p>
          <a:p>
            <a:pPr algn="l"/>
            <a:r>
              <a:rPr lang="tr-TR" dirty="0"/>
              <a:t>Teknik Altyapı Katmanı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700" dirty="0"/>
              <a:t>İş mantığı için ortak teknik gereksinimlerin geliştirildiği katmandır.</a:t>
            </a:r>
          </a:p>
          <a:p>
            <a:pPr algn="l"/>
            <a:r>
              <a:rPr lang="tr-TR" dirty="0"/>
              <a:t>İş Mantığı Katmanı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700" dirty="0"/>
              <a:t>Sadece iş içeriğinin geliştirildiği katmandır.</a:t>
            </a:r>
          </a:p>
          <a:p>
            <a:pPr algn="l"/>
            <a:r>
              <a:rPr lang="tr-TR" dirty="0"/>
              <a:t>Web Servis Katmanı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700" dirty="0"/>
              <a:t>İş mantığının dış dünyaya açılan yüzüdür.</a:t>
            </a:r>
          </a:p>
          <a:p>
            <a:pPr algn="l"/>
            <a:r>
              <a:rPr lang="tr-TR" dirty="0"/>
              <a:t>Sunum (Ön Yüz) Katmanı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sz="1700" dirty="0"/>
              <a:t>İş akışının son kullanıcıya sunulduğu </a:t>
            </a:r>
            <a:r>
              <a:rPr lang="tr-TR" sz="1700" dirty="0" err="1"/>
              <a:t>arayüzdür</a:t>
            </a:r>
            <a:r>
              <a:rPr lang="tr-TR" sz="1700" dirty="0"/>
              <a:t>.</a:t>
            </a:r>
            <a:endParaRPr lang="en-US" sz="1700" dirty="0"/>
          </a:p>
          <a:p>
            <a:pPr algn="l"/>
            <a:endParaRPr lang="en-US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6A024F8B-CF17-4CEF-90A3-AB71F0E945BB}"/>
              </a:ext>
            </a:extLst>
          </p:cNvPr>
          <p:cNvPicPr>
            <a:picLocks noChangeAspect="1" noChangeArrowheads="1"/>
          </p:cNvPicPr>
          <p:nvPr/>
        </p:nvPicPr>
        <p:blipFill>
          <a:blip cstate="print"/>
          <a:srcRect/>
          <a:stretch>
            <a:fillRect/>
          </a:stretch>
        </p:blipFill>
        <p:spPr bwMode="auto">
          <a:xfrm>
            <a:off x="6692301" y="1308598"/>
            <a:ext cx="3817938" cy="455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4874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Haberleşme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Pos cihazı ile </a:t>
            </a:r>
            <a:r>
              <a:rPr lang="tr-TR" dirty="0" err="1"/>
              <a:t>Tcp</a:t>
            </a:r>
            <a:r>
              <a:rPr lang="tr-TR" dirty="0"/>
              <a:t> haberleşmeli. Server olarak çalışmalı.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Diğer modüller (Otorizasyon / HSM server / BKM / Visa, </a:t>
            </a:r>
            <a:r>
              <a:rPr lang="tr-TR" dirty="0" err="1"/>
              <a:t>Monitoring</a:t>
            </a:r>
            <a:r>
              <a:rPr lang="tr-TR" dirty="0"/>
              <a:t> ...) ile </a:t>
            </a:r>
            <a:r>
              <a:rPr lang="tr-TR" dirty="0" err="1"/>
              <a:t>MsMq</a:t>
            </a:r>
            <a:r>
              <a:rPr lang="tr-TR" dirty="0"/>
              <a:t> üzerinden mesajlaşmalı.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95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CC3C46-C2B9-49EF-B52F-1C40580510C9}"/>
              </a:ext>
            </a:extLst>
          </p:cNvPr>
          <p:cNvSpPr/>
          <p:nvPr/>
        </p:nvSpPr>
        <p:spPr>
          <a:xfrm>
            <a:off x="1722858" y="5562654"/>
            <a:ext cx="8686800" cy="8382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4CACE-CB4A-427A-9B40-BBC032DCDEEA}"/>
              </a:ext>
            </a:extLst>
          </p:cNvPr>
          <p:cNvSpPr/>
          <p:nvPr/>
        </p:nvSpPr>
        <p:spPr>
          <a:xfrm>
            <a:off x="1799058" y="6019854"/>
            <a:ext cx="990599" cy="3048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TcpBase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A5CE59-F80E-4846-85E5-26DD2878915A}"/>
              </a:ext>
            </a:extLst>
          </p:cNvPr>
          <p:cNvSpPr/>
          <p:nvPr/>
        </p:nvSpPr>
        <p:spPr>
          <a:xfrm>
            <a:off x="1799058" y="5638854"/>
            <a:ext cx="1295400" cy="3048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TcpServer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0DF51-1C2F-4071-9073-45105BE2775A}"/>
              </a:ext>
            </a:extLst>
          </p:cNvPr>
          <p:cNvSpPr/>
          <p:nvPr/>
        </p:nvSpPr>
        <p:spPr>
          <a:xfrm>
            <a:off x="2865858" y="6019854"/>
            <a:ext cx="6477000" cy="3048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Thread Pool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185E6D-6820-4FFB-8559-20D7B45D3228}"/>
              </a:ext>
            </a:extLst>
          </p:cNvPr>
          <p:cNvSpPr/>
          <p:nvPr/>
        </p:nvSpPr>
        <p:spPr>
          <a:xfrm>
            <a:off x="9419058" y="5638854"/>
            <a:ext cx="914400" cy="6858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9418F-F210-4AC2-A34A-566C4EFE238C}"/>
              </a:ext>
            </a:extLst>
          </p:cNvPr>
          <p:cNvSpPr/>
          <p:nvPr/>
        </p:nvSpPr>
        <p:spPr>
          <a:xfrm rot="16200000">
            <a:off x="-258341" y="3200454"/>
            <a:ext cx="4267200" cy="3048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TCP İletişim Arayüzü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70AFE5-07F8-478A-BBBD-7BAF9BFC04C3}"/>
              </a:ext>
            </a:extLst>
          </p:cNvPr>
          <p:cNvSpPr/>
          <p:nvPr/>
        </p:nvSpPr>
        <p:spPr>
          <a:xfrm rot="5400000">
            <a:off x="9761958" y="1562154"/>
            <a:ext cx="990600" cy="3048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3A269-DE4A-4E73-9897-CC5C52E7B870}"/>
              </a:ext>
            </a:extLst>
          </p:cNvPr>
          <p:cNvSpPr/>
          <p:nvPr/>
        </p:nvSpPr>
        <p:spPr>
          <a:xfrm rot="5400000">
            <a:off x="9761958" y="2628954"/>
            <a:ext cx="990600" cy="3048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7337AC-357F-41CD-BD31-82B2FAA0ECB0}"/>
              </a:ext>
            </a:extLst>
          </p:cNvPr>
          <p:cNvSpPr/>
          <p:nvPr/>
        </p:nvSpPr>
        <p:spPr>
          <a:xfrm rot="5400000">
            <a:off x="9761958" y="3742054"/>
            <a:ext cx="990600" cy="3048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0619D-7B2F-41D9-A675-08813FCE5516}"/>
              </a:ext>
            </a:extLst>
          </p:cNvPr>
          <p:cNvSpPr/>
          <p:nvPr/>
        </p:nvSpPr>
        <p:spPr>
          <a:xfrm rot="5400000">
            <a:off x="9761958" y="4838754"/>
            <a:ext cx="990600" cy="304800"/>
          </a:xfrm>
          <a:prstGeom prst="rect">
            <a:avLst/>
          </a:prstGeom>
          <a:solidFill>
            <a:srgbClr val="1694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Mesaj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Pos cihazından ISO mesaj almalı ve İç mesaj formatına çevirmeli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HSM Server dışındaki uygulamalara iç mesaj formatında mesaj göndermeli.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HSM </a:t>
            </a:r>
            <a:r>
              <a:rPr lang="tr-TR" dirty="0" err="1"/>
              <a:t>Server’a</a:t>
            </a:r>
            <a:r>
              <a:rPr lang="tr-TR" dirty="0"/>
              <a:t> çalıştırılmak istenen fonksiyonun yapısında mesaj gönderilmeli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90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CC522A-B70A-420A-BCDC-232F17280433}"/>
              </a:ext>
            </a:extLst>
          </p:cNvPr>
          <p:cNvSpPr/>
          <p:nvPr/>
        </p:nvSpPr>
        <p:spPr>
          <a:xfrm>
            <a:off x="1767021" y="5551203"/>
            <a:ext cx="8686800" cy="8382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F7AAD-B073-4131-9C07-65659B20446E}"/>
              </a:ext>
            </a:extLst>
          </p:cNvPr>
          <p:cNvSpPr/>
          <p:nvPr/>
        </p:nvSpPr>
        <p:spPr>
          <a:xfrm>
            <a:off x="3847571" y="6008403"/>
            <a:ext cx="990599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TcpBase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A32EAA-E118-461E-BF0B-4C875E61E923}"/>
              </a:ext>
            </a:extLst>
          </p:cNvPr>
          <p:cNvSpPr/>
          <p:nvPr/>
        </p:nvSpPr>
        <p:spPr>
          <a:xfrm>
            <a:off x="3847571" y="5627403"/>
            <a:ext cx="1295400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TcpServer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67586B-F5D8-4239-B12F-6B318A0D0AF8}"/>
              </a:ext>
            </a:extLst>
          </p:cNvPr>
          <p:cNvSpPr/>
          <p:nvPr/>
        </p:nvSpPr>
        <p:spPr>
          <a:xfrm>
            <a:off x="4891221" y="6008403"/>
            <a:ext cx="4495800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Thread Pool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AFBA49-0FC0-4FD3-AB50-F18EFB3E83BD}"/>
              </a:ext>
            </a:extLst>
          </p:cNvPr>
          <p:cNvSpPr/>
          <p:nvPr/>
        </p:nvSpPr>
        <p:spPr>
          <a:xfrm>
            <a:off x="9463221" y="5627403"/>
            <a:ext cx="914400" cy="685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MsMq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E0700D-8BE3-43C5-AEB9-8CC3B8E4AEB6}"/>
              </a:ext>
            </a:extLst>
          </p:cNvPr>
          <p:cNvSpPr/>
          <p:nvPr/>
        </p:nvSpPr>
        <p:spPr>
          <a:xfrm rot="16200000">
            <a:off x="-214178" y="3189003"/>
            <a:ext cx="4267200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TCP İletişim Arayüzü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D7A4E-718D-4BC5-B2D2-5317DEBDA2FA}"/>
              </a:ext>
            </a:extLst>
          </p:cNvPr>
          <p:cNvSpPr/>
          <p:nvPr/>
        </p:nvSpPr>
        <p:spPr>
          <a:xfrm rot="5400000">
            <a:off x="9806121" y="1550703"/>
            <a:ext cx="990600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MsMq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294F4C-06D8-417C-AC74-001296C3E296}"/>
              </a:ext>
            </a:extLst>
          </p:cNvPr>
          <p:cNvSpPr/>
          <p:nvPr/>
        </p:nvSpPr>
        <p:spPr>
          <a:xfrm rot="5400000">
            <a:off x="9806121" y="2617503"/>
            <a:ext cx="990600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MsMq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3BF8DB-D747-4644-A165-7391479B35CC}"/>
              </a:ext>
            </a:extLst>
          </p:cNvPr>
          <p:cNvSpPr/>
          <p:nvPr/>
        </p:nvSpPr>
        <p:spPr>
          <a:xfrm rot="5400000">
            <a:off x="9806121" y="3730603"/>
            <a:ext cx="990600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MsMq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C55745-C7D5-4ED4-A0B8-BB31A249C376}"/>
              </a:ext>
            </a:extLst>
          </p:cNvPr>
          <p:cNvSpPr/>
          <p:nvPr/>
        </p:nvSpPr>
        <p:spPr>
          <a:xfrm rot="5400000">
            <a:off x="9806121" y="4827303"/>
            <a:ext cx="990600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MsMq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EC7E1E-6337-4B9F-BCC3-5F772ADC6C82}"/>
              </a:ext>
            </a:extLst>
          </p:cNvPr>
          <p:cNvSpPr/>
          <p:nvPr/>
        </p:nvSpPr>
        <p:spPr>
          <a:xfrm>
            <a:off x="2148020" y="1207803"/>
            <a:ext cx="7900105" cy="16764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7983B-E73A-4A8F-8BB3-B576460DD662}"/>
              </a:ext>
            </a:extLst>
          </p:cNvPr>
          <p:cNvSpPr/>
          <p:nvPr/>
        </p:nvSpPr>
        <p:spPr>
          <a:xfrm rot="16200000">
            <a:off x="1614621" y="1893603"/>
            <a:ext cx="1524000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Iso Instance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1A5727-F539-413B-98F4-83510AE58A3B}"/>
              </a:ext>
            </a:extLst>
          </p:cNvPr>
          <p:cNvSpPr/>
          <p:nvPr/>
        </p:nvSpPr>
        <p:spPr>
          <a:xfrm>
            <a:off x="1854796" y="5615828"/>
            <a:ext cx="1741025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Iso Formatter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BA782E-A57D-422C-9B36-AFA5007E9843}"/>
              </a:ext>
            </a:extLst>
          </p:cNvPr>
          <p:cNvSpPr/>
          <p:nvPr/>
        </p:nvSpPr>
        <p:spPr>
          <a:xfrm>
            <a:off x="1843221" y="6008403"/>
            <a:ext cx="1741025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Hsm Structures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AEE1E1-F154-4ED4-B85B-1B55CCA36821}"/>
              </a:ext>
            </a:extLst>
          </p:cNvPr>
          <p:cNvSpPr/>
          <p:nvPr/>
        </p:nvSpPr>
        <p:spPr>
          <a:xfrm>
            <a:off x="2605221" y="1284003"/>
            <a:ext cx="7360712" cy="304800"/>
          </a:xfrm>
          <a:prstGeom prst="rect">
            <a:avLst/>
          </a:prstGeom>
          <a:solidFill>
            <a:srgbClr val="16949D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Xmf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726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 err="1"/>
              <a:t>Loglama</a:t>
            </a:r>
            <a:r>
              <a:rPr lang="tr-TR" dirty="0"/>
              <a:t>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Yapılan her işlemin </a:t>
            </a:r>
            <a:r>
              <a:rPr lang="tr-TR" dirty="0" err="1"/>
              <a:t>MsMq</a:t>
            </a:r>
            <a:r>
              <a:rPr lang="tr-TR" dirty="0"/>
              <a:t> üzerinden başka bir bilgisayara veya aynı bilgisayarın dosya sistemine </a:t>
            </a:r>
            <a:r>
              <a:rPr lang="tr-TR" dirty="0" err="1"/>
              <a:t>logu</a:t>
            </a:r>
            <a:r>
              <a:rPr lang="tr-TR" dirty="0"/>
              <a:t> alınabilmeli.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 err="1"/>
              <a:t>Loglama</a:t>
            </a:r>
            <a:r>
              <a:rPr lang="tr-TR" dirty="0"/>
              <a:t> işi asenkron olmalı (Yazım işlemi yazan akışı bloke etmemeli)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1A6C27-268E-4A36-9E14-7ABD837A7279}"/>
              </a:ext>
            </a:extLst>
          </p:cNvPr>
          <p:cNvSpPr/>
          <p:nvPr/>
        </p:nvSpPr>
        <p:spPr>
          <a:xfrm>
            <a:off x="1684961" y="5475270"/>
            <a:ext cx="8686800" cy="838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492264-25B8-407A-9567-9CEC6EAD9E2B}"/>
              </a:ext>
            </a:extLst>
          </p:cNvPr>
          <p:cNvSpPr/>
          <p:nvPr/>
        </p:nvSpPr>
        <p:spPr>
          <a:xfrm>
            <a:off x="3765511" y="5932470"/>
            <a:ext cx="990599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TcpBase</a:t>
            </a:r>
            <a:endParaRPr lang="en-US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364E5-C97B-4713-A8D5-4B45BD896543}"/>
              </a:ext>
            </a:extLst>
          </p:cNvPr>
          <p:cNvSpPr/>
          <p:nvPr/>
        </p:nvSpPr>
        <p:spPr>
          <a:xfrm>
            <a:off x="3765511" y="5551470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TcpServer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55CF44-2335-4552-B222-1C043088454B}"/>
              </a:ext>
            </a:extLst>
          </p:cNvPr>
          <p:cNvSpPr/>
          <p:nvPr/>
        </p:nvSpPr>
        <p:spPr>
          <a:xfrm>
            <a:off x="4809161" y="5932470"/>
            <a:ext cx="44958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Thread Pool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2628A3-29EE-4FD3-A54A-5891714087DB}"/>
              </a:ext>
            </a:extLst>
          </p:cNvPr>
          <p:cNvSpPr/>
          <p:nvPr/>
        </p:nvSpPr>
        <p:spPr>
          <a:xfrm>
            <a:off x="9381161" y="5551470"/>
            <a:ext cx="9144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AE6AF7-83FE-4023-BD82-B5050D4C6AA1}"/>
              </a:ext>
            </a:extLst>
          </p:cNvPr>
          <p:cNvSpPr/>
          <p:nvPr/>
        </p:nvSpPr>
        <p:spPr>
          <a:xfrm rot="16200000">
            <a:off x="-296238" y="3113070"/>
            <a:ext cx="4267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TCP İletişim Arayüzü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0F5B2D-0B22-4935-9AEA-00A878EE303D}"/>
              </a:ext>
            </a:extLst>
          </p:cNvPr>
          <p:cNvSpPr/>
          <p:nvPr/>
        </p:nvSpPr>
        <p:spPr>
          <a:xfrm rot="5400000">
            <a:off x="9647861" y="1474770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68BF9A-BBD3-4447-9A4C-AC12FFA39134}"/>
              </a:ext>
            </a:extLst>
          </p:cNvPr>
          <p:cNvSpPr/>
          <p:nvPr/>
        </p:nvSpPr>
        <p:spPr>
          <a:xfrm rot="5400000">
            <a:off x="9647861" y="2541570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7AEB1D-8F93-47D2-8223-6C8F1314B05A}"/>
              </a:ext>
            </a:extLst>
          </p:cNvPr>
          <p:cNvSpPr/>
          <p:nvPr/>
        </p:nvSpPr>
        <p:spPr>
          <a:xfrm rot="5400000">
            <a:off x="9647861" y="3654670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5C68F-A5E8-43E3-A87D-5041E93DB5CB}"/>
              </a:ext>
            </a:extLst>
          </p:cNvPr>
          <p:cNvSpPr/>
          <p:nvPr/>
        </p:nvSpPr>
        <p:spPr>
          <a:xfrm rot="5400000">
            <a:off x="9647861" y="4751370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MsMq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8C24DC-2612-4D07-8C72-ECDAE01B2290}"/>
              </a:ext>
            </a:extLst>
          </p:cNvPr>
          <p:cNvSpPr/>
          <p:nvPr/>
        </p:nvSpPr>
        <p:spPr>
          <a:xfrm>
            <a:off x="2065961" y="1131870"/>
            <a:ext cx="7772400" cy="1676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2F809E-6709-4DE0-ACCE-118EE78AECFE}"/>
              </a:ext>
            </a:extLst>
          </p:cNvPr>
          <p:cNvSpPr/>
          <p:nvPr/>
        </p:nvSpPr>
        <p:spPr>
          <a:xfrm rot="16200000">
            <a:off x="1532561" y="1817670"/>
            <a:ext cx="1524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Iso Instance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EC092A-3A19-4F61-9091-6F4FC00A15A2}"/>
              </a:ext>
            </a:extLst>
          </p:cNvPr>
          <p:cNvSpPr/>
          <p:nvPr/>
        </p:nvSpPr>
        <p:spPr>
          <a:xfrm>
            <a:off x="1772736" y="5539895"/>
            <a:ext cx="17410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Iso Formatter</a:t>
            </a:r>
            <a:endParaRPr 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6C118-824C-4382-BE30-6608D376A4F7}"/>
              </a:ext>
            </a:extLst>
          </p:cNvPr>
          <p:cNvSpPr/>
          <p:nvPr/>
        </p:nvSpPr>
        <p:spPr>
          <a:xfrm>
            <a:off x="1761161" y="5932470"/>
            <a:ext cx="17410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Hsm Structures</a:t>
            </a:r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68AB5F-B9E4-42C4-8059-4E8CAF7B18F0}"/>
              </a:ext>
            </a:extLst>
          </p:cNvPr>
          <p:cNvSpPr/>
          <p:nvPr/>
        </p:nvSpPr>
        <p:spPr>
          <a:xfrm>
            <a:off x="2523161" y="1208070"/>
            <a:ext cx="7239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Xmf</a:t>
            </a:r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D288C7-038F-426E-8B6B-A8E75C36DA04}"/>
              </a:ext>
            </a:extLst>
          </p:cNvPr>
          <p:cNvSpPr/>
          <p:nvPr/>
        </p:nvSpPr>
        <p:spPr>
          <a:xfrm>
            <a:off x="5113961" y="5551470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/>
              <a:t>Logging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2666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Statik parametre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 err="1"/>
              <a:t>Veritabanı</a:t>
            </a:r>
            <a:r>
              <a:rPr lang="tr-TR" dirty="0"/>
              <a:t> parametreleri dosya sisteminden veya </a:t>
            </a:r>
            <a:r>
              <a:rPr lang="tr-TR" dirty="0" err="1"/>
              <a:t>registry’den</a:t>
            </a:r>
            <a:r>
              <a:rPr lang="tr-TR" dirty="0"/>
              <a:t> okunabilmeli.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 err="1"/>
              <a:t>Veritabanı</a:t>
            </a:r>
            <a:r>
              <a:rPr lang="tr-TR" dirty="0"/>
              <a:t> bağlantı şifresi şifreli olmalı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323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4B4CB3-6F6C-4193-80E7-607097F4A5A0}"/>
              </a:ext>
            </a:extLst>
          </p:cNvPr>
          <p:cNvSpPr/>
          <p:nvPr/>
        </p:nvSpPr>
        <p:spPr>
          <a:xfrm>
            <a:off x="1935011" y="5523351"/>
            <a:ext cx="8686800" cy="838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D7BDFC-F068-46C5-BD78-1339245A0671}"/>
              </a:ext>
            </a:extLst>
          </p:cNvPr>
          <p:cNvSpPr/>
          <p:nvPr/>
        </p:nvSpPr>
        <p:spPr>
          <a:xfrm>
            <a:off x="5668811" y="5980551"/>
            <a:ext cx="990599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TcpBase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92BD2-3EF4-46C6-AF09-2E0CA051E109}"/>
              </a:ext>
            </a:extLst>
          </p:cNvPr>
          <p:cNvSpPr/>
          <p:nvPr/>
        </p:nvSpPr>
        <p:spPr>
          <a:xfrm>
            <a:off x="5668811" y="5599551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TcpServer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8E8D73-8D8E-4765-8005-D30592346E51}"/>
              </a:ext>
            </a:extLst>
          </p:cNvPr>
          <p:cNvSpPr/>
          <p:nvPr/>
        </p:nvSpPr>
        <p:spPr>
          <a:xfrm>
            <a:off x="6735611" y="5980551"/>
            <a:ext cx="3048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Thread Pool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9D7F24-C5EA-40FD-8081-209C1D83D107}"/>
              </a:ext>
            </a:extLst>
          </p:cNvPr>
          <p:cNvSpPr/>
          <p:nvPr/>
        </p:nvSpPr>
        <p:spPr>
          <a:xfrm>
            <a:off x="9859811" y="5599551"/>
            <a:ext cx="6858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6EE23-944B-4E84-85D7-570E2BA9EB66}"/>
              </a:ext>
            </a:extLst>
          </p:cNvPr>
          <p:cNvSpPr/>
          <p:nvPr/>
        </p:nvSpPr>
        <p:spPr>
          <a:xfrm rot="16200000">
            <a:off x="-46188" y="3161151"/>
            <a:ext cx="4267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 İletişim Arayüzü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F3C59-AB32-4DB8-9907-6130078504B3}"/>
              </a:ext>
            </a:extLst>
          </p:cNvPr>
          <p:cNvSpPr/>
          <p:nvPr/>
        </p:nvSpPr>
        <p:spPr>
          <a:xfrm rot="5400000">
            <a:off x="9897911" y="1522851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E29F80-D1CD-47CF-B20E-05D34CA22B14}"/>
              </a:ext>
            </a:extLst>
          </p:cNvPr>
          <p:cNvSpPr/>
          <p:nvPr/>
        </p:nvSpPr>
        <p:spPr>
          <a:xfrm rot="5400000">
            <a:off x="9897911" y="2589651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354BF-7AD2-485F-A623-4D76BDB90F3E}"/>
              </a:ext>
            </a:extLst>
          </p:cNvPr>
          <p:cNvSpPr/>
          <p:nvPr/>
        </p:nvSpPr>
        <p:spPr>
          <a:xfrm rot="5400000">
            <a:off x="9897911" y="3702751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D055CD-B092-4F60-B563-A3DAB8B038A1}"/>
              </a:ext>
            </a:extLst>
          </p:cNvPr>
          <p:cNvSpPr/>
          <p:nvPr/>
        </p:nvSpPr>
        <p:spPr>
          <a:xfrm rot="5400000">
            <a:off x="9897911" y="4799451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26026B-5734-4D43-8CF4-8FFD56979A81}"/>
              </a:ext>
            </a:extLst>
          </p:cNvPr>
          <p:cNvSpPr/>
          <p:nvPr/>
        </p:nvSpPr>
        <p:spPr>
          <a:xfrm>
            <a:off x="2316011" y="1179951"/>
            <a:ext cx="7772400" cy="1676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B54075-714C-43AC-AC86-7D25B6846FD9}"/>
              </a:ext>
            </a:extLst>
          </p:cNvPr>
          <p:cNvSpPr/>
          <p:nvPr/>
        </p:nvSpPr>
        <p:spPr>
          <a:xfrm rot="16200000">
            <a:off x="1782611" y="1865751"/>
            <a:ext cx="1524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E17610-12E9-4A07-AF20-C2036E34292B}"/>
              </a:ext>
            </a:extLst>
          </p:cNvPr>
          <p:cNvSpPr/>
          <p:nvPr/>
        </p:nvSpPr>
        <p:spPr>
          <a:xfrm>
            <a:off x="2022786" y="5587976"/>
            <a:ext cx="12838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Formatter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385D3F-CE3C-49CF-B3A9-2026EEC5482C}"/>
              </a:ext>
            </a:extLst>
          </p:cNvPr>
          <p:cNvSpPr/>
          <p:nvPr/>
        </p:nvSpPr>
        <p:spPr>
          <a:xfrm>
            <a:off x="2011212" y="5980551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Hsm Structures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12E4C-A886-4975-B775-2B2BBBE086E2}"/>
              </a:ext>
            </a:extLst>
          </p:cNvPr>
          <p:cNvSpPr/>
          <p:nvPr/>
        </p:nvSpPr>
        <p:spPr>
          <a:xfrm>
            <a:off x="2773211" y="1256151"/>
            <a:ext cx="7239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17D6BF-52A6-4730-AE8D-C5621D0C23CF}"/>
              </a:ext>
            </a:extLst>
          </p:cNvPr>
          <p:cNvSpPr/>
          <p:nvPr/>
        </p:nvSpPr>
        <p:spPr>
          <a:xfrm>
            <a:off x="8488211" y="5599551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Logging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FE3FA8-E11A-4FF7-A6A3-8F03046F9EA0}"/>
              </a:ext>
            </a:extLst>
          </p:cNvPr>
          <p:cNvSpPr/>
          <p:nvPr/>
        </p:nvSpPr>
        <p:spPr>
          <a:xfrm>
            <a:off x="3401136" y="5599551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Registry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B55A88-F0CE-46E4-9D49-073C285E346B}"/>
              </a:ext>
            </a:extLst>
          </p:cNvPr>
          <p:cNvSpPr/>
          <p:nvPr/>
        </p:nvSpPr>
        <p:spPr>
          <a:xfrm>
            <a:off x="3401136" y="5980551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Config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7E6F86-C71E-41F0-B4B6-BAD9143D2DB4}"/>
              </a:ext>
            </a:extLst>
          </p:cNvPr>
          <p:cNvSpPr/>
          <p:nvPr/>
        </p:nvSpPr>
        <p:spPr>
          <a:xfrm>
            <a:off x="4315536" y="5599551"/>
            <a:ext cx="9144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Password Enc / Dec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70221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 err="1"/>
              <a:t>Veritabanı</a:t>
            </a:r>
            <a:r>
              <a:rPr lang="tr-TR" dirty="0"/>
              <a:t>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 err="1"/>
              <a:t>Veritabanı</a:t>
            </a:r>
            <a:r>
              <a:rPr lang="tr-TR" dirty="0"/>
              <a:t> tipine özel işlemler (Bağlantı kurma, </a:t>
            </a:r>
            <a:r>
              <a:rPr lang="tr-TR" dirty="0" err="1"/>
              <a:t>execute</a:t>
            </a:r>
            <a:r>
              <a:rPr lang="tr-TR" dirty="0"/>
              <a:t>, kolon okuma / yazma ...) uygulama katmanından soyutlanmalı.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Uygulamaya özel </a:t>
            </a:r>
            <a:r>
              <a:rPr lang="tr-TR" dirty="0" err="1"/>
              <a:t>veritabanı</a:t>
            </a:r>
            <a:r>
              <a:rPr lang="tr-TR" dirty="0"/>
              <a:t> (tablo) işlemleri uygulamanın üst katmanlarından soyutlanmalı.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35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5333AE5-FCA2-4B02-9217-F487195E51C2}"/>
              </a:ext>
            </a:extLst>
          </p:cNvPr>
          <p:cNvSpPr/>
          <p:nvPr/>
        </p:nvSpPr>
        <p:spPr>
          <a:xfrm>
            <a:off x="1738720" y="5588286"/>
            <a:ext cx="8686800" cy="838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04C5DF-C446-4704-90AF-5F091874D3F6}"/>
              </a:ext>
            </a:extLst>
          </p:cNvPr>
          <p:cNvSpPr/>
          <p:nvPr/>
        </p:nvSpPr>
        <p:spPr>
          <a:xfrm>
            <a:off x="6539320" y="6045486"/>
            <a:ext cx="990599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TcpBase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FEB713-7CF3-44B2-A10B-9DA38811ECFB}"/>
              </a:ext>
            </a:extLst>
          </p:cNvPr>
          <p:cNvSpPr/>
          <p:nvPr/>
        </p:nvSpPr>
        <p:spPr>
          <a:xfrm>
            <a:off x="6539320" y="5664486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TcpServer</a:t>
            </a:r>
            <a:endParaRPr lang="en-US" sz="1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D9A452-3B85-45FA-BCE1-5055C73C35AF}"/>
              </a:ext>
            </a:extLst>
          </p:cNvPr>
          <p:cNvSpPr/>
          <p:nvPr/>
        </p:nvSpPr>
        <p:spPr>
          <a:xfrm>
            <a:off x="7606120" y="6045486"/>
            <a:ext cx="1981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Thread Pool</a:t>
            </a:r>
            <a:endParaRPr lang="en-US" sz="14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AF6963-7D78-4A04-A9C8-E8708B3E84D8}"/>
              </a:ext>
            </a:extLst>
          </p:cNvPr>
          <p:cNvSpPr/>
          <p:nvPr/>
        </p:nvSpPr>
        <p:spPr>
          <a:xfrm>
            <a:off x="9663520" y="5664486"/>
            <a:ext cx="6858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CB3AA5-5AA2-4926-AC05-E42205A1DF60}"/>
              </a:ext>
            </a:extLst>
          </p:cNvPr>
          <p:cNvSpPr/>
          <p:nvPr/>
        </p:nvSpPr>
        <p:spPr>
          <a:xfrm rot="16200000">
            <a:off x="-242479" y="3226086"/>
            <a:ext cx="4267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 İletişim Arayüzü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33A4CF-34B8-41DE-B573-AED5FA41B0DF}"/>
              </a:ext>
            </a:extLst>
          </p:cNvPr>
          <p:cNvSpPr/>
          <p:nvPr/>
        </p:nvSpPr>
        <p:spPr>
          <a:xfrm rot="5400000">
            <a:off x="9701620" y="1587786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71E9A5-F999-4BDC-AA01-AADBF86FCDB1}"/>
              </a:ext>
            </a:extLst>
          </p:cNvPr>
          <p:cNvSpPr/>
          <p:nvPr/>
        </p:nvSpPr>
        <p:spPr>
          <a:xfrm rot="5400000">
            <a:off x="9701620" y="2654586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03AE16-9A85-4BB4-A8AB-84BDF7FBFBAA}"/>
              </a:ext>
            </a:extLst>
          </p:cNvPr>
          <p:cNvSpPr/>
          <p:nvPr/>
        </p:nvSpPr>
        <p:spPr>
          <a:xfrm rot="5400000">
            <a:off x="9701620" y="3767686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A16819-7433-47B7-8D12-FAB7FE49A2F5}"/>
              </a:ext>
            </a:extLst>
          </p:cNvPr>
          <p:cNvSpPr/>
          <p:nvPr/>
        </p:nvSpPr>
        <p:spPr>
          <a:xfrm rot="5400000">
            <a:off x="9701620" y="4864386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8A8EEC-9A2B-486E-8A57-63A06F85C8C0}"/>
              </a:ext>
            </a:extLst>
          </p:cNvPr>
          <p:cNvSpPr/>
          <p:nvPr/>
        </p:nvSpPr>
        <p:spPr>
          <a:xfrm>
            <a:off x="2119720" y="1244886"/>
            <a:ext cx="7772400" cy="1676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66DC3-4245-44E7-99C0-C8B075CA0C81}"/>
              </a:ext>
            </a:extLst>
          </p:cNvPr>
          <p:cNvSpPr/>
          <p:nvPr/>
        </p:nvSpPr>
        <p:spPr>
          <a:xfrm rot="16200000">
            <a:off x="1586320" y="1930686"/>
            <a:ext cx="1524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5C8B12-FA19-45EC-AEE3-A8D36BD1211A}"/>
              </a:ext>
            </a:extLst>
          </p:cNvPr>
          <p:cNvSpPr/>
          <p:nvPr/>
        </p:nvSpPr>
        <p:spPr>
          <a:xfrm>
            <a:off x="1826495" y="5652911"/>
            <a:ext cx="12838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Formatter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D9A964-A820-405A-B40E-8903C992EF02}"/>
              </a:ext>
            </a:extLst>
          </p:cNvPr>
          <p:cNvSpPr/>
          <p:nvPr/>
        </p:nvSpPr>
        <p:spPr>
          <a:xfrm>
            <a:off x="1814921" y="6045486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Hsm Structures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CA3DCA-1562-4E8F-9068-7F0A86190438}"/>
              </a:ext>
            </a:extLst>
          </p:cNvPr>
          <p:cNvSpPr/>
          <p:nvPr/>
        </p:nvSpPr>
        <p:spPr>
          <a:xfrm>
            <a:off x="2576920" y="1321086"/>
            <a:ext cx="7239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433F79-0107-40EF-853F-761FFBA2F488}"/>
              </a:ext>
            </a:extLst>
          </p:cNvPr>
          <p:cNvSpPr/>
          <p:nvPr/>
        </p:nvSpPr>
        <p:spPr>
          <a:xfrm>
            <a:off x="8291920" y="5664486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Logging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D8537D-09E9-4347-AF2A-BBD7D0571CAF}"/>
              </a:ext>
            </a:extLst>
          </p:cNvPr>
          <p:cNvSpPr/>
          <p:nvPr/>
        </p:nvSpPr>
        <p:spPr>
          <a:xfrm>
            <a:off x="3204845" y="5664486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Registry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8C9E8B-1C9C-481D-811F-5F1D04610E16}"/>
              </a:ext>
            </a:extLst>
          </p:cNvPr>
          <p:cNvSpPr/>
          <p:nvPr/>
        </p:nvSpPr>
        <p:spPr>
          <a:xfrm>
            <a:off x="3204845" y="6045486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Config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050260-A843-419D-8D53-F992FBF7F0B6}"/>
              </a:ext>
            </a:extLst>
          </p:cNvPr>
          <p:cNvSpPr/>
          <p:nvPr/>
        </p:nvSpPr>
        <p:spPr>
          <a:xfrm>
            <a:off x="4119245" y="5664486"/>
            <a:ext cx="9144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Password Enc / Dec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0D4833-7080-4C5E-B385-B844CA3A4C52}"/>
              </a:ext>
            </a:extLst>
          </p:cNvPr>
          <p:cNvSpPr/>
          <p:nvPr/>
        </p:nvSpPr>
        <p:spPr>
          <a:xfrm>
            <a:off x="5091520" y="5664486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Ops</a:t>
            </a:r>
            <a:endParaRPr lang="en-US" sz="14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E3FE9A-9694-47FC-82A2-B64832666B34}"/>
              </a:ext>
            </a:extLst>
          </p:cNvPr>
          <p:cNvGrpSpPr/>
          <p:nvPr/>
        </p:nvGrpSpPr>
        <p:grpSpPr>
          <a:xfrm>
            <a:off x="8139520" y="1930686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EE607D1-1FB4-42FF-9350-67013164ED32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2A61546-1758-469A-B34B-D8EAE645AA25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4F5BFC-1281-4B73-A881-280B774E43DD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4D2F55-D1C3-4353-8E86-2C1BE0EF2100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0BF437-2A59-4FF0-88B9-81C8C4E6C8C5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864B92B-6412-457C-BB2F-09915A8D9EE2}"/>
              </a:ext>
            </a:extLst>
          </p:cNvPr>
          <p:cNvGrpSpPr/>
          <p:nvPr/>
        </p:nvGrpSpPr>
        <p:grpSpPr>
          <a:xfrm>
            <a:off x="6005920" y="1778286"/>
            <a:ext cx="2057400" cy="1066800"/>
            <a:chOff x="3733800" y="3733800"/>
            <a:chExt cx="2057400" cy="1066800"/>
          </a:xfrm>
          <a:solidFill>
            <a:srgbClr val="1799A5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3FB1393-594B-4D42-9A18-7CB875985956}"/>
                </a:ext>
              </a:extLst>
            </p:cNvPr>
            <p:cNvSpPr/>
            <p:nvPr/>
          </p:nvSpPr>
          <p:spPr>
            <a:xfrm>
              <a:off x="3733800" y="3733800"/>
              <a:ext cx="2057400" cy="1066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Main Business Object</a:t>
              </a:r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2B9BA4A-ABA4-4E0C-B918-13C1B14AE7B2}"/>
                </a:ext>
              </a:extLst>
            </p:cNvPr>
            <p:cNvSpPr/>
            <p:nvPr/>
          </p:nvSpPr>
          <p:spPr>
            <a:xfrm>
              <a:off x="3950825" y="397397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0DFB10-A6AD-43C5-A6A8-F3AA65C9CCD4}"/>
                </a:ext>
              </a:extLst>
            </p:cNvPr>
            <p:cNvSpPr/>
            <p:nvPr/>
          </p:nvSpPr>
          <p:spPr>
            <a:xfrm>
              <a:off x="3962400" y="437812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47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3454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B52AE0-AC84-458B-A957-02807DAF0529}"/>
              </a:ext>
            </a:extLst>
          </p:cNvPr>
          <p:cNvSpPr/>
          <p:nvPr/>
        </p:nvSpPr>
        <p:spPr>
          <a:xfrm>
            <a:off x="3526325" y="4748824"/>
            <a:ext cx="4876800" cy="3810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Olbase Kütüphanesi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C5ECF-7A21-421F-8935-4A5A2FB1BBE6}"/>
              </a:ext>
            </a:extLst>
          </p:cNvPr>
          <p:cNvSpPr/>
          <p:nvPr/>
        </p:nvSpPr>
        <p:spPr>
          <a:xfrm rot="16200000">
            <a:off x="2307125" y="3224824"/>
            <a:ext cx="26670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İletişim Arayüzü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D82088-325C-4DB7-ACFE-E7C4D55A237A}"/>
              </a:ext>
            </a:extLst>
          </p:cNvPr>
          <p:cNvSpPr/>
          <p:nvPr/>
        </p:nvSpPr>
        <p:spPr>
          <a:xfrm rot="16200000">
            <a:off x="3373925" y="2462824"/>
            <a:ext cx="1447800" cy="5334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Mesaj Formatlama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164E15-2779-4F9F-BBE8-1FEF3AA3EBF0}"/>
              </a:ext>
            </a:extLst>
          </p:cNvPr>
          <p:cNvSpPr/>
          <p:nvPr/>
        </p:nvSpPr>
        <p:spPr>
          <a:xfrm>
            <a:off x="3831125" y="4444024"/>
            <a:ext cx="42672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Thread Havuzu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70B197-D472-454B-B628-FB5708F102CB}"/>
              </a:ext>
            </a:extLst>
          </p:cNvPr>
          <p:cNvSpPr/>
          <p:nvPr/>
        </p:nvSpPr>
        <p:spPr>
          <a:xfrm rot="5400000">
            <a:off x="6955325" y="3224824"/>
            <a:ext cx="26670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İletişim Arayüzü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8C2659-4CC5-4047-90EE-8057A1057EFD}"/>
              </a:ext>
            </a:extLst>
          </p:cNvPr>
          <p:cNvSpPr/>
          <p:nvPr/>
        </p:nvSpPr>
        <p:spPr>
          <a:xfrm>
            <a:off x="3831125" y="4139224"/>
            <a:ext cx="42672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Cache Yönetimi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4BC1D-442B-4B1E-931A-46B6369AEA27}"/>
              </a:ext>
            </a:extLst>
          </p:cNvPr>
          <p:cNvSpPr/>
          <p:nvPr/>
        </p:nvSpPr>
        <p:spPr>
          <a:xfrm>
            <a:off x="4440725" y="2005624"/>
            <a:ext cx="3048000" cy="3048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İş Akışları 1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5C1C47-0D6D-47EA-88C9-7270D6FB1583}"/>
              </a:ext>
            </a:extLst>
          </p:cNvPr>
          <p:cNvSpPr/>
          <p:nvPr/>
        </p:nvSpPr>
        <p:spPr>
          <a:xfrm>
            <a:off x="3831125" y="3529624"/>
            <a:ext cx="42672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Yönetimsel akışlar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86B180-1E44-489A-BC2C-EBDA88A170FF}"/>
              </a:ext>
            </a:extLst>
          </p:cNvPr>
          <p:cNvSpPr/>
          <p:nvPr/>
        </p:nvSpPr>
        <p:spPr>
          <a:xfrm>
            <a:off x="3831125" y="3834424"/>
            <a:ext cx="4267200" cy="2286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Monitoring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E0046A-AF63-4FD1-B98F-1166C6CA9809}"/>
              </a:ext>
            </a:extLst>
          </p:cNvPr>
          <p:cNvSpPr/>
          <p:nvPr/>
        </p:nvSpPr>
        <p:spPr>
          <a:xfrm rot="5400000">
            <a:off x="7107725" y="2462824"/>
            <a:ext cx="1447800" cy="5334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Mesaj Formatlama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E6322D-9314-45E1-AD35-6A3CD07CE778}"/>
              </a:ext>
            </a:extLst>
          </p:cNvPr>
          <p:cNvSpPr/>
          <p:nvPr/>
        </p:nvSpPr>
        <p:spPr>
          <a:xfrm>
            <a:off x="4440725" y="2386624"/>
            <a:ext cx="3048000" cy="304800"/>
          </a:xfrm>
          <a:prstGeom prst="rect">
            <a:avLst/>
          </a:prstGeom>
          <a:solidFill>
            <a:srgbClr val="1694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600" dirty="0">
                <a:solidFill>
                  <a:schemeClr val="bg1"/>
                </a:solidFill>
              </a:rPr>
              <a:t>İş Akışları 2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717B71-EBE4-4946-884B-8AE313C82523}"/>
              </a:ext>
            </a:extLst>
          </p:cNvPr>
          <p:cNvSpPr txBox="1"/>
          <p:nvPr/>
        </p:nvSpPr>
        <p:spPr>
          <a:xfrm>
            <a:off x="5736125" y="2920024"/>
            <a:ext cx="3898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16949D"/>
                </a:solidFill>
              </a:rPr>
              <a:t>....</a:t>
            </a:r>
            <a:endParaRPr lang="en-US" sz="1600" dirty="0">
              <a:solidFill>
                <a:srgbClr val="1694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 err="1"/>
              <a:t>Cache</a:t>
            </a:r>
            <a:r>
              <a:rPr lang="tr-TR" dirty="0"/>
              <a:t>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Sık kullanılan fakat sık değişmeyen bilgiler için bir </a:t>
            </a:r>
            <a:r>
              <a:rPr lang="tr-TR" dirty="0" err="1"/>
              <a:t>cache</a:t>
            </a:r>
            <a:r>
              <a:rPr lang="tr-TR" dirty="0"/>
              <a:t> yapısı bulunmalı.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Bu bilgiler belirlenen bir periyotla güncellenebilmeli.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Bilgi güncelleme işi ayrı bir iş akışı tarafından kontrol edilmeli.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68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11404AD-F79C-485A-9C29-D0E2ADD23072}"/>
              </a:ext>
            </a:extLst>
          </p:cNvPr>
          <p:cNvSpPr/>
          <p:nvPr/>
        </p:nvSpPr>
        <p:spPr>
          <a:xfrm>
            <a:off x="1611702" y="5526595"/>
            <a:ext cx="8686800" cy="838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C9343-F63B-44BD-B373-C4D99D56CE4F}"/>
              </a:ext>
            </a:extLst>
          </p:cNvPr>
          <p:cNvSpPr/>
          <p:nvPr/>
        </p:nvSpPr>
        <p:spPr>
          <a:xfrm>
            <a:off x="6412302" y="5983795"/>
            <a:ext cx="990599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TcpBase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C358CF-5E24-4841-AC2F-FAABBC417B8B}"/>
              </a:ext>
            </a:extLst>
          </p:cNvPr>
          <p:cNvSpPr/>
          <p:nvPr/>
        </p:nvSpPr>
        <p:spPr>
          <a:xfrm>
            <a:off x="6412302" y="5602795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TcpServer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741F0C-D705-4E4E-9988-C0E6AB60F65A}"/>
              </a:ext>
            </a:extLst>
          </p:cNvPr>
          <p:cNvSpPr/>
          <p:nvPr/>
        </p:nvSpPr>
        <p:spPr>
          <a:xfrm>
            <a:off x="7479102" y="5983795"/>
            <a:ext cx="1981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Thread Pool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1F43C4-06A4-46D1-AF63-C70FFAF1165D}"/>
              </a:ext>
            </a:extLst>
          </p:cNvPr>
          <p:cNvSpPr/>
          <p:nvPr/>
        </p:nvSpPr>
        <p:spPr>
          <a:xfrm>
            <a:off x="9536502" y="5602795"/>
            <a:ext cx="6858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FC3347-3439-4A0B-BE6B-EB3CB03F75DA}"/>
              </a:ext>
            </a:extLst>
          </p:cNvPr>
          <p:cNvSpPr/>
          <p:nvPr/>
        </p:nvSpPr>
        <p:spPr>
          <a:xfrm rot="16200000">
            <a:off x="621103" y="2173795"/>
            <a:ext cx="2286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 İletişim Arayüzü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AAABFE-6A00-44B2-8769-6CA03FA6FA50}"/>
              </a:ext>
            </a:extLst>
          </p:cNvPr>
          <p:cNvSpPr/>
          <p:nvPr/>
        </p:nvSpPr>
        <p:spPr>
          <a:xfrm rot="5400000">
            <a:off x="9574602" y="1526095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8A0C1B-CAEB-4BF6-9BCF-23DE1A41C313}"/>
              </a:ext>
            </a:extLst>
          </p:cNvPr>
          <p:cNvSpPr/>
          <p:nvPr/>
        </p:nvSpPr>
        <p:spPr>
          <a:xfrm rot="5400000">
            <a:off x="9574602" y="2592895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3C380-1B59-488D-9302-B5C6C79FAF5E}"/>
              </a:ext>
            </a:extLst>
          </p:cNvPr>
          <p:cNvSpPr/>
          <p:nvPr/>
        </p:nvSpPr>
        <p:spPr>
          <a:xfrm>
            <a:off x="1992702" y="1183195"/>
            <a:ext cx="7467600" cy="1676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A2A398-0C51-4CDF-B291-0D19C31580FA}"/>
              </a:ext>
            </a:extLst>
          </p:cNvPr>
          <p:cNvSpPr/>
          <p:nvPr/>
        </p:nvSpPr>
        <p:spPr>
          <a:xfrm rot="16200000">
            <a:off x="1459302" y="1868995"/>
            <a:ext cx="1524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0CDF1E-6F20-4F40-BC08-BD38CFBA07FE}"/>
              </a:ext>
            </a:extLst>
          </p:cNvPr>
          <p:cNvSpPr/>
          <p:nvPr/>
        </p:nvSpPr>
        <p:spPr>
          <a:xfrm>
            <a:off x="1699477" y="5591220"/>
            <a:ext cx="12838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Formatter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112331-BA02-4BEB-8B6B-2EBFE853F336}"/>
              </a:ext>
            </a:extLst>
          </p:cNvPr>
          <p:cNvSpPr/>
          <p:nvPr/>
        </p:nvSpPr>
        <p:spPr>
          <a:xfrm>
            <a:off x="1687903" y="5983795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Hsm Structures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A5AA7F-A319-46EA-9B8A-04D4128C7D3E}"/>
              </a:ext>
            </a:extLst>
          </p:cNvPr>
          <p:cNvSpPr/>
          <p:nvPr/>
        </p:nvSpPr>
        <p:spPr>
          <a:xfrm>
            <a:off x="2449902" y="1259395"/>
            <a:ext cx="6934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4919C8-7353-4DA1-AD0E-C8268934C425}"/>
              </a:ext>
            </a:extLst>
          </p:cNvPr>
          <p:cNvSpPr/>
          <p:nvPr/>
        </p:nvSpPr>
        <p:spPr>
          <a:xfrm>
            <a:off x="8164902" y="5602795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Logging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15C671-AD9D-44C2-9267-F70D0AA5F76D}"/>
              </a:ext>
            </a:extLst>
          </p:cNvPr>
          <p:cNvSpPr/>
          <p:nvPr/>
        </p:nvSpPr>
        <p:spPr>
          <a:xfrm>
            <a:off x="3077827" y="5602795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Registry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4146C5-61A4-4E2C-AFAC-CC85A67F9C00}"/>
              </a:ext>
            </a:extLst>
          </p:cNvPr>
          <p:cNvSpPr/>
          <p:nvPr/>
        </p:nvSpPr>
        <p:spPr>
          <a:xfrm>
            <a:off x="3077827" y="5983795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Config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A760CA-A920-4F1D-961B-04E9161F6588}"/>
              </a:ext>
            </a:extLst>
          </p:cNvPr>
          <p:cNvSpPr/>
          <p:nvPr/>
        </p:nvSpPr>
        <p:spPr>
          <a:xfrm>
            <a:off x="3992227" y="5602795"/>
            <a:ext cx="9144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Password Enc / Dec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E77EDB-5CA9-451C-90D4-8B7C1118DE8F}"/>
              </a:ext>
            </a:extLst>
          </p:cNvPr>
          <p:cNvSpPr/>
          <p:nvPr/>
        </p:nvSpPr>
        <p:spPr>
          <a:xfrm>
            <a:off x="4964502" y="5602795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Ops</a:t>
            </a:r>
            <a:endParaRPr lang="en-US" sz="1400" dirty="0"/>
          </a:p>
        </p:txBody>
      </p:sp>
      <p:grpSp>
        <p:nvGrpSpPr>
          <p:cNvPr id="27" name="Group 32">
            <a:extLst>
              <a:ext uri="{FF2B5EF4-FFF2-40B4-BE49-F238E27FC236}">
                <a16:creationId xmlns:a16="http://schemas.microsoft.com/office/drawing/2014/main" id="{A23564A1-36B3-4653-AAC0-6D4C13E6D0EF}"/>
              </a:ext>
            </a:extLst>
          </p:cNvPr>
          <p:cNvGrpSpPr/>
          <p:nvPr/>
        </p:nvGrpSpPr>
        <p:grpSpPr>
          <a:xfrm>
            <a:off x="7707702" y="1825595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E105905-4209-46FE-9338-AD00FC0D57EC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142817-D5B9-4F71-AAF6-AABA2F586A25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636D19-F30C-4134-AE4A-5F4AB7EEBCB4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6EF37F-F9DB-4443-8FDB-8B123FB67CD6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FF644C-7492-47B9-B8DA-BB3100EACAB8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602B0AA1-9EA0-4F16-BF32-96A49EAC1D00}"/>
              </a:ext>
            </a:extLst>
          </p:cNvPr>
          <p:cNvSpPr/>
          <p:nvPr/>
        </p:nvSpPr>
        <p:spPr>
          <a:xfrm>
            <a:off x="4964502" y="5983795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Cache Ops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61CEE6-CF18-4F99-9AB0-2D893F309779}"/>
              </a:ext>
            </a:extLst>
          </p:cNvPr>
          <p:cNvSpPr/>
          <p:nvPr/>
        </p:nvSpPr>
        <p:spPr>
          <a:xfrm>
            <a:off x="7479102" y="4154995"/>
            <a:ext cx="1981200" cy="1295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/>
              <a:t>Cache Manager  </a:t>
            </a:r>
          </a:p>
          <a:p>
            <a:endParaRPr lang="tr-TR" sz="1400" dirty="0"/>
          </a:p>
          <a:p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en-US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1D4625-1A4E-41A3-B9D4-840F83BF034B}"/>
              </a:ext>
            </a:extLst>
          </p:cNvPr>
          <p:cNvGrpSpPr/>
          <p:nvPr/>
        </p:nvGrpSpPr>
        <p:grpSpPr>
          <a:xfrm>
            <a:off x="7707702" y="4459795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2E339F-6158-4F3C-9D53-DBB76C0C0467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7A7EC5-2269-4799-9FE4-E5DBBBD408A0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9326FCB-9043-4370-B49F-46D7EDF21B4C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64FEB0-E720-4D1E-9934-61C6AC26ECE1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12A7E7-5463-46AB-8CCD-E205D42571EB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0F80CB57-1433-49BD-9BC9-BC836378AA1E}"/>
              </a:ext>
            </a:extLst>
          </p:cNvPr>
          <p:cNvSpPr/>
          <p:nvPr/>
        </p:nvSpPr>
        <p:spPr>
          <a:xfrm rot="5400000">
            <a:off x="9193602" y="1526095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4DBC713-F0D5-497D-91E2-878585036B4E}"/>
              </a:ext>
            </a:extLst>
          </p:cNvPr>
          <p:cNvSpPr/>
          <p:nvPr/>
        </p:nvSpPr>
        <p:spPr>
          <a:xfrm rot="5400000">
            <a:off x="9193602" y="2592895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24C3F9D-670E-48C1-A402-EFCC04F3AED9}"/>
              </a:ext>
            </a:extLst>
          </p:cNvPr>
          <p:cNvGrpSpPr/>
          <p:nvPr/>
        </p:nvGrpSpPr>
        <p:grpSpPr>
          <a:xfrm>
            <a:off x="5544202" y="1681870"/>
            <a:ext cx="2057400" cy="1066800"/>
            <a:chOff x="3733800" y="3733800"/>
            <a:chExt cx="2057400" cy="1066800"/>
          </a:xfrm>
          <a:solidFill>
            <a:srgbClr val="1799A5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827975E-358F-4993-B36B-60BD07FAC14E}"/>
                </a:ext>
              </a:extLst>
            </p:cNvPr>
            <p:cNvSpPr/>
            <p:nvPr/>
          </p:nvSpPr>
          <p:spPr>
            <a:xfrm>
              <a:off x="3733800" y="3733800"/>
              <a:ext cx="2057400" cy="1066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Main Business Object</a:t>
              </a:r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en-US" sz="14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E85EBB-153B-40E2-B817-5BF4EF7D5732}"/>
                </a:ext>
              </a:extLst>
            </p:cNvPr>
            <p:cNvSpPr/>
            <p:nvPr/>
          </p:nvSpPr>
          <p:spPr>
            <a:xfrm>
              <a:off x="3950825" y="397397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49C19D-10AC-4989-A143-13EF1E64ED71}"/>
                </a:ext>
              </a:extLst>
            </p:cNvPr>
            <p:cNvSpPr/>
            <p:nvPr/>
          </p:nvSpPr>
          <p:spPr>
            <a:xfrm>
              <a:off x="3962400" y="437812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17568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 err="1"/>
              <a:t>Monitoring</a:t>
            </a:r>
            <a:r>
              <a:rPr lang="tr-TR" dirty="0"/>
              <a:t>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Sistemde gerçekleşen her türlü işlem için bir </a:t>
            </a:r>
            <a:r>
              <a:rPr lang="tr-TR" dirty="0" err="1"/>
              <a:t>monitoring</a:t>
            </a:r>
            <a:r>
              <a:rPr lang="tr-TR" dirty="0"/>
              <a:t> kaydı olmalı.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 err="1"/>
              <a:t>Monitoring</a:t>
            </a:r>
            <a:r>
              <a:rPr lang="tr-TR" dirty="0"/>
              <a:t> uygulaması ile </a:t>
            </a:r>
            <a:r>
              <a:rPr lang="tr-TR" dirty="0" err="1"/>
              <a:t>MsMq</a:t>
            </a:r>
            <a:r>
              <a:rPr lang="tr-TR" dirty="0"/>
              <a:t> üzerinden haberleşmeli.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57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F1ACD0-5A1E-40E9-B92E-C8BBADEDD240}"/>
              </a:ext>
            </a:extLst>
          </p:cNvPr>
          <p:cNvSpPr/>
          <p:nvPr/>
        </p:nvSpPr>
        <p:spPr>
          <a:xfrm>
            <a:off x="1609483" y="5567737"/>
            <a:ext cx="8686800" cy="838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AE1D37-576D-4D24-85D3-E427F7531986}"/>
              </a:ext>
            </a:extLst>
          </p:cNvPr>
          <p:cNvSpPr/>
          <p:nvPr/>
        </p:nvSpPr>
        <p:spPr>
          <a:xfrm>
            <a:off x="6410083" y="6024937"/>
            <a:ext cx="990599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TcpBase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C8282-0294-4662-A8F9-18BCA681DF27}"/>
              </a:ext>
            </a:extLst>
          </p:cNvPr>
          <p:cNvSpPr/>
          <p:nvPr/>
        </p:nvSpPr>
        <p:spPr>
          <a:xfrm>
            <a:off x="6410083" y="5643937"/>
            <a:ext cx="1143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TcpServer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37AA23-CD4B-4C83-8B4B-0CCFC18D68EB}"/>
              </a:ext>
            </a:extLst>
          </p:cNvPr>
          <p:cNvSpPr/>
          <p:nvPr/>
        </p:nvSpPr>
        <p:spPr>
          <a:xfrm>
            <a:off x="7476883" y="6024937"/>
            <a:ext cx="1981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Thread Pool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81F0A-A3D6-45CE-92C2-E4700B660C36}"/>
              </a:ext>
            </a:extLst>
          </p:cNvPr>
          <p:cNvSpPr/>
          <p:nvPr/>
        </p:nvSpPr>
        <p:spPr>
          <a:xfrm>
            <a:off x="9534283" y="5643937"/>
            <a:ext cx="6858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1CBDAD-2F23-4344-A4E7-1D514F3A4C26}"/>
              </a:ext>
            </a:extLst>
          </p:cNvPr>
          <p:cNvSpPr/>
          <p:nvPr/>
        </p:nvSpPr>
        <p:spPr>
          <a:xfrm rot="16200000">
            <a:off x="618884" y="2214937"/>
            <a:ext cx="2286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 İletişim Arayüzü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C817D-7AF7-4C6E-A9FE-664BD69153FD}"/>
              </a:ext>
            </a:extLst>
          </p:cNvPr>
          <p:cNvSpPr/>
          <p:nvPr/>
        </p:nvSpPr>
        <p:spPr>
          <a:xfrm rot="5400000">
            <a:off x="9572383" y="1567237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790D57-01C4-4E2D-8E28-4794C8C38316}"/>
              </a:ext>
            </a:extLst>
          </p:cNvPr>
          <p:cNvSpPr/>
          <p:nvPr/>
        </p:nvSpPr>
        <p:spPr>
          <a:xfrm rot="5400000">
            <a:off x="9572383" y="2634037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711847-2900-44B3-A1A8-A8C1B4D936DD}"/>
              </a:ext>
            </a:extLst>
          </p:cNvPr>
          <p:cNvSpPr/>
          <p:nvPr/>
        </p:nvSpPr>
        <p:spPr>
          <a:xfrm>
            <a:off x="1697258" y="5632362"/>
            <a:ext cx="12838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Formatter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CAB38E-40A2-498C-A7C3-78725761A60B}"/>
              </a:ext>
            </a:extLst>
          </p:cNvPr>
          <p:cNvSpPr/>
          <p:nvPr/>
        </p:nvSpPr>
        <p:spPr>
          <a:xfrm>
            <a:off x="1685684" y="6024937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Hsm Structures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C7CE6E-E0FA-4C91-AABB-80CB532F5773}"/>
              </a:ext>
            </a:extLst>
          </p:cNvPr>
          <p:cNvSpPr/>
          <p:nvPr/>
        </p:nvSpPr>
        <p:spPr>
          <a:xfrm>
            <a:off x="7629283" y="5643937"/>
            <a:ext cx="762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Logging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4FAD04-3CC8-402D-820D-4044574E06D9}"/>
              </a:ext>
            </a:extLst>
          </p:cNvPr>
          <p:cNvSpPr/>
          <p:nvPr/>
        </p:nvSpPr>
        <p:spPr>
          <a:xfrm>
            <a:off x="3075608" y="5643937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Registry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BFA077-43EA-4873-9398-89A07E2D4D28}"/>
              </a:ext>
            </a:extLst>
          </p:cNvPr>
          <p:cNvSpPr/>
          <p:nvPr/>
        </p:nvSpPr>
        <p:spPr>
          <a:xfrm>
            <a:off x="3075608" y="6024937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Config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5B0AA7-E603-4A8C-9B6E-D0FBDD50EFAD}"/>
              </a:ext>
            </a:extLst>
          </p:cNvPr>
          <p:cNvSpPr/>
          <p:nvPr/>
        </p:nvSpPr>
        <p:spPr>
          <a:xfrm>
            <a:off x="3990008" y="5643937"/>
            <a:ext cx="9144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Password Enc / Dec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AD6ECC-6553-4795-909F-B5F22BD628E4}"/>
              </a:ext>
            </a:extLst>
          </p:cNvPr>
          <p:cNvSpPr/>
          <p:nvPr/>
        </p:nvSpPr>
        <p:spPr>
          <a:xfrm>
            <a:off x="4962283" y="5643937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Ops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05A80F-5B3F-41FE-849A-BAEC647F7505}"/>
              </a:ext>
            </a:extLst>
          </p:cNvPr>
          <p:cNvSpPr/>
          <p:nvPr/>
        </p:nvSpPr>
        <p:spPr>
          <a:xfrm>
            <a:off x="4962283" y="6024937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Cache Ops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2A54B1-C087-4E8C-B00F-EC43AD9623B5}"/>
              </a:ext>
            </a:extLst>
          </p:cNvPr>
          <p:cNvSpPr/>
          <p:nvPr/>
        </p:nvSpPr>
        <p:spPr>
          <a:xfrm>
            <a:off x="7476883" y="4196137"/>
            <a:ext cx="1981200" cy="1295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r-TR" sz="1400" dirty="0"/>
              <a:t>Cache Manager  </a:t>
            </a:r>
          </a:p>
          <a:p>
            <a:endParaRPr lang="tr-TR" sz="1400" dirty="0"/>
          </a:p>
          <a:p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en-US" sz="1400" dirty="0"/>
          </a:p>
        </p:txBody>
      </p:sp>
      <p:grpSp>
        <p:nvGrpSpPr>
          <p:cNvPr id="26" name="Group 32">
            <a:extLst>
              <a:ext uri="{FF2B5EF4-FFF2-40B4-BE49-F238E27FC236}">
                <a16:creationId xmlns:a16="http://schemas.microsoft.com/office/drawing/2014/main" id="{F6B55978-2336-416F-A4D5-5962E2B53412}"/>
              </a:ext>
            </a:extLst>
          </p:cNvPr>
          <p:cNvGrpSpPr/>
          <p:nvPr/>
        </p:nvGrpSpPr>
        <p:grpSpPr>
          <a:xfrm>
            <a:off x="7705483" y="4500937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A04260-CAD8-4E82-B46D-8BC1C2B4C94B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4C166CC-7CC3-42B3-AF64-A162778B6391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BA5B2F-4C0F-41F0-86F1-035B5348FD40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6F1A72-0272-4297-850E-5506AB10D212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99657A-0B7E-49D7-A515-76BB0267CCC7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FAE3B-6E15-4CE8-82BA-C34FCFAB852E}"/>
              </a:ext>
            </a:extLst>
          </p:cNvPr>
          <p:cNvSpPr/>
          <p:nvPr/>
        </p:nvSpPr>
        <p:spPr>
          <a:xfrm rot="5400000">
            <a:off x="9191383" y="1567237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39E1F0-6CE5-4C1D-A3A6-D39B1E386C55}"/>
              </a:ext>
            </a:extLst>
          </p:cNvPr>
          <p:cNvSpPr/>
          <p:nvPr/>
        </p:nvSpPr>
        <p:spPr>
          <a:xfrm rot="5400000">
            <a:off x="9191383" y="2634037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DA106D-0CCA-4D8D-84D0-9D73D8D0FC17}"/>
              </a:ext>
            </a:extLst>
          </p:cNvPr>
          <p:cNvSpPr/>
          <p:nvPr/>
        </p:nvSpPr>
        <p:spPr>
          <a:xfrm>
            <a:off x="8467483" y="5643937"/>
            <a:ext cx="10668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Monitoring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C83FA0-E5FD-4AB0-AA87-1667490E4567}"/>
              </a:ext>
            </a:extLst>
          </p:cNvPr>
          <p:cNvSpPr/>
          <p:nvPr/>
        </p:nvSpPr>
        <p:spPr>
          <a:xfrm>
            <a:off x="1990483" y="1224337"/>
            <a:ext cx="7467600" cy="1676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06BF16-72E0-4B2B-9941-11AF22309391}"/>
              </a:ext>
            </a:extLst>
          </p:cNvPr>
          <p:cNvSpPr/>
          <p:nvPr/>
        </p:nvSpPr>
        <p:spPr>
          <a:xfrm rot="16200000">
            <a:off x="1609483" y="1757737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CA3934-FDF8-4EEC-A2C3-9ADD693D727A}"/>
              </a:ext>
            </a:extLst>
          </p:cNvPr>
          <p:cNvSpPr/>
          <p:nvPr/>
        </p:nvSpPr>
        <p:spPr>
          <a:xfrm>
            <a:off x="2447683" y="1300537"/>
            <a:ext cx="6934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7B0BDC-68C4-4A7A-BA5E-F0EAF5005538}"/>
              </a:ext>
            </a:extLst>
          </p:cNvPr>
          <p:cNvGrpSpPr/>
          <p:nvPr/>
        </p:nvGrpSpPr>
        <p:grpSpPr>
          <a:xfrm>
            <a:off x="7705483" y="1866737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2C86F-7691-4863-A813-A1B70575286C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0584FB-3BBF-4C74-959F-E064FC9A8F1F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27362F-B057-4765-87AB-C31DF9DFE8B2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AD2862-4EF6-4070-8383-5773FAAC7286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C4D647-B9BE-450A-9279-D33025B2351B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5219FD8-7254-4349-834A-D1C2F4434D0C}"/>
              </a:ext>
            </a:extLst>
          </p:cNvPr>
          <p:cNvGrpSpPr/>
          <p:nvPr/>
        </p:nvGrpSpPr>
        <p:grpSpPr>
          <a:xfrm>
            <a:off x="5541983" y="1723012"/>
            <a:ext cx="2057400" cy="1066800"/>
            <a:chOff x="3733800" y="3733800"/>
            <a:chExt cx="2057400" cy="1066800"/>
          </a:xfrm>
          <a:solidFill>
            <a:srgbClr val="1799A5"/>
          </a:solidFill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BE96524-CC3B-4BE6-B9FE-B61FB6D38404}"/>
                </a:ext>
              </a:extLst>
            </p:cNvPr>
            <p:cNvSpPr/>
            <p:nvPr/>
          </p:nvSpPr>
          <p:spPr>
            <a:xfrm>
              <a:off x="3733800" y="3733800"/>
              <a:ext cx="2057400" cy="1066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Main Business Object</a:t>
              </a:r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en-US" sz="1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99107A6-D11B-4C64-A3F6-6F0D91810A90}"/>
                </a:ext>
              </a:extLst>
            </p:cNvPr>
            <p:cNvSpPr/>
            <p:nvPr/>
          </p:nvSpPr>
          <p:spPr>
            <a:xfrm>
              <a:off x="3950825" y="397397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FEED268-7BAF-4BD1-93DE-491AB338F05C}"/>
                </a:ext>
              </a:extLst>
            </p:cNvPr>
            <p:cNvSpPr/>
            <p:nvPr/>
          </p:nvSpPr>
          <p:spPr>
            <a:xfrm>
              <a:off x="3962400" y="437812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849DD-B866-4873-816B-9A3DE9D95A24}"/>
              </a:ext>
            </a:extLst>
          </p:cNvPr>
          <p:cNvSpPr/>
          <p:nvPr/>
        </p:nvSpPr>
        <p:spPr>
          <a:xfrm>
            <a:off x="2447683" y="1681537"/>
            <a:ext cx="2286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Monitoring Instance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848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Yönetimsel Gereksinimler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Uygulama </a:t>
            </a:r>
            <a:r>
              <a:rPr lang="tr-TR" dirty="0" err="1"/>
              <a:t>Monitoring</a:t>
            </a:r>
            <a:r>
              <a:rPr lang="tr-TR" dirty="0"/>
              <a:t> sisteminden, ilgili haberleşme kanalı üzerinden veya komut satırından yönetimsel komutlar alabilmeli ve     ilgili </a:t>
            </a:r>
            <a:r>
              <a:rPr lang="tr-TR" dirty="0" err="1"/>
              <a:t>callback’leri</a:t>
            </a:r>
            <a:r>
              <a:rPr lang="tr-TR" dirty="0"/>
              <a:t> çağırabilmeli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5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8CDEB0-D7E5-4865-9280-DFB80533E724}"/>
              </a:ext>
            </a:extLst>
          </p:cNvPr>
          <p:cNvSpPr/>
          <p:nvPr/>
        </p:nvSpPr>
        <p:spPr>
          <a:xfrm>
            <a:off x="1727906" y="5518303"/>
            <a:ext cx="8686800" cy="838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A84705-FF8C-4197-8748-253F369295AE}"/>
              </a:ext>
            </a:extLst>
          </p:cNvPr>
          <p:cNvSpPr/>
          <p:nvPr/>
        </p:nvSpPr>
        <p:spPr>
          <a:xfrm>
            <a:off x="6528506" y="5975503"/>
            <a:ext cx="990599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TcpBase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25F01D-F32D-4A06-8228-A64D040FA712}"/>
              </a:ext>
            </a:extLst>
          </p:cNvPr>
          <p:cNvSpPr/>
          <p:nvPr/>
        </p:nvSpPr>
        <p:spPr>
          <a:xfrm>
            <a:off x="6528506" y="5594503"/>
            <a:ext cx="1143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TcpServer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650B5-1677-4075-A703-ED625F316E1D}"/>
              </a:ext>
            </a:extLst>
          </p:cNvPr>
          <p:cNvSpPr/>
          <p:nvPr/>
        </p:nvSpPr>
        <p:spPr>
          <a:xfrm>
            <a:off x="7595306" y="5975503"/>
            <a:ext cx="1981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Thread Pool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B2D5A8-AD62-43F9-B49A-9602F1995090}"/>
              </a:ext>
            </a:extLst>
          </p:cNvPr>
          <p:cNvSpPr/>
          <p:nvPr/>
        </p:nvSpPr>
        <p:spPr>
          <a:xfrm>
            <a:off x="9652706" y="5594503"/>
            <a:ext cx="6858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D1A3A-9E6C-462D-B885-39F511FFE493}"/>
              </a:ext>
            </a:extLst>
          </p:cNvPr>
          <p:cNvSpPr/>
          <p:nvPr/>
        </p:nvSpPr>
        <p:spPr>
          <a:xfrm rot="16200000">
            <a:off x="737307" y="2165503"/>
            <a:ext cx="2286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 İletişim Arayüzü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E892D4-B3E9-4689-A930-FAA2CFBB94C5}"/>
              </a:ext>
            </a:extLst>
          </p:cNvPr>
          <p:cNvSpPr/>
          <p:nvPr/>
        </p:nvSpPr>
        <p:spPr>
          <a:xfrm rot="5400000">
            <a:off x="9690806" y="1517803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BC02C6-2F5C-4A65-B538-37B083AA4419}"/>
              </a:ext>
            </a:extLst>
          </p:cNvPr>
          <p:cNvSpPr/>
          <p:nvPr/>
        </p:nvSpPr>
        <p:spPr>
          <a:xfrm rot="5400000">
            <a:off x="9690806" y="2584603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3DC46-D649-4921-B60E-580E930C5D90}"/>
              </a:ext>
            </a:extLst>
          </p:cNvPr>
          <p:cNvSpPr/>
          <p:nvPr/>
        </p:nvSpPr>
        <p:spPr>
          <a:xfrm>
            <a:off x="2108906" y="1174903"/>
            <a:ext cx="7467600" cy="13716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524F58-5033-4E5C-9CFB-39753BF3CD28}"/>
              </a:ext>
            </a:extLst>
          </p:cNvPr>
          <p:cNvSpPr/>
          <p:nvPr/>
        </p:nvSpPr>
        <p:spPr>
          <a:xfrm rot="16200000">
            <a:off x="1727906" y="1708303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D5683-1186-4B5B-9958-E88314EAD472}"/>
              </a:ext>
            </a:extLst>
          </p:cNvPr>
          <p:cNvSpPr/>
          <p:nvPr/>
        </p:nvSpPr>
        <p:spPr>
          <a:xfrm>
            <a:off x="1815681" y="5582928"/>
            <a:ext cx="12838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Formatter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9524A9-081A-45E6-A8DC-43762C8E6AE9}"/>
              </a:ext>
            </a:extLst>
          </p:cNvPr>
          <p:cNvSpPr/>
          <p:nvPr/>
        </p:nvSpPr>
        <p:spPr>
          <a:xfrm>
            <a:off x="1804107" y="5975503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Hsm Structures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76E98-614E-4772-B13A-DEBB8988D6A4}"/>
              </a:ext>
            </a:extLst>
          </p:cNvPr>
          <p:cNvSpPr/>
          <p:nvPr/>
        </p:nvSpPr>
        <p:spPr>
          <a:xfrm>
            <a:off x="2566106" y="1251103"/>
            <a:ext cx="6934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5A7871-7BAF-4CDA-AF7D-A9D40F8C815D}"/>
              </a:ext>
            </a:extLst>
          </p:cNvPr>
          <p:cNvSpPr/>
          <p:nvPr/>
        </p:nvSpPr>
        <p:spPr>
          <a:xfrm>
            <a:off x="7747706" y="5594503"/>
            <a:ext cx="762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Logging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6EA46-6082-46F6-8E6A-B1A887AA8734}"/>
              </a:ext>
            </a:extLst>
          </p:cNvPr>
          <p:cNvSpPr/>
          <p:nvPr/>
        </p:nvSpPr>
        <p:spPr>
          <a:xfrm>
            <a:off x="3194031" y="5594503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Registry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7581FD-CAF9-4183-ACB6-8A1A0DA598C5}"/>
              </a:ext>
            </a:extLst>
          </p:cNvPr>
          <p:cNvSpPr/>
          <p:nvPr/>
        </p:nvSpPr>
        <p:spPr>
          <a:xfrm>
            <a:off x="3194031" y="5975503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Config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2F76CD-A110-4902-8DEE-9D9990312DD6}"/>
              </a:ext>
            </a:extLst>
          </p:cNvPr>
          <p:cNvSpPr/>
          <p:nvPr/>
        </p:nvSpPr>
        <p:spPr>
          <a:xfrm>
            <a:off x="4108431" y="5594503"/>
            <a:ext cx="9144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Password Enc / Dec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2EB9B5-D8DA-4973-9054-85DDC43F7EEF}"/>
              </a:ext>
            </a:extLst>
          </p:cNvPr>
          <p:cNvSpPr/>
          <p:nvPr/>
        </p:nvSpPr>
        <p:spPr>
          <a:xfrm>
            <a:off x="5080706" y="5594503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Ops</a:t>
            </a:r>
            <a:endParaRPr lang="en-US" sz="1400" dirty="0"/>
          </a:p>
        </p:txBody>
      </p:sp>
      <p:grpSp>
        <p:nvGrpSpPr>
          <p:cNvPr id="27" name="Group 32">
            <a:extLst>
              <a:ext uri="{FF2B5EF4-FFF2-40B4-BE49-F238E27FC236}">
                <a16:creationId xmlns:a16="http://schemas.microsoft.com/office/drawing/2014/main" id="{44ED8A5E-ADCF-4F39-BE6E-9DA3EBD13045}"/>
              </a:ext>
            </a:extLst>
          </p:cNvPr>
          <p:cNvGrpSpPr/>
          <p:nvPr/>
        </p:nvGrpSpPr>
        <p:grpSpPr>
          <a:xfrm>
            <a:off x="7823906" y="1632103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429882-2B77-4509-9F65-519E6000884F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04C36D-5DE9-47CF-8FE7-FD0995A996D2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F82A55-F687-4717-844E-EA74245FD3C5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2B01D3C-F1E3-4D0C-B110-0F4BD7066C63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24AECD-B36C-45BE-B356-DCEAB75076D4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2B814DA-C326-412B-A032-212EC22B1F79}"/>
              </a:ext>
            </a:extLst>
          </p:cNvPr>
          <p:cNvSpPr/>
          <p:nvPr/>
        </p:nvSpPr>
        <p:spPr>
          <a:xfrm>
            <a:off x="5080706" y="5975503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Cache Ops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52F363-7568-4697-B87F-A3CEB86D0E94}"/>
              </a:ext>
            </a:extLst>
          </p:cNvPr>
          <p:cNvSpPr/>
          <p:nvPr/>
        </p:nvSpPr>
        <p:spPr>
          <a:xfrm>
            <a:off x="7747706" y="4146703"/>
            <a:ext cx="1828800" cy="1295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Cache Manager  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en-US" sz="1400" dirty="0"/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6C5A84B3-5EB6-480D-8A73-A79D964AE553}"/>
              </a:ext>
            </a:extLst>
          </p:cNvPr>
          <p:cNvGrpSpPr/>
          <p:nvPr/>
        </p:nvGrpSpPr>
        <p:grpSpPr>
          <a:xfrm>
            <a:off x="7823906" y="4451503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EA9C9F-85E0-4E85-A07D-C34E00DCF324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B195256-9BFE-4B81-B7D2-71F7A2F6C832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783AE25-93A0-438A-8EF4-18D03A581FA0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570B4E-069B-4592-A353-34C6EDECFE95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C19E66-0D91-434D-9494-C2ECDAFD4B8E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5986AE6-9AE2-461D-B204-985A1B628CAB}"/>
              </a:ext>
            </a:extLst>
          </p:cNvPr>
          <p:cNvSpPr/>
          <p:nvPr/>
        </p:nvSpPr>
        <p:spPr>
          <a:xfrm rot="5400000">
            <a:off x="9309806" y="1517803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40B7EA-5946-474D-B8D7-6F82AE4962B0}"/>
              </a:ext>
            </a:extLst>
          </p:cNvPr>
          <p:cNvSpPr/>
          <p:nvPr/>
        </p:nvSpPr>
        <p:spPr>
          <a:xfrm rot="5400000">
            <a:off x="9309806" y="2584603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E2790C-A705-45FA-88D8-48DB2AE8F46D}"/>
              </a:ext>
            </a:extLst>
          </p:cNvPr>
          <p:cNvSpPr/>
          <p:nvPr/>
        </p:nvSpPr>
        <p:spPr>
          <a:xfrm>
            <a:off x="2566106" y="1632103"/>
            <a:ext cx="2286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Monitoring Instance</a:t>
            </a:r>
            <a:endParaRPr lang="en-US" sz="14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14CA3EA-BEF8-4A45-934B-F22F58FECE3D}"/>
              </a:ext>
            </a:extLst>
          </p:cNvPr>
          <p:cNvSpPr/>
          <p:nvPr/>
        </p:nvSpPr>
        <p:spPr>
          <a:xfrm>
            <a:off x="8585906" y="5594503"/>
            <a:ext cx="10668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Monitoring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4308D75-F995-42DF-99ED-35F300B77DF8}"/>
              </a:ext>
            </a:extLst>
          </p:cNvPr>
          <p:cNvSpPr/>
          <p:nvPr/>
        </p:nvSpPr>
        <p:spPr>
          <a:xfrm>
            <a:off x="5537906" y="4146703"/>
            <a:ext cx="1981200" cy="3810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Admin Cmd Manager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C47783-4BA3-4C4D-B638-07D949FC2ECD}"/>
              </a:ext>
            </a:extLst>
          </p:cNvPr>
          <p:cNvSpPr/>
          <p:nvPr/>
        </p:nvSpPr>
        <p:spPr>
          <a:xfrm>
            <a:off x="5537906" y="4603903"/>
            <a:ext cx="1981200" cy="3810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Cmp Prompt Manager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39352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Entegrasyon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Uygulama diğer uygulamaların çalışır durumda olduğunu sürekli kontrol etmeli, mesaj göndereceği uygulamaların çalışır durumda olduğunu kontrol etmeli. Aynı şekilde çalışır durumda olduğu bilgisini sürekli güncellemeli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06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53F9FF-8BED-4A08-A618-A1E0A3132F69}"/>
              </a:ext>
            </a:extLst>
          </p:cNvPr>
          <p:cNvSpPr/>
          <p:nvPr/>
        </p:nvSpPr>
        <p:spPr>
          <a:xfrm>
            <a:off x="1610024" y="5446385"/>
            <a:ext cx="8686800" cy="838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3D6988-FD2A-4F5B-A783-FA6A753F166B}"/>
              </a:ext>
            </a:extLst>
          </p:cNvPr>
          <p:cNvSpPr/>
          <p:nvPr/>
        </p:nvSpPr>
        <p:spPr>
          <a:xfrm>
            <a:off x="6410624" y="5903585"/>
            <a:ext cx="990599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TcpBase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192F2-F6F9-4582-83E9-6A701CB4D81D}"/>
              </a:ext>
            </a:extLst>
          </p:cNvPr>
          <p:cNvSpPr/>
          <p:nvPr/>
        </p:nvSpPr>
        <p:spPr>
          <a:xfrm>
            <a:off x="6410624" y="5522585"/>
            <a:ext cx="1143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TcpServer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C8D0B-7258-4453-A9F0-81285B15D40B}"/>
              </a:ext>
            </a:extLst>
          </p:cNvPr>
          <p:cNvSpPr/>
          <p:nvPr/>
        </p:nvSpPr>
        <p:spPr>
          <a:xfrm>
            <a:off x="7477424" y="5903585"/>
            <a:ext cx="1981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Thread Pool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835CE-66E1-4F20-BC48-B14505EF576F}"/>
              </a:ext>
            </a:extLst>
          </p:cNvPr>
          <p:cNvSpPr/>
          <p:nvPr/>
        </p:nvSpPr>
        <p:spPr>
          <a:xfrm>
            <a:off x="9534824" y="5522585"/>
            <a:ext cx="6858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222461-02D4-40EA-A408-4D95B94B8D02}"/>
              </a:ext>
            </a:extLst>
          </p:cNvPr>
          <p:cNvSpPr/>
          <p:nvPr/>
        </p:nvSpPr>
        <p:spPr>
          <a:xfrm rot="16200000">
            <a:off x="619425" y="2093585"/>
            <a:ext cx="2286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 İletişim Arayüzü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0F918B-8ACD-410B-91D2-D2C904177675}"/>
              </a:ext>
            </a:extLst>
          </p:cNvPr>
          <p:cNvSpPr/>
          <p:nvPr/>
        </p:nvSpPr>
        <p:spPr>
          <a:xfrm rot="5400000">
            <a:off x="9572924" y="1445885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2B5CEB-E682-4DC7-AD0B-910DD635D498}"/>
              </a:ext>
            </a:extLst>
          </p:cNvPr>
          <p:cNvSpPr/>
          <p:nvPr/>
        </p:nvSpPr>
        <p:spPr>
          <a:xfrm rot="5400000">
            <a:off x="9572924" y="2512685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B0B59-C717-4362-9DB1-B73C8D680626}"/>
              </a:ext>
            </a:extLst>
          </p:cNvPr>
          <p:cNvSpPr/>
          <p:nvPr/>
        </p:nvSpPr>
        <p:spPr>
          <a:xfrm>
            <a:off x="1697799" y="5511010"/>
            <a:ext cx="12838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Formatter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A9EC12-B5C4-4DD8-BB15-6DE11B170223}"/>
              </a:ext>
            </a:extLst>
          </p:cNvPr>
          <p:cNvSpPr/>
          <p:nvPr/>
        </p:nvSpPr>
        <p:spPr>
          <a:xfrm>
            <a:off x="1686225" y="5903585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Hsm Structures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10C1E6-FB9A-4C34-960C-F43A5BE07C6E}"/>
              </a:ext>
            </a:extLst>
          </p:cNvPr>
          <p:cNvSpPr/>
          <p:nvPr/>
        </p:nvSpPr>
        <p:spPr>
          <a:xfrm>
            <a:off x="7629824" y="5522585"/>
            <a:ext cx="762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Logging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448A36-E2D7-41D3-9AD9-6B944E65ED54}"/>
              </a:ext>
            </a:extLst>
          </p:cNvPr>
          <p:cNvSpPr/>
          <p:nvPr/>
        </p:nvSpPr>
        <p:spPr>
          <a:xfrm>
            <a:off x="3076149" y="5522585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Registry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7F5AF-A1D5-49A8-8E06-63BAB8ADFD3A}"/>
              </a:ext>
            </a:extLst>
          </p:cNvPr>
          <p:cNvSpPr/>
          <p:nvPr/>
        </p:nvSpPr>
        <p:spPr>
          <a:xfrm>
            <a:off x="3076149" y="5903585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Config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D34100-5CDD-4FBF-929A-D9B3E26C95BF}"/>
              </a:ext>
            </a:extLst>
          </p:cNvPr>
          <p:cNvSpPr/>
          <p:nvPr/>
        </p:nvSpPr>
        <p:spPr>
          <a:xfrm>
            <a:off x="3990549" y="5522585"/>
            <a:ext cx="9144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Password Enc / Dec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4FA28-0AC4-479B-8615-B99E6BD719F9}"/>
              </a:ext>
            </a:extLst>
          </p:cNvPr>
          <p:cNvSpPr/>
          <p:nvPr/>
        </p:nvSpPr>
        <p:spPr>
          <a:xfrm>
            <a:off x="4962824" y="5522585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Ops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7E49CE-E679-4D87-A89E-32EDFA69936C}"/>
              </a:ext>
            </a:extLst>
          </p:cNvPr>
          <p:cNvSpPr/>
          <p:nvPr/>
        </p:nvSpPr>
        <p:spPr>
          <a:xfrm>
            <a:off x="4962824" y="5903585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Cache Ops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3092E-A22A-4EE9-814B-FBD43B20FCAA}"/>
              </a:ext>
            </a:extLst>
          </p:cNvPr>
          <p:cNvSpPr/>
          <p:nvPr/>
        </p:nvSpPr>
        <p:spPr>
          <a:xfrm>
            <a:off x="7629824" y="4074785"/>
            <a:ext cx="1828800" cy="1295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Cache Manager  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en-US" sz="1400" dirty="0"/>
          </a:p>
        </p:txBody>
      </p:sp>
      <p:grpSp>
        <p:nvGrpSpPr>
          <p:cNvPr id="26" name="Group 32">
            <a:extLst>
              <a:ext uri="{FF2B5EF4-FFF2-40B4-BE49-F238E27FC236}">
                <a16:creationId xmlns:a16="http://schemas.microsoft.com/office/drawing/2014/main" id="{7647427E-B7C0-4B8A-B9B9-802815F45993}"/>
              </a:ext>
            </a:extLst>
          </p:cNvPr>
          <p:cNvGrpSpPr/>
          <p:nvPr/>
        </p:nvGrpSpPr>
        <p:grpSpPr>
          <a:xfrm>
            <a:off x="7706024" y="4379585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C4383F8-5820-4BC9-AADE-8B478376FB99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6B2666-FE55-4D43-BBB4-FFB11DCFFF01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E0D4DD2-BB6C-445C-BAA9-A562A88B2184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2E33CB-E51A-40AF-B952-036BE2EC10F6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E818E1D-BA5F-435B-AAB5-6B88407D2627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F8B06102-D325-4C45-B7F7-27C40B446896}"/>
              </a:ext>
            </a:extLst>
          </p:cNvPr>
          <p:cNvSpPr/>
          <p:nvPr/>
        </p:nvSpPr>
        <p:spPr>
          <a:xfrm rot="5400000">
            <a:off x="9191924" y="1445885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AD5882-E04B-4F53-B004-58F62D4DD99D}"/>
              </a:ext>
            </a:extLst>
          </p:cNvPr>
          <p:cNvSpPr/>
          <p:nvPr/>
        </p:nvSpPr>
        <p:spPr>
          <a:xfrm rot="5400000">
            <a:off x="9191924" y="2512685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A6573E-8BFA-4B20-8F29-23A0F1609D7A}"/>
              </a:ext>
            </a:extLst>
          </p:cNvPr>
          <p:cNvSpPr/>
          <p:nvPr/>
        </p:nvSpPr>
        <p:spPr>
          <a:xfrm>
            <a:off x="8468024" y="5522585"/>
            <a:ext cx="10668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Monitoring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9936E81-7A88-4437-BBBB-F8C70F5E099E}"/>
              </a:ext>
            </a:extLst>
          </p:cNvPr>
          <p:cNvSpPr/>
          <p:nvPr/>
        </p:nvSpPr>
        <p:spPr>
          <a:xfrm>
            <a:off x="5572424" y="4074785"/>
            <a:ext cx="1981200" cy="6096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Admin Cmd Manager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5DC5E7-A7CA-4033-B26F-2DE9D2B28545}"/>
              </a:ext>
            </a:extLst>
          </p:cNvPr>
          <p:cNvSpPr/>
          <p:nvPr/>
        </p:nvSpPr>
        <p:spPr>
          <a:xfrm>
            <a:off x="5572424" y="4760585"/>
            <a:ext cx="1981200" cy="6096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Cmd. Prompt Manager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D8562A-FA14-4C19-A125-50B3F4803978}"/>
              </a:ext>
            </a:extLst>
          </p:cNvPr>
          <p:cNvSpPr/>
          <p:nvPr/>
        </p:nvSpPr>
        <p:spPr>
          <a:xfrm>
            <a:off x="3210224" y="4074785"/>
            <a:ext cx="2286000" cy="1295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Application Check Manager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en-US" sz="1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DE05E50-B4DC-4F50-8BB0-50501CDAE5DC}"/>
              </a:ext>
            </a:extLst>
          </p:cNvPr>
          <p:cNvGrpSpPr/>
          <p:nvPr/>
        </p:nvGrpSpPr>
        <p:grpSpPr>
          <a:xfrm>
            <a:off x="3515024" y="4379585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180B342-2B9C-46DF-B304-C7271E7AF2DB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D53C86-B763-4D90-AE83-335AF9E04B0B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A5EDE30-F3AF-449A-8E15-9129DD2D4877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8D2DBA6-F7AB-4ED1-B3F0-91C8CD3A0A3B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5F634C6-42C5-4415-9BE3-B3B9D9B48060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CB24C5BC-B0B8-4A75-BCA4-AD559AAA6BA2}"/>
              </a:ext>
            </a:extLst>
          </p:cNvPr>
          <p:cNvSpPr/>
          <p:nvPr/>
        </p:nvSpPr>
        <p:spPr>
          <a:xfrm>
            <a:off x="1991024" y="1102985"/>
            <a:ext cx="7467600" cy="1676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2CC466-A421-49C4-93CE-6D3B9B1C2B4D}"/>
              </a:ext>
            </a:extLst>
          </p:cNvPr>
          <p:cNvSpPr/>
          <p:nvPr/>
        </p:nvSpPr>
        <p:spPr>
          <a:xfrm rot="16200000">
            <a:off x="1610024" y="1636385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9E6E4A-B9AF-43C3-9F69-77437E30BFC3}"/>
              </a:ext>
            </a:extLst>
          </p:cNvPr>
          <p:cNvSpPr/>
          <p:nvPr/>
        </p:nvSpPr>
        <p:spPr>
          <a:xfrm>
            <a:off x="2448224" y="1179185"/>
            <a:ext cx="6934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grpSp>
        <p:nvGrpSpPr>
          <p:cNvPr id="47" name="Group 32">
            <a:extLst>
              <a:ext uri="{FF2B5EF4-FFF2-40B4-BE49-F238E27FC236}">
                <a16:creationId xmlns:a16="http://schemas.microsoft.com/office/drawing/2014/main" id="{8456CB30-9E97-48C7-85B7-E95266B04ADC}"/>
              </a:ext>
            </a:extLst>
          </p:cNvPr>
          <p:cNvGrpSpPr/>
          <p:nvPr/>
        </p:nvGrpSpPr>
        <p:grpSpPr>
          <a:xfrm>
            <a:off x="7706024" y="1745385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5167C56-DBAB-454F-83A0-0AC09399EAD4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F29385-A4E7-4A13-9652-83CA096194D2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2D2306-06FA-4FE6-B767-1C689B515750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FB854B-DF8D-43DD-A280-E26C86B4E0D8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2A52C8C-22E0-430C-BBAD-BA9F8B4256A9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9FE35B5-D8EF-4FCF-BEA9-07D5CC081859}"/>
              </a:ext>
            </a:extLst>
          </p:cNvPr>
          <p:cNvGrpSpPr/>
          <p:nvPr/>
        </p:nvGrpSpPr>
        <p:grpSpPr>
          <a:xfrm>
            <a:off x="5542524" y="1601660"/>
            <a:ext cx="2057400" cy="1066800"/>
            <a:chOff x="3733800" y="3733800"/>
            <a:chExt cx="2057400" cy="1066800"/>
          </a:xfrm>
          <a:solidFill>
            <a:srgbClr val="1799A5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D62B089-0C61-418B-965F-FDC825323E3A}"/>
                </a:ext>
              </a:extLst>
            </p:cNvPr>
            <p:cNvSpPr/>
            <p:nvPr/>
          </p:nvSpPr>
          <p:spPr>
            <a:xfrm>
              <a:off x="3733800" y="3733800"/>
              <a:ext cx="2057400" cy="1066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Main Business Object</a:t>
              </a:r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en-US" sz="1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AA89C96-88D1-4C19-B52A-CBAC49489D19}"/>
                </a:ext>
              </a:extLst>
            </p:cNvPr>
            <p:cNvSpPr/>
            <p:nvPr/>
          </p:nvSpPr>
          <p:spPr>
            <a:xfrm>
              <a:off x="3950825" y="397397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3A2BA08-D3A9-4DDA-9E65-4739D6642988}"/>
                </a:ext>
              </a:extLst>
            </p:cNvPr>
            <p:cNvSpPr/>
            <p:nvPr/>
          </p:nvSpPr>
          <p:spPr>
            <a:xfrm>
              <a:off x="3962400" y="437812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F36C30D-90B4-4E1A-A006-5BCAD9C92BBE}"/>
              </a:ext>
            </a:extLst>
          </p:cNvPr>
          <p:cNvSpPr/>
          <p:nvPr/>
        </p:nvSpPr>
        <p:spPr>
          <a:xfrm>
            <a:off x="2448224" y="1560185"/>
            <a:ext cx="2286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Monitoring Instance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970104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Performans gereksinimleri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Uygulamanın </a:t>
            </a:r>
            <a:r>
              <a:rPr lang="tr-TR" dirty="0" err="1"/>
              <a:t>transaction</a:t>
            </a:r>
            <a:r>
              <a:rPr lang="tr-TR" dirty="0"/>
              <a:t> işleyen iş akışı </a:t>
            </a:r>
            <a:r>
              <a:rPr lang="tr-TR" dirty="0" err="1"/>
              <a:t>çoğullanmalı</a:t>
            </a:r>
            <a:r>
              <a:rPr lang="tr-TR" dirty="0"/>
              <a:t> ve paralel çalışabilmeli.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Her bir iş parçacığı durumu hakkında (meşgul / hata ...</a:t>
            </a:r>
            <a:r>
              <a:rPr lang="tr-TR" dirty="0" err="1"/>
              <a:t>vs</a:t>
            </a:r>
            <a:r>
              <a:rPr lang="tr-TR" dirty="0"/>
              <a:t>) ana iş yöneticisini anlık olarak bilgilendirebilmeli.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124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F9FDE5-5EBD-41FE-80D1-F220CFAFCE2B}"/>
              </a:ext>
            </a:extLst>
          </p:cNvPr>
          <p:cNvSpPr/>
          <p:nvPr/>
        </p:nvSpPr>
        <p:spPr>
          <a:xfrm>
            <a:off x="1802529" y="5695489"/>
            <a:ext cx="8686800" cy="838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0FDBB9-3FC1-44E1-B0CF-BBB99A4F3648}"/>
              </a:ext>
            </a:extLst>
          </p:cNvPr>
          <p:cNvSpPr/>
          <p:nvPr/>
        </p:nvSpPr>
        <p:spPr>
          <a:xfrm>
            <a:off x="6603129" y="6152689"/>
            <a:ext cx="990599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TcpBase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9BB3C-6694-4C2F-B20A-BEBCC89FC497}"/>
              </a:ext>
            </a:extLst>
          </p:cNvPr>
          <p:cNvSpPr/>
          <p:nvPr/>
        </p:nvSpPr>
        <p:spPr>
          <a:xfrm>
            <a:off x="6603129" y="5771689"/>
            <a:ext cx="1143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TcpServer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53919-C63C-4B30-8D3C-B41BC1F307F5}"/>
              </a:ext>
            </a:extLst>
          </p:cNvPr>
          <p:cNvSpPr/>
          <p:nvPr/>
        </p:nvSpPr>
        <p:spPr>
          <a:xfrm>
            <a:off x="7669929" y="6152689"/>
            <a:ext cx="1981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Thread Pool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472E4D-90A5-4778-9687-886330E6A3BA}"/>
              </a:ext>
            </a:extLst>
          </p:cNvPr>
          <p:cNvSpPr/>
          <p:nvPr/>
        </p:nvSpPr>
        <p:spPr>
          <a:xfrm>
            <a:off x="9727329" y="5771689"/>
            <a:ext cx="6858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C307FF-F8FE-47F7-A0C2-B73B87003408}"/>
              </a:ext>
            </a:extLst>
          </p:cNvPr>
          <p:cNvSpPr/>
          <p:nvPr/>
        </p:nvSpPr>
        <p:spPr>
          <a:xfrm rot="16200000">
            <a:off x="811930" y="2114089"/>
            <a:ext cx="2286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 İletişim Arayüzü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D490A-8D29-456D-8CE5-138266F4D1B2}"/>
              </a:ext>
            </a:extLst>
          </p:cNvPr>
          <p:cNvSpPr/>
          <p:nvPr/>
        </p:nvSpPr>
        <p:spPr>
          <a:xfrm rot="5400000">
            <a:off x="9765429" y="1466389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5393B1-2AC1-43FA-9D0B-8637B6A95CB0}"/>
              </a:ext>
            </a:extLst>
          </p:cNvPr>
          <p:cNvSpPr/>
          <p:nvPr/>
        </p:nvSpPr>
        <p:spPr>
          <a:xfrm rot="5400000">
            <a:off x="9765429" y="2533189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48B6B-8F7B-4B54-ABAD-1CB6AC19D82C}"/>
              </a:ext>
            </a:extLst>
          </p:cNvPr>
          <p:cNvSpPr/>
          <p:nvPr/>
        </p:nvSpPr>
        <p:spPr>
          <a:xfrm>
            <a:off x="1890304" y="5760114"/>
            <a:ext cx="12838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Formatter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3DC25B-F2B2-41F7-8881-6F714C25D8EB}"/>
              </a:ext>
            </a:extLst>
          </p:cNvPr>
          <p:cNvSpPr/>
          <p:nvPr/>
        </p:nvSpPr>
        <p:spPr>
          <a:xfrm>
            <a:off x="1878730" y="6152689"/>
            <a:ext cx="12954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Hsm Structures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0C0D2C-B67C-4010-B8A1-3D3DE571AC1C}"/>
              </a:ext>
            </a:extLst>
          </p:cNvPr>
          <p:cNvSpPr/>
          <p:nvPr/>
        </p:nvSpPr>
        <p:spPr>
          <a:xfrm>
            <a:off x="7822329" y="5771689"/>
            <a:ext cx="762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Logging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7C7F12-2800-41A0-A4FC-46A73F4F927C}"/>
              </a:ext>
            </a:extLst>
          </p:cNvPr>
          <p:cNvSpPr/>
          <p:nvPr/>
        </p:nvSpPr>
        <p:spPr>
          <a:xfrm>
            <a:off x="3268654" y="5771689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Registry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C1B51A-73EE-4160-83F9-0431F2AC458A}"/>
              </a:ext>
            </a:extLst>
          </p:cNvPr>
          <p:cNvSpPr/>
          <p:nvPr/>
        </p:nvSpPr>
        <p:spPr>
          <a:xfrm>
            <a:off x="3268654" y="6152689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Config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2EEADA-487F-48EB-A88C-6069BECB08B7}"/>
              </a:ext>
            </a:extLst>
          </p:cNvPr>
          <p:cNvSpPr/>
          <p:nvPr/>
        </p:nvSpPr>
        <p:spPr>
          <a:xfrm>
            <a:off x="4183054" y="5771689"/>
            <a:ext cx="914400" cy="685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Password Enc / Dec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29FB1-AB94-4E92-8753-6B4988025626}"/>
              </a:ext>
            </a:extLst>
          </p:cNvPr>
          <p:cNvSpPr/>
          <p:nvPr/>
        </p:nvSpPr>
        <p:spPr>
          <a:xfrm>
            <a:off x="5155329" y="5771689"/>
            <a:ext cx="838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Ops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F2E8C0-E769-42B6-945A-C20B76F81BF0}"/>
              </a:ext>
            </a:extLst>
          </p:cNvPr>
          <p:cNvSpPr/>
          <p:nvPr/>
        </p:nvSpPr>
        <p:spPr>
          <a:xfrm>
            <a:off x="5155329" y="6152689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Cache Ops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12D67B-83A5-4F3B-9C38-6E5F592F2DDE}"/>
              </a:ext>
            </a:extLst>
          </p:cNvPr>
          <p:cNvSpPr/>
          <p:nvPr/>
        </p:nvSpPr>
        <p:spPr>
          <a:xfrm>
            <a:off x="7822329" y="4323889"/>
            <a:ext cx="1828800" cy="1295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Cache Manager  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en-US" sz="1400" dirty="0"/>
          </a:p>
        </p:txBody>
      </p:sp>
      <p:grpSp>
        <p:nvGrpSpPr>
          <p:cNvPr id="26" name="Group 32">
            <a:extLst>
              <a:ext uri="{FF2B5EF4-FFF2-40B4-BE49-F238E27FC236}">
                <a16:creationId xmlns:a16="http://schemas.microsoft.com/office/drawing/2014/main" id="{E7AAD617-DDFF-4092-BCF4-20B0B43AC843}"/>
              </a:ext>
            </a:extLst>
          </p:cNvPr>
          <p:cNvGrpSpPr/>
          <p:nvPr/>
        </p:nvGrpSpPr>
        <p:grpSpPr>
          <a:xfrm>
            <a:off x="7898529" y="4628689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A3FA92A-006D-4FF5-90DA-A99D68C1C6BB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F7B26D-C5E6-42FE-BB08-CC46E9348F97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532A88-A333-490D-9126-8DCB697D10FF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2608510-2098-4540-92B0-6535F49610F2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374A7E-67B1-449A-8EBC-A422F4DC9044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5E16B909-42C8-4CEC-B05F-D0B2F0FFCAE5}"/>
              </a:ext>
            </a:extLst>
          </p:cNvPr>
          <p:cNvSpPr/>
          <p:nvPr/>
        </p:nvSpPr>
        <p:spPr>
          <a:xfrm rot="5400000">
            <a:off x="9384429" y="1466389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488572E-CFD4-4C23-90B1-46C7FBBC8FF6}"/>
              </a:ext>
            </a:extLst>
          </p:cNvPr>
          <p:cNvSpPr/>
          <p:nvPr/>
        </p:nvSpPr>
        <p:spPr>
          <a:xfrm rot="5400000">
            <a:off x="9384429" y="2533189"/>
            <a:ext cx="9906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65EEAF-9028-4062-8209-200AFC11D716}"/>
              </a:ext>
            </a:extLst>
          </p:cNvPr>
          <p:cNvSpPr/>
          <p:nvPr/>
        </p:nvSpPr>
        <p:spPr>
          <a:xfrm>
            <a:off x="8660529" y="5771689"/>
            <a:ext cx="10668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Monitoring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8453C7F-F1D2-4ADE-BDF0-A29DC04416B1}"/>
              </a:ext>
            </a:extLst>
          </p:cNvPr>
          <p:cNvSpPr/>
          <p:nvPr/>
        </p:nvSpPr>
        <p:spPr>
          <a:xfrm>
            <a:off x="5764929" y="4323889"/>
            <a:ext cx="1981200" cy="6096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Admin Cmd Manager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C2004C-6447-47FF-80C8-6C19623A7E94}"/>
              </a:ext>
            </a:extLst>
          </p:cNvPr>
          <p:cNvSpPr/>
          <p:nvPr/>
        </p:nvSpPr>
        <p:spPr>
          <a:xfrm>
            <a:off x="5764929" y="5009689"/>
            <a:ext cx="1981200" cy="6096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Cmd. Prompt Manager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66D3D7-B0D8-4C16-8D4E-8508FB61A394}"/>
              </a:ext>
            </a:extLst>
          </p:cNvPr>
          <p:cNvSpPr/>
          <p:nvPr/>
        </p:nvSpPr>
        <p:spPr>
          <a:xfrm>
            <a:off x="3402729" y="4323889"/>
            <a:ext cx="2286000" cy="1295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Application Check Manager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en-US" sz="1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874FE6D-A7AE-4DDB-819C-FEB3089894AD}"/>
              </a:ext>
            </a:extLst>
          </p:cNvPr>
          <p:cNvGrpSpPr/>
          <p:nvPr/>
        </p:nvGrpSpPr>
        <p:grpSpPr>
          <a:xfrm>
            <a:off x="3707529" y="4628689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FC4B81-805E-48F8-A48B-1F0E68F6D262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481C30-7C58-4DCB-875A-E893D3387CF4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051588-50E2-4E58-9201-ACB85F4BD3DD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0AE3F2-E4BD-4064-BE0D-727B79197DCC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DC7B86C-B8E4-4ADC-954D-66FB2B9B8A3D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4208C222-52A7-4BE1-805C-FE155CBD4E8B}"/>
              </a:ext>
            </a:extLst>
          </p:cNvPr>
          <p:cNvSpPr/>
          <p:nvPr/>
        </p:nvSpPr>
        <p:spPr>
          <a:xfrm>
            <a:off x="2183529" y="1123489"/>
            <a:ext cx="6934200" cy="1676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1D73A4-9E7E-4DAC-A5CA-5E72314CEF12}"/>
              </a:ext>
            </a:extLst>
          </p:cNvPr>
          <p:cNvSpPr/>
          <p:nvPr/>
        </p:nvSpPr>
        <p:spPr>
          <a:xfrm rot="16200000">
            <a:off x="1802529" y="1656889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E89A01-191E-4B21-8FA3-D85280F4BC61}"/>
              </a:ext>
            </a:extLst>
          </p:cNvPr>
          <p:cNvSpPr/>
          <p:nvPr/>
        </p:nvSpPr>
        <p:spPr>
          <a:xfrm>
            <a:off x="2640729" y="1199689"/>
            <a:ext cx="64008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grpSp>
        <p:nvGrpSpPr>
          <p:cNvPr id="47" name="Group 32">
            <a:extLst>
              <a:ext uri="{FF2B5EF4-FFF2-40B4-BE49-F238E27FC236}">
                <a16:creationId xmlns:a16="http://schemas.microsoft.com/office/drawing/2014/main" id="{382B9448-65A7-4698-9D29-25D5268F7523}"/>
              </a:ext>
            </a:extLst>
          </p:cNvPr>
          <p:cNvGrpSpPr/>
          <p:nvPr/>
        </p:nvGrpSpPr>
        <p:grpSpPr>
          <a:xfrm>
            <a:off x="7365129" y="1765889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7E4BCD8-D3D5-42BC-81BA-AB358BBDE264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B8B1063-3289-4A9B-AEAE-E2835738FB7B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B9718F5-6488-4FDA-9E51-BC9D547F04F6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C686DB7-9C8B-4178-82E9-76EA4D35932B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F3619B-B624-40FA-A783-7491E43640D6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grpSp>
        <p:nvGrpSpPr>
          <p:cNvPr id="53" name="Group 60">
            <a:extLst>
              <a:ext uri="{FF2B5EF4-FFF2-40B4-BE49-F238E27FC236}">
                <a16:creationId xmlns:a16="http://schemas.microsoft.com/office/drawing/2014/main" id="{80E2FA36-FA66-4424-9C56-C931C89E63A3}"/>
              </a:ext>
            </a:extLst>
          </p:cNvPr>
          <p:cNvGrpSpPr/>
          <p:nvPr/>
        </p:nvGrpSpPr>
        <p:grpSpPr>
          <a:xfrm>
            <a:off x="5155329" y="1622164"/>
            <a:ext cx="2057400" cy="1066800"/>
            <a:chOff x="3733800" y="3733800"/>
            <a:chExt cx="2057400" cy="1066800"/>
          </a:xfrm>
          <a:solidFill>
            <a:srgbClr val="1799A5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43F1039-72DB-4E99-AA8B-7CD846DE3E5A}"/>
                </a:ext>
              </a:extLst>
            </p:cNvPr>
            <p:cNvSpPr/>
            <p:nvPr/>
          </p:nvSpPr>
          <p:spPr>
            <a:xfrm>
              <a:off x="3733800" y="3733800"/>
              <a:ext cx="2057400" cy="1066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Main Business Object</a:t>
              </a:r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tr-TR" sz="1400" dirty="0"/>
            </a:p>
            <a:p>
              <a:pPr algn="ctr"/>
              <a:endParaRPr lang="en-US" sz="1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54651A8-94C2-4378-9C78-FCDE0AFCB840}"/>
                </a:ext>
              </a:extLst>
            </p:cNvPr>
            <p:cNvSpPr/>
            <p:nvPr/>
          </p:nvSpPr>
          <p:spPr>
            <a:xfrm>
              <a:off x="3950825" y="397397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2754837-640F-4594-AF84-588138A9E832}"/>
                </a:ext>
              </a:extLst>
            </p:cNvPr>
            <p:cNvSpPr/>
            <p:nvPr/>
          </p:nvSpPr>
          <p:spPr>
            <a:xfrm>
              <a:off x="3962400" y="4378125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Business Funcs.</a:t>
              </a:r>
              <a:endParaRPr lang="en-US" sz="1400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12D9F67-7A49-4FCA-8526-AF3B4640EE62}"/>
              </a:ext>
            </a:extLst>
          </p:cNvPr>
          <p:cNvSpPr/>
          <p:nvPr/>
        </p:nvSpPr>
        <p:spPr>
          <a:xfrm>
            <a:off x="2640729" y="1580689"/>
            <a:ext cx="2286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Monitoring Instance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AB4E7E-E05A-4B87-8804-DC796B73AD46}"/>
              </a:ext>
            </a:extLst>
          </p:cNvPr>
          <p:cNvSpPr txBox="1"/>
          <p:nvPr/>
        </p:nvSpPr>
        <p:spPr>
          <a:xfrm>
            <a:off x="9117729" y="2506757"/>
            <a:ext cx="43313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tr-TR" dirty="0"/>
              <a:t>xN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1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5309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OLTP UYGULAMALARIN ORTAK GEREKSİNİMLERİ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50BE20-B003-41EC-B457-64E679DF6D3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Kararlılık</a:t>
            </a:r>
          </a:p>
          <a:p>
            <a:pPr algn="l"/>
            <a:r>
              <a:rPr lang="tr-TR" dirty="0"/>
              <a:t>Performans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Data okuma / yazma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Haberleşme</a:t>
            </a:r>
          </a:p>
          <a:p>
            <a:pPr algn="l"/>
            <a:r>
              <a:rPr lang="tr-TR" dirty="0"/>
              <a:t>Güvenlik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/>
              <a:t>Veri güvenliği</a:t>
            </a:r>
          </a:p>
          <a:p>
            <a:pPr algn="l"/>
            <a:r>
              <a:rPr lang="tr-TR" dirty="0"/>
              <a:t>İzlenebilirlik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 err="1"/>
              <a:t>Loglama</a:t>
            </a:r>
            <a:r>
              <a:rPr lang="tr-TR" dirty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6883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BD67FD-035A-4F31-8B99-25561D86797B}"/>
              </a:ext>
            </a:extLst>
          </p:cNvPr>
          <p:cNvSpPr txBox="1">
            <a:spLocks/>
          </p:cNvSpPr>
          <p:nvPr/>
        </p:nvSpPr>
        <p:spPr>
          <a:xfrm>
            <a:off x="832206" y="2587224"/>
            <a:ext cx="10484543" cy="197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Pos </a:t>
            </a:r>
            <a:r>
              <a:rPr lang="tr-TR" dirty="0" err="1"/>
              <a:t>Gate’e</a:t>
            </a:r>
            <a:r>
              <a:rPr lang="tr-TR" dirty="0"/>
              <a:t> özel gereksinimler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tr-TR" dirty="0" err="1"/>
              <a:t>Reversal</a:t>
            </a:r>
            <a:r>
              <a:rPr lang="tr-TR" dirty="0"/>
              <a:t>, Mutabakat, </a:t>
            </a:r>
            <a:r>
              <a:rPr lang="tr-TR" dirty="0" err="1"/>
              <a:t>Upload</a:t>
            </a:r>
            <a:r>
              <a:rPr lang="tr-TR" dirty="0"/>
              <a:t> gibi standart </a:t>
            </a:r>
            <a:r>
              <a:rPr lang="tr-TR" dirty="0" err="1"/>
              <a:t>transaction</a:t>
            </a:r>
            <a:r>
              <a:rPr lang="tr-TR" dirty="0"/>
              <a:t> akışı dışındaki işlemler ayrı iş akışları olarak yönetilmeli.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37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4711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ONLINE UYGULAMA MİMARİSİ (POS GATE)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15FCC9-69AC-4E4E-8017-318E5C9805CB}"/>
              </a:ext>
            </a:extLst>
          </p:cNvPr>
          <p:cNvSpPr/>
          <p:nvPr/>
        </p:nvSpPr>
        <p:spPr>
          <a:xfrm>
            <a:off x="7124768" y="4308767"/>
            <a:ext cx="2590800" cy="1641675"/>
          </a:xfrm>
          <a:prstGeom prst="rect">
            <a:avLst/>
          </a:prstGeom>
          <a:solidFill>
            <a:srgbClr val="0C5B8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Cmd. Prmp.Mgr Thread Pool (x1)</a:t>
            </a: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67B9FB-4335-453E-9AB8-6A47C0CD075B}"/>
              </a:ext>
            </a:extLst>
          </p:cNvPr>
          <p:cNvSpPr/>
          <p:nvPr/>
        </p:nvSpPr>
        <p:spPr>
          <a:xfrm>
            <a:off x="7124768" y="2673843"/>
            <a:ext cx="2590800" cy="685800"/>
          </a:xfrm>
          <a:prstGeom prst="rect">
            <a:avLst/>
          </a:prstGeom>
          <a:solidFill>
            <a:srgbClr val="0C5B8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Admin Cmd Mgr Thread Pool (x1)</a:t>
            </a: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B2E23-FFC8-4A63-BADA-781259CCE2E1}"/>
              </a:ext>
            </a:extLst>
          </p:cNvPr>
          <p:cNvSpPr/>
          <p:nvPr/>
        </p:nvSpPr>
        <p:spPr>
          <a:xfrm>
            <a:off x="7124768" y="997443"/>
            <a:ext cx="2590800" cy="1600200"/>
          </a:xfrm>
          <a:prstGeom prst="rect">
            <a:avLst/>
          </a:prstGeom>
          <a:solidFill>
            <a:srgbClr val="0C5B8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App Check Mgr Thread Pool (x1)</a:t>
            </a: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EAB4A2-A5B4-4075-8265-69AEDC766866}"/>
              </a:ext>
            </a:extLst>
          </p:cNvPr>
          <p:cNvSpPr/>
          <p:nvPr/>
        </p:nvSpPr>
        <p:spPr>
          <a:xfrm>
            <a:off x="2476568" y="997443"/>
            <a:ext cx="4572000" cy="1600200"/>
          </a:xfrm>
          <a:prstGeom prst="rect">
            <a:avLst/>
          </a:prstGeom>
          <a:solidFill>
            <a:srgbClr val="0C5B8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Worker Thread Pool (xN)</a:t>
            </a: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FC4A9-615C-480E-8264-5E660E6EE615}"/>
              </a:ext>
            </a:extLst>
          </p:cNvPr>
          <p:cNvSpPr/>
          <p:nvPr/>
        </p:nvSpPr>
        <p:spPr>
          <a:xfrm>
            <a:off x="1691418" y="6026642"/>
            <a:ext cx="8786150" cy="598025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B5440-43B3-4E1F-8898-397FB1EE8A2A}"/>
              </a:ext>
            </a:extLst>
          </p:cNvPr>
          <p:cNvSpPr/>
          <p:nvPr/>
        </p:nvSpPr>
        <p:spPr>
          <a:xfrm>
            <a:off x="6329968" y="6349767"/>
            <a:ext cx="990599" cy="237744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TcpBase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B3912-65F9-4A67-8D6E-B533098A40F9}"/>
              </a:ext>
            </a:extLst>
          </p:cNvPr>
          <p:cNvSpPr/>
          <p:nvPr/>
        </p:nvSpPr>
        <p:spPr>
          <a:xfrm>
            <a:off x="6312618" y="6072943"/>
            <a:ext cx="1234440" cy="219456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TcpServer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4C6CE6-0F4A-42D7-BFE6-F2A5BE802093}"/>
              </a:ext>
            </a:extLst>
          </p:cNvPr>
          <p:cNvSpPr/>
          <p:nvPr/>
        </p:nvSpPr>
        <p:spPr>
          <a:xfrm>
            <a:off x="7371693" y="6354593"/>
            <a:ext cx="2103120" cy="219456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Thread Pool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54CDFC-F1BE-4817-97B2-620964AC731E}"/>
              </a:ext>
            </a:extLst>
          </p:cNvPr>
          <p:cNvSpPr/>
          <p:nvPr/>
        </p:nvSpPr>
        <p:spPr>
          <a:xfrm>
            <a:off x="9639368" y="6102842"/>
            <a:ext cx="662650" cy="445625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2A795C-5CC1-43CB-8EE8-C07AB8166DB3}"/>
              </a:ext>
            </a:extLst>
          </p:cNvPr>
          <p:cNvSpPr/>
          <p:nvPr/>
        </p:nvSpPr>
        <p:spPr>
          <a:xfrm rot="16200000">
            <a:off x="-609531" y="3321543"/>
            <a:ext cx="4953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TCP İletişim Arayüzü</a:t>
            </a:r>
            <a:endParaRPr lang="en-US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AEB75B-7037-4374-A33B-2C1B11E57BD0}"/>
              </a:ext>
            </a:extLst>
          </p:cNvPr>
          <p:cNvSpPr/>
          <p:nvPr/>
        </p:nvSpPr>
        <p:spPr>
          <a:xfrm>
            <a:off x="1779193" y="6071018"/>
            <a:ext cx="1283825" cy="25175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Formatter</a:t>
            </a:r>
            <a:endParaRPr lang="en-US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EB9DEE-1BDE-4921-AF22-D79C1C27FEF7}"/>
              </a:ext>
            </a:extLst>
          </p:cNvPr>
          <p:cNvSpPr/>
          <p:nvPr/>
        </p:nvSpPr>
        <p:spPr>
          <a:xfrm>
            <a:off x="1767619" y="6366168"/>
            <a:ext cx="1295400" cy="217025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Hsm Structures</a:t>
            </a:r>
            <a:endParaRPr lang="en-US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99BC0-A4DA-404F-932B-26B6993B2DD6}"/>
              </a:ext>
            </a:extLst>
          </p:cNvPr>
          <p:cNvSpPr/>
          <p:nvPr/>
        </p:nvSpPr>
        <p:spPr>
          <a:xfrm>
            <a:off x="7621518" y="6088837"/>
            <a:ext cx="762000" cy="219456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Logging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B1EB59-2C29-4F41-B021-333919DDB61D}"/>
              </a:ext>
            </a:extLst>
          </p:cNvPr>
          <p:cNvSpPr/>
          <p:nvPr/>
        </p:nvSpPr>
        <p:spPr>
          <a:xfrm>
            <a:off x="3157543" y="6071018"/>
            <a:ext cx="838200" cy="240175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Registry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FDA233-4179-4846-A5A8-7A226394073D}"/>
              </a:ext>
            </a:extLst>
          </p:cNvPr>
          <p:cNvSpPr/>
          <p:nvPr/>
        </p:nvSpPr>
        <p:spPr>
          <a:xfrm>
            <a:off x="3157543" y="6366167"/>
            <a:ext cx="838200" cy="217025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Config</a:t>
            </a:r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2F536-B03E-4806-9D7A-8E45FF0F7A4A}"/>
              </a:ext>
            </a:extLst>
          </p:cNvPr>
          <p:cNvSpPr/>
          <p:nvPr/>
        </p:nvSpPr>
        <p:spPr>
          <a:xfrm>
            <a:off x="4060368" y="6072942"/>
            <a:ext cx="914400" cy="512064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Password Enc / Dec</a:t>
            </a:r>
            <a:endParaRPr lang="en-US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C38E7C-2AC8-4360-9298-D3DE824A008A}"/>
              </a:ext>
            </a:extLst>
          </p:cNvPr>
          <p:cNvSpPr/>
          <p:nvPr/>
        </p:nvSpPr>
        <p:spPr>
          <a:xfrm>
            <a:off x="5044218" y="6079693"/>
            <a:ext cx="1216152" cy="219456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Ops</a:t>
            </a:r>
            <a:endParaRPr lang="en-US" sz="1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92E98-71AF-4644-8958-671982F237E9}"/>
              </a:ext>
            </a:extLst>
          </p:cNvPr>
          <p:cNvSpPr/>
          <p:nvPr/>
        </p:nvSpPr>
        <p:spPr>
          <a:xfrm>
            <a:off x="5044218" y="6354593"/>
            <a:ext cx="1219200" cy="219456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Cache Ops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960936-F8F6-46CF-8C1E-6E0E9560DABD}"/>
              </a:ext>
            </a:extLst>
          </p:cNvPr>
          <p:cNvSpPr/>
          <p:nvPr/>
        </p:nvSpPr>
        <p:spPr>
          <a:xfrm>
            <a:off x="7505768" y="4578843"/>
            <a:ext cx="1828800" cy="1295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Cache Manager  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en-US" sz="1400" dirty="0"/>
          </a:p>
        </p:txBody>
      </p:sp>
      <p:grpSp>
        <p:nvGrpSpPr>
          <p:cNvPr id="28" name="Group 32">
            <a:extLst>
              <a:ext uri="{FF2B5EF4-FFF2-40B4-BE49-F238E27FC236}">
                <a16:creationId xmlns:a16="http://schemas.microsoft.com/office/drawing/2014/main" id="{93241AC4-B190-47E9-A4EB-46EAB9F8798E}"/>
              </a:ext>
            </a:extLst>
          </p:cNvPr>
          <p:cNvGrpSpPr/>
          <p:nvPr/>
        </p:nvGrpSpPr>
        <p:grpSpPr>
          <a:xfrm>
            <a:off x="7581968" y="4883643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9575C47-CC15-41F2-83FD-414725350795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7638D0-7EAD-4611-A0AB-8DF4C6D2091A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ED3F8E-0AE3-4A9A-A2F0-E22F8F23A737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FF881E9-4EA5-4782-BCA9-DDF63F346E16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EC3211-8136-4492-B51D-F57646D0DE12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8547C6F-6032-4E25-A30A-531CACF16EF3}"/>
              </a:ext>
            </a:extLst>
          </p:cNvPr>
          <p:cNvSpPr/>
          <p:nvPr/>
        </p:nvSpPr>
        <p:spPr>
          <a:xfrm rot="5400000">
            <a:off x="7894969" y="3321542"/>
            <a:ext cx="4952998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 (Transaction Box)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5BE0A8-D456-475A-9732-50963645A3E3}"/>
              </a:ext>
            </a:extLst>
          </p:cNvPr>
          <p:cNvSpPr/>
          <p:nvPr/>
        </p:nvSpPr>
        <p:spPr>
          <a:xfrm>
            <a:off x="8408593" y="6091268"/>
            <a:ext cx="1066800" cy="219456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Monitoring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2C8E0B-1672-496F-A6D9-7239C7FBB861}"/>
              </a:ext>
            </a:extLst>
          </p:cNvPr>
          <p:cNvSpPr/>
          <p:nvPr/>
        </p:nvSpPr>
        <p:spPr>
          <a:xfrm>
            <a:off x="7429568" y="2943918"/>
            <a:ext cx="1981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Admin Cmd Manager</a:t>
            </a:r>
            <a:endParaRPr lang="en-US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7D248D-C1F1-40DA-B99D-F75B1520706D}"/>
              </a:ext>
            </a:extLst>
          </p:cNvPr>
          <p:cNvSpPr/>
          <p:nvPr/>
        </p:nvSpPr>
        <p:spPr>
          <a:xfrm>
            <a:off x="7277168" y="1226043"/>
            <a:ext cx="2286000" cy="12954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Application Check Manager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tr-TR" sz="1400" dirty="0"/>
          </a:p>
          <a:p>
            <a:pPr algn="ctr"/>
            <a:endParaRPr lang="en-US" sz="1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74463A-F48B-4AE4-B87D-04C71ABEFD2A}"/>
              </a:ext>
            </a:extLst>
          </p:cNvPr>
          <p:cNvGrpSpPr/>
          <p:nvPr/>
        </p:nvGrpSpPr>
        <p:grpSpPr>
          <a:xfrm>
            <a:off x="7581968" y="1530843"/>
            <a:ext cx="1676400" cy="914400"/>
            <a:chOff x="4800600" y="3962400"/>
            <a:chExt cx="1676400" cy="914400"/>
          </a:xfrm>
          <a:solidFill>
            <a:srgbClr val="1799A5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4A2490-5ECE-4E7D-BF53-3FD06441D965}"/>
                </a:ext>
              </a:extLst>
            </p:cNvPr>
            <p:cNvSpPr/>
            <p:nvPr/>
          </p:nvSpPr>
          <p:spPr>
            <a:xfrm>
              <a:off x="4800600" y="4267200"/>
              <a:ext cx="1676400" cy="609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Db Tables / Procs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C1172D1-E5FE-4BA4-A314-61B8232E19A4}"/>
                </a:ext>
              </a:extLst>
            </p:cNvPr>
            <p:cNvSpPr/>
            <p:nvPr/>
          </p:nvSpPr>
          <p:spPr>
            <a:xfrm>
              <a:off x="4876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T1</a:t>
              </a:r>
              <a:endParaRPr lang="en-US" sz="14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4DA0089-D078-4B18-80FE-0AECE2104A37}"/>
                </a:ext>
              </a:extLst>
            </p:cNvPr>
            <p:cNvSpPr/>
            <p:nvPr/>
          </p:nvSpPr>
          <p:spPr>
            <a:xfrm>
              <a:off x="53340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T2</a:t>
              </a:r>
              <a:endParaRPr lang="en-US" sz="14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3B8D4A-AA00-4761-9C99-4B3D7E211F85}"/>
                </a:ext>
              </a:extLst>
            </p:cNvPr>
            <p:cNvSpPr/>
            <p:nvPr/>
          </p:nvSpPr>
          <p:spPr>
            <a:xfrm>
              <a:off x="6019800" y="4613475"/>
              <a:ext cx="381000" cy="2286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Tn</a:t>
              </a:r>
              <a:endParaRPr lang="en-US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1C159F-5A01-4745-B47B-66AC73773533}"/>
                </a:ext>
              </a:extLst>
            </p:cNvPr>
            <p:cNvSpPr/>
            <p:nvPr/>
          </p:nvSpPr>
          <p:spPr>
            <a:xfrm>
              <a:off x="4800600" y="3962400"/>
              <a:ext cx="1676400" cy="304800"/>
            </a:xfrm>
            <a:prstGeom prst="rect">
              <a:avLst/>
            </a:prstGeom>
            <a:grpFill/>
            <a:ln cmpd="dbl">
              <a:solidFill>
                <a:srgbClr val="0C5B8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/>
                <a:t>Service Funcs.</a:t>
              </a:r>
              <a:endParaRPr lang="en-US" sz="1400" dirty="0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902567A-91FA-4781-97BB-1F135CC7D531}"/>
              </a:ext>
            </a:extLst>
          </p:cNvPr>
          <p:cNvSpPr/>
          <p:nvPr/>
        </p:nvSpPr>
        <p:spPr>
          <a:xfrm>
            <a:off x="2552768" y="1149843"/>
            <a:ext cx="4343400" cy="13716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B4F67A-BA80-4D0B-A7DB-733BCA71A975}"/>
              </a:ext>
            </a:extLst>
          </p:cNvPr>
          <p:cNvSpPr/>
          <p:nvPr/>
        </p:nvSpPr>
        <p:spPr>
          <a:xfrm rot="16200000">
            <a:off x="2171768" y="1683243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2E93B0-FC68-4702-A331-C2C66BE0F291}"/>
              </a:ext>
            </a:extLst>
          </p:cNvPr>
          <p:cNvSpPr/>
          <p:nvPr/>
        </p:nvSpPr>
        <p:spPr>
          <a:xfrm>
            <a:off x="3009968" y="1226043"/>
            <a:ext cx="3810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3FC6F3-FB69-44C4-9B70-112C3CF4A296}"/>
              </a:ext>
            </a:extLst>
          </p:cNvPr>
          <p:cNvSpPr/>
          <p:nvPr/>
        </p:nvSpPr>
        <p:spPr>
          <a:xfrm>
            <a:off x="5372168" y="1911843"/>
            <a:ext cx="1447800" cy="4572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Tables / Procs</a:t>
            </a:r>
          </a:p>
          <a:p>
            <a:pPr algn="ctr"/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505A94-1A70-497B-AEFA-6AB8E47CB97F}"/>
              </a:ext>
            </a:extLst>
          </p:cNvPr>
          <p:cNvSpPr/>
          <p:nvPr/>
        </p:nvSpPr>
        <p:spPr>
          <a:xfrm>
            <a:off x="5425218" y="2140443"/>
            <a:ext cx="3810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T1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78B896-CECE-4179-985F-533F7ACD81B9}"/>
              </a:ext>
            </a:extLst>
          </p:cNvPr>
          <p:cNvSpPr/>
          <p:nvPr/>
        </p:nvSpPr>
        <p:spPr>
          <a:xfrm>
            <a:off x="5882418" y="2140443"/>
            <a:ext cx="3810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T2</a:t>
            </a:r>
            <a:endParaRPr lang="en-US" sz="14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1E0400-B7E6-4410-B94E-D9B69006B1DF}"/>
              </a:ext>
            </a:extLst>
          </p:cNvPr>
          <p:cNvSpPr/>
          <p:nvPr/>
        </p:nvSpPr>
        <p:spPr>
          <a:xfrm>
            <a:off x="6404243" y="2140443"/>
            <a:ext cx="3810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Tn</a:t>
            </a:r>
            <a:endParaRPr lang="en-US" sz="14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7F8367-8E7D-427E-88F9-50DFBD05730C}"/>
              </a:ext>
            </a:extLst>
          </p:cNvPr>
          <p:cNvSpPr/>
          <p:nvPr/>
        </p:nvSpPr>
        <p:spPr>
          <a:xfrm>
            <a:off x="5372168" y="1683243"/>
            <a:ext cx="14478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Service Funcs.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561E7C0-1A4E-4306-9720-AFE4A031BDD7}"/>
              </a:ext>
            </a:extLst>
          </p:cNvPr>
          <p:cNvSpPr/>
          <p:nvPr/>
        </p:nvSpPr>
        <p:spPr>
          <a:xfrm>
            <a:off x="3543368" y="1683243"/>
            <a:ext cx="1752600" cy="6858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Main Business Object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78BB2B-7E8C-47C4-B500-2C4A485A465C}"/>
              </a:ext>
            </a:extLst>
          </p:cNvPr>
          <p:cNvSpPr/>
          <p:nvPr/>
        </p:nvSpPr>
        <p:spPr>
          <a:xfrm>
            <a:off x="3573268" y="1923418"/>
            <a:ext cx="1676400" cy="217025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Business Funcs.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B2C3EC6-8182-4EC8-803E-CFE2C0474F51}"/>
              </a:ext>
            </a:extLst>
          </p:cNvPr>
          <p:cNvSpPr/>
          <p:nvPr/>
        </p:nvSpPr>
        <p:spPr>
          <a:xfrm>
            <a:off x="3584843" y="2140443"/>
            <a:ext cx="1676400" cy="193875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Business Funcs.</a:t>
            </a:r>
            <a:endParaRPr lang="en-US" sz="1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D9595A-BB82-4598-93A0-50B9C6D3FE39}"/>
              </a:ext>
            </a:extLst>
          </p:cNvPr>
          <p:cNvSpPr/>
          <p:nvPr/>
        </p:nvSpPr>
        <p:spPr>
          <a:xfrm rot="16200000">
            <a:off x="2819468" y="1797543"/>
            <a:ext cx="838200" cy="457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 Instance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DD57A8-DC43-4316-8A95-A9DF534CD3BD}"/>
              </a:ext>
            </a:extLst>
          </p:cNvPr>
          <p:cNvSpPr/>
          <p:nvPr/>
        </p:nvSpPr>
        <p:spPr>
          <a:xfrm>
            <a:off x="2476568" y="2639118"/>
            <a:ext cx="4572000" cy="1600200"/>
          </a:xfrm>
          <a:prstGeom prst="rect">
            <a:avLst/>
          </a:prstGeom>
          <a:solidFill>
            <a:srgbClr val="0C5B8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Reversal Thread Pool (x1)</a:t>
            </a: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0D4FD01-7CE5-48F8-83F1-DBE3B06D3ED8}"/>
              </a:ext>
            </a:extLst>
          </p:cNvPr>
          <p:cNvSpPr/>
          <p:nvPr/>
        </p:nvSpPr>
        <p:spPr>
          <a:xfrm>
            <a:off x="2552768" y="2791518"/>
            <a:ext cx="4343400" cy="13716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913AF0-9AB5-4F4E-AA4C-B68446AE4131}"/>
              </a:ext>
            </a:extLst>
          </p:cNvPr>
          <p:cNvSpPr/>
          <p:nvPr/>
        </p:nvSpPr>
        <p:spPr>
          <a:xfrm rot="16200000">
            <a:off x="2171768" y="3324918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8F4D2C-8E38-4C18-9A95-67F07AE79C89}"/>
              </a:ext>
            </a:extLst>
          </p:cNvPr>
          <p:cNvSpPr/>
          <p:nvPr/>
        </p:nvSpPr>
        <p:spPr>
          <a:xfrm>
            <a:off x="3009968" y="2867718"/>
            <a:ext cx="3810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E90D7B-9154-41A7-889F-50FBDF7CBBBA}"/>
              </a:ext>
            </a:extLst>
          </p:cNvPr>
          <p:cNvSpPr/>
          <p:nvPr/>
        </p:nvSpPr>
        <p:spPr>
          <a:xfrm>
            <a:off x="5372168" y="3553518"/>
            <a:ext cx="1447800" cy="4572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Tables / Procs</a:t>
            </a:r>
          </a:p>
          <a:p>
            <a:pPr algn="ctr"/>
            <a:endParaRPr lang="en-US" sz="14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C18B09-A402-4F81-87F9-FA1C3CE99CB2}"/>
              </a:ext>
            </a:extLst>
          </p:cNvPr>
          <p:cNvSpPr/>
          <p:nvPr/>
        </p:nvSpPr>
        <p:spPr>
          <a:xfrm>
            <a:off x="5425218" y="3816843"/>
            <a:ext cx="3810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T1</a:t>
            </a:r>
            <a:endParaRPr lang="en-US" sz="14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D71FB8E-34B0-4ACD-A70F-5F0840B1988A}"/>
              </a:ext>
            </a:extLst>
          </p:cNvPr>
          <p:cNvSpPr/>
          <p:nvPr/>
        </p:nvSpPr>
        <p:spPr>
          <a:xfrm>
            <a:off x="5882418" y="3816843"/>
            <a:ext cx="3810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T2</a:t>
            </a:r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AE0993-5787-4F66-A25A-26971ABD7E85}"/>
              </a:ext>
            </a:extLst>
          </p:cNvPr>
          <p:cNvSpPr/>
          <p:nvPr/>
        </p:nvSpPr>
        <p:spPr>
          <a:xfrm>
            <a:off x="6404243" y="3816843"/>
            <a:ext cx="3810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Tn</a:t>
            </a:r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E11B581-195B-431A-9C1F-1F7CE8A33C3A}"/>
              </a:ext>
            </a:extLst>
          </p:cNvPr>
          <p:cNvSpPr/>
          <p:nvPr/>
        </p:nvSpPr>
        <p:spPr>
          <a:xfrm>
            <a:off x="5372168" y="3324918"/>
            <a:ext cx="14478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Service Funcs.</a:t>
            </a:r>
            <a:endParaRPr lang="en-US" sz="14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DAD00A-0412-4767-A47E-FB667EB4A371}"/>
              </a:ext>
            </a:extLst>
          </p:cNvPr>
          <p:cNvSpPr/>
          <p:nvPr/>
        </p:nvSpPr>
        <p:spPr>
          <a:xfrm>
            <a:off x="3543368" y="3324918"/>
            <a:ext cx="1752600" cy="6858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Main Business Object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2C6340-AD90-4275-B751-EF4D4E83AFDA}"/>
              </a:ext>
            </a:extLst>
          </p:cNvPr>
          <p:cNvSpPr/>
          <p:nvPr/>
        </p:nvSpPr>
        <p:spPr>
          <a:xfrm>
            <a:off x="3573268" y="3565093"/>
            <a:ext cx="1676400" cy="217025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Business Funcs.</a:t>
            </a:r>
            <a:endParaRPr lang="en-US" sz="14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469ED9F-5ED2-4A27-B549-0E049F9C169D}"/>
              </a:ext>
            </a:extLst>
          </p:cNvPr>
          <p:cNvSpPr/>
          <p:nvPr/>
        </p:nvSpPr>
        <p:spPr>
          <a:xfrm>
            <a:off x="3584843" y="3782118"/>
            <a:ext cx="1676400" cy="193875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Business Funcs.</a:t>
            </a:r>
            <a:endParaRPr lang="en-US" sz="1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8282194-DD67-4D36-BFE3-73D6F04FA46D}"/>
              </a:ext>
            </a:extLst>
          </p:cNvPr>
          <p:cNvSpPr/>
          <p:nvPr/>
        </p:nvSpPr>
        <p:spPr>
          <a:xfrm rot="16200000">
            <a:off x="2819468" y="3439218"/>
            <a:ext cx="838200" cy="457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 Instance</a:t>
            </a:r>
            <a:endParaRPr lang="en-US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F165E45-C5F7-46DE-A34A-CAE883D74B7F}"/>
              </a:ext>
            </a:extLst>
          </p:cNvPr>
          <p:cNvSpPr/>
          <p:nvPr/>
        </p:nvSpPr>
        <p:spPr>
          <a:xfrm>
            <a:off x="2476568" y="4331918"/>
            <a:ext cx="4572000" cy="1600200"/>
          </a:xfrm>
          <a:prstGeom prst="rect">
            <a:avLst/>
          </a:prstGeom>
          <a:solidFill>
            <a:srgbClr val="0C5B8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Settle Thread Pool (x1) / Upload Thread Pool (x1)</a:t>
            </a: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498187F-3C23-4946-A165-566DEA7F61A6}"/>
              </a:ext>
            </a:extLst>
          </p:cNvPr>
          <p:cNvSpPr/>
          <p:nvPr/>
        </p:nvSpPr>
        <p:spPr>
          <a:xfrm>
            <a:off x="2552768" y="4484318"/>
            <a:ext cx="4343400" cy="13716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95400AD-82E0-4FFC-94DA-DD72A9586342}"/>
              </a:ext>
            </a:extLst>
          </p:cNvPr>
          <p:cNvSpPr/>
          <p:nvPr/>
        </p:nvSpPr>
        <p:spPr>
          <a:xfrm rot="16200000">
            <a:off x="2171768" y="5017718"/>
            <a:ext cx="1219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Iso Instance</a:t>
            </a:r>
            <a:endParaRPr lang="en-US" sz="14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E31A3D-399D-467C-AD67-EDEB6BDDA9B0}"/>
              </a:ext>
            </a:extLst>
          </p:cNvPr>
          <p:cNvSpPr/>
          <p:nvPr/>
        </p:nvSpPr>
        <p:spPr>
          <a:xfrm>
            <a:off x="3009968" y="4560518"/>
            <a:ext cx="38100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Xmf</a:t>
            </a:r>
            <a:endParaRPr lang="en-US" sz="14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02CF32-7FB9-4ACB-B516-890D4C8A792E}"/>
              </a:ext>
            </a:extLst>
          </p:cNvPr>
          <p:cNvSpPr/>
          <p:nvPr/>
        </p:nvSpPr>
        <p:spPr>
          <a:xfrm>
            <a:off x="5372168" y="5246318"/>
            <a:ext cx="1447800" cy="4572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Db Tables / Procs</a:t>
            </a:r>
          </a:p>
          <a:p>
            <a:pPr algn="ctr"/>
            <a:endParaRPr lang="en-US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A500D67-4AA1-4BB2-9F49-078FEF51326C}"/>
              </a:ext>
            </a:extLst>
          </p:cNvPr>
          <p:cNvSpPr/>
          <p:nvPr/>
        </p:nvSpPr>
        <p:spPr>
          <a:xfrm>
            <a:off x="5425218" y="5474918"/>
            <a:ext cx="3810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T1</a:t>
            </a:r>
            <a:endParaRPr lang="en-US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3CC544B-B602-4C50-82E5-9F14C941E8FD}"/>
              </a:ext>
            </a:extLst>
          </p:cNvPr>
          <p:cNvSpPr/>
          <p:nvPr/>
        </p:nvSpPr>
        <p:spPr>
          <a:xfrm>
            <a:off x="5882418" y="5474918"/>
            <a:ext cx="3810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T2</a:t>
            </a:r>
            <a:endParaRPr lang="en-US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D62656-E030-48C9-8790-E66EB774D4A6}"/>
              </a:ext>
            </a:extLst>
          </p:cNvPr>
          <p:cNvSpPr/>
          <p:nvPr/>
        </p:nvSpPr>
        <p:spPr>
          <a:xfrm>
            <a:off x="6404243" y="5474918"/>
            <a:ext cx="3810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Tn</a:t>
            </a:r>
            <a:endParaRPr lang="en-US" sz="14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4E47A2-3842-43A2-B6EE-3CEF09CA2F7D}"/>
              </a:ext>
            </a:extLst>
          </p:cNvPr>
          <p:cNvSpPr/>
          <p:nvPr/>
        </p:nvSpPr>
        <p:spPr>
          <a:xfrm>
            <a:off x="5372168" y="5017718"/>
            <a:ext cx="1447800" cy="2286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Service Funcs.</a:t>
            </a:r>
            <a:endParaRPr lang="en-US" sz="14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8079687-0CA6-46B2-8651-B02F3E17C2E0}"/>
              </a:ext>
            </a:extLst>
          </p:cNvPr>
          <p:cNvSpPr/>
          <p:nvPr/>
        </p:nvSpPr>
        <p:spPr>
          <a:xfrm>
            <a:off x="3543368" y="5017718"/>
            <a:ext cx="1752600" cy="685800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Main Business Object</a:t>
            </a:r>
          </a:p>
          <a:p>
            <a:pPr algn="ctr"/>
            <a:endParaRPr lang="tr-TR" sz="1400" dirty="0"/>
          </a:p>
          <a:p>
            <a:pPr algn="ctr"/>
            <a:endParaRPr lang="tr-TR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E5EA39F-07DF-45F3-99D2-A1C2A8ADBA7F}"/>
              </a:ext>
            </a:extLst>
          </p:cNvPr>
          <p:cNvSpPr/>
          <p:nvPr/>
        </p:nvSpPr>
        <p:spPr>
          <a:xfrm>
            <a:off x="3573268" y="5257893"/>
            <a:ext cx="1676400" cy="217025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Business Funcs.</a:t>
            </a:r>
            <a:endParaRPr lang="en-US" sz="14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FCA762-AC55-42AE-A027-F885DB2CB855}"/>
              </a:ext>
            </a:extLst>
          </p:cNvPr>
          <p:cNvSpPr/>
          <p:nvPr/>
        </p:nvSpPr>
        <p:spPr>
          <a:xfrm>
            <a:off x="3584843" y="5474918"/>
            <a:ext cx="1676400" cy="193875"/>
          </a:xfrm>
          <a:prstGeom prst="rect">
            <a:avLst/>
          </a:prstGeom>
          <a:solidFill>
            <a:srgbClr val="1799A5"/>
          </a:solidFill>
          <a:ln cmpd="dbl">
            <a:solidFill>
              <a:srgbClr val="0C5B8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Business Funcs.</a:t>
            </a:r>
            <a:endParaRPr lang="en-US" sz="14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84A9BEF-7543-4F90-A8F2-254085F68647}"/>
              </a:ext>
            </a:extLst>
          </p:cNvPr>
          <p:cNvSpPr/>
          <p:nvPr/>
        </p:nvSpPr>
        <p:spPr>
          <a:xfrm rot="16200000">
            <a:off x="2819468" y="5132018"/>
            <a:ext cx="838200" cy="4572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Mon Instance</a:t>
            </a:r>
            <a:endParaRPr lang="en-US" sz="14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EB95C2-D9F0-4292-961E-81F22569D860}"/>
              </a:ext>
            </a:extLst>
          </p:cNvPr>
          <p:cNvSpPr/>
          <p:nvPr/>
        </p:nvSpPr>
        <p:spPr>
          <a:xfrm>
            <a:off x="7124768" y="3435843"/>
            <a:ext cx="2590800" cy="762000"/>
          </a:xfrm>
          <a:prstGeom prst="rect">
            <a:avLst/>
          </a:prstGeom>
          <a:solidFill>
            <a:srgbClr val="0C5B8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Cmd. Prmp.Mgr Thread Pool (x1)</a:t>
            </a:r>
          </a:p>
          <a:p>
            <a:pPr algn="ctr"/>
            <a:endParaRPr lang="tr-TR" sz="1400" dirty="0">
              <a:solidFill>
                <a:schemeClr val="tx1"/>
              </a:solidFill>
            </a:endParaRPr>
          </a:p>
          <a:p>
            <a:pPr algn="ctr"/>
            <a:endParaRPr lang="tr-TR" sz="14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CE1622-22E4-4235-8CB9-CA26E9817E48}"/>
              </a:ext>
            </a:extLst>
          </p:cNvPr>
          <p:cNvSpPr/>
          <p:nvPr/>
        </p:nvSpPr>
        <p:spPr>
          <a:xfrm>
            <a:off x="7429568" y="3740643"/>
            <a:ext cx="1981200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Cmd. Prompt Manager</a:t>
            </a:r>
            <a:endParaRPr lang="en-US" sz="14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41D00B-176A-4B8A-ABFF-7B10CBBBAAF0}"/>
              </a:ext>
            </a:extLst>
          </p:cNvPr>
          <p:cNvSpPr/>
          <p:nvPr/>
        </p:nvSpPr>
        <p:spPr>
          <a:xfrm rot="5400000">
            <a:off x="8936206" y="1929206"/>
            <a:ext cx="2168325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 (Adm Box)</a:t>
            </a:r>
            <a:endParaRPr lang="en-US" sz="14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5E00780-AF0A-4785-9964-58B1E936D3AD}"/>
              </a:ext>
            </a:extLst>
          </p:cNvPr>
          <p:cNvSpPr/>
          <p:nvPr/>
        </p:nvSpPr>
        <p:spPr>
          <a:xfrm rot="5400000">
            <a:off x="8648768" y="4426445"/>
            <a:ext cx="2743201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 (HSM Box)</a:t>
            </a:r>
            <a:endParaRPr lang="en-US" sz="1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5667A67-C7EA-4CA7-8A2F-5F1E05D64AB5}"/>
              </a:ext>
            </a:extLst>
          </p:cNvPr>
          <p:cNvSpPr/>
          <p:nvPr/>
        </p:nvSpPr>
        <p:spPr>
          <a:xfrm rot="16200000">
            <a:off x="-263256" y="3321542"/>
            <a:ext cx="4952998" cy="304800"/>
          </a:xfrm>
          <a:prstGeom prst="rect">
            <a:avLst/>
          </a:prstGeom>
          <a:solidFill>
            <a:srgbClr val="1799A5"/>
          </a:solidFill>
          <a:ln>
            <a:solidFill>
              <a:srgbClr val="0C5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/>
              <a:t>MsMq (Transaction Box)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2206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XBASEFRW NEDİR?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EEFB51-B29D-4D8A-BDB5-B0E6B47FA4B7}"/>
              </a:ext>
            </a:extLst>
          </p:cNvPr>
          <p:cNvSpPr txBox="1">
            <a:spLocks/>
          </p:cNvSpPr>
          <p:nvPr/>
        </p:nvSpPr>
        <p:spPr>
          <a:xfrm>
            <a:off x="838200" y="2930066"/>
            <a:ext cx="10515600" cy="789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sz="2000" dirty="0"/>
              <a:t>Online uygulamaların ortak ihtiyaçlarına iyi derecede optimize edilmiş, yüksek performanslı hazır altyapılar sunan kütüphanedir.</a:t>
            </a:r>
            <a:endParaRPr lang="en-US" sz="2000" dirty="0"/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338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2206" y="403551"/>
            <a:ext cx="3112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NEDEN ORTAK KÜTÜPHANE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394309D2-60FD-44AE-B4DC-72AD8F6948EB}"/>
              </a:ext>
            </a:extLst>
          </p:cNvPr>
          <p:cNvSpPr txBox="1">
            <a:spLocks/>
          </p:cNvSpPr>
          <p:nvPr/>
        </p:nvSpPr>
        <p:spPr>
          <a:xfrm>
            <a:off x="838200" y="2374311"/>
            <a:ext cx="10515600" cy="210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tr-TR" sz="2000"/>
              <a:t>Uygulamaları alt seviye işlerden ortak bir noktada soyutlama.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/>
              <a:t>Tek noktada optimizasyon.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/>
              <a:t>Bug fix kolaylığı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/>
              <a:t>İş akışı geliştirmeye daha fazla odaklanma.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/>
              <a:t>Standardizasyon.</a:t>
            </a:r>
            <a:endParaRPr lang="en-US" sz="2000"/>
          </a:p>
          <a:p>
            <a:pPr marL="342900" indent="-34290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2943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2206" y="403551"/>
            <a:ext cx="2442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XBASEFRW SINIFLARI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A99A7A9-69F9-4F3B-B270-A08F538CCCA3}"/>
              </a:ext>
            </a:extLst>
          </p:cNvPr>
          <p:cNvSpPr txBox="1">
            <a:spLocks/>
          </p:cNvSpPr>
          <p:nvPr/>
        </p:nvSpPr>
        <p:spPr>
          <a:xfrm>
            <a:off x="838200" y="1928366"/>
            <a:ext cx="10515600" cy="3321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Sistem sınıfları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Network sınıfları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 err="1"/>
              <a:t>Loglama</a:t>
            </a:r>
            <a:r>
              <a:rPr lang="tr-TR" sz="2000" dirty="0"/>
              <a:t> sınıfları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Database sınıfları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Mesaj sınıfları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 err="1"/>
              <a:t>Cache</a:t>
            </a:r>
            <a:r>
              <a:rPr lang="tr-TR" sz="2000" dirty="0"/>
              <a:t> yapısı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HSM / HSM Server kullanımı</a:t>
            </a:r>
          </a:p>
          <a:p>
            <a:pPr marL="342900" indent="-342900" algn="l">
              <a:buFont typeface="Arial" charset="0"/>
              <a:buChar char="•"/>
            </a:pPr>
            <a:r>
              <a:rPr lang="tr-TR" sz="2000" dirty="0"/>
              <a:t>Genel amaçlı sınıflar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27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3726" y="440679"/>
            <a:ext cx="207362" cy="325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8733" y="6192343"/>
            <a:ext cx="439454" cy="4323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2206" y="403551"/>
            <a:ext cx="2051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SİSTEM SINIFLARI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A3BBF28-FCD2-442F-9E2A-84EC6DED34A5}"/>
              </a:ext>
            </a:extLst>
          </p:cNvPr>
          <p:cNvSpPr txBox="1">
            <a:spLocks/>
          </p:cNvSpPr>
          <p:nvPr/>
        </p:nvSpPr>
        <p:spPr>
          <a:xfrm>
            <a:off x="838200" y="2184285"/>
            <a:ext cx="4197472" cy="24894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Thread</a:t>
            </a:r>
            <a:endParaRPr lang="tr-TR" sz="2000" dirty="0"/>
          </a:p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Thread</a:t>
            </a:r>
            <a:r>
              <a:rPr lang="tr-TR" sz="2000" dirty="0"/>
              <a:t> </a:t>
            </a:r>
            <a:r>
              <a:rPr lang="tr-TR" sz="2000" dirty="0" err="1"/>
              <a:t>Pool</a:t>
            </a:r>
            <a:endParaRPr lang="tr-TR" sz="2000" dirty="0"/>
          </a:p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Event</a:t>
            </a:r>
            <a:endParaRPr lang="tr-TR" sz="2000" dirty="0"/>
          </a:p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Mutex</a:t>
            </a:r>
            <a:r>
              <a:rPr lang="tr-TR" sz="2000" dirty="0"/>
              <a:t> / </a:t>
            </a:r>
            <a:r>
              <a:rPr lang="tr-TR" sz="2000" dirty="0" err="1"/>
              <a:t>Semaphore</a:t>
            </a:r>
            <a:endParaRPr lang="tr-TR" sz="2000" dirty="0"/>
          </a:p>
          <a:p>
            <a:pPr marL="285750" indent="-285750" algn="l">
              <a:buFont typeface="Arial" charset="0"/>
              <a:buChar char="•"/>
            </a:pPr>
            <a:r>
              <a:rPr lang="tr-TR" sz="2000" dirty="0" err="1"/>
              <a:t>Registry</a:t>
            </a:r>
            <a:endParaRPr lang="tr-TR" sz="2000" dirty="0"/>
          </a:p>
          <a:p>
            <a:pPr marL="285750" indent="-285750" algn="l">
              <a:buFont typeface="Arial" charset="0"/>
              <a:buChar char="•"/>
            </a:pPr>
            <a:r>
              <a:rPr lang="tr-TR" sz="2000" dirty="0"/>
              <a:t>Service</a:t>
            </a:r>
          </a:p>
          <a:p>
            <a:pPr marL="285750" indent="-285750" algn="l">
              <a:buFont typeface="Arial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190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1824</Words>
  <Application>Microsoft Office PowerPoint</Application>
  <PresentationFormat>Widescreen</PresentationFormat>
  <Paragraphs>609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alper</dc:creator>
  <cp:lastModifiedBy>Naşit Alper</cp:lastModifiedBy>
  <cp:revision>2</cp:revision>
  <dcterms:modified xsi:type="dcterms:W3CDTF">2024-11-13T18:01:54Z</dcterms:modified>
</cp:coreProperties>
</file>