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79" r:id="rId4"/>
    <p:sldId id="322" r:id="rId5"/>
    <p:sldId id="309" r:id="rId6"/>
    <p:sldId id="311" r:id="rId7"/>
    <p:sldId id="325" r:id="rId8"/>
    <p:sldId id="315" r:id="rId9"/>
    <p:sldId id="312" r:id="rId10"/>
    <p:sldId id="316" r:id="rId11"/>
    <p:sldId id="317" r:id="rId12"/>
    <p:sldId id="318" r:id="rId13"/>
    <p:sldId id="319" r:id="rId14"/>
    <p:sldId id="320" r:id="rId15"/>
    <p:sldId id="297" r:id="rId16"/>
    <p:sldId id="313" r:id="rId17"/>
    <p:sldId id="286" r:id="rId18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>
            <p14:sldId id="256"/>
            <p14:sldId id="278"/>
            <p14:sldId id="279"/>
            <p14:sldId id="322"/>
            <p14:sldId id="309"/>
            <p14:sldId id="311"/>
            <p14:sldId id="325"/>
            <p14:sldId id="315"/>
            <p14:sldId id="312"/>
            <p14:sldId id="316"/>
            <p14:sldId id="317"/>
            <p14:sldId id="318"/>
            <p14:sldId id="319"/>
            <p14:sldId id="320"/>
            <p14:sldId id="297"/>
            <p14:sldId id="313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55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3409" autoAdjust="0"/>
  </p:normalViewPr>
  <p:slideViewPr>
    <p:cSldViewPr snapToGrid="0">
      <p:cViewPr varScale="1">
        <p:scale>
          <a:sx n="111" d="100"/>
          <a:sy n="111" d="100"/>
        </p:scale>
        <p:origin x="-1614" y="-78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6838" y="1143000"/>
            <a:ext cx="4124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66838" y="1143000"/>
            <a:ext cx="41243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8240" y="5239144"/>
            <a:ext cx="1888129" cy="129445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638" y="774312"/>
            <a:ext cx="8064312" cy="1466282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638" y="2244551"/>
            <a:ext cx="8064312" cy="1748137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838" y="5997347"/>
            <a:ext cx="5792206" cy="36419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658651C-A03D-483A-AD31-FFB9A9E60656}" type="datetime1">
              <a:rPr lang="ru-RU" smtClean="0"/>
              <a:t>13.06.2022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838" y="5636317"/>
            <a:ext cx="5792206" cy="36419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3705" y="5737661"/>
            <a:ext cx="503007" cy="36419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2978" y="380030"/>
            <a:ext cx="1905331" cy="547243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79" y="380030"/>
            <a:ext cx="6249485" cy="547243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800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80" y="266813"/>
            <a:ext cx="8231029" cy="139547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80" y="1878014"/>
            <a:ext cx="8231029" cy="4560359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2288" y="6463548"/>
            <a:ext cx="2133971" cy="300984"/>
          </a:xfrm>
        </p:spPr>
        <p:txBody>
          <a:bodyPr/>
          <a:lstStyle/>
          <a:p>
            <a:fld id="{E7B06DDE-E143-4868-A50B-28FE5874951D}" type="datetime1">
              <a:rPr lang="ru-RU" smtClean="0"/>
              <a:t>13.06.2022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79" y="6464468"/>
            <a:ext cx="4260796" cy="300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5" y="7016"/>
            <a:ext cx="9131518" cy="6819491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8240" y="306942"/>
            <a:ext cx="1888129" cy="1294453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6840" y="6460508"/>
            <a:ext cx="2133971" cy="304024"/>
          </a:xfrm>
        </p:spPr>
        <p:txBody>
          <a:bodyPr/>
          <a:lstStyle/>
          <a:p>
            <a:fld id="{7B8AEBBE-F8B2-42CF-9895-E86A608384EB}" type="datetime1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831" y="6464468"/>
            <a:ext cx="4260796" cy="300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2524" y="807563"/>
            <a:ext cx="503007" cy="300065"/>
          </a:xfrm>
        </p:spPr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9918" y="9357"/>
            <a:ext cx="2673325" cy="1895372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16"/>
            <a:ext cx="9138553" cy="6826507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66" y="270773"/>
            <a:ext cx="7240257" cy="1358607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66" y="1629377"/>
            <a:ext cx="3886875" cy="2280179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8" y="6165988"/>
            <a:ext cx="1941314" cy="447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80" y="1718052"/>
            <a:ext cx="4039301" cy="451443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9007" y="1718052"/>
            <a:ext cx="4039301" cy="451443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2288" y="6464467"/>
            <a:ext cx="2133971" cy="300984"/>
          </a:xfrm>
        </p:spPr>
        <p:txBody>
          <a:bodyPr/>
          <a:lstStyle/>
          <a:p>
            <a:fld id="{749AA4EB-9863-4FCB-B323-57E061AF94B9}" type="datetime1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79" y="6464467"/>
            <a:ext cx="4260796" cy="30098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90838" y="6464467"/>
            <a:ext cx="503007" cy="300984"/>
          </a:xfrm>
        </p:spPr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241" y="289992"/>
            <a:ext cx="1066985" cy="6138243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243" y="289992"/>
            <a:ext cx="581125" cy="3009837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243" y="3418398"/>
            <a:ext cx="581125" cy="3009837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581" y="289992"/>
            <a:ext cx="6859191" cy="3009837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581" y="3418398"/>
            <a:ext cx="6859191" cy="3009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2288" y="6464467"/>
            <a:ext cx="2130922" cy="300984"/>
          </a:xfrm>
        </p:spPr>
        <p:txBody>
          <a:bodyPr/>
          <a:lstStyle/>
          <a:p>
            <a:fld id="{36673F30-1746-4E27-BD7E-CAC5D8B8E376}" type="datetime1">
              <a:rPr lang="ru-RU" smtClean="0"/>
              <a:t>13.06.2022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79" y="6464467"/>
            <a:ext cx="4261844" cy="300984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90838" y="6466588"/>
            <a:ext cx="503007" cy="300984"/>
          </a:xfrm>
        </p:spPr>
        <p:txBody>
          <a:bodyPr/>
          <a:lstStyle>
            <a:lvl1pPr algn="ctr">
              <a:defRPr/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3356-57D6-4C54-91C6-311A230C5506}" type="datetime1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2288" y="6464467"/>
            <a:ext cx="2133971" cy="300984"/>
          </a:xfrm>
        </p:spPr>
        <p:txBody>
          <a:bodyPr/>
          <a:lstStyle/>
          <a:p>
            <a:fld id="{C59373DD-91CD-44C6-9B1E-07AB72EADE6C}" type="datetime1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79" y="6465386"/>
            <a:ext cx="4260796" cy="300065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90838" y="6464467"/>
            <a:ext cx="503007" cy="300984"/>
          </a:xfrm>
        </p:spPr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94" y="366728"/>
            <a:ext cx="914559" cy="5928466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6053" y="366728"/>
            <a:ext cx="2438823" cy="5928466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884" y="319225"/>
            <a:ext cx="5277004" cy="597407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0066" y="6539554"/>
            <a:ext cx="2133971" cy="300984"/>
          </a:xfrm>
        </p:spPr>
        <p:txBody>
          <a:bodyPr/>
          <a:lstStyle>
            <a:lvl1pPr>
              <a:defRPr sz="900"/>
            </a:lvl1pPr>
          </a:lstStyle>
          <a:p>
            <a:fld id="{A5151A7D-8409-45F1-8ED7-153B2E9D050F}" type="datetime1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6053" y="6539554"/>
            <a:ext cx="5144013" cy="300984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2037" y="6539554"/>
            <a:ext cx="503007" cy="300984"/>
          </a:xfrm>
        </p:spPr>
        <p:txBody>
          <a:bodyPr/>
          <a:lstStyle>
            <a:lvl1pPr>
              <a:defRPr sz="900"/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94" y="150512"/>
            <a:ext cx="914559" cy="6384502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434" y="373014"/>
            <a:ext cx="7334762" cy="547243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198" y="5852460"/>
            <a:ext cx="7334762" cy="684054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9253" y="6539554"/>
            <a:ext cx="2103485" cy="300984"/>
          </a:xfrm>
        </p:spPr>
        <p:txBody>
          <a:bodyPr/>
          <a:lstStyle>
            <a:lvl1pPr>
              <a:defRPr sz="900"/>
            </a:lvl1pPr>
          </a:lstStyle>
          <a:p>
            <a:fld id="{5778FD68-1D9B-47CC-8E1F-9EFA7E2FCDE8}" type="datetime1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635" y="6540473"/>
            <a:ext cx="4948931" cy="300984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8619" y="6539554"/>
            <a:ext cx="365824" cy="300984"/>
          </a:xfrm>
        </p:spPr>
        <p:txBody>
          <a:bodyPr/>
          <a:lstStyle>
            <a:lvl1pPr algn="ctr">
              <a:defRPr sz="900"/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5" y="14033"/>
            <a:ext cx="9131518" cy="6819491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16"/>
            <a:ext cx="9138553" cy="6826507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9918" y="4935810"/>
            <a:ext cx="2673325" cy="1895372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80" y="266813"/>
            <a:ext cx="8231029" cy="13954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80" y="1878014"/>
            <a:ext cx="8231029" cy="4560359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2288" y="6464467"/>
            <a:ext cx="2133971" cy="30098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E593356-57D6-4C54-91C6-311A230C5506}" type="datetime1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79" y="6465386"/>
            <a:ext cx="4260796" cy="30006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90838" y="6464467"/>
            <a:ext cx="503007" cy="30098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654" r:id="rId12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7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144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71218E-3040-4EE9-B5FF-5B1E40430C75}"/>
              </a:ext>
            </a:extLst>
          </p:cNvPr>
          <p:cNvSpPr txBox="1"/>
          <p:nvPr/>
        </p:nvSpPr>
        <p:spPr>
          <a:xfrm>
            <a:off x="934363" y="1923580"/>
            <a:ext cx="7079362" cy="3493797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 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 курсу «Data Science»</a:t>
            </a:r>
          </a:p>
          <a:p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новых материалов (композиционных материалов)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Слушатель: Альперович Екатерина Александровна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студентка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курса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Образовательного центра МГТУ им. Н. Э. Баумана </a:t>
            </a:r>
          </a:p>
          <a:p>
            <a:endParaRPr lang="ru-RU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xmlns="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0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xmlns="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3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164149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Регрессия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ближайших соседей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10</a:t>
            </a:fld>
            <a:endParaRPr lang="ru-RU" sz="1400" dirty="0"/>
          </a:p>
        </p:txBody>
      </p:sp>
      <p:pic>
        <p:nvPicPr>
          <p:cNvPr id="9" name="Рисунок 8" descr="C:\Users\user\Downloads\Screenshot 2022-06-14 at 23.14.5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7" y="764281"/>
            <a:ext cx="7837343" cy="5337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802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238359" y="164149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Случайный лес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11</a:t>
            </a:fld>
            <a:endParaRPr lang="ru-RU" sz="1400" dirty="0"/>
          </a:p>
        </p:txBody>
      </p:sp>
      <p:pic>
        <p:nvPicPr>
          <p:cNvPr id="10" name="Рисунок 9" descr="C:\Users\user\Downloads\Screenshot 2022-06-14 at 23.21.2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6" y="841193"/>
            <a:ext cx="7927537" cy="5177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59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310257" y="133378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Многослойный перцептрон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12</a:t>
            </a:fld>
            <a:endParaRPr lang="ru-RU" sz="1400" dirty="0"/>
          </a:p>
        </p:txBody>
      </p:sp>
      <p:pic>
        <p:nvPicPr>
          <p:cNvPr id="9" name="Рисунок 8" descr="C:\Users\user\Downloads\Screenshot 2022-06-14 at 23.41.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29" y="726641"/>
            <a:ext cx="7433469" cy="5350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04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126510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Лассо регрессия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13</a:t>
            </a:fld>
            <a:endParaRPr lang="ru-RU" sz="1400" dirty="0"/>
          </a:p>
        </p:txBody>
      </p:sp>
      <p:pic>
        <p:nvPicPr>
          <p:cNvPr id="9" name="Рисунок 8" descr="C:\Users\user\Downloads\Screenshot 2022-06-14 at 23.45.5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0" y="786213"/>
            <a:ext cx="7700611" cy="5286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94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238359" y="206878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Результаты обучения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14</a:t>
            </a:fld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670FA52-D72A-42CB-980F-8385C3F59CFC}"/>
              </a:ext>
            </a:extLst>
          </p:cNvPr>
          <p:cNvSpPr/>
          <p:nvPr/>
        </p:nvSpPr>
        <p:spPr>
          <a:xfrm>
            <a:off x="473313" y="5043153"/>
            <a:ext cx="8417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Модели показали неудовлетворительный результат. </a:t>
            </a:r>
          </a:p>
          <a:p>
            <a:pPr algn="ctr"/>
            <a:r>
              <a:rPr lang="ru-RU" sz="1600" dirty="0"/>
              <a:t>Если результат отрицательный, наша модель не так хороша, как догадки.</a:t>
            </a:r>
          </a:p>
        </p:txBody>
      </p:sp>
      <p:pic>
        <p:nvPicPr>
          <p:cNvPr id="9" name="Рисунок 8" descr="C:\Users\user\Downloads\Screenshot 2022-06-14 at 23.47.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6" y="1187865"/>
            <a:ext cx="8504437" cy="3303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70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75412" y="76439"/>
            <a:ext cx="8289357" cy="804462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Нейронная </a:t>
            </a: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сеть, которая будет рекомендовать</a:t>
            </a:r>
          </a:p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соотношение матрица-наполнитель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BB039CC9-7EEF-4CDD-A93E-896FE927F83B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15</a:t>
            </a:fld>
            <a:endParaRPr lang="ru-RU" sz="1400" dirty="0"/>
          </a:p>
        </p:txBody>
      </p:sp>
      <p:pic>
        <p:nvPicPr>
          <p:cNvPr id="5" name="Рисунок 4" descr="C:\Users\user\Downloads\Screenshot 2022-06-14 at 23.56.3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56" y="880901"/>
            <a:ext cx="6367467" cy="5186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91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337440" y="82903"/>
            <a:ext cx="8289357" cy="501241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Визуализация тест/прогноз и график потерь модели (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MSE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 показаны ниже. </a:t>
            </a:r>
            <a:endParaRPr lang="ru-RU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BB039CC9-7EEF-4CDD-A93E-896FE927F83B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16</a:t>
            </a:fld>
            <a:endParaRPr lang="ru-RU" sz="1400" dirty="0"/>
          </a:p>
        </p:txBody>
      </p:sp>
      <p:pic>
        <p:nvPicPr>
          <p:cNvPr id="7" name="Рисунок 6" descr="C:\Users\user\Downloads\msg-780655105-6847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6" y="675119"/>
            <a:ext cx="7182062" cy="266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user\Downloads\msg-780655105-6847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59" y="3474283"/>
            <a:ext cx="7410212" cy="270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70066" y="618194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Ошибки модели: </a:t>
            </a:r>
            <a:r>
              <a:rPr lang="en-US" dirty="0"/>
              <a:t>MSE</a:t>
            </a:r>
            <a:r>
              <a:rPr lang="ru-RU" dirty="0"/>
              <a:t>= 1.1775, </a:t>
            </a:r>
            <a:r>
              <a:rPr lang="en-US" dirty="0"/>
              <a:t>R</a:t>
            </a:r>
            <a:r>
              <a:rPr lang="ru-RU" dirty="0"/>
              <a:t>^2 = -0.5459. Результаты неудовлетворительны.</a:t>
            </a:r>
          </a:p>
        </p:txBody>
      </p:sp>
    </p:spTree>
    <p:extLst>
      <p:ext uri="{BB962C8B-B14F-4D97-AF65-F5344CB8AC3E}">
        <p14:creationId xmlns:p14="http://schemas.microsoft.com/office/powerpoint/2010/main" val="290573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514450" y="86521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Заключительные выводы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8427A296-9768-4F1F-B38A-DA65ECF086A3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>
                <a:solidFill>
                  <a:schemeClr val="bg1"/>
                </a:solidFill>
              </a:rPr>
              <a:pPr/>
              <a:t>17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A85B2C-8C22-604E-A628-3DA97DF5479D}"/>
              </a:ext>
            </a:extLst>
          </p:cNvPr>
          <p:cNvSpPr txBox="1"/>
          <p:nvPr/>
        </p:nvSpPr>
        <p:spPr>
          <a:xfrm>
            <a:off x="293590" y="893916"/>
            <a:ext cx="84930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В ходе выполнения данной работы было выполнено:</a:t>
            </a:r>
          </a:p>
          <a:p>
            <a:r>
              <a:rPr lang="ru-RU" sz="1600" dirty="0"/>
              <a:t>- изучение теоретических методов анализа данных и машинного</a:t>
            </a:r>
          </a:p>
          <a:p>
            <a:r>
              <a:rPr lang="ru-RU" sz="1600" dirty="0"/>
              <a:t>обучения;</a:t>
            </a:r>
          </a:p>
          <a:p>
            <a:r>
              <a:rPr lang="ru-RU" sz="1600" dirty="0"/>
              <a:t>- разведочный анализ данных;</a:t>
            </a:r>
          </a:p>
          <a:p>
            <a:r>
              <a:rPr lang="ru-RU" sz="1600" dirty="0"/>
              <a:t>- предобработка данных;</a:t>
            </a:r>
          </a:p>
          <a:p>
            <a:r>
              <a:rPr lang="ru-RU" sz="1600" dirty="0"/>
              <a:t>- построение регрессионных моделей;</a:t>
            </a:r>
          </a:p>
          <a:p>
            <a:r>
              <a:rPr lang="ru-RU" sz="1600" dirty="0"/>
              <a:t>- визуализация модели и оценка качества прогноза;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Использованные при разработке моделей подходы не позволили получить достоверных прогнозов. Возможные причины неудовлетворительной работы моделей и пути решения:</a:t>
            </a:r>
          </a:p>
          <a:p>
            <a:r>
              <a:rPr lang="ru-RU" sz="1600" dirty="0"/>
              <a:t>- Необходима дополнительная информации о зависимости признаков с точки зрения физики процесса. </a:t>
            </a:r>
          </a:p>
          <a:p>
            <a:r>
              <a:rPr lang="ru-RU" sz="1600" dirty="0"/>
              <a:t>- Возможно, исследование предварительно обработанных данных, не позволяет построить качественные модели на этом </a:t>
            </a:r>
            <a:r>
              <a:rPr lang="ru-RU" sz="1600" dirty="0" err="1"/>
              <a:t>датасете</a:t>
            </a:r>
            <a:r>
              <a:rPr lang="ru-RU" sz="1600" dirty="0"/>
              <a:t>.</a:t>
            </a:r>
          </a:p>
          <a:p>
            <a:r>
              <a:rPr lang="ru-RU" sz="1600" dirty="0"/>
              <a:t>- Надо использовать и другие методы прогноза, но мой опыт сейчас не достаточен для системного подхода к сложной задаче.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На основании проведенного исследования можно сделать следующие основные выводы по теме:</a:t>
            </a:r>
          </a:p>
          <a:p>
            <a:r>
              <a:rPr lang="ru-RU" sz="1600" dirty="0"/>
              <a:t>- распределение полученных данных близко к нормальному;</a:t>
            </a:r>
          </a:p>
          <a:p>
            <a:r>
              <a:rPr lang="ru-RU" sz="1600" dirty="0"/>
              <a:t>- коэффициенты корреляции между парами признаков стремятся к нулю.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Считаю, что для неудовлетворительных </a:t>
            </a:r>
            <a:r>
              <a:rPr lang="ru-RU" sz="1600" dirty="0" smtClean="0"/>
              <a:t>результатов моделей </a:t>
            </a:r>
            <a:r>
              <a:rPr lang="ru-RU" sz="1600" dirty="0"/>
              <a:t>нет смысла разрабатывать приложение.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3652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591673" y="377104"/>
            <a:ext cx="7920395" cy="63059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</a:p>
        </p:txBody>
      </p:sp>
      <p:sp>
        <p:nvSpPr>
          <p:cNvPr id="15" name="Номер слайда 4">
            <a:extLst>
              <a:ext uri="{FF2B5EF4-FFF2-40B4-BE49-F238E27FC236}">
                <a16:creationId xmlns:a16="http://schemas.microsoft.com/office/drawing/2014/main" xmlns="" id="{3E1CE333-CD15-459D-B7CB-80664166EE6F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5FB97C-6069-4E42-8B35-1231F85D9816}"/>
              </a:ext>
            </a:extLst>
          </p:cNvPr>
          <p:cNvSpPr txBox="1"/>
          <p:nvPr/>
        </p:nvSpPr>
        <p:spPr>
          <a:xfrm>
            <a:off x="591672" y="1378427"/>
            <a:ext cx="7920395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Описать </a:t>
            </a:r>
            <a:r>
              <a:rPr lang="ru-RU" sz="1600" dirty="0"/>
              <a:t>методы, которые используются для решений</a:t>
            </a:r>
            <a:endParaRPr lang="ru-RU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Провести </a:t>
            </a:r>
            <a:r>
              <a:rPr lang="ru-RU" sz="1600" dirty="0"/>
              <a:t>разведочный анализ предложенных </a:t>
            </a:r>
            <a:r>
              <a:rPr lang="ru-RU" sz="1600" dirty="0" err="1"/>
              <a:t>датасетов</a:t>
            </a:r>
            <a:r>
              <a:rPr lang="ru-RU" sz="1600" dirty="0"/>
              <a:t>: </a:t>
            </a:r>
            <a:endParaRPr lang="ru-RU" sz="1400" dirty="0"/>
          </a:p>
          <a:p>
            <a:pPr lvl="1"/>
            <a:r>
              <a:rPr lang="ru-RU" sz="1600" dirty="0" smtClean="0"/>
              <a:t>1. построить </a:t>
            </a:r>
            <a:r>
              <a:rPr lang="ru-RU" sz="1600" dirty="0"/>
              <a:t>гистограммы распределения каждой из переменных</a:t>
            </a:r>
            <a:endParaRPr lang="ru-RU" sz="1400" dirty="0"/>
          </a:p>
          <a:p>
            <a:pPr lvl="1"/>
            <a:r>
              <a:rPr lang="ru-RU" sz="1600" dirty="0" smtClean="0"/>
              <a:t>2. построить </a:t>
            </a:r>
            <a:r>
              <a:rPr lang="ru-RU" sz="1600" dirty="0"/>
              <a:t>диаграммы «ящики с усами» </a:t>
            </a:r>
            <a:endParaRPr lang="ru-RU" sz="1400" dirty="0"/>
          </a:p>
          <a:p>
            <a:pPr lvl="1"/>
            <a:r>
              <a:rPr lang="ru-RU" sz="1600" dirty="0" smtClean="0"/>
              <a:t>3. построить </a:t>
            </a:r>
            <a:r>
              <a:rPr lang="ru-RU" sz="1600" dirty="0"/>
              <a:t>попарные графики рассеяния точек </a:t>
            </a:r>
            <a:endParaRPr lang="ru-RU" sz="1400" dirty="0"/>
          </a:p>
          <a:p>
            <a:pPr lvl="1"/>
            <a:r>
              <a:rPr lang="ru-RU" sz="1600" dirty="0" smtClean="0"/>
              <a:t>4. получить </a:t>
            </a:r>
            <a:r>
              <a:rPr lang="ru-RU" sz="1600" dirty="0"/>
              <a:t>среднее и медианное значения </a:t>
            </a:r>
            <a:endParaRPr lang="ru-RU" sz="1400" dirty="0"/>
          </a:p>
          <a:p>
            <a:pPr lvl="1"/>
            <a:r>
              <a:rPr lang="ru-RU" sz="1600" dirty="0" smtClean="0"/>
              <a:t>5. исключить </a:t>
            </a:r>
            <a:r>
              <a:rPr lang="ru-RU" sz="1600" dirty="0"/>
              <a:t>выбросы, проверить отсутствие пропусков. </a:t>
            </a:r>
            <a:endParaRPr lang="ru-RU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Провести </a:t>
            </a:r>
            <a:r>
              <a:rPr lang="ru-RU" sz="1600" dirty="0"/>
              <a:t>предобработку данных: удаление шумов, нормализацию</a:t>
            </a:r>
            <a:endParaRPr lang="ru-RU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Обучить </a:t>
            </a:r>
            <a:r>
              <a:rPr lang="ru-RU" sz="1600" dirty="0"/>
              <a:t>нескольких моделей для прогноза модуля упругости при растяжении и прочности при растяжении. </a:t>
            </a:r>
            <a:endParaRPr lang="ru-RU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Написать </a:t>
            </a:r>
            <a:r>
              <a:rPr lang="ru-RU" sz="1600" dirty="0"/>
              <a:t>нейронную сеть, предназначенную для рекомендаций соотношения матрица-наполнитель.</a:t>
            </a:r>
            <a:endParaRPr lang="ru-RU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Разработать </a:t>
            </a:r>
            <a:r>
              <a:rPr lang="ru-RU" sz="1600" dirty="0"/>
              <a:t>приложение с графическим интерфейсом, которое будет выдавать прогноз.</a:t>
            </a:r>
            <a:endParaRPr lang="ru-RU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Оценить </a:t>
            </a:r>
            <a:r>
              <a:rPr lang="ru-RU" sz="1600" dirty="0"/>
              <a:t>точность модели на тренировочном и тестовом </a:t>
            </a:r>
            <a:r>
              <a:rPr lang="ru-RU" sz="1600" dirty="0" err="1"/>
              <a:t>датасете</a:t>
            </a:r>
            <a:r>
              <a:rPr lang="ru-RU" sz="1600" dirty="0"/>
              <a:t>.</a:t>
            </a:r>
            <a:endParaRPr lang="ru-RU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Создать </a:t>
            </a:r>
            <a:r>
              <a:rPr lang="ru-RU" sz="1600" dirty="0" err="1"/>
              <a:t>репозиторий</a:t>
            </a:r>
            <a:r>
              <a:rPr lang="ru-RU" sz="1600" dirty="0"/>
              <a:t> в </a:t>
            </a:r>
            <a:r>
              <a:rPr lang="ru-RU" sz="1600" dirty="0" err="1"/>
              <a:t>GitHub</a:t>
            </a:r>
            <a:r>
              <a:rPr lang="ru-RU" sz="1600" dirty="0"/>
              <a:t> и разместить там код исследования.</a:t>
            </a:r>
            <a:endParaRPr lang="ru-RU" sz="1400" dirty="0"/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039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21" y="6385016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3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256735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Статистические характеристики до предобработки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" y="875127"/>
            <a:ext cx="8218376" cy="52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8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21" y="6385016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4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7" y="325101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ctr">
            <a:normAutofit fontScale="85000" lnSpcReduction="1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Гистограммы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 ящики с усами до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предобработки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21" y="1951861"/>
            <a:ext cx="4524693" cy="303350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" y="947236"/>
            <a:ext cx="3612582" cy="53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21" y="6385016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5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239642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Распределение выбросов по характеристикам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C:\Users\user\Downloads\msg-780655105-6844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13" y="854578"/>
            <a:ext cx="5892354" cy="5097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75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21" y="6385016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6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9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Тепловая карта и корреляция переменных</a:t>
            </a:r>
          </a:p>
        </p:txBody>
      </p:sp>
      <p:pic>
        <p:nvPicPr>
          <p:cNvPr id="7" name="Рисунок 6" descr="C:\Users\user\Downloads\msg-780655105-6844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8" y="742136"/>
            <a:ext cx="7102406" cy="511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74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21" y="6385016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7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9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«Ящики с усами» после нормализации</a:t>
            </a:r>
          </a:p>
        </p:txBody>
      </p:sp>
      <p:pic>
        <p:nvPicPr>
          <p:cNvPr id="7" name="Рисунок 6" descr="C:\Users\user\Downloads\msg-780655105-6845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576" y="673770"/>
            <a:ext cx="6076910" cy="5397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96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21" y="6385016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8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59285" y="236225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ctr">
            <a:normAutofit fontScale="25000" lnSpcReduction="2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Описательная статистика характеристик после </a:t>
            </a:r>
            <a:r>
              <a:rPr lang="ru-RU" sz="8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нормализации и удаления выбросов</a:t>
            </a:r>
            <a:endParaRPr lang="ru-RU" sz="8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ru-RU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7" y="1478422"/>
            <a:ext cx="7799487" cy="34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4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223970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ctr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xmlns="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21" y="6385016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9</a:t>
            </a:fld>
            <a:endParaRPr lang="ru-RU" sz="1400" dirty="0"/>
          </a:p>
        </p:txBody>
      </p:sp>
      <p:pic>
        <p:nvPicPr>
          <p:cNvPr id="8" name="Рисунок 7" descr="C:\Users\user\Downloads\Screenshot 2022-06-14 at 23.05.2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80" y="875377"/>
            <a:ext cx="7791400" cy="5269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5712</TotalTime>
  <Words>432</Words>
  <Application>Microsoft Office PowerPoint</Application>
  <PresentationFormat>Произвольный</PresentationFormat>
  <Paragraphs>78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Яркая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Хохлов Валентин Валерьевич</dc:creator>
  <cp:lastModifiedBy>user</cp:lastModifiedBy>
  <cp:revision>143</cp:revision>
  <dcterms:created xsi:type="dcterms:W3CDTF">2020-07-15T13:24:42Z</dcterms:created>
  <dcterms:modified xsi:type="dcterms:W3CDTF">2022-06-15T20:14:42Z</dcterms:modified>
</cp:coreProperties>
</file>