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76db1f19_0_2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76db1f1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790246e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790246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a065b2c3_0_7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a065b2c3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a065b2c3_0_7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a065b2c3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a065b2c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a065b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ca065b2c3_0_3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a065b2c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a065b2c3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a065b2c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a065b2c3_0_4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a065b2c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60eb69777_1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60eb6977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ca065b2c3_0_4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ca065b2c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a065b2c3_0_4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a065b2c3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2.jpg"/><Relationship Id="rId5" Type="http://schemas.openxmlformats.org/officeDocument/2006/relationships/image" Target="../media/image11.jp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6.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nvSpPr>
        <p:spPr>
          <a:xfrm>
            <a:off x="2666400" y="3173050"/>
            <a:ext cx="3811200" cy="13080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fr" sz="1600">
                <a:solidFill>
                  <a:srgbClr val="008575"/>
                </a:solidFill>
              </a:rPr>
              <a:t>Alper AKBULUT</a:t>
            </a:r>
            <a:endParaRPr sz="1600">
              <a:solidFill>
                <a:srgbClr val="008575"/>
              </a:solidFill>
            </a:endParaRPr>
          </a:p>
          <a:p>
            <a:pPr indent="0" lvl="0" marL="0" rtl="0" algn="ctr">
              <a:lnSpc>
                <a:spcPct val="120000"/>
              </a:lnSpc>
              <a:spcBef>
                <a:spcPts val="0"/>
              </a:spcBef>
              <a:spcAft>
                <a:spcPts val="0"/>
              </a:spcAft>
              <a:buNone/>
            </a:pPr>
            <a:r>
              <a:rPr lang="fr">
                <a:solidFill>
                  <a:srgbClr val="695D46"/>
                </a:solidFill>
              </a:rPr>
              <a:t>Fondateur</a:t>
            </a:r>
            <a:endParaRPr>
              <a:solidFill>
                <a:srgbClr val="695D46"/>
              </a:solidFill>
            </a:endParaRPr>
          </a:p>
          <a:p>
            <a:pPr indent="0" lvl="0" marL="0" rtl="0" algn="ctr">
              <a:lnSpc>
                <a:spcPct val="120000"/>
              </a:lnSpc>
              <a:spcBef>
                <a:spcPts val="0"/>
              </a:spcBef>
              <a:spcAft>
                <a:spcPts val="0"/>
              </a:spcAft>
              <a:buNone/>
            </a:pPr>
            <a:r>
              <a:rPr lang="fr">
                <a:solidFill>
                  <a:srgbClr val="695D46"/>
                </a:solidFill>
              </a:rPr>
              <a:t>alperakbulut@gmail.com</a:t>
            </a:r>
            <a:endParaRPr>
              <a:solidFill>
                <a:srgbClr val="695D46"/>
              </a:solidFill>
            </a:endParaRPr>
          </a:p>
        </p:txBody>
      </p:sp>
      <p:sp>
        <p:nvSpPr>
          <p:cNvPr id="55" name="Google Shape;55;p13"/>
          <p:cNvSpPr txBox="1"/>
          <p:nvPr/>
        </p:nvSpPr>
        <p:spPr>
          <a:xfrm>
            <a:off x="0" y="1379100"/>
            <a:ext cx="9144000" cy="16380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fr" sz="3000">
                <a:solidFill>
                  <a:srgbClr val="695D46"/>
                </a:solidFill>
              </a:rPr>
              <a:t>CO-TRAIL</a:t>
            </a:r>
            <a:endParaRPr b="1" sz="3000">
              <a:solidFill>
                <a:srgbClr val="695D46"/>
              </a:solidFill>
            </a:endParaRPr>
          </a:p>
          <a:p>
            <a:pPr indent="0" lvl="0" marL="0" rtl="0" algn="ctr">
              <a:lnSpc>
                <a:spcPct val="120000"/>
              </a:lnSpc>
              <a:spcBef>
                <a:spcPts val="0"/>
              </a:spcBef>
              <a:spcAft>
                <a:spcPts val="0"/>
              </a:spcAft>
              <a:buNone/>
            </a:pPr>
            <a:r>
              <a:rPr b="1" lang="fr" sz="3000">
                <a:solidFill>
                  <a:srgbClr val="695D46"/>
                </a:solidFill>
              </a:rPr>
              <a:t>“Courez avec vos concurrents”</a:t>
            </a:r>
            <a:endParaRPr/>
          </a:p>
        </p:txBody>
      </p:sp>
      <p:pic>
        <p:nvPicPr>
          <p:cNvPr id="56" name="Google Shape;56;p13"/>
          <p:cNvPicPr preferRelativeResize="0"/>
          <p:nvPr/>
        </p:nvPicPr>
        <p:blipFill>
          <a:blip r:embed="rId3">
            <a:alphaModFix/>
          </a:blip>
          <a:stretch>
            <a:fillRect/>
          </a:stretch>
        </p:blipFill>
        <p:spPr>
          <a:xfrm>
            <a:off x="4096725" y="662450"/>
            <a:ext cx="806950" cy="806950"/>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nvSpPr>
        <p:spPr>
          <a:xfrm>
            <a:off x="2213300" y="490400"/>
            <a:ext cx="46494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4200">
                <a:solidFill>
                  <a:srgbClr val="695D46"/>
                </a:solidFill>
                <a:latin typeface="PT Sans Narrow"/>
                <a:ea typeface="PT Sans Narrow"/>
                <a:cs typeface="PT Sans Narrow"/>
                <a:sym typeface="PT Sans Narrow"/>
              </a:rPr>
              <a:t>Processus de </a:t>
            </a:r>
            <a:r>
              <a:rPr b="1" lang="fr" sz="4200">
                <a:solidFill>
                  <a:srgbClr val="695D46"/>
                </a:solidFill>
                <a:latin typeface="PT Sans Narrow"/>
                <a:ea typeface="PT Sans Narrow"/>
                <a:cs typeface="PT Sans Narrow"/>
                <a:sym typeface="PT Sans Narrow"/>
              </a:rPr>
              <a:t>Design</a:t>
            </a:r>
            <a:endParaRPr/>
          </a:p>
          <a:p>
            <a:pPr indent="0" lvl="0" marL="0" rtl="0" algn="just">
              <a:lnSpc>
                <a:spcPct val="130000"/>
              </a:lnSpc>
              <a:spcBef>
                <a:spcPts val="0"/>
              </a:spcBef>
              <a:spcAft>
                <a:spcPts val="0"/>
              </a:spcAft>
              <a:buNone/>
            </a:pPr>
            <a:r>
              <a:t/>
            </a:r>
            <a:endParaRPr b="1" sz="2600">
              <a:solidFill>
                <a:srgbClr val="FF5E0E"/>
              </a:solidFill>
              <a:latin typeface="PT Sans Narrow"/>
              <a:ea typeface="PT Sans Narrow"/>
              <a:cs typeface="PT Sans Narrow"/>
              <a:sym typeface="PT Sans Narrow"/>
            </a:endParaRPr>
          </a:p>
        </p:txBody>
      </p:sp>
      <p:pic>
        <p:nvPicPr>
          <p:cNvPr id="153" name="Google Shape;153;p22"/>
          <p:cNvPicPr preferRelativeResize="0"/>
          <p:nvPr/>
        </p:nvPicPr>
        <p:blipFill rotWithShape="1">
          <a:blip r:embed="rId3">
            <a:alphaModFix/>
          </a:blip>
          <a:srcRect b="0" l="0" r="15232" t="0"/>
          <a:stretch/>
        </p:blipFill>
        <p:spPr>
          <a:xfrm>
            <a:off x="30825" y="2532725"/>
            <a:ext cx="2349076" cy="1493499"/>
          </a:xfrm>
          <a:prstGeom prst="rect">
            <a:avLst/>
          </a:prstGeom>
          <a:noFill/>
          <a:ln cap="flat" cmpd="sng" w="9525">
            <a:solidFill>
              <a:schemeClr val="dk2"/>
            </a:solidFill>
            <a:prstDash val="solid"/>
            <a:round/>
            <a:headEnd len="sm" w="sm" type="none"/>
            <a:tailEnd len="sm" w="sm" type="none"/>
          </a:ln>
        </p:spPr>
      </p:pic>
      <p:sp>
        <p:nvSpPr>
          <p:cNvPr id="154" name="Google Shape;154;p22"/>
          <p:cNvSpPr txBox="1"/>
          <p:nvPr/>
        </p:nvSpPr>
        <p:spPr>
          <a:xfrm>
            <a:off x="677275" y="1826825"/>
            <a:ext cx="9969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666666"/>
                </a:solidFill>
                <a:latin typeface="PT Sans Narrow"/>
                <a:ea typeface="PT Sans Narrow"/>
                <a:cs typeface="PT Sans Narrow"/>
                <a:sym typeface="PT Sans Narrow"/>
              </a:rPr>
              <a:t>Phase d’idéation</a:t>
            </a:r>
            <a:endParaRPr>
              <a:solidFill>
                <a:srgbClr val="666666"/>
              </a:solidFill>
            </a:endParaRPr>
          </a:p>
        </p:txBody>
      </p:sp>
      <p:sp>
        <p:nvSpPr>
          <p:cNvPr id="155" name="Google Shape;155;p22"/>
          <p:cNvSpPr txBox="1"/>
          <p:nvPr/>
        </p:nvSpPr>
        <p:spPr>
          <a:xfrm>
            <a:off x="2791700" y="1955275"/>
            <a:ext cx="9969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666666"/>
                </a:solidFill>
                <a:latin typeface="PT Sans Narrow"/>
                <a:ea typeface="PT Sans Narrow"/>
                <a:cs typeface="PT Sans Narrow"/>
                <a:sym typeface="PT Sans Narrow"/>
              </a:rPr>
              <a:t>Wireframes</a:t>
            </a:r>
            <a:endParaRPr b="1">
              <a:solidFill>
                <a:srgbClr val="666666"/>
              </a:solidFill>
              <a:latin typeface="PT Sans Narrow"/>
              <a:ea typeface="PT Sans Narrow"/>
              <a:cs typeface="PT Sans Narrow"/>
              <a:sym typeface="PT Sans Narrow"/>
            </a:endParaRPr>
          </a:p>
        </p:txBody>
      </p:sp>
      <p:sp>
        <p:nvSpPr>
          <p:cNvPr id="156" name="Google Shape;156;p22"/>
          <p:cNvSpPr txBox="1"/>
          <p:nvPr/>
        </p:nvSpPr>
        <p:spPr>
          <a:xfrm>
            <a:off x="7170650" y="1826825"/>
            <a:ext cx="9564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solidFill>
                  <a:srgbClr val="666666"/>
                </a:solidFill>
                <a:latin typeface="PT Sans Narrow"/>
                <a:ea typeface="PT Sans Narrow"/>
                <a:cs typeface="PT Sans Narrow"/>
                <a:sym typeface="PT Sans Narrow"/>
              </a:rPr>
              <a:t>Test Utilisateurs</a:t>
            </a:r>
            <a:endParaRPr b="1">
              <a:solidFill>
                <a:srgbClr val="666666"/>
              </a:solidFill>
              <a:latin typeface="PT Sans Narrow"/>
              <a:ea typeface="PT Sans Narrow"/>
              <a:cs typeface="PT Sans Narrow"/>
              <a:sym typeface="PT Sans Narrow"/>
            </a:endParaRPr>
          </a:p>
        </p:txBody>
      </p:sp>
      <p:pic>
        <p:nvPicPr>
          <p:cNvPr id="157" name="Google Shape;157;p22"/>
          <p:cNvPicPr preferRelativeResize="0"/>
          <p:nvPr/>
        </p:nvPicPr>
        <p:blipFill rotWithShape="1">
          <a:blip r:embed="rId4">
            <a:alphaModFix/>
          </a:blip>
          <a:srcRect b="0" l="6173" r="0" t="0"/>
          <a:stretch/>
        </p:blipFill>
        <p:spPr>
          <a:xfrm>
            <a:off x="2711300" y="2493500"/>
            <a:ext cx="1389897" cy="2037771"/>
          </a:xfrm>
          <a:prstGeom prst="rect">
            <a:avLst/>
          </a:prstGeom>
          <a:noFill/>
          <a:ln>
            <a:noFill/>
          </a:ln>
        </p:spPr>
      </p:pic>
      <p:pic>
        <p:nvPicPr>
          <p:cNvPr id="158" name="Google Shape;158;p22"/>
          <p:cNvPicPr preferRelativeResize="0"/>
          <p:nvPr/>
        </p:nvPicPr>
        <p:blipFill rotWithShape="1">
          <a:blip r:embed="rId5">
            <a:alphaModFix/>
          </a:blip>
          <a:srcRect b="0" l="0" r="0" t="18929"/>
          <a:stretch/>
        </p:blipFill>
        <p:spPr>
          <a:xfrm>
            <a:off x="6509599" y="2461450"/>
            <a:ext cx="2088676" cy="2037776"/>
          </a:xfrm>
          <a:prstGeom prst="rect">
            <a:avLst/>
          </a:prstGeom>
          <a:noFill/>
          <a:ln cap="flat" cmpd="sng" w="9525">
            <a:solidFill>
              <a:schemeClr val="dk2"/>
            </a:solidFill>
            <a:prstDash val="solid"/>
            <a:round/>
            <a:headEnd len="sm" w="sm" type="none"/>
            <a:tailEnd len="sm" w="sm" type="none"/>
          </a:ln>
        </p:spPr>
      </p:pic>
      <p:sp>
        <p:nvSpPr>
          <p:cNvPr id="159" name="Google Shape;15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60" name="Google Shape;160;p22"/>
          <p:cNvSpPr txBox="1"/>
          <p:nvPr/>
        </p:nvSpPr>
        <p:spPr>
          <a:xfrm>
            <a:off x="4778775" y="1955275"/>
            <a:ext cx="9969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solidFill>
                  <a:srgbClr val="666666"/>
                </a:solidFill>
                <a:latin typeface="PT Sans Narrow"/>
                <a:ea typeface="PT Sans Narrow"/>
                <a:cs typeface="PT Sans Narrow"/>
                <a:sym typeface="PT Sans Narrow"/>
              </a:rPr>
              <a:t>Prototypes</a:t>
            </a:r>
            <a:endParaRPr b="1">
              <a:solidFill>
                <a:srgbClr val="666666"/>
              </a:solidFill>
              <a:latin typeface="PT Sans Narrow"/>
              <a:ea typeface="PT Sans Narrow"/>
              <a:cs typeface="PT Sans Narrow"/>
              <a:sym typeface="PT Sans Narrow"/>
            </a:endParaRPr>
          </a:p>
        </p:txBody>
      </p:sp>
      <p:pic>
        <p:nvPicPr>
          <p:cNvPr id="161" name="Google Shape;161;p22"/>
          <p:cNvPicPr preferRelativeResize="0"/>
          <p:nvPr/>
        </p:nvPicPr>
        <p:blipFill>
          <a:blip r:embed="rId6">
            <a:alphaModFix/>
          </a:blip>
          <a:stretch>
            <a:fillRect/>
          </a:stretch>
        </p:blipFill>
        <p:spPr>
          <a:xfrm>
            <a:off x="4582278" y="2405648"/>
            <a:ext cx="1389900" cy="23923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nvSpPr>
        <p:spPr>
          <a:xfrm>
            <a:off x="3039250" y="281700"/>
            <a:ext cx="29190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2600">
                <a:solidFill>
                  <a:srgbClr val="666666"/>
                </a:solidFill>
              </a:rPr>
              <a:t>Business model</a:t>
            </a:r>
            <a:endParaRPr sz="2600">
              <a:solidFill>
                <a:srgbClr val="666666"/>
              </a:solidFill>
            </a:endParaRPr>
          </a:p>
        </p:txBody>
      </p:sp>
      <p:sp>
        <p:nvSpPr>
          <p:cNvPr id="167" name="Google Shape;167;p23"/>
          <p:cNvSpPr txBox="1"/>
          <p:nvPr/>
        </p:nvSpPr>
        <p:spPr>
          <a:xfrm>
            <a:off x="789150" y="1105100"/>
            <a:ext cx="7167600" cy="7467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600">
                <a:solidFill>
                  <a:srgbClr val="695D46"/>
                </a:solidFill>
              </a:rPr>
              <a:t>Les publicités des vendeurs de matériaux de course de nature seront la première source de revenu.	</a:t>
            </a:r>
            <a:endParaRPr sz="1600">
              <a:solidFill>
                <a:srgbClr val="695D46"/>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nvSpPr>
        <p:spPr>
          <a:xfrm>
            <a:off x="770550" y="2653850"/>
            <a:ext cx="7602900" cy="16686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600">
                <a:solidFill>
                  <a:srgbClr val="695D46"/>
                </a:solidFill>
              </a:rPr>
              <a:t>Dans 5 ans, l’application sera diffusée partout en France. L’objectif est de 20 000 utilisateurs d’ici les jeux olympiques de Paris 2024. En 2024 pendant les jeux, des grandes publicités seront diffusées pour que l’application soit déclinée à </a:t>
            </a:r>
            <a:r>
              <a:rPr lang="fr" sz="1600">
                <a:solidFill>
                  <a:srgbClr val="695D46"/>
                </a:solidFill>
              </a:rPr>
              <a:t>l'étranger</a:t>
            </a:r>
            <a:r>
              <a:rPr lang="fr" sz="1600">
                <a:solidFill>
                  <a:srgbClr val="695D46"/>
                </a:solidFill>
              </a:rPr>
              <a:t>.</a:t>
            </a:r>
            <a:endParaRPr sz="1600">
              <a:solidFill>
                <a:srgbClr val="695D46"/>
              </a:solidFill>
            </a:endParaRPr>
          </a:p>
        </p:txBody>
      </p:sp>
      <p:pic>
        <p:nvPicPr>
          <p:cNvPr id="174" name="Google Shape;174;p24"/>
          <p:cNvPicPr preferRelativeResize="0"/>
          <p:nvPr/>
        </p:nvPicPr>
        <p:blipFill>
          <a:blip r:embed="rId3">
            <a:alphaModFix/>
          </a:blip>
          <a:stretch>
            <a:fillRect/>
          </a:stretch>
        </p:blipFill>
        <p:spPr>
          <a:xfrm>
            <a:off x="3546700" y="373775"/>
            <a:ext cx="2050600" cy="2050600"/>
          </a:xfrm>
          <a:prstGeom prst="rect">
            <a:avLst/>
          </a:prstGeom>
          <a:noFill/>
          <a:ln>
            <a:noFill/>
          </a:ln>
        </p:spPr>
      </p:pic>
      <p:sp>
        <p:nvSpPr>
          <p:cNvPr id="175" name="Google Shape;17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660300" y="761675"/>
            <a:ext cx="7823400" cy="30864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0"/>
              </a:spcAft>
              <a:buNone/>
            </a:pPr>
            <a:r>
              <a:rPr lang="fr" sz="2400">
                <a:solidFill>
                  <a:srgbClr val="695D46"/>
                </a:solidFill>
              </a:rPr>
              <a:t>L’application </a:t>
            </a:r>
            <a:r>
              <a:rPr lang="fr" sz="2400">
                <a:solidFill>
                  <a:srgbClr val="695D46"/>
                </a:solidFill>
              </a:rPr>
              <a:t>s'adresse aux coureurs de course d’orientation et de trail.</a:t>
            </a:r>
            <a:endParaRPr sz="2400">
              <a:solidFill>
                <a:srgbClr val="695D46"/>
              </a:solidFill>
            </a:endParaRPr>
          </a:p>
          <a:p>
            <a:pPr indent="0" lvl="0" marL="0" rtl="0" algn="just">
              <a:lnSpc>
                <a:spcPct val="120000"/>
              </a:lnSpc>
              <a:spcBef>
                <a:spcPts val="1000"/>
              </a:spcBef>
              <a:spcAft>
                <a:spcPts val="0"/>
              </a:spcAft>
              <a:buNone/>
            </a:pPr>
            <a:r>
              <a:rPr lang="fr" sz="2400">
                <a:solidFill>
                  <a:srgbClr val="695D46"/>
                </a:solidFill>
              </a:rPr>
              <a:t>En effet, ils ont souvent des difficultés à trouver un covoiturage jusqu’au départ des courses.</a:t>
            </a:r>
            <a:endParaRPr sz="2400">
              <a:solidFill>
                <a:srgbClr val="695D46"/>
              </a:solidFill>
            </a:endParaRPr>
          </a:p>
          <a:p>
            <a:pPr indent="0" lvl="0" marL="0" rtl="0" algn="just">
              <a:lnSpc>
                <a:spcPct val="120000"/>
              </a:lnSpc>
              <a:spcBef>
                <a:spcPts val="1000"/>
              </a:spcBef>
              <a:spcAft>
                <a:spcPts val="0"/>
              </a:spcAft>
              <a:buNone/>
            </a:pPr>
            <a:r>
              <a:rPr lang="fr" sz="2400">
                <a:solidFill>
                  <a:srgbClr val="695D46"/>
                </a:solidFill>
              </a:rPr>
              <a:t>Grâce à cette application, ils peuvent covoiturer avec </a:t>
            </a:r>
            <a:r>
              <a:rPr b="1" lang="fr" sz="2400">
                <a:solidFill>
                  <a:srgbClr val="695D46"/>
                </a:solidFill>
              </a:rPr>
              <a:t>des gens qui ont le même planning</a:t>
            </a:r>
            <a:r>
              <a:rPr lang="fr" sz="2400">
                <a:solidFill>
                  <a:srgbClr val="695D46"/>
                </a:solidFill>
              </a:rPr>
              <a:t>.</a:t>
            </a:r>
            <a:endParaRPr sz="2400">
              <a:solidFill>
                <a:srgbClr val="695D46"/>
              </a:solidFill>
            </a:endParaRPr>
          </a:p>
          <a:p>
            <a:pPr indent="0" lvl="0" marL="0" rtl="0" algn="just">
              <a:lnSpc>
                <a:spcPct val="120000"/>
              </a:lnSpc>
              <a:spcBef>
                <a:spcPts val="1000"/>
              </a:spcBef>
              <a:spcAft>
                <a:spcPts val="1000"/>
              </a:spcAft>
              <a:buNone/>
            </a:pPr>
            <a:r>
              <a:t/>
            </a:r>
            <a:endParaRPr sz="2400">
              <a:solidFill>
                <a:srgbClr val="695D46"/>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2652450" y="0"/>
            <a:ext cx="38391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3600">
                <a:solidFill>
                  <a:srgbClr val="666666"/>
                </a:solidFill>
              </a:rPr>
              <a:t>Taille du marché</a:t>
            </a:r>
            <a:endParaRPr sz="3600">
              <a:solidFill>
                <a:srgbClr val="666666"/>
              </a:solidFill>
            </a:endParaRPr>
          </a:p>
        </p:txBody>
      </p:sp>
      <p:sp>
        <p:nvSpPr>
          <p:cNvPr id="69" name="Google Shape;69;p15"/>
          <p:cNvSpPr txBox="1"/>
          <p:nvPr/>
        </p:nvSpPr>
        <p:spPr>
          <a:xfrm>
            <a:off x="931413" y="567900"/>
            <a:ext cx="2010300" cy="3966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fr" sz="1600">
                <a:solidFill>
                  <a:srgbClr val="695D46"/>
                </a:solidFill>
              </a:rPr>
              <a:t>Nombre de coureur</a:t>
            </a:r>
            <a:endParaRPr sz="1600">
              <a:solidFill>
                <a:srgbClr val="695D46"/>
              </a:solidFill>
            </a:endParaRPr>
          </a:p>
          <a:p>
            <a:pPr indent="0" lvl="0" marL="0" rtl="0" algn="just">
              <a:lnSpc>
                <a:spcPct val="120000"/>
              </a:lnSpc>
              <a:spcBef>
                <a:spcPts val="1000"/>
              </a:spcBef>
              <a:spcAft>
                <a:spcPts val="1000"/>
              </a:spcAft>
              <a:buNone/>
            </a:pPr>
            <a:r>
              <a:t/>
            </a:r>
            <a:endParaRPr sz="1600">
              <a:solidFill>
                <a:srgbClr val="695D46"/>
              </a:solidFill>
            </a:endParaRPr>
          </a:p>
        </p:txBody>
      </p:sp>
      <p:sp>
        <p:nvSpPr>
          <p:cNvPr id="70" name="Google Shape;70;p15"/>
          <p:cNvSpPr/>
          <p:nvPr/>
        </p:nvSpPr>
        <p:spPr>
          <a:xfrm>
            <a:off x="768450" y="1549400"/>
            <a:ext cx="2426400" cy="2426400"/>
          </a:xfrm>
          <a:prstGeom prst="ellipse">
            <a:avLst/>
          </a:prstGeom>
          <a:gradFill>
            <a:gsLst>
              <a:gs pos="0">
                <a:srgbClr val="D4E5F5"/>
              </a:gs>
              <a:gs pos="100000">
                <a:srgbClr val="70A4D5"/>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011583" y="2110666"/>
            <a:ext cx="1865100" cy="1865100"/>
          </a:xfrm>
          <a:prstGeom prst="ellipse">
            <a:avLst/>
          </a:prstGeom>
          <a:gradFill>
            <a:gsLst>
              <a:gs pos="0">
                <a:srgbClr val="D4E5F5"/>
              </a:gs>
              <a:gs pos="100000">
                <a:srgbClr val="70A4D5"/>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6693455" y="2749991"/>
            <a:ext cx="1225800" cy="1225800"/>
          </a:xfrm>
          <a:prstGeom prst="ellipse">
            <a:avLst/>
          </a:prstGeom>
          <a:gradFill>
            <a:gsLst>
              <a:gs pos="0">
                <a:srgbClr val="D4E5F5"/>
              </a:gs>
              <a:gs pos="100000">
                <a:srgbClr val="70A4D5"/>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6662262" y="3060202"/>
            <a:ext cx="1288200" cy="6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434343"/>
                </a:solidFill>
              </a:rPr>
              <a:t>2</a:t>
            </a:r>
            <a:r>
              <a:rPr lang="fr">
                <a:solidFill>
                  <a:srgbClr val="434343"/>
                </a:solidFill>
              </a:rPr>
              <a:t>0k</a:t>
            </a:r>
            <a:endParaRPr>
              <a:solidFill>
                <a:srgbClr val="434343"/>
              </a:solidFill>
            </a:endParaRPr>
          </a:p>
        </p:txBody>
      </p:sp>
      <p:sp>
        <p:nvSpPr>
          <p:cNvPr id="74" name="Google Shape;74;p15"/>
          <p:cNvSpPr txBox="1"/>
          <p:nvPr/>
        </p:nvSpPr>
        <p:spPr>
          <a:xfrm>
            <a:off x="1337562" y="2459902"/>
            <a:ext cx="1288200" cy="6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434343"/>
                </a:solidFill>
              </a:rPr>
              <a:t>18</a:t>
            </a:r>
            <a:r>
              <a:rPr lang="fr">
                <a:solidFill>
                  <a:srgbClr val="434343"/>
                </a:solidFill>
              </a:rPr>
              <a:t>0k</a:t>
            </a:r>
            <a:endParaRPr>
              <a:solidFill>
                <a:srgbClr val="434343"/>
              </a:solidFill>
            </a:endParaRPr>
          </a:p>
        </p:txBody>
      </p:sp>
      <p:sp>
        <p:nvSpPr>
          <p:cNvPr id="75" name="Google Shape;75;p15"/>
          <p:cNvSpPr txBox="1"/>
          <p:nvPr/>
        </p:nvSpPr>
        <p:spPr>
          <a:xfrm>
            <a:off x="3796876" y="567900"/>
            <a:ext cx="2145600" cy="7353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fr" sz="1600">
                <a:solidFill>
                  <a:srgbClr val="695D46"/>
                </a:solidFill>
              </a:rPr>
              <a:t>Nombre de coureurs de nature</a:t>
            </a:r>
            <a:endParaRPr sz="1600">
              <a:solidFill>
                <a:srgbClr val="695D46"/>
              </a:solidFill>
            </a:endParaRPr>
          </a:p>
          <a:p>
            <a:pPr indent="0" lvl="0" marL="0" rtl="0" algn="ctr">
              <a:lnSpc>
                <a:spcPct val="120000"/>
              </a:lnSpc>
              <a:spcBef>
                <a:spcPts val="1000"/>
              </a:spcBef>
              <a:spcAft>
                <a:spcPts val="1000"/>
              </a:spcAft>
              <a:buNone/>
            </a:pPr>
            <a:r>
              <a:t/>
            </a:r>
            <a:endParaRPr sz="1600">
              <a:solidFill>
                <a:srgbClr val="695D46"/>
              </a:solidFill>
            </a:endParaRPr>
          </a:p>
        </p:txBody>
      </p:sp>
      <p:sp>
        <p:nvSpPr>
          <p:cNvPr id="76" name="Google Shape;76;p15"/>
          <p:cNvSpPr txBox="1"/>
          <p:nvPr/>
        </p:nvSpPr>
        <p:spPr>
          <a:xfrm>
            <a:off x="6384288" y="567900"/>
            <a:ext cx="1940400" cy="4647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1000"/>
              </a:spcAft>
              <a:buNone/>
            </a:pPr>
            <a:r>
              <a:rPr lang="fr" sz="1600">
                <a:solidFill>
                  <a:srgbClr val="695D46"/>
                </a:solidFill>
              </a:rPr>
              <a:t>Nombre de coureur utilisateur potentiel</a:t>
            </a:r>
            <a:endParaRPr sz="1600">
              <a:solidFill>
                <a:srgbClr val="695D46"/>
              </a:solidFill>
            </a:endParaRPr>
          </a:p>
        </p:txBody>
      </p:sp>
      <p:sp>
        <p:nvSpPr>
          <p:cNvPr id="77" name="Google Shape;77;p15"/>
          <p:cNvSpPr txBox="1"/>
          <p:nvPr/>
        </p:nvSpPr>
        <p:spPr>
          <a:xfrm>
            <a:off x="669300" y="4050625"/>
            <a:ext cx="7904400" cy="913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1000"/>
              </a:spcAft>
              <a:buNone/>
            </a:pPr>
            <a:r>
              <a:rPr lang="fr" sz="1600">
                <a:solidFill>
                  <a:srgbClr val="695D46"/>
                </a:solidFill>
              </a:rPr>
              <a:t>Il n’y a aucune plateforme qui répond au besoin réel de la communauté ciblée. L’application est très simple et gratuite. C’est pour cela que le marché a vraiment besoin de cette application.</a:t>
            </a:r>
            <a:endParaRPr sz="1600">
              <a:solidFill>
                <a:srgbClr val="695D46"/>
              </a:solidFill>
            </a:endParaRPr>
          </a:p>
        </p:txBody>
      </p:sp>
      <p:sp>
        <p:nvSpPr>
          <p:cNvPr id="78" name="Google Shape;78;p15"/>
          <p:cNvSpPr txBox="1"/>
          <p:nvPr/>
        </p:nvSpPr>
        <p:spPr>
          <a:xfrm>
            <a:off x="1217850" y="1178000"/>
            <a:ext cx="1527600" cy="3021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fr" sz="1200">
                <a:solidFill>
                  <a:srgbClr val="274E13"/>
                </a:solidFill>
              </a:rPr>
              <a:t>Marché disponible</a:t>
            </a:r>
            <a:endParaRPr sz="1200">
              <a:solidFill>
                <a:srgbClr val="274E13"/>
              </a:solidFill>
            </a:endParaRPr>
          </a:p>
          <a:p>
            <a:pPr indent="0" lvl="0" marL="0" rtl="0" algn="ctr">
              <a:lnSpc>
                <a:spcPct val="120000"/>
              </a:lnSpc>
              <a:spcBef>
                <a:spcPts val="1000"/>
              </a:spcBef>
              <a:spcAft>
                <a:spcPts val="1000"/>
              </a:spcAft>
              <a:buNone/>
            </a:pPr>
            <a:r>
              <a:t/>
            </a:r>
            <a:endParaRPr sz="1600">
              <a:solidFill>
                <a:srgbClr val="695D46"/>
              </a:solidFill>
            </a:endParaRPr>
          </a:p>
        </p:txBody>
      </p:sp>
      <p:sp>
        <p:nvSpPr>
          <p:cNvPr id="79" name="Google Shape;79;p15"/>
          <p:cNvSpPr txBox="1"/>
          <p:nvPr/>
        </p:nvSpPr>
        <p:spPr>
          <a:xfrm>
            <a:off x="4520975" y="1184900"/>
            <a:ext cx="846300" cy="2883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fr" sz="1200">
                <a:solidFill>
                  <a:srgbClr val="274E13"/>
                </a:solidFill>
              </a:rPr>
              <a:t>Segment</a:t>
            </a:r>
            <a:endParaRPr sz="1200">
              <a:solidFill>
                <a:srgbClr val="274E13"/>
              </a:solidFill>
            </a:endParaRPr>
          </a:p>
          <a:p>
            <a:pPr indent="0" lvl="0" marL="0" rtl="0" algn="just">
              <a:lnSpc>
                <a:spcPct val="120000"/>
              </a:lnSpc>
              <a:spcBef>
                <a:spcPts val="1000"/>
              </a:spcBef>
              <a:spcAft>
                <a:spcPts val="1000"/>
              </a:spcAft>
              <a:buNone/>
            </a:pPr>
            <a:r>
              <a:t/>
            </a:r>
            <a:endParaRPr sz="1600">
              <a:solidFill>
                <a:srgbClr val="695D46"/>
              </a:solidFill>
            </a:endParaRPr>
          </a:p>
        </p:txBody>
      </p:sp>
      <p:sp>
        <p:nvSpPr>
          <p:cNvPr id="80" name="Google Shape;80;p15"/>
          <p:cNvSpPr txBox="1"/>
          <p:nvPr/>
        </p:nvSpPr>
        <p:spPr>
          <a:xfrm>
            <a:off x="6349349" y="1150800"/>
            <a:ext cx="2010300" cy="3966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fr" sz="1200">
                <a:solidFill>
                  <a:srgbClr val="274E13"/>
                </a:solidFill>
              </a:rPr>
              <a:t>Part de marché potentielle</a:t>
            </a:r>
            <a:endParaRPr sz="1200">
              <a:solidFill>
                <a:srgbClr val="274E13"/>
              </a:solidFill>
            </a:endParaRPr>
          </a:p>
          <a:p>
            <a:pPr indent="0" lvl="0" marL="0" rtl="0" algn="just">
              <a:lnSpc>
                <a:spcPct val="120000"/>
              </a:lnSpc>
              <a:spcBef>
                <a:spcPts val="1000"/>
              </a:spcBef>
              <a:spcAft>
                <a:spcPts val="1000"/>
              </a:spcAft>
              <a:buNone/>
            </a:pPr>
            <a:r>
              <a:t/>
            </a:r>
            <a:endParaRPr sz="1600">
              <a:solidFill>
                <a:srgbClr val="695D46"/>
              </a:solidFill>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2" name="Google Shape;82;p15"/>
          <p:cNvSpPr txBox="1"/>
          <p:nvPr/>
        </p:nvSpPr>
        <p:spPr>
          <a:xfrm>
            <a:off x="4300062" y="2740540"/>
            <a:ext cx="1288200" cy="6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434343"/>
                </a:solidFill>
              </a:rPr>
              <a:t>4</a:t>
            </a:r>
            <a:r>
              <a:rPr lang="fr">
                <a:solidFill>
                  <a:srgbClr val="434343"/>
                </a:solidFill>
              </a:rPr>
              <a:t>0k</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499375" y="1120700"/>
            <a:ext cx="3782100" cy="3946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0"/>
              </a:spcAft>
              <a:buNone/>
            </a:pPr>
            <a:r>
              <a:rPr lang="fr" sz="1800">
                <a:solidFill>
                  <a:srgbClr val="695D46"/>
                </a:solidFill>
              </a:rPr>
              <a:t>André n’a pas pu aller au </a:t>
            </a:r>
            <a:r>
              <a:rPr lang="fr" sz="1800">
                <a:solidFill>
                  <a:srgbClr val="695D46"/>
                </a:solidFill>
              </a:rPr>
              <a:t>championnat de la course d’orientation qui avait lieu  à 600km de chez lui.</a:t>
            </a:r>
            <a:r>
              <a:rPr lang="fr" sz="1800">
                <a:solidFill>
                  <a:srgbClr val="695D46"/>
                </a:solidFill>
              </a:rPr>
              <a:t> </a:t>
            </a:r>
            <a:endParaRPr sz="1800">
              <a:solidFill>
                <a:srgbClr val="695D46"/>
              </a:solidFill>
            </a:endParaRPr>
          </a:p>
          <a:p>
            <a:pPr indent="0" lvl="0" marL="0" rtl="0" algn="just">
              <a:lnSpc>
                <a:spcPct val="120000"/>
              </a:lnSpc>
              <a:spcBef>
                <a:spcPts val="1000"/>
              </a:spcBef>
              <a:spcAft>
                <a:spcPts val="1000"/>
              </a:spcAft>
              <a:buNone/>
            </a:pPr>
            <a:r>
              <a:rPr lang="fr" sz="1800">
                <a:solidFill>
                  <a:srgbClr val="695D46"/>
                </a:solidFill>
              </a:rPr>
              <a:t>Comme il devait changer 4 fois de moyen de transport (train, bus, </a:t>
            </a:r>
            <a:r>
              <a:rPr lang="fr" sz="1800">
                <a:solidFill>
                  <a:srgbClr val="695D46"/>
                </a:solidFill>
              </a:rPr>
              <a:t>tramway</a:t>
            </a:r>
            <a:r>
              <a:rPr lang="fr" sz="1800">
                <a:solidFill>
                  <a:srgbClr val="695D46"/>
                </a:solidFill>
              </a:rPr>
              <a:t>, </a:t>
            </a:r>
            <a:r>
              <a:rPr lang="fr" sz="1800">
                <a:solidFill>
                  <a:srgbClr val="695D46"/>
                </a:solidFill>
              </a:rPr>
              <a:t>auto stop</a:t>
            </a:r>
            <a:r>
              <a:rPr lang="fr" sz="1800">
                <a:solidFill>
                  <a:srgbClr val="695D46"/>
                </a:solidFill>
              </a:rPr>
              <a:t>) pour arriver au point de départ, ça lui aurait </a:t>
            </a:r>
            <a:r>
              <a:rPr lang="fr" sz="1800">
                <a:solidFill>
                  <a:srgbClr val="695D46"/>
                </a:solidFill>
              </a:rPr>
              <a:t>coûté</a:t>
            </a:r>
            <a:r>
              <a:rPr lang="fr" sz="1800">
                <a:solidFill>
                  <a:srgbClr val="695D46"/>
                </a:solidFill>
              </a:rPr>
              <a:t> très cher et ça aurait été très fatiguant.</a:t>
            </a:r>
            <a:endParaRPr sz="1800">
              <a:solidFill>
                <a:srgbClr val="695D46"/>
              </a:solidFill>
            </a:endParaRPr>
          </a:p>
        </p:txBody>
      </p:sp>
      <p:pic>
        <p:nvPicPr>
          <p:cNvPr id="88" name="Google Shape;88;p16"/>
          <p:cNvPicPr preferRelativeResize="0"/>
          <p:nvPr/>
        </p:nvPicPr>
        <p:blipFill rotWithShape="1">
          <a:blip r:embed="rId3">
            <a:alphaModFix/>
          </a:blip>
          <a:srcRect b="0" l="5751" r="29769" t="0"/>
          <a:stretch/>
        </p:blipFill>
        <p:spPr>
          <a:xfrm>
            <a:off x="4627100" y="493725"/>
            <a:ext cx="4516900" cy="4649775"/>
          </a:xfrm>
          <a:prstGeom prst="rect">
            <a:avLst/>
          </a:prstGeom>
          <a:noFill/>
          <a:ln>
            <a:noFill/>
          </a:ln>
        </p:spPr>
      </p:pic>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nvSpPr>
        <p:spPr>
          <a:xfrm>
            <a:off x="500350" y="1305400"/>
            <a:ext cx="3782100" cy="2878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800">
                <a:solidFill>
                  <a:srgbClr val="695D46"/>
                </a:solidFill>
              </a:rPr>
              <a:t>Grâce à CO-TRAIL, André peut trouver les covoiturages disponibles pour les courses qui l’intéressent.</a:t>
            </a:r>
            <a:endParaRPr sz="1800">
              <a:solidFill>
                <a:srgbClr val="695D46"/>
              </a:solidFill>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96" name="Google Shape;96;p17"/>
          <p:cNvPicPr preferRelativeResize="0"/>
          <p:nvPr/>
        </p:nvPicPr>
        <p:blipFill rotWithShape="1">
          <a:blip r:embed="rId3">
            <a:alphaModFix/>
          </a:blip>
          <a:srcRect b="14624" l="0" r="0" t="0"/>
          <a:stretch/>
        </p:blipFill>
        <p:spPr>
          <a:xfrm>
            <a:off x="4901418" y="0"/>
            <a:ext cx="3083482" cy="5143500"/>
          </a:xfrm>
          <a:prstGeom prst="rect">
            <a:avLst/>
          </a:prstGeom>
          <a:noFill/>
          <a:ln>
            <a:noFill/>
          </a:ln>
        </p:spPr>
      </p:pic>
      <p:pic>
        <p:nvPicPr>
          <p:cNvPr id="97" name="Google Shape;97;p17"/>
          <p:cNvPicPr preferRelativeResize="0"/>
          <p:nvPr/>
        </p:nvPicPr>
        <p:blipFill rotWithShape="1">
          <a:blip r:embed="rId4">
            <a:alphaModFix/>
          </a:blip>
          <a:srcRect b="8700" l="0" r="0" t="0"/>
          <a:stretch/>
        </p:blipFill>
        <p:spPr>
          <a:xfrm>
            <a:off x="5140337" y="874675"/>
            <a:ext cx="2605650" cy="4268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03" name="Google Shape;103;p18"/>
          <p:cNvPicPr preferRelativeResize="0"/>
          <p:nvPr/>
        </p:nvPicPr>
        <p:blipFill rotWithShape="1">
          <a:blip r:embed="rId3">
            <a:alphaModFix/>
          </a:blip>
          <a:srcRect b="14624" l="0" r="0" t="0"/>
          <a:stretch/>
        </p:blipFill>
        <p:spPr>
          <a:xfrm>
            <a:off x="4901418" y="0"/>
            <a:ext cx="3083482" cy="5143500"/>
          </a:xfrm>
          <a:prstGeom prst="rect">
            <a:avLst/>
          </a:prstGeom>
          <a:noFill/>
          <a:ln>
            <a:noFill/>
          </a:ln>
        </p:spPr>
      </p:pic>
      <p:pic>
        <p:nvPicPr>
          <p:cNvPr id="104" name="Google Shape;104;p18"/>
          <p:cNvPicPr preferRelativeResize="0"/>
          <p:nvPr/>
        </p:nvPicPr>
        <p:blipFill rotWithShape="1">
          <a:blip r:embed="rId4">
            <a:alphaModFix/>
          </a:blip>
          <a:srcRect b="8742" l="0" r="0" t="0"/>
          <a:stretch/>
        </p:blipFill>
        <p:spPr>
          <a:xfrm>
            <a:off x="5140400" y="876025"/>
            <a:ext cx="2605525" cy="4267475"/>
          </a:xfrm>
          <a:prstGeom prst="rect">
            <a:avLst/>
          </a:prstGeom>
          <a:noFill/>
          <a:ln>
            <a:noFill/>
          </a:ln>
        </p:spPr>
      </p:pic>
      <p:sp>
        <p:nvSpPr>
          <p:cNvPr id="105" name="Google Shape;105;p18"/>
          <p:cNvSpPr txBox="1"/>
          <p:nvPr/>
        </p:nvSpPr>
        <p:spPr>
          <a:xfrm>
            <a:off x="476200" y="1321500"/>
            <a:ext cx="3782100" cy="2878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800">
                <a:solidFill>
                  <a:srgbClr val="695D46"/>
                </a:solidFill>
              </a:rPr>
              <a:t>Il peut sélectionner ses options de recherche comme il souhaite</a:t>
            </a:r>
            <a:endParaRPr sz="1800">
              <a:solidFill>
                <a:srgbClr val="695D4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11" name="Google Shape;111;p19"/>
          <p:cNvPicPr preferRelativeResize="0"/>
          <p:nvPr/>
        </p:nvPicPr>
        <p:blipFill rotWithShape="1">
          <a:blip r:embed="rId3">
            <a:alphaModFix/>
          </a:blip>
          <a:srcRect b="14624" l="0" r="0" t="0"/>
          <a:stretch/>
        </p:blipFill>
        <p:spPr>
          <a:xfrm>
            <a:off x="4901418" y="0"/>
            <a:ext cx="3083482" cy="5143500"/>
          </a:xfrm>
          <a:prstGeom prst="rect">
            <a:avLst/>
          </a:prstGeom>
          <a:noFill/>
          <a:ln>
            <a:noFill/>
          </a:ln>
        </p:spPr>
      </p:pic>
      <p:pic>
        <p:nvPicPr>
          <p:cNvPr id="112" name="Google Shape;112;p19"/>
          <p:cNvPicPr preferRelativeResize="0"/>
          <p:nvPr/>
        </p:nvPicPr>
        <p:blipFill rotWithShape="1">
          <a:blip r:embed="rId4">
            <a:alphaModFix/>
          </a:blip>
          <a:srcRect b="8349" l="0" r="0" t="0"/>
          <a:stretch/>
        </p:blipFill>
        <p:spPr>
          <a:xfrm>
            <a:off x="5138575" y="872775"/>
            <a:ext cx="2601350" cy="4270725"/>
          </a:xfrm>
          <a:prstGeom prst="rect">
            <a:avLst/>
          </a:prstGeom>
          <a:noFill/>
          <a:ln>
            <a:noFill/>
          </a:ln>
        </p:spPr>
      </p:pic>
      <p:sp>
        <p:nvSpPr>
          <p:cNvPr id="113" name="Google Shape;113;p19"/>
          <p:cNvSpPr txBox="1"/>
          <p:nvPr/>
        </p:nvSpPr>
        <p:spPr>
          <a:xfrm>
            <a:off x="476200" y="1321500"/>
            <a:ext cx="3782100" cy="2878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800">
                <a:solidFill>
                  <a:srgbClr val="695D46"/>
                </a:solidFill>
              </a:rPr>
              <a:t>André peut contacter directement les utilisateurs annonçant un covoiturage</a:t>
            </a:r>
            <a:endParaRPr sz="1800">
              <a:solidFill>
                <a:srgbClr val="695D4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nvSpPr>
        <p:spPr>
          <a:xfrm>
            <a:off x="2875000" y="76200"/>
            <a:ext cx="33234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2600">
                <a:solidFill>
                  <a:srgbClr val="666666"/>
                </a:solidFill>
              </a:rPr>
              <a:t>Bénéfices produit</a:t>
            </a:r>
            <a:endParaRPr sz="2600">
              <a:solidFill>
                <a:srgbClr val="666666"/>
              </a:solidFill>
            </a:endParaRPr>
          </a:p>
        </p:txBody>
      </p:sp>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20" name="Google Shape;120;p20"/>
          <p:cNvSpPr txBox="1"/>
          <p:nvPr/>
        </p:nvSpPr>
        <p:spPr>
          <a:xfrm>
            <a:off x="2480700" y="1069450"/>
            <a:ext cx="6171900" cy="7863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600">
                <a:solidFill>
                  <a:srgbClr val="695D46"/>
                </a:solidFill>
              </a:rPr>
              <a:t>Plus ciblé que les sites de covoiturage : L’utilisateur fait la route jusqu’au lieu de course avec d’autres passionnés</a:t>
            </a:r>
            <a:endParaRPr sz="1600">
              <a:solidFill>
                <a:srgbClr val="695D46"/>
              </a:solidFill>
            </a:endParaRPr>
          </a:p>
        </p:txBody>
      </p:sp>
      <p:sp>
        <p:nvSpPr>
          <p:cNvPr id="121" name="Google Shape;121;p20"/>
          <p:cNvSpPr txBox="1"/>
          <p:nvPr/>
        </p:nvSpPr>
        <p:spPr>
          <a:xfrm>
            <a:off x="4150650" y="725600"/>
            <a:ext cx="24993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1800">
                <a:solidFill>
                  <a:srgbClr val="666666"/>
                </a:solidFill>
              </a:rPr>
              <a:t>Bénéfice produit # 1</a:t>
            </a:r>
            <a:endParaRPr sz="1800">
              <a:solidFill>
                <a:srgbClr val="666666"/>
              </a:solidFill>
            </a:endParaRPr>
          </a:p>
        </p:txBody>
      </p:sp>
      <p:sp>
        <p:nvSpPr>
          <p:cNvPr id="122" name="Google Shape;122;p20"/>
          <p:cNvSpPr txBox="1"/>
          <p:nvPr/>
        </p:nvSpPr>
        <p:spPr>
          <a:xfrm>
            <a:off x="2480700" y="2340200"/>
            <a:ext cx="6085500" cy="4917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600">
                <a:solidFill>
                  <a:srgbClr val="695D46"/>
                </a:solidFill>
              </a:rPr>
              <a:t>Même destination. Moins cher surtout pour des </a:t>
            </a:r>
            <a:r>
              <a:rPr lang="fr" sz="1600">
                <a:solidFill>
                  <a:srgbClr val="695D46"/>
                </a:solidFill>
              </a:rPr>
              <a:t>longs</a:t>
            </a:r>
            <a:r>
              <a:rPr lang="fr" sz="1600">
                <a:solidFill>
                  <a:srgbClr val="695D46"/>
                </a:solidFill>
              </a:rPr>
              <a:t> voyages. </a:t>
            </a:r>
            <a:endParaRPr sz="1600">
              <a:solidFill>
                <a:srgbClr val="695D46"/>
              </a:solidFill>
            </a:endParaRPr>
          </a:p>
        </p:txBody>
      </p:sp>
      <p:sp>
        <p:nvSpPr>
          <p:cNvPr id="123" name="Google Shape;123;p20"/>
          <p:cNvSpPr txBox="1"/>
          <p:nvPr/>
        </p:nvSpPr>
        <p:spPr>
          <a:xfrm>
            <a:off x="4150650" y="1996338"/>
            <a:ext cx="24993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1800">
                <a:solidFill>
                  <a:srgbClr val="666666"/>
                </a:solidFill>
              </a:rPr>
              <a:t>Bénéfice produit # 2</a:t>
            </a:r>
            <a:endParaRPr sz="1800">
              <a:solidFill>
                <a:srgbClr val="666666"/>
              </a:solidFill>
            </a:endParaRPr>
          </a:p>
        </p:txBody>
      </p:sp>
      <p:sp>
        <p:nvSpPr>
          <p:cNvPr id="124" name="Google Shape;124;p20"/>
          <p:cNvSpPr txBox="1"/>
          <p:nvPr/>
        </p:nvSpPr>
        <p:spPr>
          <a:xfrm>
            <a:off x="2480700" y="3610950"/>
            <a:ext cx="6171900" cy="7863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600">
                <a:solidFill>
                  <a:srgbClr val="695D46"/>
                </a:solidFill>
              </a:rPr>
              <a:t>Très pratique. Les coureurs gagnent beaucoup de temps par rapport aux concurrents qui ne proposent pas une solution pour le dernier kilomètre</a:t>
            </a:r>
            <a:endParaRPr sz="1600">
              <a:solidFill>
                <a:srgbClr val="695D46"/>
              </a:solidFill>
            </a:endParaRPr>
          </a:p>
        </p:txBody>
      </p:sp>
      <p:sp>
        <p:nvSpPr>
          <p:cNvPr id="125" name="Google Shape;125;p20"/>
          <p:cNvSpPr txBox="1"/>
          <p:nvPr/>
        </p:nvSpPr>
        <p:spPr>
          <a:xfrm>
            <a:off x="4150650" y="3267100"/>
            <a:ext cx="24993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1800">
                <a:solidFill>
                  <a:srgbClr val="666666"/>
                </a:solidFill>
              </a:rPr>
              <a:t>Bénéfice produit # 3</a:t>
            </a:r>
            <a:endParaRPr sz="1800">
              <a:solidFill>
                <a:srgbClr val="666666"/>
              </a:solidFill>
            </a:endParaRPr>
          </a:p>
        </p:txBody>
      </p:sp>
      <p:pic>
        <p:nvPicPr>
          <p:cNvPr id="126" name="Google Shape;126;p20"/>
          <p:cNvPicPr preferRelativeResize="0"/>
          <p:nvPr/>
        </p:nvPicPr>
        <p:blipFill>
          <a:blip r:embed="rId3">
            <a:alphaModFix/>
          </a:blip>
          <a:stretch>
            <a:fillRect/>
          </a:stretch>
        </p:blipFill>
        <p:spPr>
          <a:xfrm>
            <a:off x="469750" y="3908550"/>
            <a:ext cx="1541200" cy="594200"/>
          </a:xfrm>
          <a:prstGeom prst="rect">
            <a:avLst/>
          </a:prstGeom>
          <a:noFill/>
          <a:ln>
            <a:noFill/>
          </a:ln>
        </p:spPr>
      </p:pic>
      <p:pic>
        <p:nvPicPr>
          <p:cNvPr id="127" name="Google Shape;127;p20"/>
          <p:cNvPicPr preferRelativeResize="0"/>
          <p:nvPr/>
        </p:nvPicPr>
        <p:blipFill>
          <a:blip r:embed="rId4">
            <a:alphaModFix/>
          </a:blip>
          <a:stretch>
            <a:fillRect/>
          </a:stretch>
        </p:blipFill>
        <p:spPr>
          <a:xfrm>
            <a:off x="469750" y="2087825"/>
            <a:ext cx="1440800" cy="1302800"/>
          </a:xfrm>
          <a:prstGeom prst="rect">
            <a:avLst/>
          </a:prstGeom>
          <a:noFill/>
          <a:ln>
            <a:noFill/>
          </a:ln>
        </p:spPr>
      </p:pic>
      <p:pic>
        <p:nvPicPr>
          <p:cNvPr id="128" name="Google Shape;128;p20"/>
          <p:cNvPicPr preferRelativeResize="0"/>
          <p:nvPr/>
        </p:nvPicPr>
        <p:blipFill>
          <a:blip r:embed="rId5">
            <a:alphaModFix/>
          </a:blip>
          <a:stretch>
            <a:fillRect/>
          </a:stretch>
        </p:blipFill>
        <p:spPr>
          <a:xfrm>
            <a:off x="469750" y="581050"/>
            <a:ext cx="1440800" cy="11216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nvSpPr>
        <p:spPr>
          <a:xfrm>
            <a:off x="1349050" y="60400"/>
            <a:ext cx="6320700" cy="491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fr" sz="2600">
                <a:solidFill>
                  <a:srgbClr val="666666"/>
                </a:solidFill>
              </a:rPr>
              <a:t>Avantage concurrentiel et concurrence</a:t>
            </a:r>
            <a:endParaRPr sz="2600">
              <a:solidFill>
                <a:srgbClr val="666666"/>
              </a:solidFill>
            </a:endParaRPr>
          </a:p>
        </p:txBody>
      </p:sp>
      <p:cxnSp>
        <p:nvCxnSpPr>
          <p:cNvPr id="134" name="Google Shape;134;p21"/>
          <p:cNvCxnSpPr/>
          <p:nvPr/>
        </p:nvCxnSpPr>
        <p:spPr>
          <a:xfrm>
            <a:off x="4572000" y="695850"/>
            <a:ext cx="0" cy="3751800"/>
          </a:xfrm>
          <a:prstGeom prst="straightConnector1">
            <a:avLst/>
          </a:prstGeom>
          <a:noFill/>
          <a:ln cap="flat" cmpd="sng" w="19050">
            <a:solidFill>
              <a:srgbClr val="000000"/>
            </a:solidFill>
            <a:prstDash val="solid"/>
            <a:round/>
            <a:headEnd len="med" w="med" type="stealth"/>
            <a:tailEnd len="med" w="med" type="triangle"/>
          </a:ln>
        </p:spPr>
      </p:cxnSp>
      <p:cxnSp>
        <p:nvCxnSpPr>
          <p:cNvPr id="135" name="Google Shape;135;p21"/>
          <p:cNvCxnSpPr/>
          <p:nvPr/>
        </p:nvCxnSpPr>
        <p:spPr>
          <a:xfrm>
            <a:off x="2310850" y="2574325"/>
            <a:ext cx="4397100" cy="600"/>
          </a:xfrm>
          <a:prstGeom prst="straightConnector1">
            <a:avLst/>
          </a:prstGeom>
          <a:noFill/>
          <a:ln cap="flat" cmpd="sng" w="19050">
            <a:solidFill>
              <a:srgbClr val="000000"/>
            </a:solidFill>
            <a:prstDash val="solid"/>
            <a:round/>
            <a:headEnd len="med" w="med" type="triangle"/>
            <a:tailEnd len="med" w="med" type="triangle"/>
          </a:ln>
        </p:spPr>
      </p:cxnSp>
      <p:pic>
        <p:nvPicPr>
          <p:cNvPr id="136" name="Google Shape;136;p21"/>
          <p:cNvPicPr preferRelativeResize="0"/>
          <p:nvPr/>
        </p:nvPicPr>
        <p:blipFill>
          <a:blip r:embed="rId3">
            <a:alphaModFix/>
          </a:blip>
          <a:stretch>
            <a:fillRect/>
          </a:stretch>
        </p:blipFill>
        <p:spPr>
          <a:xfrm>
            <a:off x="5702025" y="775800"/>
            <a:ext cx="1094375" cy="1094375"/>
          </a:xfrm>
          <a:prstGeom prst="rect">
            <a:avLst/>
          </a:prstGeom>
          <a:noFill/>
          <a:ln>
            <a:noFill/>
          </a:ln>
        </p:spPr>
      </p:pic>
      <p:pic>
        <p:nvPicPr>
          <p:cNvPr id="137" name="Google Shape;137;p21"/>
          <p:cNvPicPr preferRelativeResize="0"/>
          <p:nvPr/>
        </p:nvPicPr>
        <p:blipFill>
          <a:blip r:embed="rId4">
            <a:alphaModFix/>
          </a:blip>
          <a:stretch>
            <a:fillRect/>
          </a:stretch>
        </p:blipFill>
        <p:spPr>
          <a:xfrm>
            <a:off x="2133675" y="1200150"/>
            <a:ext cx="1140651" cy="984200"/>
          </a:xfrm>
          <a:prstGeom prst="rect">
            <a:avLst/>
          </a:prstGeom>
          <a:noFill/>
          <a:ln>
            <a:noFill/>
          </a:ln>
        </p:spPr>
      </p:pic>
      <p:pic>
        <p:nvPicPr>
          <p:cNvPr id="138" name="Google Shape;138;p21"/>
          <p:cNvPicPr preferRelativeResize="0"/>
          <p:nvPr/>
        </p:nvPicPr>
        <p:blipFill>
          <a:blip r:embed="rId5">
            <a:alphaModFix/>
          </a:blip>
          <a:stretch>
            <a:fillRect/>
          </a:stretch>
        </p:blipFill>
        <p:spPr>
          <a:xfrm>
            <a:off x="2443576" y="3265201"/>
            <a:ext cx="1611996" cy="491700"/>
          </a:xfrm>
          <a:prstGeom prst="rect">
            <a:avLst/>
          </a:prstGeom>
          <a:noFill/>
          <a:ln>
            <a:noFill/>
          </a:ln>
        </p:spPr>
      </p:pic>
      <p:pic>
        <p:nvPicPr>
          <p:cNvPr id="139" name="Google Shape;139;p21"/>
          <p:cNvPicPr preferRelativeResize="0"/>
          <p:nvPr/>
        </p:nvPicPr>
        <p:blipFill rotWithShape="1">
          <a:blip r:embed="rId6">
            <a:alphaModFix/>
          </a:blip>
          <a:srcRect b="0" l="0" r="0" t="24454"/>
          <a:stretch/>
        </p:blipFill>
        <p:spPr>
          <a:xfrm>
            <a:off x="2631975" y="2672778"/>
            <a:ext cx="1083600" cy="592425"/>
          </a:xfrm>
          <a:prstGeom prst="rect">
            <a:avLst/>
          </a:prstGeom>
          <a:noFill/>
          <a:ln>
            <a:noFill/>
          </a:ln>
        </p:spPr>
      </p:pic>
      <p:pic>
        <p:nvPicPr>
          <p:cNvPr id="140" name="Google Shape;140;p21"/>
          <p:cNvPicPr preferRelativeResize="0"/>
          <p:nvPr/>
        </p:nvPicPr>
        <p:blipFill>
          <a:blip r:embed="rId7">
            <a:alphaModFix/>
          </a:blip>
          <a:stretch>
            <a:fillRect/>
          </a:stretch>
        </p:blipFill>
        <p:spPr>
          <a:xfrm>
            <a:off x="4825662" y="3374088"/>
            <a:ext cx="876363" cy="1073575"/>
          </a:xfrm>
          <a:prstGeom prst="rect">
            <a:avLst/>
          </a:prstGeom>
          <a:noFill/>
          <a:ln>
            <a:noFill/>
          </a:ln>
        </p:spPr>
      </p:pic>
      <p:pic>
        <p:nvPicPr>
          <p:cNvPr id="141" name="Google Shape;141;p21"/>
          <p:cNvPicPr preferRelativeResize="0"/>
          <p:nvPr/>
        </p:nvPicPr>
        <p:blipFill>
          <a:blip r:embed="rId8">
            <a:alphaModFix/>
          </a:blip>
          <a:stretch>
            <a:fillRect/>
          </a:stretch>
        </p:blipFill>
        <p:spPr>
          <a:xfrm>
            <a:off x="4761553" y="2822166"/>
            <a:ext cx="890322" cy="405838"/>
          </a:xfrm>
          <a:prstGeom prst="rect">
            <a:avLst/>
          </a:prstGeom>
          <a:noFill/>
          <a:ln>
            <a:noFill/>
          </a:ln>
        </p:spPr>
      </p:pic>
      <p:pic>
        <p:nvPicPr>
          <p:cNvPr id="142" name="Google Shape;142;p21"/>
          <p:cNvPicPr preferRelativeResize="0"/>
          <p:nvPr/>
        </p:nvPicPr>
        <p:blipFill>
          <a:blip r:embed="rId9">
            <a:alphaModFix/>
          </a:blip>
          <a:stretch>
            <a:fillRect/>
          </a:stretch>
        </p:blipFill>
        <p:spPr>
          <a:xfrm>
            <a:off x="2631985" y="3966432"/>
            <a:ext cx="1335484" cy="296954"/>
          </a:xfrm>
          <a:prstGeom prst="rect">
            <a:avLst/>
          </a:prstGeom>
          <a:noFill/>
          <a:ln>
            <a:noFill/>
          </a:ln>
        </p:spPr>
      </p:pic>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4" name="Google Shape;144;p21"/>
          <p:cNvSpPr txBox="1"/>
          <p:nvPr/>
        </p:nvSpPr>
        <p:spPr>
          <a:xfrm>
            <a:off x="6755100" y="2264475"/>
            <a:ext cx="1559400" cy="4059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200">
                <a:solidFill>
                  <a:srgbClr val="695D46"/>
                </a:solidFill>
              </a:rPr>
              <a:t>Coureurs de</a:t>
            </a:r>
            <a:r>
              <a:rPr lang="fr" sz="1200">
                <a:solidFill>
                  <a:srgbClr val="695D46"/>
                </a:solidFill>
              </a:rPr>
              <a:t> </a:t>
            </a:r>
            <a:r>
              <a:rPr lang="fr" sz="1200">
                <a:solidFill>
                  <a:srgbClr val="695D46"/>
                </a:solidFill>
              </a:rPr>
              <a:t>nature</a:t>
            </a:r>
            <a:endParaRPr sz="1200">
              <a:solidFill>
                <a:srgbClr val="695D46"/>
              </a:solidFill>
            </a:endParaRPr>
          </a:p>
        </p:txBody>
      </p:sp>
      <p:sp>
        <p:nvSpPr>
          <p:cNvPr id="145" name="Google Shape;145;p21"/>
          <p:cNvSpPr txBox="1"/>
          <p:nvPr/>
        </p:nvSpPr>
        <p:spPr>
          <a:xfrm>
            <a:off x="1123100" y="2285825"/>
            <a:ext cx="1140600" cy="4059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200">
                <a:solidFill>
                  <a:srgbClr val="695D46"/>
                </a:solidFill>
              </a:rPr>
              <a:t>Evénements</a:t>
            </a:r>
            <a:endParaRPr sz="1200">
              <a:solidFill>
                <a:srgbClr val="695D46"/>
              </a:solidFill>
            </a:endParaRPr>
          </a:p>
        </p:txBody>
      </p:sp>
      <p:sp>
        <p:nvSpPr>
          <p:cNvPr id="146" name="Google Shape;146;p21"/>
          <p:cNvSpPr txBox="1"/>
          <p:nvPr/>
        </p:nvSpPr>
        <p:spPr>
          <a:xfrm>
            <a:off x="4125700" y="4447700"/>
            <a:ext cx="767400" cy="4059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200">
                <a:solidFill>
                  <a:srgbClr val="695D46"/>
                </a:solidFill>
              </a:rPr>
              <a:t>Desktop</a:t>
            </a:r>
            <a:endParaRPr sz="1200">
              <a:solidFill>
                <a:srgbClr val="695D46"/>
              </a:solidFill>
            </a:endParaRPr>
          </a:p>
        </p:txBody>
      </p:sp>
      <p:sp>
        <p:nvSpPr>
          <p:cNvPr id="147" name="Google Shape;147;p21"/>
          <p:cNvSpPr txBox="1"/>
          <p:nvPr/>
        </p:nvSpPr>
        <p:spPr>
          <a:xfrm>
            <a:off x="4615650" y="493325"/>
            <a:ext cx="767400" cy="4059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600"/>
              </a:spcBef>
              <a:spcAft>
                <a:spcPts val="1000"/>
              </a:spcAft>
              <a:buNone/>
            </a:pPr>
            <a:r>
              <a:rPr lang="fr" sz="1200">
                <a:solidFill>
                  <a:srgbClr val="695D46"/>
                </a:solidFill>
              </a:rPr>
              <a:t>Mobile</a:t>
            </a:r>
            <a:endParaRPr sz="1200">
              <a:solidFill>
                <a:srgbClr val="695D4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