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6" r:id="rId4"/>
    <p:sldId id="258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per Temel" initials="AT" lastIdx="1" clrIdx="0">
    <p:extLst>
      <p:ext uri="{19B8F6BF-5375-455C-9EA6-DF929625EA0E}">
        <p15:presenceInfo xmlns:p15="http://schemas.microsoft.com/office/powerpoint/2012/main" userId="c181f250570fee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5" autoAdjust="0"/>
  </p:normalViewPr>
  <p:slideViewPr>
    <p:cSldViewPr snapToGrid="0">
      <p:cViewPr varScale="1">
        <p:scale>
          <a:sx n="108" d="100"/>
          <a:sy n="108" d="100"/>
        </p:scale>
        <p:origin x="65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7T02:31:20.43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F1B3B-7EE4-4D8B-9692-063BD914C8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33373-C379-4630-A79C-C8FED10AFF65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JobState</a:t>
          </a:r>
          <a:r>
            <a:rPr lang="tr-TR" dirty="0"/>
            <a:t>, </a:t>
          </a:r>
          <a:r>
            <a:rPr lang="tr-TR" dirty="0" err="1"/>
            <a:t>JobCity</a:t>
          </a:r>
          <a:r>
            <a:rPr lang="tr-TR" dirty="0"/>
            <a:t>, </a:t>
          </a:r>
          <a:r>
            <a:rPr lang="tr-TR" dirty="0" err="1"/>
            <a:t>JobDistrict</a:t>
          </a:r>
          <a:r>
            <a:rPr lang="tr-TR" dirty="0"/>
            <a:t>: En yüksek olan 20 tanesi seçildi</a:t>
          </a:r>
          <a:endParaRPr lang="en-US" dirty="0"/>
        </a:p>
      </dgm:t>
    </dgm:pt>
    <dgm:pt modelId="{8E6574E9-FE06-4A1E-9AE1-F831DDE30D1A}" type="parTrans" cxnId="{58049FF6-995A-4550-BAEC-FBE36480AF61}">
      <dgm:prSet/>
      <dgm:spPr/>
      <dgm:t>
        <a:bodyPr/>
        <a:lstStyle/>
        <a:p>
          <a:endParaRPr lang="en-US"/>
        </a:p>
      </dgm:t>
    </dgm:pt>
    <dgm:pt modelId="{4A707D5E-D3B4-4DC6-874A-C2CB5249BB04}" type="sibTrans" cxnId="{58049FF6-995A-4550-BAEC-FBE36480AF61}">
      <dgm:prSet/>
      <dgm:spPr/>
      <dgm:t>
        <a:bodyPr/>
        <a:lstStyle/>
        <a:p>
          <a:endParaRPr lang="en-US"/>
        </a:p>
      </dgm:t>
    </dgm:pt>
    <dgm:pt modelId="{A0B28884-DBC6-418C-B2F1-A5B78B288BC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Sayısal dağılımlar üzerinde skewness azaltılımı yapıldı</a:t>
          </a:r>
          <a:endParaRPr lang="en-US"/>
        </a:p>
      </dgm:t>
    </dgm:pt>
    <dgm:pt modelId="{6C9379F9-6175-4D87-BDF4-03B4652CF1BA}" type="parTrans" cxnId="{D24757DE-85E7-4C70-881D-F579246F484E}">
      <dgm:prSet/>
      <dgm:spPr/>
      <dgm:t>
        <a:bodyPr/>
        <a:lstStyle/>
        <a:p>
          <a:endParaRPr lang="en-US"/>
        </a:p>
      </dgm:t>
    </dgm:pt>
    <dgm:pt modelId="{3788864B-D05D-423E-8B42-AB4BC6BA4C4E}" type="sibTrans" cxnId="{D24757DE-85E7-4C70-881D-F579246F484E}">
      <dgm:prSet/>
      <dgm:spPr/>
      <dgm:t>
        <a:bodyPr/>
        <a:lstStyle/>
        <a:p>
          <a:endParaRPr lang="en-US"/>
        </a:p>
      </dgm:t>
    </dgm:pt>
    <dgm:pt modelId="{5624537D-9250-4AB3-88BF-AB452F7502E9}" type="pres">
      <dgm:prSet presAssocID="{A07F1B3B-7EE4-4D8B-9692-063BD914C89A}" presName="root" presStyleCnt="0">
        <dgm:presLayoutVars>
          <dgm:dir/>
          <dgm:resizeHandles val="exact"/>
        </dgm:presLayoutVars>
      </dgm:prSet>
      <dgm:spPr/>
    </dgm:pt>
    <dgm:pt modelId="{181C7F35-2265-469B-8492-A449A4EA6B3E}" type="pres">
      <dgm:prSet presAssocID="{F6133373-C379-4630-A79C-C8FED10AFF65}" presName="compNode" presStyleCnt="0"/>
      <dgm:spPr/>
    </dgm:pt>
    <dgm:pt modelId="{807B42A0-C2DA-4851-A9FD-62DF543A6CE3}" type="pres">
      <dgm:prSet presAssocID="{F6133373-C379-4630-A79C-C8FED10AFF65}" presName="bgRect" presStyleLbl="bgShp" presStyleIdx="0" presStyleCnt="2"/>
      <dgm:spPr/>
    </dgm:pt>
    <dgm:pt modelId="{3837DE19-4386-41A3-914C-FF59F4E92DD4}" type="pres">
      <dgm:prSet presAssocID="{F6133373-C379-4630-A79C-C8FED10AFF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yum"/>
        </a:ext>
      </dgm:extLst>
    </dgm:pt>
    <dgm:pt modelId="{4C4B4D42-F87C-44B1-93EB-9AA4B6D9324C}" type="pres">
      <dgm:prSet presAssocID="{F6133373-C379-4630-A79C-C8FED10AFF65}" presName="spaceRect" presStyleCnt="0"/>
      <dgm:spPr/>
    </dgm:pt>
    <dgm:pt modelId="{0100E10C-C703-476A-AFE6-521E6A172795}" type="pres">
      <dgm:prSet presAssocID="{F6133373-C379-4630-A79C-C8FED10AFF65}" presName="parTx" presStyleLbl="revTx" presStyleIdx="0" presStyleCnt="2">
        <dgm:presLayoutVars>
          <dgm:chMax val="0"/>
          <dgm:chPref val="0"/>
        </dgm:presLayoutVars>
      </dgm:prSet>
      <dgm:spPr/>
    </dgm:pt>
    <dgm:pt modelId="{75C81C27-6300-4267-B9E7-EB77C4C104E4}" type="pres">
      <dgm:prSet presAssocID="{4A707D5E-D3B4-4DC6-874A-C2CB5249BB04}" presName="sibTrans" presStyleCnt="0"/>
      <dgm:spPr/>
    </dgm:pt>
    <dgm:pt modelId="{DE302963-E7E7-4CA3-A1FA-CE45945466EE}" type="pres">
      <dgm:prSet presAssocID="{A0B28884-DBC6-418C-B2F1-A5B78B288BCC}" presName="compNode" presStyleCnt="0"/>
      <dgm:spPr/>
    </dgm:pt>
    <dgm:pt modelId="{5D94A9E4-3601-45B6-A4D6-14D175543AE8}" type="pres">
      <dgm:prSet presAssocID="{A0B28884-DBC6-418C-B2F1-A5B78B288BCC}" presName="bgRect" presStyleLbl="bgShp" presStyleIdx="1" presStyleCnt="2"/>
      <dgm:spPr/>
    </dgm:pt>
    <dgm:pt modelId="{4527CACD-BE33-4C1A-9EC4-499FE4E85B21}" type="pres">
      <dgm:prSet presAssocID="{A0B28884-DBC6-418C-B2F1-A5B78B288B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9703FA2A-A24B-4D3C-BBCE-E93768A24CE4}" type="pres">
      <dgm:prSet presAssocID="{A0B28884-DBC6-418C-B2F1-A5B78B288BCC}" presName="spaceRect" presStyleCnt="0"/>
      <dgm:spPr/>
    </dgm:pt>
    <dgm:pt modelId="{3C1C7764-F17A-432F-95EA-310596463EA7}" type="pres">
      <dgm:prSet presAssocID="{A0B28884-DBC6-418C-B2F1-A5B78B288BC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50B1431-06AC-4930-86ED-6093797D32E9}" type="presOf" srcId="{F6133373-C379-4630-A79C-C8FED10AFF65}" destId="{0100E10C-C703-476A-AFE6-521E6A172795}" srcOrd="0" destOrd="0" presId="urn:microsoft.com/office/officeart/2018/2/layout/IconVerticalSolidList"/>
    <dgm:cxn modelId="{67F28281-0F7B-4F50-BEC2-408FAE222771}" type="presOf" srcId="{A07F1B3B-7EE4-4D8B-9692-063BD914C89A}" destId="{5624537D-9250-4AB3-88BF-AB452F7502E9}" srcOrd="0" destOrd="0" presId="urn:microsoft.com/office/officeart/2018/2/layout/IconVerticalSolidList"/>
    <dgm:cxn modelId="{1A126C97-7361-45D5-876F-1877FF45EAB5}" type="presOf" srcId="{A0B28884-DBC6-418C-B2F1-A5B78B288BCC}" destId="{3C1C7764-F17A-432F-95EA-310596463EA7}" srcOrd="0" destOrd="0" presId="urn:microsoft.com/office/officeart/2018/2/layout/IconVerticalSolidList"/>
    <dgm:cxn modelId="{D24757DE-85E7-4C70-881D-F579246F484E}" srcId="{A07F1B3B-7EE4-4D8B-9692-063BD914C89A}" destId="{A0B28884-DBC6-418C-B2F1-A5B78B288BCC}" srcOrd="1" destOrd="0" parTransId="{6C9379F9-6175-4D87-BDF4-03B4652CF1BA}" sibTransId="{3788864B-D05D-423E-8B42-AB4BC6BA4C4E}"/>
    <dgm:cxn modelId="{58049FF6-995A-4550-BAEC-FBE36480AF61}" srcId="{A07F1B3B-7EE4-4D8B-9692-063BD914C89A}" destId="{F6133373-C379-4630-A79C-C8FED10AFF65}" srcOrd="0" destOrd="0" parTransId="{8E6574E9-FE06-4A1E-9AE1-F831DDE30D1A}" sibTransId="{4A707D5E-D3B4-4DC6-874A-C2CB5249BB04}"/>
    <dgm:cxn modelId="{255AF33E-D985-41A5-AFF0-D0654BFAD817}" type="presParOf" srcId="{5624537D-9250-4AB3-88BF-AB452F7502E9}" destId="{181C7F35-2265-469B-8492-A449A4EA6B3E}" srcOrd="0" destOrd="0" presId="urn:microsoft.com/office/officeart/2018/2/layout/IconVerticalSolidList"/>
    <dgm:cxn modelId="{FCD0206B-9DBC-4A44-A1B6-92EEF710949B}" type="presParOf" srcId="{181C7F35-2265-469B-8492-A449A4EA6B3E}" destId="{807B42A0-C2DA-4851-A9FD-62DF543A6CE3}" srcOrd="0" destOrd="0" presId="urn:microsoft.com/office/officeart/2018/2/layout/IconVerticalSolidList"/>
    <dgm:cxn modelId="{8292644D-5EBB-4285-B468-CFA593C9CFF0}" type="presParOf" srcId="{181C7F35-2265-469B-8492-A449A4EA6B3E}" destId="{3837DE19-4386-41A3-914C-FF59F4E92DD4}" srcOrd="1" destOrd="0" presId="urn:microsoft.com/office/officeart/2018/2/layout/IconVerticalSolidList"/>
    <dgm:cxn modelId="{E29A6C93-3929-4D98-B262-E12DF1EA4F47}" type="presParOf" srcId="{181C7F35-2265-469B-8492-A449A4EA6B3E}" destId="{4C4B4D42-F87C-44B1-93EB-9AA4B6D9324C}" srcOrd="2" destOrd="0" presId="urn:microsoft.com/office/officeart/2018/2/layout/IconVerticalSolidList"/>
    <dgm:cxn modelId="{31075AA4-43B8-434B-B1A8-9A381714F89D}" type="presParOf" srcId="{181C7F35-2265-469B-8492-A449A4EA6B3E}" destId="{0100E10C-C703-476A-AFE6-521E6A172795}" srcOrd="3" destOrd="0" presId="urn:microsoft.com/office/officeart/2018/2/layout/IconVerticalSolidList"/>
    <dgm:cxn modelId="{92F1BFD5-F5D0-40C0-8B89-7DF89A2255E7}" type="presParOf" srcId="{5624537D-9250-4AB3-88BF-AB452F7502E9}" destId="{75C81C27-6300-4267-B9E7-EB77C4C104E4}" srcOrd="1" destOrd="0" presId="urn:microsoft.com/office/officeart/2018/2/layout/IconVerticalSolidList"/>
    <dgm:cxn modelId="{99006468-B465-4DFD-BDE2-633DEB6E208D}" type="presParOf" srcId="{5624537D-9250-4AB3-88BF-AB452F7502E9}" destId="{DE302963-E7E7-4CA3-A1FA-CE45945466EE}" srcOrd="2" destOrd="0" presId="urn:microsoft.com/office/officeart/2018/2/layout/IconVerticalSolidList"/>
    <dgm:cxn modelId="{6F0DF45E-7793-4372-BA6C-9861AAD13C72}" type="presParOf" srcId="{DE302963-E7E7-4CA3-A1FA-CE45945466EE}" destId="{5D94A9E4-3601-45B6-A4D6-14D175543AE8}" srcOrd="0" destOrd="0" presId="urn:microsoft.com/office/officeart/2018/2/layout/IconVerticalSolidList"/>
    <dgm:cxn modelId="{E8DDE5A0-A1F8-40A6-8EF7-DB8B0298105E}" type="presParOf" srcId="{DE302963-E7E7-4CA3-A1FA-CE45945466EE}" destId="{4527CACD-BE33-4C1A-9EC4-499FE4E85B21}" srcOrd="1" destOrd="0" presId="urn:microsoft.com/office/officeart/2018/2/layout/IconVerticalSolidList"/>
    <dgm:cxn modelId="{C5902974-53C7-4342-BE75-8B8235745D9E}" type="presParOf" srcId="{DE302963-E7E7-4CA3-A1FA-CE45945466EE}" destId="{9703FA2A-A24B-4D3C-BBCE-E93768A24CE4}" srcOrd="2" destOrd="0" presId="urn:microsoft.com/office/officeart/2018/2/layout/IconVerticalSolidList"/>
    <dgm:cxn modelId="{E65247C7-3B04-4B7B-89EB-4F3478E3E63E}" type="presParOf" srcId="{DE302963-E7E7-4CA3-A1FA-CE45945466EE}" destId="{3C1C7764-F17A-432F-95EA-310596463E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F1A1B8-CFA2-407C-8577-3DA50A4E099C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299F4A0-84CD-440D-B01D-07F62F334EC5}">
      <dgm:prSet phldrT="[Metin]" custT="1"/>
      <dgm:spPr/>
      <dgm:t>
        <a:bodyPr/>
        <a:lstStyle/>
        <a:p>
          <a:r>
            <a:rPr lang="tr-TR" sz="1200" dirty="0" err="1"/>
            <a:t>Log</a:t>
          </a:r>
          <a:endParaRPr lang="en-GB" sz="1200" dirty="0"/>
        </a:p>
      </dgm:t>
    </dgm:pt>
    <dgm:pt modelId="{F16D1EDD-5598-4355-9205-F7784CB0E619}" type="parTrans" cxnId="{0DC54903-427B-428C-A99B-C23931EB5610}">
      <dgm:prSet/>
      <dgm:spPr/>
      <dgm:t>
        <a:bodyPr/>
        <a:lstStyle/>
        <a:p>
          <a:endParaRPr lang="en-GB"/>
        </a:p>
      </dgm:t>
    </dgm:pt>
    <dgm:pt modelId="{F226D958-D020-4EFB-91FA-F763DD3607A2}" type="sibTrans" cxnId="{0DC54903-427B-428C-A99B-C23931EB5610}">
      <dgm:prSet/>
      <dgm:spPr/>
      <dgm:t>
        <a:bodyPr/>
        <a:lstStyle/>
        <a:p>
          <a:endParaRPr lang="en-GB"/>
        </a:p>
      </dgm:t>
    </dgm:pt>
    <dgm:pt modelId="{806815CD-791E-4DC8-93D6-96450659ECB4}">
      <dgm:prSet phldrT="[Metin]"/>
      <dgm:spPr/>
      <dgm:t>
        <a:bodyPr/>
        <a:lstStyle/>
        <a:p>
          <a:endParaRPr lang="en-GB" dirty="0"/>
        </a:p>
      </dgm:t>
    </dgm:pt>
    <dgm:pt modelId="{9D356B3F-968B-4A5E-B42D-B93640CFE770}" type="parTrans" cxnId="{F4B54D59-173F-4783-AB14-ED1A9BDF6AC3}">
      <dgm:prSet/>
      <dgm:spPr/>
      <dgm:t>
        <a:bodyPr/>
        <a:lstStyle/>
        <a:p>
          <a:endParaRPr lang="en-GB"/>
        </a:p>
      </dgm:t>
    </dgm:pt>
    <dgm:pt modelId="{ED8AFAAB-A843-43C5-B7DD-B6F77188D51C}" type="sibTrans" cxnId="{F4B54D59-173F-4783-AB14-ED1A9BDF6AC3}">
      <dgm:prSet/>
      <dgm:spPr/>
      <dgm:t>
        <a:bodyPr/>
        <a:lstStyle/>
        <a:p>
          <a:endParaRPr lang="en-GB"/>
        </a:p>
      </dgm:t>
    </dgm:pt>
    <dgm:pt modelId="{5C09B279-BED1-4E1E-AD0B-76C5F2867729}" type="pres">
      <dgm:prSet presAssocID="{24F1A1B8-CFA2-407C-8577-3DA50A4E099C}" presName="Name0" presStyleCnt="0">
        <dgm:presLayoutVars>
          <dgm:dir/>
          <dgm:animLvl val="lvl"/>
          <dgm:resizeHandles val="exact"/>
        </dgm:presLayoutVars>
      </dgm:prSet>
      <dgm:spPr/>
    </dgm:pt>
    <dgm:pt modelId="{6D52BCC1-39D1-4CEB-B750-E6A218016F6F}" type="pres">
      <dgm:prSet presAssocID="{24F1A1B8-CFA2-407C-8577-3DA50A4E099C}" presName="dummy" presStyleCnt="0"/>
      <dgm:spPr/>
    </dgm:pt>
    <dgm:pt modelId="{963D3FE8-C368-4CD2-8315-4B9363D99BEC}" type="pres">
      <dgm:prSet presAssocID="{24F1A1B8-CFA2-407C-8577-3DA50A4E099C}" presName="linH" presStyleCnt="0"/>
      <dgm:spPr/>
    </dgm:pt>
    <dgm:pt modelId="{3753C424-3349-4823-A749-7DDA1B105F29}" type="pres">
      <dgm:prSet presAssocID="{24F1A1B8-CFA2-407C-8577-3DA50A4E099C}" presName="padding1" presStyleCnt="0"/>
      <dgm:spPr/>
    </dgm:pt>
    <dgm:pt modelId="{30358821-5718-44FE-8F1B-1B32F4417950}" type="pres">
      <dgm:prSet presAssocID="{2299F4A0-84CD-440D-B01D-07F62F334EC5}" presName="linV" presStyleCnt="0"/>
      <dgm:spPr/>
    </dgm:pt>
    <dgm:pt modelId="{A5C00C49-E779-4F76-8DC8-EF9FC9525F97}" type="pres">
      <dgm:prSet presAssocID="{2299F4A0-84CD-440D-B01D-07F62F334EC5}" presName="spVertical1" presStyleCnt="0"/>
      <dgm:spPr/>
    </dgm:pt>
    <dgm:pt modelId="{128C878A-16C5-46F2-848D-9DE5DAC428F0}" type="pres">
      <dgm:prSet presAssocID="{2299F4A0-84CD-440D-B01D-07F62F334EC5}" presName="parTx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5D35224-8112-4E84-AB3D-FF1E0C592271}" type="pres">
      <dgm:prSet presAssocID="{2299F4A0-84CD-440D-B01D-07F62F334EC5}" presName="spVertical2" presStyleCnt="0"/>
      <dgm:spPr/>
    </dgm:pt>
    <dgm:pt modelId="{193A47A1-B1EF-48D4-AFE8-A814BFFABA35}" type="pres">
      <dgm:prSet presAssocID="{2299F4A0-84CD-440D-B01D-07F62F334EC5}" presName="spVertical3" presStyleCnt="0"/>
      <dgm:spPr/>
    </dgm:pt>
    <dgm:pt modelId="{3123BB70-9941-4362-A93B-94248E03036C}" type="pres">
      <dgm:prSet presAssocID="{F226D958-D020-4EFB-91FA-F763DD3607A2}" presName="space" presStyleCnt="0"/>
      <dgm:spPr/>
    </dgm:pt>
    <dgm:pt modelId="{0F9059A2-08AD-4B0A-A7F7-15A8F37A6D96}" type="pres">
      <dgm:prSet presAssocID="{806815CD-791E-4DC8-93D6-96450659ECB4}" presName="linV" presStyleCnt="0"/>
      <dgm:spPr/>
    </dgm:pt>
    <dgm:pt modelId="{ED9F0B37-7A26-4B8B-9E88-C4C9AC8E98EC}" type="pres">
      <dgm:prSet presAssocID="{806815CD-791E-4DC8-93D6-96450659ECB4}" presName="spVertical1" presStyleCnt="0"/>
      <dgm:spPr/>
    </dgm:pt>
    <dgm:pt modelId="{E1C849B4-213E-4797-8D3D-9432A6B471DD}" type="pres">
      <dgm:prSet presAssocID="{806815CD-791E-4DC8-93D6-96450659ECB4}" presName="parTx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A0C0FB0-E1D9-4C6C-9B25-390F05E07F97}" type="pres">
      <dgm:prSet presAssocID="{806815CD-791E-4DC8-93D6-96450659ECB4}" presName="spVertical2" presStyleCnt="0"/>
      <dgm:spPr/>
    </dgm:pt>
    <dgm:pt modelId="{C75EA69E-B48E-48B6-886B-71ED8800DB91}" type="pres">
      <dgm:prSet presAssocID="{806815CD-791E-4DC8-93D6-96450659ECB4}" presName="spVertical3" presStyleCnt="0"/>
      <dgm:spPr/>
    </dgm:pt>
    <dgm:pt modelId="{4545C4E5-F9F2-4EF1-B8B5-BC483759D637}" type="pres">
      <dgm:prSet presAssocID="{24F1A1B8-CFA2-407C-8577-3DA50A4E099C}" presName="padding2" presStyleCnt="0"/>
      <dgm:spPr/>
    </dgm:pt>
    <dgm:pt modelId="{126CE603-061C-4830-AA4F-16C75F239A90}" type="pres">
      <dgm:prSet presAssocID="{24F1A1B8-CFA2-407C-8577-3DA50A4E099C}" presName="negArrow" presStyleCnt="0"/>
      <dgm:spPr/>
    </dgm:pt>
    <dgm:pt modelId="{EB53832A-4B30-426E-9270-64AE165028AC}" type="pres">
      <dgm:prSet presAssocID="{24F1A1B8-CFA2-407C-8577-3DA50A4E099C}" presName="backgroundArrow" presStyleLbl="node1" presStyleIdx="0" presStyleCnt="1" custLinFactX="20150" custLinFactY="154138" custLinFactNeighborX="100000" custLinFactNeighborY="200000"/>
      <dgm:spPr>
        <a:solidFill>
          <a:schemeClr val="bg2"/>
        </a:solidFill>
      </dgm:spPr>
    </dgm:pt>
  </dgm:ptLst>
  <dgm:cxnLst>
    <dgm:cxn modelId="{0DC54903-427B-428C-A99B-C23931EB5610}" srcId="{24F1A1B8-CFA2-407C-8577-3DA50A4E099C}" destId="{2299F4A0-84CD-440D-B01D-07F62F334EC5}" srcOrd="0" destOrd="0" parTransId="{F16D1EDD-5598-4355-9205-F7784CB0E619}" sibTransId="{F226D958-D020-4EFB-91FA-F763DD3607A2}"/>
    <dgm:cxn modelId="{A7E5E526-EF27-4A46-9770-FCDCA6B7A9E5}" type="presOf" srcId="{806815CD-791E-4DC8-93D6-96450659ECB4}" destId="{E1C849B4-213E-4797-8D3D-9432A6B471DD}" srcOrd="0" destOrd="0" presId="urn:microsoft.com/office/officeart/2005/8/layout/hProcess3"/>
    <dgm:cxn modelId="{C81C5729-5DD5-4B84-96F9-3F2DB51ED67E}" type="presOf" srcId="{2299F4A0-84CD-440D-B01D-07F62F334EC5}" destId="{128C878A-16C5-46F2-848D-9DE5DAC428F0}" srcOrd="0" destOrd="0" presId="urn:microsoft.com/office/officeart/2005/8/layout/hProcess3"/>
    <dgm:cxn modelId="{F4B54D59-173F-4783-AB14-ED1A9BDF6AC3}" srcId="{24F1A1B8-CFA2-407C-8577-3DA50A4E099C}" destId="{806815CD-791E-4DC8-93D6-96450659ECB4}" srcOrd="1" destOrd="0" parTransId="{9D356B3F-968B-4A5E-B42D-B93640CFE770}" sibTransId="{ED8AFAAB-A843-43C5-B7DD-B6F77188D51C}"/>
    <dgm:cxn modelId="{5BD69987-BEA4-4BFD-9923-83FB2B40B80C}" type="presOf" srcId="{24F1A1B8-CFA2-407C-8577-3DA50A4E099C}" destId="{5C09B279-BED1-4E1E-AD0B-76C5F2867729}" srcOrd="0" destOrd="0" presId="urn:microsoft.com/office/officeart/2005/8/layout/hProcess3"/>
    <dgm:cxn modelId="{B6DE1CAA-79A1-4534-8E65-81A6DF775E7E}" type="presParOf" srcId="{5C09B279-BED1-4E1E-AD0B-76C5F2867729}" destId="{6D52BCC1-39D1-4CEB-B750-E6A218016F6F}" srcOrd="0" destOrd="0" presId="urn:microsoft.com/office/officeart/2005/8/layout/hProcess3"/>
    <dgm:cxn modelId="{0EDF0263-F620-42AE-A8A4-CEFFCE20703E}" type="presParOf" srcId="{5C09B279-BED1-4E1E-AD0B-76C5F2867729}" destId="{963D3FE8-C368-4CD2-8315-4B9363D99BEC}" srcOrd="1" destOrd="0" presId="urn:microsoft.com/office/officeart/2005/8/layout/hProcess3"/>
    <dgm:cxn modelId="{60ABF520-9712-49E3-8505-1B2EB2D5566E}" type="presParOf" srcId="{963D3FE8-C368-4CD2-8315-4B9363D99BEC}" destId="{3753C424-3349-4823-A749-7DDA1B105F29}" srcOrd="0" destOrd="0" presId="urn:microsoft.com/office/officeart/2005/8/layout/hProcess3"/>
    <dgm:cxn modelId="{6BD45569-9E4D-4707-A61F-7E3D8C40734D}" type="presParOf" srcId="{963D3FE8-C368-4CD2-8315-4B9363D99BEC}" destId="{30358821-5718-44FE-8F1B-1B32F4417950}" srcOrd="1" destOrd="0" presId="urn:microsoft.com/office/officeart/2005/8/layout/hProcess3"/>
    <dgm:cxn modelId="{3DF3E6E4-9636-431F-8CFB-3A65EDA8E180}" type="presParOf" srcId="{30358821-5718-44FE-8F1B-1B32F4417950}" destId="{A5C00C49-E779-4F76-8DC8-EF9FC9525F97}" srcOrd="0" destOrd="0" presId="urn:microsoft.com/office/officeart/2005/8/layout/hProcess3"/>
    <dgm:cxn modelId="{B5EB3349-2F8A-4095-A45C-986F292C07F2}" type="presParOf" srcId="{30358821-5718-44FE-8F1B-1B32F4417950}" destId="{128C878A-16C5-46F2-848D-9DE5DAC428F0}" srcOrd="1" destOrd="0" presId="urn:microsoft.com/office/officeart/2005/8/layout/hProcess3"/>
    <dgm:cxn modelId="{62508437-9529-4042-9D2B-496685B62533}" type="presParOf" srcId="{30358821-5718-44FE-8F1B-1B32F4417950}" destId="{75D35224-8112-4E84-AB3D-FF1E0C592271}" srcOrd="2" destOrd="0" presId="urn:microsoft.com/office/officeart/2005/8/layout/hProcess3"/>
    <dgm:cxn modelId="{471502FD-898C-49B6-8DBA-9DF9410E7F22}" type="presParOf" srcId="{30358821-5718-44FE-8F1B-1B32F4417950}" destId="{193A47A1-B1EF-48D4-AFE8-A814BFFABA35}" srcOrd="3" destOrd="0" presId="urn:microsoft.com/office/officeart/2005/8/layout/hProcess3"/>
    <dgm:cxn modelId="{661AAF8D-5F45-4786-AACC-F75F93AB8D9B}" type="presParOf" srcId="{963D3FE8-C368-4CD2-8315-4B9363D99BEC}" destId="{3123BB70-9941-4362-A93B-94248E03036C}" srcOrd="2" destOrd="0" presId="urn:microsoft.com/office/officeart/2005/8/layout/hProcess3"/>
    <dgm:cxn modelId="{D17FA1F9-802C-45A7-AABF-B341D3B2139F}" type="presParOf" srcId="{963D3FE8-C368-4CD2-8315-4B9363D99BEC}" destId="{0F9059A2-08AD-4B0A-A7F7-15A8F37A6D96}" srcOrd="3" destOrd="0" presId="urn:microsoft.com/office/officeart/2005/8/layout/hProcess3"/>
    <dgm:cxn modelId="{6B6AAB07-6E7D-4743-BD59-C5CA873D6350}" type="presParOf" srcId="{0F9059A2-08AD-4B0A-A7F7-15A8F37A6D96}" destId="{ED9F0B37-7A26-4B8B-9E88-C4C9AC8E98EC}" srcOrd="0" destOrd="0" presId="urn:microsoft.com/office/officeart/2005/8/layout/hProcess3"/>
    <dgm:cxn modelId="{E923818C-62C4-49CA-AB3F-97B094236AA6}" type="presParOf" srcId="{0F9059A2-08AD-4B0A-A7F7-15A8F37A6D96}" destId="{E1C849B4-213E-4797-8D3D-9432A6B471DD}" srcOrd="1" destOrd="0" presId="urn:microsoft.com/office/officeart/2005/8/layout/hProcess3"/>
    <dgm:cxn modelId="{EF5AD5C1-FCE8-4134-9C6A-B749D481F951}" type="presParOf" srcId="{0F9059A2-08AD-4B0A-A7F7-15A8F37A6D96}" destId="{CA0C0FB0-E1D9-4C6C-9B25-390F05E07F97}" srcOrd="2" destOrd="0" presId="urn:microsoft.com/office/officeart/2005/8/layout/hProcess3"/>
    <dgm:cxn modelId="{B1816ACE-1208-4C2B-AC20-1F8A916B88F7}" type="presParOf" srcId="{0F9059A2-08AD-4B0A-A7F7-15A8F37A6D96}" destId="{C75EA69E-B48E-48B6-886B-71ED8800DB91}" srcOrd="3" destOrd="0" presId="urn:microsoft.com/office/officeart/2005/8/layout/hProcess3"/>
    <dgm:cxn modelId="{FB8D8EE9-2BFD-4454-9C98-F717E71108FD}" type="presParOf" srcId="{963D3FE8-C368-4CD2-8315-4B9363D99BEC}" destId="{4545C4E5-F9F2-4EF1-B8B5-BC483759D637}" srcOrd="4" destOrd="0" presId="urn:microsoft.com/office/officeart/2005/8/layout/hProcess3"/>
    <dgm:cxn modelId="{1565F229-9151-4B4B-8135-26806D0BB28B}" type="presParOf" srcId="{963D3FE8-C368-4CD2-8315-4B9363D99BEC}" destId="{126CE603-061C-4830-AA4F-16C75F239A90}" srcOrd="5" destOrd="0" presId="urn:microsoft.com/office/officeart/2005/8/layout/hProcess3"/>
    <dgm:cxn modelId="{4EEB9870-13FE-443D-AA5A-F31ACE14AE55}" type="presParOf" srcId="{963D3FE8-C368-4CD2-8315-4B9363D99BEC}" destId="{EB53832A-4B30-426E-9270-64AE165028AC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B42A0-C2DA-4851-A9FD-62DF543A6CE3}">
      <dsp:nvSpPr>
        <dsp:cNvPr id="0" name=""/>
        <dsp:cNvSpPr/>
      </dsp:nvSpPr>
      <dsp:spPr>
        <a:xfrm>
          <a:off x="0" y="540108"/>
          <a:ext cx="8850820" cy="9971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7DE19-4386-41A3-914C-FF59F4E92DD4}">
      <dsp:nvSpPr>
        <dsp:cNvPr id="0" name=""/>
        <dsp:cNvSpPr/>
      </dsp:nvSpPr>
      <dsp:spPr>
        <a:xfrm>
          <a:off x="301629" y="764461"/>
          <a:ext cx="548417" cy="54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0E10C-C703-476A-AFE6-521E6A172795}">
      <dsp:nvSpPr>
        <dsp:cNvPr id="0" name=""/>
        <dsp:cNvSpPr/>
      </dsp:nvSpPr>
      <dsp:spPr>
        <a:xfrm>
          <a:off x="1151677" y="540108"/>
          <a:ext cx="7699142" cy="997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 err="1"/>
            <a:t>JobState</a:t>
          </a:r>
          <a:r>
            <a:rPr lang="tr-TR" sz="2500" kern="1200" dirty="0"/>
            <a:t>, </a:t>
          </a:r>
          <a:r>
            <a:rPr lang="tr-TR" sz="2500" kern="1200" dirty="0" err="1"/>
            <a:t>JobCity</a:t>
          </a:r>
          <a:r>
            <a:rPr lang="tr-TR" sz="2500" kern="1200" dirty="0"/>
            <a:t>, </a:t>
          </a:r>
          <a:r>
            <a:rPr lang="tr-TR" sz="2500" kern="1200" dirty="0" err="1"/>
            <a:t>JobDistrict</a:t>
          </a:r>
          <a:r>
            <a:rPr lang="tr-TR" sz="2500" kern="1200" dirty="0"/>
            <a:t>: En yüksek olan 20 tanesi seçildi</a:t>
          </a:r>
          <a:endParaRPr lang="en-US" sz="2500" kern="1200" dirty="0"/>
        </a:p>
      </dsp:txBody>
      <dsp:txXfrm>
        <a:off x="1151677" y="540108"/>
        <a:ext cx="7699142" cy="997123"/>
      </dsp:txXfrm>
    </dsp:sp>
    <dsp:sp modelId="{5D94A9E4-3601-45B6-A4D6-14D175543AE8}">
      <dsp:nvSpPr>
        <dsp:cNvPr id="0" name=""/>
        <dsp:cNvSpPr/>
      </dsp:nvSpPr>
      <dsp:spPr>
        <a:xfrm>
          <a:off x="0" y="1786512"/>
          <a:ext cx="8850820" cy="9971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7CACD-BE33-4C1A-9EC4-499FE4E85B21}">
      <dsp:nvSpPr>
        <dsp:cNvPr id="0" name=""/>
        <dsp:cNvSpPr/>
      </dsp:nvSpPr>
      <dsp:spPr>
        <a:xfrm>
          <a:off x="301629" y="2010865"/>
          <a:ext cx="548417" cy="548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C7764-F17A-432F-95EA-310596463EA7}">
      <dsp:nvSpPr>
        <dsp:cNvPr id="0" name=""/>
        <dsp:cNvSpPr/>
      </dsp:nvSpPr>
      <dsp:spPr>
        <a:xfrm>
          <a:off x="1151677" y="1786512"/>
          <a:ext cx="7699142" cy="997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Sayısal dağılımlar üzerinde skewness azaltılımı yapıldı</a:t>
          </a:r>
          <a:endParaRPr lang="en-US" sz="2500" kern="1200"/>
        </a:p>
      </dsp:txBody>
      <dsp:txXfrm>
        <a:off x="1151677" y="1786512"/>
        <a:ext cx="7699142" cy="997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3832A-4B30-426E-9270-64AE165028AC}">
      <dsp:nvSpPr>
        <dsp:cNvPr id="0" name=""/>
        <dsp:cNvSpPr/>
      </dsp:nvSpPr>
      <dsp:spPr>
        <a:xfrm>
          <a:off x="0" y="8100"/>
          <a:ext cx="1057462" cy="792000"/>
        </a:xfrm>
        <a:prstGeom prst="rightArrow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849B4-213E-4797-8D3D-9432A6B471DD}">
      <dsp:nvSpPr>
        <dsp:cNvPr id="0" name=""/>
        <dsp:cNvSpPr/>
      </dsp:nvSpPr>
      <dsp:spPr>
        <a:xfrm>
          <a:off x="557749" y="202050"/>
          <a:ext cx="393966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557749" y="202050"/>
        <a:ext cx="393966" cy="396000"/>
      </dsp:txXfrm>
    </dsp:sp>
    <dsp:sp modelId="{128C878A-16C5-46F2-848D-9DE5DAC428F0}">
      <dsp:nvSpPr>
        <dsp:cNvPr id="0" name=""/>
        <dsp:cNvSpPr/>
      </dsp:nvSpPr>
      <dsp:spPr>
        <a:xfrm>
          <a:off x="84989" y="202050"/>
          <a:ext cx="393966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 err="1"/>
            <a:t>Log</a:t>
          </a:r>
          <a:endParaRPr lang="en-GB" sz="1200" kern="1200" dirty="0"/>
        </a:p>
      </dsp:txBody>
      <dsp:txXfrm>
        <a:off x="84989" y="202050"/>
        <a:ext cx="393966" cy="39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E5C6B1EB-AAAC-4749-8A25-A077642D2D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DAF59AA-AC00-4C0A-A6B0-3A8F5AFD4E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A1BE6-7C61-47C0-85FB-5968EA274989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5F12C5A-8E53-4672-9E04-EBC96FDE20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33797D5-285F-4F5B-9BB8-188582A2E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CCB5-90F0-474A-A7C8-728A650E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652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342DD-FCC9-4EF2-80DB-7197C1A2D5B1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ECB89-3810-441C-9775-5C97647AF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34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75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3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802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558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324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38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32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0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95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35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43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261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5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39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669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4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7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FAAB83-E4B0-4513-9536-B85B4D244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232" y="1679463"/>
            <a:ext cx="8005553" cy="1888444"/>
          </a:xfrm>
        </p:spPr>
        <p:txBody>
          <a:bodyPr>
            <a:noAutofit/>
          </a:bodyPr>
          <a:lstStyle/>
          <a:p>
            <a:pPr algn="l"/>
            <a:r>
              <a:rPr lang="tr-TR" sz="12000" dirty="0">
                <a:solidFill>
                  <a:srgbClr val="FFFFFF"/>
                </a:solidFill>
              </a:rPr>
              <a:t>DATATHON</a:t>
            </a:r>
            <a:endParaRPr lang="en-GB" sz="12000" dirty="0">
              <a:solidFill>
                <a:srgbClr val="FFFFFF"/>
              </a:solidFill>
            </a:endParaRPr>
          </a:p>
        </p:txBody>
      </p:sp>
      <p:pic>
        <p:nvPicPr>
          <p:cNvPr id="13" name="Resim 12" descr="ok içeren bir resim&#10;&#10;Açıklama otomatik olarak oluşturuldu">
            <a:extLst>
              <a:ext uri="{FF2B5EF4-FFF2-40B4-BE49-F238E27FC236}">
                <a16:creationId xmlns:a16="http://schemas.microsoft.com/office/drawing/2014/main" id="{68219E32-6EDF-441C-AA64-0D2894778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29" y="84325"/>
            <a:ext cx="1019998" cy="1019998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0F6EC306-B417-4C8C-AF2B-DBCC44F72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799" y="158201"/>
            <a:ext cx="2712725" cy="872245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47E0AF09-248E-4BDB-87D0-512D4878D3AD}"/>
              </a:ext>
            </a:extLst>
          </p:cNvPr>
          <p:cNvSpPr txBox="1"/>
          <p:nvPr/>
        </p:nvSpPr>
        <p:spPr>
          <a:xfrm>
            <a:off x="4439119" y="3429000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/>
              <a:t>07.03.2021</a:t>
            </a:r>
            <a:endParaRPr lang="en-GB" sz="2800" dirty="0"/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50B579B5-B1EF-4B8B-81A5-F7A209CC56F9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4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0006A4BF-F6FD-463A-85F2-4075B76A1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02" y="1386865"/>
            <a:ext cx="4621395" cy="4621395"/>
          </a:xfrm>
        </p:spPr>
      </p:pic>
      <p:sp>
        <p:nvSpPr>
          <p:cNvPr id="5" name="Başlık 4">
            <a:extLst>
              <a:ext uri="{FF2B5EF4-FFF2-40B4-BE49-F238E27FC236}">
                <a16:creationId xmlns:a16="http://schemas.microsoft.com/office/drawing/2014/main" id="{BD7FB840-70F2-46C4-B741-793C7BF2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SORU-CEVAP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6DCFB933-51BB-4C0A-84B4-764E7901F572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11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3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E64FC-9D9E-4D77-8F04-B6BD1E19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9860" y="2760712"/>
            <a:ext cx="12671720" cy="1336575"/>
          </a:xfrm>
        </p:spPr>
        <p:txBody>
          <a:bodyPr>
            <a:normAutofit/>
          </a:bodyPr>
          <a:lstStyle/>
          <a:p>
            <a:pPr algn="ctr"/>
            <a:r>
              <a:rPr lang="tr-TR" sz="7200" dirty="0">
                <a:solidFill>
                  <a:schemeClr val="bg1"/>
                </a:solidFill>
              </a:rPr>
              <a:t>TEŞEKKÜRLER</a:t>
            </a:r>
            <a:endParaRPr lang="en-GB" sz="7200" dirty="0">
              <a:solidFill>
                <a:schemeClr val="bg1"/>
              </a:solidFill>
            </a:endParaRPr>
          </a:p>
        </p:txBody>
      </p:sp>
      <p:pic>
        <p:nvPicPr>
          <p:cNvPr id="4" name="Resim 3" descr="ok içeren bir resim&#10;&#10;Açıklama otomatik olarak oluşturuldu">
            <a:extLst>
              <a:ext uri="{FF2B5EF4-FFF2-40B4-BE49-F238E27FC236}">
                <a16:creationId xmlns:a16="http://schemas.microsoft.com/office/drawing/2014/main" id="{6CDA42E8-475E-4BCC-9EE0-C9D7D933A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89" y="161327"/>
            <a:ext cx="1019998" cy="101999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9060DED-1493-4387-8752-6A145831B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74" y="235203"/>
            <a:ext cx="2712725" cy="872245"/>
          </a:xfrm>
          <a:prstGeom prst="rect">
            <a:avLst/>
          </a:prstGeo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E16C7D50-FE92-4D3D-A532-A854052A4D62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12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6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B87ED8-A3DD-42EA-8632-FEE30287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9" y="388219"/>
            <a:ext cx="8609859" cy="932581"/>
          </a:xfrm>
        </p:spPr>
        <p:txBody>
          <a:bodyPr>
            <a:normAutofit fontScale="90000"/>
          </a:bodyPr>
          <a:lstStyle/>
          <a:p>
            <a:r>
              <a:rPr lang="tr-TR" sz="5300" dirty="0">
                <a:solidFill>
                  <a:schemeClr val="bg1"/>
                </a:solidFill>
              </a:rPr>
              <a:t>İÇERİK</a:t>
            </a:r>
            <a:br>
              <a:rPr lang="tr-TR" dirty="0">
                <a:solidFill>
                  <a:schemeClr val="bg1"/>
                </a:solidFill>
              </a:rPr>
            </a:b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1- Problem tanımı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2- Yarışmada ilerleme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	2.1- Veriyi inceleme ve anlama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	2.2- Öznitelik seçimi ve yeni öznitelikler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	2.3- Veriyi uygun hale getirme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	2.4- </a:t>
            </a:r>
            <a:r>
              <a:rPr lang="tr-TR" sz="3200" dirty="0" err="1">
                <a:solidFill>
                  <a:schemeClr val="bg1"/>
                </a:solidFill>
              </a:rPr>
              <a:t>Sampling</a:t>
            </a:r>
            <a:r>
              <a:rPr lang="tr-TR" sz="3200" dirty="0">
                <a:solidFill>
                  <a:schemeClr val="bg1"/>
                </a:solidFill>
              </a:rPr>
              <a:t> &amp; </a:t>
            </a:r>
            <a:r>
              <a:rPr lang="tr-TR" sz="3200" dirty="0" err="1">
                <a:solidFill>
                  <a:schemeClr val="bg1"/>
                </a:solidFill>
              </a:rPr>
              <a:t>Weights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	2.5- Model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3- </a:t>
            </a:r>
            <a:r>
              <a:rPr lang="tr-TR" sz="3100" dirty="0" err="1">
                <a:solidFill>
                  <a:schemeClr val="bg1"/>
                </a:solidFill>
              </a:rPr>
              <a:t>Tahminleme</a:t>
            </a:r>
            <a:r>
              <a:rPr lang="tr-TR" sz="3100" dirty="0">
                <a:solidFill>
                  <a:schemeClr val="bg1"/>
                </a:solidFill>
              </a:rPr>
              <a:t> nasıl işimize yarar?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4- Soru-Cevap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5- Bitiş</a:t>
            </a:r>
            <a:endParaRPr lang="en-GB" sz="2700" dirty="0">
              <a:solidFill>
                <a:schemeClr val="bg1"/>
              </a:solidFill>
            </a:endParaRP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3DE1D225-A685-477D-8B3F-96ED0CFA0263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3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A88767-0EDF-49C7-B0A5-957DB506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>
                <a:solidFill>
                  <a:schemeClr val="bg1"/>
                </a:solidFill>
              </a:rPr>
              <a:t>Problem tanımı</a:t>
            </a:r>
            <a:endParaRPr lang="en-GB" dirty="0"/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4E010D67-C7B9-4FE5-BD63-028D7AC01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98" y="1538832"/>
            <a:ext cx="9586204" cy="4878524"/>
          </a:xfr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2F96676C-442D-412B-96B6-057CAF55146E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4831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3683D5D3-150C-4483-A526-254297AF7A43}"/>
              </a:ext>
            </a:extLst>
          </p:cNvPr>
          <p:cNvSpPr txBox="1"/>
          <p:nvPr/>
        </p:nvSpPr>
        <p:spPr>
          <a:xfrm>
            <a:off x="845789" y="378368"/>
            <a:ext cx="7337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Veriyi inceleme ve anlama</a:t>
            </a:r>
            <a:endParaRPr lang="en-GB" sz="3600" i="1" dirty="0">
              <a:solidFill>
                <a:schemeClr val="bg1"/>
              </a:solidFill>
            </a:endParaRPr>
          </a:p>
        </p:txBody>
      </p:sp>
      <p:pic>
        <p:nvPicPr>
          <p:cNvPr id="14" name="Resim 13" descr="ok içeren bir resim&#10;&#10;Açıklama otomatik olarak oluşturuldu">
            <a:extLst>
              <a:ext uri="{FF2B5EF4-FFF2-40B4-BE49-F238E27FC236}">
                <a16:creationId xmlns:a16="http://schemas.microsoft.com/office/drawing/2014/main" id="{4B3AC1B6-3F2E-4A5D-9DBF-910E19C1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29" y="84325"/>
            <a:ext cx="1019998" cy="101999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20DBE111-E059-43BA-916D-DE4461E3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014" y="158201"/>
            <a:ext cx="2712725" cy="872245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86131008-6D1D-41E3-83E6-664694F17E2D}"/>
              </a:ext>
            </a:extLst>
          </p:cNvPr>
          <p:cNvSpPr txBox="1"/>
          <p:nvPr/>
        </p:nvSpPr>
        <p:spPr>
          <a:xfrm>
            <a:off x="377880" y="4110712"/>
            <a:ext cx="104589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i="1" dirty="0"/>
              <a:t>-</a:t>
            </a:r>
            <a:r>
              <a:rPr lang="tr-TR" sz="3200" i="1" dirty="0" err="1"/>
              <a:t>Imbalance</a:t>
            </a:r>
            <a:r>
              <a:rPr lang="tr-TR" sz="3200" i="1" dirty="0"/>
              <a:t> </a:t>
            </a:r>
          </a:p>
          <a:p>
            <a:r>
              <a:rPr lang="tr-TR" sz="3200" i="1" dirty="0"/>
              <a:t>-Veri dağılımların kontrol edilmesi</a:t>
            </a:r>
          </a:p>
          <a:p>
            <a:r>
              <a:rPr lang="tr-TR" sz="3200" i="1" dirty="0"/>
              <a:t>-Verileri doğrulama</a:t>
            </a:r>
          </a:p>
          <a:p>
            <a:r>
              <a:rPr lang="tr-TR" sz="3200" i="1" dirty="0"/>
              <a:t>	- </a:t>
            </a:r>
            <a:r>
              <a:rPr lang="tr-TR" sz="3200" i="1" dirty="0" err="1"/>
              <a:t>Price</a:t>
            </a:r>
            <a:r>
              <a:rPr lang="tr-TR" sz="3200" i="1" dirty="0"/>
              <a:t> &lt; 0</a:t>
            </a:r>
          </a:p>
          <a:p>
            <a:r>
              <a:rPr lang="tr-TR" sz="3200" i="1" dirty="0"/>
              <a:t>	- </a:t>
            </a:r>
            <a:r>
              <a:rPr lang="tr-TR" sz="3200" i="1" dirty="0" err="1"/>
              <a:t>Startdate</a:t>
            </a:r>
            <a:r>
              <a:rPr lang="tr-TR" sz="3200" i="1" dirty="0"/>
              <a:t> &lt; </a:t>
            </a:r>
            <a:r>
              <a:rPr lang="tr-TR" sz="3200" i="1" dirty="0" err="1"/>
              <a:t>Createdate</a:t>
            </a:r>
            <a:endParaRPr lang="tr-TR" sz="3200" i="1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A12F9958-54C7-429E-8F51-750040361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0" y="1213438"/>
            <a:ext cx="4019394" cy="235221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333F1AC5-13BB-47DB-B35A-672DDC345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91" y="1191420"/>
            <a:ext cx="3775471" cy="2352213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EE24A831-1D58-4B58-A935-D9A277BC5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48" y="1208129"/>
            <a:ext cx="3751520" cy="2352212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DC5CE59A-3013-495B-87FE-85465A228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72" y="3878845"/>
            <a:ext cx="3806307" cy="2352212"/>
          </a:xfrm>
          <a:prstGeom prst="rect">
            <a:avLst/>
          </a:prstGeom>
        </p:spPr>
      </p:pic>
      <p:sp>
        <p:nvSpPr>
          <p:cNvPr id="12" name="Başlık 1">
            <a:extLst>
              <a:ext uri="{FF2B5EF4-FFF2-40B4-BE49-F238E27FC236}">
                <a16:creationId xmlns:a16="http://schemas.microsoft.com/office/drawing/2014/main" id="{7F92F455-C5A6-4177-AD9B-B4E659E12624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6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E64FC-9D9E-4D77-8F04-B6BD1E19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99462"/>
            <a:ext cx="8596668" cy="132080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Öznitelik seçimi ve yeni öznitelikler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ED8D6E-BA66-45C9-B360-172B6174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84" y="856078"/>
            <a:ext cx="9078059" cy="4595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 err="1">
                <a:solidFill>
                  <a:schemeClr val="bg1"/>
                </a:solidFill>
              </a:rPr>
              <a:t>Day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interval</a:t>
            </a:r>
            <a:r>
              <a:rPr lang="tr-TR" sz="2800" dirty="0">
                <a:solidFill>
                  <a:schemeClr val="bg1"/>
                </a:solidFill>
              </a:rPr>
              <a:t>: </a:t>
            </a:r>
            <a:r>
              <a:rPr lang="tr-TR" sz="2800" dirty="0" err="1">
                <a:solidFill>
                  <a:schemeClr val="bg1"/>
                </a:solidFill>
              </a:rPr>
              <a:t>JobStartDate</a:t>
            </a:r>
            <a:r>
              <a:rPr lang="tr-TR" sz="2800" dirty="0">
                <a:solidFill>
                  <a:schemeClr val="bg1"/>
                </a:solidFill>
              </a:rPr>
              <a:t> – </a:t>
            </a:r>
            <a:r>
              <a:rPr lang="tr-TR" sz="2800" dirty="0" err="1">
                <a:solidFill>
                  <a:schemeClr val="bg1"/>
                </a:solidFill>
              </a:rPr>
              <a:t>JobCreateDate</a:t>
            </a:r>
            <a:endParaRPr lang="tr-TR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2800" dirty="0" err="1">
                <a:solidFill>
                  <a:schemeClr val="bg1"/>
                </a:solidFill>
              </a:rPr>
              <a:t>Percentage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filled</a:t>
            </a:r>
            <a:r>
              <a:rPr lang="tr-TR" sz="2800" dirty="0">
                <a:solidFill>
                  <a:schemeClr val="bg1"/>
                </a:solidFill>
              </a:rPr>
              <a:t>: Müşteri soruların yüzde kaçını cevapladı</a:t>
            </a:r>
          </a:p>
          <a:p>
            <a:pPr marL="0" indent="0">
              <a:buNone/>
            </a:pPr>
            <a:r>
              <a:rPr lang="tr-TR" sz="2800" dirty="0" err="1">
                <a:solidFill>
                  <a:schemeClr val="bg1"/>
                </a:solidFill>
              </a:rPr>
              <a:t>Quarter</a:t>
            </a:r>
            <a:r>
              <a:rPr lang="tr-TR" sz="2800" dirty="0">
                <a:solidFill>
                  <a:schemeClr val="bg1"/>
                </a:solidFill>
              </a:rPr>
              <a:t>: Tarihler mevsimlere göre gruplandırıldı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93090CA-4F4F-48E5-A8E5-E4ADBA41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19" y="566527"/>
            <a:ext cx="4066181" cy="2497534"/>
          </a:xfrm>
          <a:prstGeom prst="rect">
            <a:avLst/>
          </a:prstGeom>
        </p:spPr>
      </p:pic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9E04B5E6-B420-422B-AFF5-6C54834AE5B1}"/>
              </a:ext>
            </a:extLst>
          </p:cNvPr>
          <p:cNvCxnSpPr/>
          <p:nvPr/>
        </p:nvCxnSpPr>
        <p:spPr>
          <a:xfrm>
            <a:off x="3147141" y="3743802"/>
            <a:ext cx="725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Resim 15">
            <a:extLst>
              <a:ext uri="{FF2B5EF4-FFF2-40B4-BE49-F238E27FC236}">
                <a16:creationId xmlns:a16="http://schemas.microsoft.com/office/drawing/2014/main" id="{E947D4AC-EA7B-4B71-B288-C35344366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6" y="3274121"/>
            <a:ext cx="5211454" cy="3396228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4BCBB829-B2D0-4B27-AD91-E68881CD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43" y="3309185"/>
            <a:ext cx="5073936" cy="3307637"/>
          </a:xfrm>
          <a:prstGeom prst="rect">
            <a:avLst/>
          </a:prstGeom>
        </p:spPr>
      </p:pic>
      <p:sp>
        <p:nvSpPr>
          <p:cNvPr id="10" name="Başlık 1">
            <a:extLst>
              <a:ext uri="{FF2B5EF4-FFF2-40B4-BE49-F238E27FC236}">
                <a16:creationId xmlns:a16="http://schemas.microsoft.com/office/drawing/2014/main" id="{B7319CEF-4D5F-42CA-A167-344AF36ED703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1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E64FC-9D9E-4D77-8F04-B6BD1E19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4" y="190993"/>
            <a:ext cx="8596668" cy="1320800"/>
          </a:xfrm>
        </p:spPr>
        <p:txBody>
          <a:bodyPr/>
          <a:lstStyle/>
          <a:p>
            <a:r>
              <a:rPr lang="tr-TR" sz="3600" dirty="0">
                <a:solidFill>
                  <a:schemeClr val="bg1"/>
                </a:solidFill>
              </a:rPr>
              <a:t>Veriyi uygun hale getirme</a:t>
            </a:r>
            <a:br>
              <a:rPr lang="en-GB" sz="3600" dirty="0"/>
            </a:br>
            <a:endParaRPr lang="en-GB" dirty="0"/>
          </a:p>
        </p:txBody>
      </p:sp>
      <p:graphicFrame>
        <p:nvGraphicFramePr>
          <p:cNvPr id="16" name="İçerik Yer Tutucusu 2">
            <a:extLst>
              <a:ext uri="{FF2B5EF4-FFF2-40B4-BE49-F238E27FC236}">
                <a16:creationId xmlns:a16="http://schemas.microsoft.com/office/drawing/2014/main" id="{8177A03C-1A39-4531-A151-8B6DB0297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011434"/>
              </p:ext>
            </p:extLst>
          </p:nvPr>
        </p:nvGraphicFramePr>
        <p:xfrm>
          <a:off x="1570892" y="451086"/>
          <a:ext cx="8850820" cy="332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Resim 10">
            <a:extLst>
              <a:ext uri="{FF2B5EF4-FFF2-40B4-BE49-F238E27FC236}">
                <a16:creationId xmlns:a16="http://schemas.microsoft.com/office/drawing/2014/main" id="{6D37A9DA-90FF-4FFC-980F-644244B4B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65027"/>
            <a:ext cx="4825722" cy="296406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FAE04696-0DE1-4375-80DC-979FA68B04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3406890"/>
            <a:ext cx="5050367" cy="3003969"/>
          </a:xfrm>
          <a:prstGeom prst="rect">
            <a:avLst/>
          </a:prstGeom>
        </p:spPr>
      </p:pic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452566F1-9471-4CDB-A72E-217A5AF4AE50}"/>
              </a:ext>
            </a:extLst>
          </p:cNvPr>
          <p:cNvCxnSpPr/>
          <p:nvPr/>
        </p:nvCxnSpPr>
        <p:spPr>
          <a:xfrm>
            <a:off x="3632833" y="3968986"/>
            <a:ext cx="725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yagram 13">
            <a:extLst>
              <a:ext uri="{FF2B5EF4-FFF2-40B4-BE49-F238E27FC236}">
                <a16:creationId xmlns:a16="http://schemas.microsoft.com/office/drawing/2014/main" id="{8BDF65F8-506D-4590-8145-88181E8B1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371204"/>
              </p:ext>
            </p:extLst>
          </p:nvPr>
        </p:nvGraphicFramePr>
        <p:xfrm>
          <a:off x="5356038" y="4494936"/>
          <a:ext cx="1057462" cy="80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0" name="Başlık 1">
            <a:extLst>
              <a:ext uri="{FF2B5EF4-FFF2-40B4-BE49-F238E27FC236}">
                <a16:creationId xmlns:a16="http://schemas.microsoft.com/office/drawing/2014/main" id="{4ED49ED0-B803-47A4-8EFF-6BFDB579C481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3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E64FC-9D9E-4D77-8F04-B6BD1E19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Sampling &amp; Weights</a:t>
            </a:r>
          </a:p>
        </p:txBody>
      </p:sp>
      <p:pic>
        <p:nvPicPr>
          <p:cNvPr id="7" name="İçerik Yer Tutucusu 6" descr="metin, ekran görüntüsü, iş kartı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53F18C16-4495-4B79-9477-A000353ED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744923"/>
            <a:ext cx="5421162" cy="23311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E7625AA-63DC-4C86-80A4-49DCB8478B8F}"/>
              </a:ext>
            </a:extLst>
          </p:cNvPr>
          <p:cNvSpPr txBox="1"/>
          <p:nvPr/>
        </p:nvSpPr>
        <p:spPr>
          <a:xfrm>
            <a:off x="6343484" y="2160589"/>
            <a:ext cx="38349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RandomOverSampling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RandomUnderSampling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NearMiss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gibi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teknikler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denendi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weights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vererek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denendi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penalty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uygulandı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58E5C5D-1B40-43D4-AE33-EAD5A3D2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61088"/>
            <a:ext cx="5421162" cy="2358204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E07DE3B0-97B6-4B4C-93B7-A5A071EBFD92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1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E64FC-9D9E-4D77-8F04-B6BD1E19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-61976"/>
            <a:ext cx="8596668" cy="1320800"/>
          </a:xfrm>
        </p:spPr>
        <p:txBody>
          <a:bodyPr/>
          <a:lstStyle/>
          <a:p>
            <a:r>
              <a:rPr lang="tr-TR" sz="3600" dirty="0">
                <a:solidFill>
                  <a:schemeClr val="bg1"/>
                </a:solidFill>
              </a:rPr>
              <a:t>Model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ED544E57-C414-465E-9638-670BB0AB6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37" y="1102228"/>
            <a:ext cx="2391362" cy="2125654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7F90510D-BEB2-4037-9D0D-5B302115B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712" y="-145656"/>
            <a:ext cx="4622899" cy="2147918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F7E1485C-54C1-4D49-B9BC-27E36F1A44A4}"/>
              </a:ext>
            </a:extLst>
          </p:cNvPr>
          <p:cNvSpPr txBox="1"/>
          <p:nvPr/>
        </p:nvSpPr>
        <p:spPr>
          <a:xfrm>
            <a:off x="11634" y="1258824"/>
            <a:ext cx="571651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tr-TR" sz="3200" dirty="0" err="1">
                <a:solidFill>
                  <a:schemeClr val="bg1"/>
                </a:solidFill>
              </a:rPr>
              <a:t>Tree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based</a:t>
            </a:r>
            <a:endParaRPr lang="tr-TR" sz="3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3200" dirty="0">
                <a:solidFill>
                  <a:schemeClr val="bg1"/>
                </a:solidFill>
              </a:rPr>
              <a:t>GPU</a:t>
            </a:r>
          </a:p>
          <a:p>
            <a:pPr marL="285750" indent="-285750">
              <a:buFontTx/>
              <a:buChar char="-"/>
            </a:pPr>
            <a:r>
              <a:rPr lang="tr-TR" sz="3200" dirty="0">
                <a:solidFill>
                  <a:schemeClr val="bg1"/>
                </a:solidFill>
              </a:rPr>
              <a:t>Handling </a:t>
            </a:r>
          </a:p>
          <a:p>
            <a:r>
              <a:rPr lang="tr-TR" sz="3200" dirty="0" err="1">
                <a:solidFill>
                  <a:schemeClr val="bg1"/>
                </a:solidFill>
              </a:rPr>
              <a:t>Imbalance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dataset</a:t>
            </a:r>
            <a:endParaRPr lang="tr-TR" sz="3200" dirty="0">
              <a:solidFill>
                <a:schemeClr val="bg1"/>
              </a:solidFill>
            </a:endParaRP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CD77EABD-505F-46C3-AD4D-7C8B78662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446" y="4372514"/>
            <a:ext cx="4473953" cy="2364473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BDE9D91-0F26-4CD0-9F67-7828597F7BAE}"/>
              </a:ext>
            </a:extLst>
          </p:cNvPr>
          <p:cNvSpPr txBox="1"/>
          <p:nvPr/>
        </p:nvSpPr>
        <p:spPr>
          <a:xfrm>
            <a:off x="8324474" y="3696539"/>
            <a:ext cx="5577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Confusion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Matrix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9EBF3AE-4BCE-4A51-B65A-39E928A5B169}"/>
              </a:ext>
            </a:extLst>
          </p:cNvPr>
          <p:cNvSpPr txBox="1"/>
          <p:nvPr/>
        </p:nvSpPr>
        <p:spPr>
          <a:xfrm>
            <a:off x="9853422" y="343528"/>
            <a:ext cx="5577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</a:rPr>
              <a:t>CV </a:t>
            </a:r>
            <a:r>
              <a:rPr lang="tr-TR" sz="3200" dirty="0" err="1">
                <a:solidFill>
                  <a:schemeClr val="bg1"/>
                </a:solidFill>
              </a:rPr>
              <a:t>Scores</a:t>
            </a:r>
            <a:endParaRPr lang="tr-TR" sz="3200" dirty="0">
              <a:solidFill>
                <a:schemeClr val="bg1"/>
              </a:solidFill>
            </a:endParaRPr>
          </a:p>
        </p:txBody>
      </p:sp>
      <p:pic>
        <p:nvPicPr>
          <p:cNvPr id="6" name="Resim 5" descr="metin, cihaz, metre içeren bir resim&#10;&#10;Açıklama otomatik olarak oluşturuldu">
            <a:extLst>
              <a:ext uri="{FF2B5EF4-FFF2-40B4-BE49-F238E27FC236}">
                <a16:creationId xmlns:a16="http://schemas.microsoft.com/office/drawing/2014/main" id="{0A2E3B98-01AE-405C-B1AD-95C4503F7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8" y="4471094"/>
            <a:ext cx="6220652" cy="2265893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62695675-BAFC-489A-92CA-DEC6644186A4}"/>
              </a:ext>
            </a:extLst>
          </p:cNvPr>
          <p:cNvSpPr txBox="1"/>
          <p:nvPr/>
        </p:nvSpPr>
        <p:spPr>
          <a:xfrm>
            <a:off x="5780320" y="343528"/>
            <a:ext cx="5577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</a:rPr>
              <a:t>Best </a:t>
            </a:r>
            <a:r>
              <a:rPr lang="tr-TR" sz="3200" dirty="0" err="1">
                <a:solidFill>
                  <a:schemeClr val="bg1"/>
                </a:solidFill>
              </a:rPr>
              <a:t>Params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B16C017-E628-4D41-95C1-E1F4E374F03D}"/>
              </a:ext>
            </a:extLst>
          </p:cNvPr>
          <p:cNvSpPr txBox="1"/>
          <p:nvPr/>
        </p:nvSpPr>
        <p:spPr>
          <a:xfrm>
            <a:off x="1684580" y="3787739"/>
            <a:ext cx="5577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Classification</a:t>
            </a:r>
            <a:r>
              <a:rPr lang="tr-TR" sz="3200" dirty="0">
                <a:solidFill>
                  <a:schemeClr val="bg1"/>
                </a:solidFill>
              </a:rPr>
              <a:t> Report</a:t>
            </a:r>
          </a:p>
        </p:txBody>
      </p:sp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FCA8A2EA-B82F-47A4-AF04-4D39798F0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98" y="897323"/>
            <a:ext cx="2436421" cy="2125653"/>
          </a:xfrm>
          <a:prstGeom prst="rect">
            <a:avLst/>
          </a:prstGeom>
        </p:spPr>
      </p:pic>
      <p:pic>
        <p:nvPicPr>
          <p:cNvPr id="19" name="Resim 18" descr="tablo içeren bir resim&#10;&#10;Açıklama otomatik olarak oluşturuldu">
            <a:extLst>
              <a:ext uri="{FF2B5EF4-FFF2-40B4-BE49-F238E27FC236}">
                <a16:creationId xmlns:a16="http://schemas.microsoft.com/office/drawing/2014/main" id="{D9029BD8-4747-40A6-A541-F4E06971D6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636" y="897323"/>
            <a:ext cx="3416535" cy="2125652"/>
          </a:xfrm>
          <a:prstGeom prst="rect">
            <a:avLst/>
          </a:prstGeom>
        </p:spPr>
      </p:pic>
      <p:sp>
        <p:nvSpPr>
          <p:cNvPr id="17" name="Başlık 1">
            <a:extLst>
              <a:ext uri="{FF2B5EF4-FFF2-40B4-BE49-F238E27FC236}">
                <a16:creationId xmlns:a16="http://schemas.microsoft.com/office/drawing/2014/main" id="{9550CD77-7567-4DAB-B59F-609091A6652E}"/>
              </a:ext>
            </a:extLst>
          </p:cNvPr>
          <p:cNvSpPr>
            <a:spLocks noGrp="1"/>
          </p:cNvSpPr>
          <p:nvPr/>
        </p:nvSpPr>
        <p:spPr>
          <a:xfrm>
            <a:off x="0" y="6161004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9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7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D267DA6-0212-4637-8F14-C186E4B74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1" r="1781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0B579B5-B1EF-4B8B-81A5-F7A209CC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60" y="200024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Tahminleme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işimize</a:t>
            </a:r>
            <a:r>
              <a:rPr lang="en-US" dirty="0"/>
              <a:t> </a:t>
            </a:r>
            <a:r>
              <a:rPr lang="en-US" dirty="0" err="1"/>
              <a:t>yarar</a:t>
            </a:r>
            <a:r>
              <a:rPr lang="en-US" dirty="0"/>
              <a:t>?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EB44DE18-3E5C-40B4-9A05-F1AEE7758F21}"/>
              </a:ext>
            </a:extLst>
          </p:cNvPr>
          <p:cNvSpPr txBox="1">
            <a:spLocks/>
          </p:cNvSpPr>
          <p:nvPr/>
        </p:nvSpPr>
        <p:spPr>
          <a:xfrm>
            <a:off x="657199" y="1459706"/>
            <a:ext cx="4773471" cy="3176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Neden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iş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tamamlanmadı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sorularının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cevabını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Kullanıcıdan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alınan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bilgilerin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işin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tamamlanmasında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ne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kadar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etkisi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olduğu</a:t>
            </a:r>
            <a:endParaRPr lang="tr-TR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- Daha fazla iş tamamlamasını nasıl sağlayabiliriz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Başlık 1">
            <a:extLst>
              <a:ext uri="{FF2B5EF4-FFF2-40B4-BE49-F238E27FC236}">
                <a16:creationId xmlns:a16="http://schemas.microsoft.com/office/drawing/2014/main" id="{A6EA3BB5-0DE4-4300-A020-C9A8C82B1D4F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0721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208</Words>
  <Application>Microsoft Office PowerPoint</Application>
  <PresentationFormat>Geniş ekran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Yüzeyler</vt:lpstr>
      <vt:lpstr>DATATHON</vt:lpstr>
      <vt:lpstr>İÇERİK  1- Problem tanımı 2- Yarışmada ilerleme  2.1- Veriyi inceleme ve anlama  2.2- Öznitelik seçimi ve yeni öznitelikler  2.3- Veriyi uygun hale getirme  2.4- Sampling &amp; Weights  2.5- Model 3- Tahminleme nasıl işimize yarar? 4- Soru-Cevap 5- Bitiş</vt:lpstr>
      <vt:lpstr>Problem tanımı</vt:lpstr>
      <vt:lpstr>PowerPoint Sunusu</vt:lpstr>
      <vt:lpstr>Öznitelik seçimi ve yeni öznitelikler</vt:lpstr>
      <vt:lpstr>Veriyi uygun hale getirme </vt:lpstr>
      <vt:lpstr>Sampling &amp; Weights</vt:lpstr>
      <vt:lpstr>Model</vt:lpstr>
      <vt:lpstr>Tahminleme nasıl işimize yarar?</vt:lpstr>
      <vt:lpstr>SORU-CEVAP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DATATHON</dc:title>
  <dc:creator>Alper Temel</dc:creator>
  <cp:lastModifiedBy>Alper Temel</cp:lastModifiedBy>
  <cp:revision>33</cp:revision>
  <dcterms:created xsi:type="dcterms:W3CDTF">2021-03-06T22:08:58Z</dcterms:created>
  <dcterms:modified xsi:type="dcterms:W3CDTF">2021-03-09T08:31:01Z</dcterms:modified>
</cp:coreProperties>
</file>