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67" r:id="rId3"/>
    <p:sldId id="271" r:id="rId4"/>
    <p:sldId id="257" r:id="rId5"/>
    <p:sldId id="272" r:id="rId6"/>
    <p:sldId id="261" r:id="rId7"/>
    <p:sldId id="273" r:id="rId8"/>
    <p:sldId id="268" r:id="rId9"/>
    <p:sldId id="274" r:id="rId10"/>
    <p:sldId id="270" r:id="rId11"/>
    <p:sldId id="275" r:id="rId12"/>
    <p:sldId id="276" r:id="rId13"/>
    <p:sldId id="277" r:id="rId14"/>
    <p:sldId id="278" r:id="rId15"/>
    <p:sldId id="269"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599" autoAdjust="0"/>
  </p:normalViewPr>
  <p:slideViewPr>
    <p:cSldViewPr>
      <p:cViewPr varScale="1">
        <p:scale>
          <a:sx n="80" d="100"/>
          <a:sy n="80" d="100"/>
        </p:scale>
        <p:origin x="62" y="110"/>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2ABBEE-0A33-4B38-BAEB-592B386D48EB}"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776FCDB5-3744-4E61-9DCC-1F1827A52C92}">
      <dgm:prSet/>
      <dgm:spPr/>
      <dgm:t>
        <a:bodyPr/>
        <a:lstStyle/>
        <a:p>
          <a:r>
            <a:rPr lang="tr-TR" b="1" dirty="0" err="1"/>
            <a:t>Noise</a:t>
          </a:r>
          <a:r>
            <a:rPr lang="tr-TR" b="1" dirty="0"/>
            <a:t> </a:t>
          </a:r>
          <a:r>
            <a:rPr lang="tr-TR" b="1" dirty="0" err="1"/>
            <a:t>Reduction</a:t>
          </a:r>
          <a:r>
            <a:rPr lang="tr-TR" dirty="0"/>
            <a:t>: </a:t>
          </a:r>
          <a:r>
            <a:rPr lang="en-US" dirty="0"/>
            <a:t>Utilize Non-local Means Denoising techniques to reduce noise that has accumulated over time in photographs, correcting random pixel variations and distortions.</a:t>
          </a:r>
          <a:r>
            <a:rPr lang="tr-TR" dirty="0"/>
            <a:t>.</a:t>
          </a:r>
          <a:endParaRPr lang="en-US" dirty="0"/>
        </a:p>
      </dgm:t>
    </dgm:pt>
    <dgm:pt modelId="{6716A24B-9D73-41E7-8E05-7F8038BC3711}" type="parTrans" cxnId="{71DF760A-7DE8-42DB-8D87-2D0BEB7D09C1}">
      <dgm:prSet/>
      <dgm:spPr/>
      <dgm:t>
        <a:bodyPr/>
        <a:lstStyle/>
        <a:p>
          <a:endParaRPr lang="en-US"/>
        </a:p>
      </dgm:t>
    </dgm:pt>
    <dgm:pt modelId="{7C90C3E0-5205-4EE5-B1A9-BBD56AD31054}" type="sibTrans" cxnId="{71DF760A-7DE8-42DB-8D87-2D0BEB7D09C1}">
      <dgm:prSet/>
      <dgm:spPr/>
      <dgm:t>
        <a:bodyPr/>
        <a:lstStyle/>
        <a:p>
          <a:endParaRPr lang="en-US"/>
        </a:p>
      </dgm:t>
    </dgm:pt>
    <dgm:pt modelId="{45E8FA9F-5F91-4BC0-B126-2C8BC2D8A1E7}">
      <dgm:prSet/>
      <dgm:spPr/>
      <dgm:t>
        <a:bodyPr/>
        <a:lstStyle/>
        <a:p>
          <a:r>
            <a:rPr lang="tr-TR" b="1" dirty="0" err="1"/>
            <a:t>Color</a:t>
          </a:r>
          <a:r>
            <a:rPr lang="tr-TR" b="1" dirty="0"/>
            <a:t> </a:t>
          </a:r>
          <a:r>
            <a:rPr lang="tr-TR" b="1" dirty="0" err="1"/>
            <a:t>Balance</a:t>
          </a:r>
          <a:r>
            <a:rPr lang="tr-TR" b="1" dirty="0"/>
            <a:t> </a:t>
          </a:r>
          <a:r>
            <a:rPr lang="tr-TR" b="1" dirty="0" err="1"/>
            <a:t>Adjustment</a:t>
          </a:r>
          <a:r>
            <a:rPr lang="tr-TR" b="1" dirty="0"/>
            <a:t>: </a:t>
          </a:r>
          <a:r>
            <a:rPr lang="en-US" dirty="0"/>
            <a:t>Old photographs often experience color fading. The project applies color balance adjustment techniques to restore vibrancy to the photographs.</a:t>
          </a:r>
        </a:p>
      </dgm:t>
    </dgm:pt>
    <dgm:pt modelId="{95224FBC-E271-49CF-9409-115E4E585247}" type="sibTrans" cxnId="{031324A8-2ED0-4907-81D4-5460DCE9E833}">
      <dgm:prSet/>
      <dgm:spPr/>
      <dgm:t>
        <a:bodyPr/>
        <a:lstStyle/>
        <a:p>
          <a:endParaRPr lang="en-US"/>
        </a:p>
      </dgm:t>
    </dgm:pt>
    <dgm:pt modelId="{37F4D56C-6EFF-41BC-8191-066803EADD51}" type="parTrans" cxnId="{031324A8-2ED0-4907-81D4-5460DCE9E833}">
      <dgm:prSet/>
      <dgm:spPr/>
      <dgm:t>
        <a:bodyPr/>
        <a:lstStyle/>
        <a:p>
          <a:endParaRPr lang="en-US"/>
        </a:p>
      </dgm:t>
    </dgm:pt>
    <dgm:pt modelId="{9C45DEC4-2574-4600-96DB-4A66C9992AC8}">
      <dgm:prSet/>
      <dgm:spPr/>
      <dgm:t>
        <a:bodyPr/>
        <a:lstStyle/>
        <a:p>
          <a:r>
            <a:rPr lang="tr-TR" b="1" dirty="0" err="1"/>
            <a:t>Contrast</a:t>
          </a:r>
          <a:r>
            <a:rPr lang="tr-TR" b="1" dirty="0"/>
            <a:t> Enhancement:</a:t>
          </a:r>
          <a:r>
            <a:rPr lang="en-US" dirty="0"/>
            <a:t>Increase the contrast of photographs using Adaptive Histogram Equalization, which makes details more pronounced and improves the overall appearance of the image.</a:t>
          </a:r>
        </a:p>
      </dgm:t>
    </dgm:pt>
    <dgm:pt modelId="{0012DA43-53DC-4D3A-B0F9-77C7C8E2C81C}" type="sibTrans" cxnId="{25D873D9-8F61-4966-BBA4-1A795907FF57}">
      <dgm:prSet/>
      <dgm:spPr/>
      <dgm:t>
        <a:bodyPr/>
        <a:lstStyle/>
        <a:p>
          <a:endParaRPr lang="en-US"/>
        </a:p>
      </dgm:t>
    </dgm:pt>
    <dgm:pt modelId="{B8DA7565-1FDF-40FF-BA12-E732EDA7B0B9}" type="parTrans" cxnId="{25D873D9-8F61-4966-BBA4-1A795907FF57}">
      <dgm:prSet/>
      <dgm:spPr/>
      <dgm:t>
        <a:bodyPr/>
        <a:lstStyle/>
        <a:p>
          <a:endParaRPr lang="en-US"/>
        </a:p>
      </dgm:t>
    </dgm:pt>
    <dgm:pt modelId="{AF06A956-A178-4C8D-8C57-0A84A9B9550D}">
      <dgm:prSet/>
      <dgm:spPr/>
      <dgm:t>
        <a:bodyPr/>
        <a:lstStyle/>
        <a:p>
          <a:r>
            <a:rPr lang="tr-TR" b="1" dirty="0" err="1"/>
            <a:t>Sharpening</a:t>
          </a:r>
          <a:r>
            <a:rPr lang="tr-TR" b="1" dirty="0"/>
            <a:t> (</a:t>
          </a:r>
          <a:r>
            <a:rPr lang="tr-TR" b="1" dirty="0" err="1"/>
            <a:t>Unsharp</a:t>
          </a:r>
          <a:r>
            <a:rPr lang="tr-TR" b="1" dirty="0"/>
            <a:t> </a:t>
          </a:r>
          <a:r>
            <a:rPr lang="tr-TR" b="1" dirty="0" err="1"/>
            <a:t>Masking</a:t>
          </a:r>
          <a:r>
            <a:rPr lang="tr-TR" b="1"/>
            <a:t>)</a:t>
          </a:r>
          <a:r>
            <a:rPr lang="tr-TR"/>
            <a:t>:</a:t>
          </a:r>
          <a:r>
            <a:rPr lang="tr-TR" b="1"/>
            <a:t> </a:t>
          </a:r>
          <a:r>
            <a:rPr lang="en-US"/>
            <a:t>Employ unsharp masking techniques to make the image appear more detailed and clear.</a:t>
          </a:r>
          <a:endParaRPr lang="en-US" dirty="0"/>
        </a:p>
      </dgm:t>
    </dgm:pt>
    <dgm:pt modelId="{B9494667-4E98-48EB-8971-B916B22B9F4D}" type="sibTrans" cxnId="{781B1FA5-039D-4DDA-9EC1-E858AEC724A6}">
      <dgm:prSet/>
      <dgm:spPr/>
      <dgm:t>
        <a:bodyPr/>
        <a:lstStyle/>
        <a:p>
          <a:endParaRPr lang="en-US"/>
        </a:p>
      </dgm:t>
    </dgm:pt>
    <dgm:pt modelId="{00BF9EA4-3982-41AD-9D4A-06959E4E4D2E}" type="parTrans" cxnId="{781B1FA5-039D-4DDA-9EC1-E858AEC724A6}">
      <dgm:prSet/>
      <dgm:spPr/>
      <dgm:t>
        <a:bodyPr/>
        <a:lstStyle/>
        <a:p>
          <a:endParaRPr lang="en-US"/>
        </a:p>
      </dgm:t>
    </dgm:pt>
    <dgm:pt modelId="{06F8B714-6D20-4E4A-B10F-4FFFAB463919}">
      <dgm:prSet/>
      <dgm:spPr/>
      <dgm:t>
        <a:bodyPr/>
        <a:lstStyle/>
        <a:p>
          <a:r>
            <a:rPr lang="tr-TR" b="1" dirty="0"/>
            <a:t>Database Integration</a:t>
          </a:r>
          <a:r>
            <a:rPr lang="tr-TR" dirty="0"/>
            <a:t>:</a:t>
          </a:r>
          <a:r>
            <a:rPr lang="tr-TR" b="1" dirty="0"/>
            <a:t> </a:t>
          </a:r>
          <a:r>
            <a:rPr lang="en-US" dirty="0"/>
            <a:t>Store metadata information (processing date, additional notes, etc.) of the processed images in an SQLite database. This is a crucial part of the digital archiving process, facilitating future querying and management.</a:t>
          </a:r>
        </a:p>
      </dgm:t>
    </dgm:pt>
    <dgm:pt modelId="{AA1FCC11-EC49-424A-99C2-D1CF509DE751}" type="sibTrans" cxnId="{C780EBB5-38E1-4865-BD48-2228B74443D0}">
      <dgm:prSet/>
      <dgm:spPr/>
      <dgm:t>
        <a:bodyPr/>
        <a:lstStyle/>
        <a:p>
          <a:endParaRPr lang="en-US"/>
        </a:p>
      </dgm:t>
    </dgm:pt>
    <dgm:pt modelId="{2C6797B3-6A94-4E45-8BCF-DE7FF996B812}" type="parTrans" cxnId="{C780EBB5-38E1-4865-BD48-2228B74443D0}">
      <dgm:prSet/>
      <dgm:spPr/>
      <dgm:t>
        <a:bodyPr/>
        <a:lstStyle/>
        <a:p>
          <a:endParaRPr lang="en-US"/>
        </a:p>
      </dgm:t>
    </dgm:pt>
    <dgm:pt modelId="{0145FBD2-A3B2-4917-9306-6385A85CA10B}" type="pres">
      <dgm:prSet presAssocID="{5A2ABBEE-0A33-4B38-BAEB-592B386D48EB}" presName="Name0" presStyleCnt="0">
        <dgm:presLayoutVars>
          <dgm:dir/>
          <dgm:resizeHandles val="exact"/>
        </dgm:presLayoutVars>
      </dgm:prSet>
      <dgm:spPr/>
    </dgm:pt>
    <dgm:pt modelId="{0085A8B2-FCAE-4AE8-82B7-01AAD9F1A718}" type="pres">
      <dgm:prSet presAssocID="{776FCDB5-3744-4E61-9DCC-1F1827A52C92}" presName="node" presStyleLbl="node1" presStyleIdx="0" presStyleCnt="5">
        <dgm:presLayoutVars>
          <dgm:bulletEnabled val="1"/>
        </dgm:presLayoutVars>
      </dgm:prSet>
      <dgm:spPr/>
    </dgm:pt>
    <dgm:pt modelId="{1503E606-47E1-4B0D-B455-59E6169484CE}" type="pres">
      <dgm:prSet presAssocID="{7C90C3E0-5205-4EE5-B1A9-BBD56AD31054}" presName="sibTrans" presStyleLbl="sibTrans1D1" presStyleIdx="0" presStyleCnt="4"/>
      <dgm:spPr/>
    </dgm:pt>
    <dgm:pt modelId="{3568879F-945A-42C5-9D58-9D3E3494E336}" type="pres">
      <dgm:prSet presAssocID="{7C90C3E0-5205-4EE5-B1A9-BBD56AD31054}" presName="connectorText" presStyleLbl="sibTrans1D1" presStyleIdx="0" presStyleCnt="4"/>
      <dgm:spPr/>
    </dgm:pt>
    <dgm:pt modelId="{F91E189A-7094-4D4A-A4DC-B970A2A94A26}" type="pres">
      <dgm:prSet presAssocID="{45E8FA9F-5F91-4BC0-B126-2C8BC2D8A1E7}" presName="node" presStyleLbl="node1" presStyleIdx="1" presStyleCnt="5">
        <dgm:presLayoutVars>
          <dgm:bulletEnabled val="1"/>
        </dgm:presLayoutVars>
      </dgm:prSet>
      <dgm:spPr/>
    </dgm:pt>
    <dgm:pt modelId="{0513B399-BC2F-479D-9B5D-0A188A10AE1A}" type="pres">
      <dgm:prSet presAssocID="{95224FBC-E271-49CF-9409-115E4E585247}" presName="sibTrans" presStyleLbl="sibTrans1D1" presStyleIdx="1" presStyleCnt="4"/>
      <dgm:spPr/>
    </dgm:pt>
    <dgm:pt modelId="{22DBCAFD-F40C-400B-907B-5A668329D265}" type="pres">
      <dgm:prSet presAssocID="{95224FBC-E271-49CF-9409-115E4E585247}" presName="connectorText" presStyleLbl="sibTrans1D1" presStyleIdx="1" presStyleCnt="4"/>
      <dgm:spPr/>
    </dgm:pt>
    <dgm:pt modelId="{5BBAE759-9E14-4DC2-A866-31D719DA452A}" type="pres">
      <dgm:prSet presAssocID="{9C45DEC4-2574-4600-96DB-4A66C9992AC8}" presName="node" presStyleLbl="node1" presStyleIdx="2" presStyleCnt="5">
        <dgm:presLayoutVars>
          <dgm:bulletEnabled val="1"/>
        </dgm:presLayoutVars>
      </dgm:prSet>
      <dgm:spPr/>
    </dgm:pt>
    <dgm:pt modelId="{3305EB0B-4074-4FB2-9EB3-626ADAB718BA}" type="pres">
      <dgm:prSet presAssocID="{0012DA43-53DC-4D3A-B0F9-77C7C8E2C81C}" presName="sibTrans" presStyleLbl="sibTrans1D1" presStyleIdx="2" presStyleCnt="4"/>
      <dgm:spPr/>
    </dgm:pt>
    <dgm:pt modelId="{73730617-C6AC-44F9-BB5B-E9B66A68944D}" type="pres">
      <dgm:prSet presAssocID="{0012DA43-53DC-4D3A-B0F9-77C7C8E2C81C}" presName="connectorText" presStyleLbl="sibTrans1D1" presStyleIdx="2" presStyleCnt="4"/>
      <dgm:spPr/>
    </dgm:pt>
    <dgm:pt modelId="{1F28B933-70B8-46A9-A6CF-E2FB1CE4E3F8}" type="pres">
      <dgm:prSet presAssocID="{AF06A956-A178-4C8D-8C57-0A84A9B9550D}" presName="node" presStyleLbl="node1" presStyleIdx="3" presStyleCnt="5">
        <dgm:presLayoutVars>
          <dgm:bulletEnabled val="1"/>
        </dgm:presLayoutVars>
      </dgm:prSet>
      <dgm:spPr/>
    </dgm:pt>
    <dgm:pt modelId="{42967D47-92F0-4CE4-87AA-768252A64FD8}" type="pres">
      <dgm:prSet presAssocID="{B9494667-4E98-48EB-8971-B916B22B9F4D}" presName="sibTrans" presStyleLbl="sibTrans1D1" presStyleIdx="3" presStyleCnt="4"/>
      <dgm:spPr/>
    </dgm:pt>
    <dgm:pt modelId="{538C8C2A-DC5A-432B-86D7-116696F397B4}" type="pres">
      <dgm:prSet presAssocID="{B9494667-4E98-48EB-8971-B916B22B9F4D}" presName="connectorText" presStyleLbl="sibTrans1D1" presStyleIdx="3" presStyleCnt="4"/>
      <dgm:spPr/>
    </dgm:pt>
    <dgm:pt modelId="{D033CEE7-22A3-4472-AC8B-6D75E38AC90F}" type="pres">
      <dgm:prSet presAssocID="{06F8B714-6D20-4E4A-B10F-4FFFAB463919}" presName="node" presStyleLbl="node1" presStyleIdx="4" presStyleCnt="5">
        <dgm:presLayoutVars>
          <dgm:bulletEnabled val="1"/>
        </dgm:presLayoutVars>
      </dgm:prSet>
      <dgm:spPr/>
    </dgm:pt>
  </dgm:ptLst>
  <dgm:cxnLst>
    <dgm:cxn modelId="{71DF760A-7DE8-42DB-8D87-2D0BEB7D09C1}" srcId="{5A2ABBEE-0A33-4B38-BAEB-592B386D48EB}" destId="{776FCDB5-3744-4E61-9DCC-1F1827A52C92}" srcOrd="0" destOrd="0" parTransId="{6716A24B-9D73-41E7-8E05-7F8038BC3711}" sibTransId="{7C90C3E0-5205-4EE5-B1A9-BBD56AD31054}"/>
    <dgm:cxn modelId="{38B58A1B-511B-41E0-81EC-8DD05986B699}" type="presOf" srcId="{06F8B714-6D20-4E4A-B10F-4FFFAB463919}" destId="{D033CEE7-22A3-4472-AC8B-6D75E38AC90F}" srcOrd="0" destOrd="0" presId="urn:microsoft.com/office/officeart/2016/7/layout/RepeatingBendingProcessNew"/>
    <dgm:cxn modelId="{0693CF42-AAEA-457A-BBFC-F306107BC4A6}" type="presOf" srcId="{7C90C3E0-5205-4EE5-B1A9-BBD56AD31054}" destId="{3568879F-945A-42C5-9D58-9D3E3494E336}" srcOrd="1" destOrd="0" presId="urn:microsoft.com/office/officeart/2016/7/layout/RepeatingBendingProcessNew"/>
    <dgm:cxn modelId="{83356868-F0A0-400F-A856-229C42D090FA}" type="presOf" srcId="{0012DA43-53DC-4D3A-B0F9-77C7C8E2C81C}" destId="{3305EB0B-4074-4FB2-9EB3-626ADAB718BA}" srcOrd="0" destOrd="0" presId="urn:microsoft.com/office/officeart/2016/7/layout/RepeatingBendingProcessNew"/>
    <dgm:cxn modelId="{5F120A4B-E16F-4DE3-83FE-9525CEFE93EE}" type="presOf" srcId="{0012DA43-53DC-4D3A-B0F9-77C7C8E2C81C}" destId="{73730617-C6AC-44F9-BB5B-E9B66A68944D}" srcOrd="1" destOrd="0" presId="urn:microsoft.com/office/officeart/2016/7/layout/RepeatingBendingProcessNew"/>
    <dgm:cxn modelId="{106EBE5A-81BE-4C92-A1CB-E3C56BAA5A26}" type="presOf" srcId="{9C45DEC4-2574-4600-96DB-4A66C9992AC8}" destId="{5BBAE759-9E14-4DC2-A866-31D719DA452A}" srcOrd="0" destOrd="0" presId="urn:microsoft.com/office/officeart/2016/7/layout/RepeatingBendingProcessNew"/>
    <dgm:cxn modelId="{BB5E137E-27AE-4BE4-AA2B-DAAF8B0BC729}" type="presOf" srcId="{95224FBC-E271-49CF-9409-115E4E585247}" destId="{22DBCAFD-F40C-400B-907B-5A668329D265}" srcOrd="1" destOrd="0" presId="urn:microsoft.com/office/officeart/2016/7/layout/RepeatingBendingProcessNew"/>
    <dgm:cxn modelId="{CD62F780-CFCA-4CE6-B23A-2BE49C896C66}" type="presOf" srcId="{B9494667-4E98-48EB-8971-B916B22B9F4D}" destId="{42967D47-92F0-4CE4-87AA-768252A64FD8}" srcOrd="0" destOrd="0" presId="urn:microsoft.com/office/officeart/2016/7/layout/RepeatingBendingProcessNew"/>
    <dgm:cxn modelId="{CA7C5089-7A33-4D66-BE70-0A3CF58ECF75}" type="presOf" srcId="{776FCDB5-3744-4E61-9DCC-1F1827A52C92}" destId="{0085A8B2-FCAE-4AE8-82B7-01AAD9F1A718}" srcOrd="0" destOrd="0" presId="urn:microsoft.com/office/officeart/2016/7/layout/RepeatingBendingProcessNew"/>
    <dgm:cxn modelId="{52073298-16EA-4BB6-8074-5ED2144B7C9F}" type="presOf" srcId="{95224FBC-E271-49CF-9409-115E4E585247}" destId="{0513B399-BC2F-479D-9B5D-0A188A10AE1A}" srcOrd="0" destOrd="0" presId="urn:microsoft.com/office/officeart/2016/7/layout/RepeatingBendingProcessNew"/>
    <dgm:cxn modelId="{781B1FA5-039D-4DDA-9EC1-E858AEC724A6}" srcId="{5A2ABBEE-0A33-4B38-BAEB-592B386D48EB}" destId="{AF06A956-A178-4C8D-8C57-0A84A9B9550D}" srcOrd="3" destOrd="0" parTransId="{00BF9EA4-3982-41AD-9D4A-06959E4E4D2E}" sibTransId="{B9494667-4E98-48EB-8971-B916B22B9F4D}"/>
    <dgm:cxn modelId="{031324A8-2ED0-4907-81D4-5460DCE9E833}" srcId="{5A2ABBEE-0A33-4B38-BAEB-592B386D48EB}" destId="{45E8FA9F-5F91-4BC0-B126-2C8BC2D8A1E7}" srcOrd="1" destOrd="0" parTransId="{37F4D56C-6EFF-41BC-8191-066803EADD51}" sibTransId="{95224FBC-E271-49CF-9409-115E4E585247}"/>
    <dgm:cxn modelId="{D30F24B1-AF0A-42FF-BE59-13915DBDF979}" type="presOf" srcId="{5A2ABBEE-0A33-4B38-BAEB-592B386D48EB}" destId="{0145FBD2-A3B2-4917-9306-6385A85CA10B}" srcOrd="0" destOrd="0" presId="urn:microsoft.com/office/officeart/2016/7/layout/RepeatingBendingProcessNew"/>
    <dgm:cxn modelId="{C780EBB5-38E1-4865-BD48-2228B74443D0}" srcId="{5A2ABBEE-0A33-4B38-BAEB-592B386D48EB}" destId="{06F8B714-6D20-4E4A-B10F-4FFFAB463919}" srcOrd="4" destOrd="0" parTransId="{2C6797B3-6A94-4E45-8BCF-DE7FF996B812}" sibTransId="{AA1FCC11-EC49-424A-99C2-D1CF509DE751}"/>
    <dgm:cxn modelId="{A201ADC7-6D59-4316-BBA2-6012BC3489ED}" type="presOf" srcId="{B9494667-4E98-48EB-8971-B916B22B9F4D}" destId="{538C8C2A-DC5A-432B-86D7-116696F397B4}" srcOrd="1" destOrd="0" presId="urn:microsoft.com/office/officeart/2016/7/layout/RepeatingBendingProcessNew"/>
    <dgm:cxn modelId="{25D873D9-8F61-4966-BBA4-1A795907FF57}" srcId="{5A2ABBEE-0A33-4B38-BAEB-592B386D48EB}" destId="{9C45DEC4-2574-4600-96DB-4A66C9992AC8}" srcOrd="2" destOrd="0" parTransId="{B8DA7565-1FDF-40FF-BA12-E732EDA7B0B9}" sibTransId="{0012DA43-53DC-4D3A-B0F9-77C7C8E2C81C}"/>
    <dgm:cxn modelId="{8F4C6ADF-0BD2-45E7-819D-5627DC474242}" type="presOf" srcId="{AF06A956-A178-4C8D-8C57-0A84A9B9550D}" destId="{1F28B933-70B8-46A9-A6CF-E2FB1CE4E3F8}" srcOrd="0" destOrd="0" presId="urn:microsoft.com/office/officeart/2016/7/layout/RepeatingBendingProcessNew"/>
    <dgm:cxn modelId="{C344B7E5-A21C-4350-A6AC-6E12EF13C14B}" type="presOf" srcId="{7C90C3E0-5205-4EE5-B1A9-BBD56AD31054}" destId="{1503E606-47E1-4B0D-B455-59E6169484CE}" srcOrd="0" destOrd="0" presId="urn:microsoft.com/office/officeart/2016/7/layout/RepeatingBendingProcessNew"/>
    <dgm:cxn modelId="{F617CDFD-C99F-4F97-971C-0AE644A36D87}" type="presOf" srcId="{45E8FA9F-5F91-4BC0-B126-2C8BC2D8A1E7}" destId="{F91E189A-7094-4D4A-A4DC-B970A2A94A26}" srcOrd="0" destOrd="0" presId="urn:microsoft.com/office/officeart/2016/7/layout/RepeatingBendingProcessNew"/>
    <dgm:cxn modelId="{85314296-83FF-4394-9945-258E57F8915C}" type="presParOf" srcId="{0145FBD2-A3B2-4917-9306-6385A85CA10B}" destId="{0085A8B2-FCAE-4AE8-82B7-01AAD9F1A718}" srcOrd="0" destOrd="0" presId="urn:microsoft.com/office/officeart/2016/7/layout/RepeatingBendingProcessNew"/>
    <dgm:cxn modelId="{5B66FF10-D862-470E-AB58-07E553487187}" type="presParOf" srcId="{0145FBD2-A3B2-4917-9306-6385A85CA10B}" destId="{1503E606-47E1-4B0D-B455-59E6169484CE}" srcOrd="1" destOrd="0" presId="urn:microsoft.com/office/officeart/2016/7/layout/RepeatingBendingProcessNew"/>
    <dgm:cxn modelId="{69B5DB49-6562-4D64-BEF2-D2A0DA03AF75}" type="presParOf" srcId="{1503E606-47E1-4B0D-B455-59E6169484CE}" destId="{3568879F-945A-42C5-9D58-9D3E3494E336}" srcOrd="0" destOrd="0" presId="urn:microsoft.com/office/officeart/2016/7/layout/RepeatingBendingProcessNew"/>
    <dgm:cxn modelId="{A95DD7D2-F100-4DB8-9293-A2C966B680B6}" type="presParOf" srcId="{0145FBD2-A3B2-4917-9306-6385A85CA10B}" destId="{F91E189A-7094-4D4A-A4DC-B970A2A94A26}" srcOrd="2" destOrd="0" presId="urn:microsoft.com/office/officeart/2016/7/layout/RepeatingBendingProcessNew"/>
    <dgm:cxn modelId="{48F35999-B769-489B-881D-CEC2558B5BC2}" type="presParOf" srcId="{0145FBD2-A3B2-4917-9306-6385A85CA10B}" destId="{0513B399-BC2F-479D-9B5D-0A188A10AE1A}" srcOrd="3" destOrd="0" presId="urn:microsoft.com/office/officeart/2016/7/layout/RepeatingBendingProcessNew"/>
    <dgm:cxn modelId="{191359D2-7D3E-49F4-8EE9-021E933EDA33}" type="presParOf" srcId="{0513B399-BC2F-479D-9B5D-0A188A10AE1A}" destId="{22DBCAFD-F40C-400B-907B-5A668329D265}" srcOrd="0" destOrd="0" presId="urn:microsoft.com/office/officeart/2016/7/layout/RepeatingBendingProcessNew"/>
    <dgm:cxn modelId="{4FAADDAF-C51C-40C4-B2D6-C0B67A73E367}" type="presParOf" srcId="{0145FBD2-A3B2-4917-9306-6385A85CA10B}" destId="{5BBAE759-9E14-4DC2-A866-31D719DA452A}" srcOrd="4" destOrd="0" presId="urn:microsoft.com/office/officeart/2016/7/layout/RepeatingBendingProcessNew"/>
    <dgm:cxn modelId="{A40362CA-7CD9-4C96-945A-6517C0223364}" type="presParOf" srcId="{0145FBD2-A3B2-4917-9306-6385A85CA10B}" destId="{3305EB0B-4074-4FB2-9EB3-626ADAB718BA}" srcOrd="5" destOrd="0" presId="urn:microsoft.com/office/officeart/2016/7/layout/RepeatingBendingProcessNew"/>
    <dgm:cxn modelId="{2F3A8B1F-CA18-4F49-8AD0-F3560B61E24D}" type="presParOf" srcId="{3305EB0B-4074-4FB2-9EB3-626ADAB718BA}" destId="{73730617-C6AC-44F9-BB5B-E9B66A68944D}" srcOrd="0" destOrd="0" presId="urn:microsoft.com/office/officeart/2016/7/layout/RepeatingBendingProcessNew"/>
    <dgm:cxn modelId="{5695DC64-E926-406B-8744-8168EA26F33A}" type="presParOf" srcId="{0145FBD2-A3B2-4917-9306-6385A85CA10B}" destId="{1F28B933-70B8-46A9-A6CF-E2FB1CE4E3F8}" srcOrd="6" destOrd="0" presId="urn:microsoft.com/office/officeart/2016/7/layout/RepeatingBendingProcessNew"/>
    <dgm:cxn modelId="{05317B60-A63D-4A5F-BF3E-E6701E441C5C}" type="presParOf" srcId="{0145FBD2-A3B2-4917-9306-6385A85CA10B}" destId="{42967D47-92F0-4CE4-87AA-768252A64FD8}" srcOrd="7" destOrd="0" presId="urn:microsoft.com/office/officeart/2016/7/layout/RepeatingBendingProcessNew"/>
    <dgm:cxn modelId="{D6D9799F-00C2-46A4-90B0-6F8E823C327B}" type="presParOf" srcId="{42967D47-92F0-4CE4-87AA-768252A64FD8}" destId="{538C8C2A-DC5A-432B-86D7-116696F397B4}" srcOrd="0" destOrd="0" presId="urn:microsoft.com/office/officeart/2016/7/layout/RepeatingBendingProcessNew"/>
    <dgm:cxn modelId="{FE1068D0-9EDA-43DA-9FAB-83231719643F}" type="presParOf" srcId="{0145FBD2-A3B2-4917-9306-6385A85CA10B}" destId="{D033CEE7-22A3-4472-AC8B-6D75E38AC90F}"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03E606-47E1-4B0D-B455-59E6169484CE}">
      <dsp:nvSpPr>
        <dsp:cNvPr id="0" name=""/>
        <dsp:cNvSpPr/>
      </dsp:nvSpPr>
      <dsp:spPr>
        <a:xfrm>
          <a:off x="3332392" y="1150308"/>
          <a:ext cx="734232" cy="91440"/>
        </a:xfrm>
        <a:custGeom>
          <a:avLst/>
          <a:gdLst/>
          <a:ahLst/>
          <a:cxnLst/>
          <a:rect l="0" t="0" r="0" b="0"/>
          <a:pathLst>
            <a:path>
              <a:moveTo>
                <a:pt x="0" y="45720"/>
              </a:moveTo>
              <a:lnTo>
                <a:pt x="73423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80387" y="1192204"/>
        <a:ext cx="38241" cy="7648"/>
      </dsp:txXfrm>
    </dsp:sp>
    <dsp:sp modelId="{0085A8B2-FCAE-4AE8-82B7-01AAD9F1A718}">
      <dsp:nvSpPr>
        <dsp:cNvPr id="0" name=""/>
        <dsp:cNvSpPr/>
      </dsp:nvSpPr>
      <dsp:spPr>
        <a:xfrm>
          <a:off x="8833" y="198420"/>
          <a:ext cx="3325358" cy="19952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945" tIns="171040" rIns="162945" bIns="171040" numCol="1" spcCol="1270" anchor="ctr" anchorCtr="0">
          <a:noAutofit/>
        </a:bodyPr>
        <a:lstStyle/>
        <a:p>
          <a:pPr marL="0" lvl="0" indent="0" algn="ctr" defTabSz="666750">
            <a:lnSpc>
              <a:spcPct val="90000"/>
            </a:lnSpc>
            <a:spcBef>
              <a:spcPct val="0"/>
            </a:spcBef>
            <a:spcAft>
              <a:spcPct val="35000"/>
            </a:spcAft>
            <a:buNone/>
          </a:pPr>
          <a:r>
            <a:rPr lang="tr-TR" sz="1500" b="1" kern="1200" dirty="0" err="1"/>
            <a:t>Noise</a:t>
          </a:r>
          <a:r>
            <a:rPr lang="tr-TR" sz="1500" b="1" kern="1200" dirty="0"/>
            <a:t> </a:t>
          </a:r>
          <a:r>
            <a:rPr lang="tr-TR" sz="1500" b="1" kern="1200" dirty="0" err="1"/>
            <a:t>Reduction</a:t>
          </a:r>
          <a:r>
            <a:rPr lang="tr-TR" sz="1500" kern="1200" dirty="0"/>
            <a:t>: </a:t>
          </a:r>
          <a:r>
            <a:rPr lang="en-US" sz="1500" kern="1200" dirty="0"/>
            <a:t>Utilize Non-local Means Denoising techniques to reduce noise that has accumulated over time in photographs, correcting random pixel variations and distortions.</a:t>
          </a:r>
          <a:r>
            <a:rPr lang="tr-TR" sz="1500" kern="1200" dirty="0"/>
            <a:t>.</a:t>
          </a:r>
          <a:endParaRPr lang="en-US" sz="1500" kern="1200" dirty="0"/>
        </a:p>
      </dsp:txBody>
      <dsp:txXfrm>
        <a:off x="8833" y="198420"/>
        <a:ext cx="3325358" cy="1995214"/>
      </dsp:txXfrm>
    </dsp:sp>
    <dsp:sp modelId="{0513B399-BC2F-479D-9B5D-0A188A10AE1A}">
      <dsp:nvSpPr>
        <dsp:cNvPr id="0" name=""/>
        <dsp:cNvSpPr/>
      </dsp:nvSpPr>
      <dsp:spPr>
        <a:xfrm>
          <a:off x="7422582" y="1150308"/>
          <a:ext cx="734232" cy="91440"/>
        </a:xfrm>
        <a:custGeom>
          <a:avLst/>
          <a:gdLst/>
          <a:ahLst/>
          <a:cxnLst/>
          <a:rect l="0" t="0" r="0" b="0"/>
          <a:pathLst>
            <a:path>
              <a:moveTo>
                <a:pt x="0" y="45720"/>
              </a:moveTo>
              <a:lnTo>
                <a:pt x="73423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70577" y="1192204"/>
        <a:ext cx="38241" cy="7648"/>
      </dsp:txXfrm>
    </dsp:sp>
    <dsp:sp modelId="{F91E189A-7094-4D4A-A4DC-B970A2A94A26}">
      <dsp:nvSpPr>
        <dsp:cNvPr id="0" name=""/>
        <dsp:cNvSpPr/>
      </dsp:nvSpPr>
      <dsp:spPr>
        <a:xfrm>
          <a:off x="4099024" y="198420"/>
          <a:ext cx="3325358" cy="19952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945" tIns="171040" rIns="162945" bIns="171040" numCol="1" spcCol="1270" anchor="ctr" anchorCtr="0">
          <a:noAutofit/>
        </a:bodyPr>
        <a:lstStyle/>
        <a:p>
          <a:pPr marL="0" lvl="0" indent="0" algn="ctr" defTabSz="666750">
            <a:lnSpc>
              <a:spcPct val="90000"/>
            </a:lnSpc>
            <a:spcBef>
              <a:spcPct val="0"/>
            </a:spcBef>
            <a:spcAft>
              <a:spcPct val="35000"/>
            </a:spcAft>
            <a:buNone/>
          </a:pPr>
          <a:r>
            <a:rPr lang="tr-TR" sz="1500" b="1" kern="1200" dirty="0" err="1"/>
            <a:t>Color</a:t>
          </a:r>
          <a:r>
            <a:rPr lang="tr-TR" sz="1500" b="1" kern="1200" dirty="0"/>
            <a:t> </a:t>
          </a:r>
          <a:r>
            <a:rPr lang="tr-TR" sz="1500" b="1" kern="1200" dirty="0" err="1"/>
            <a:t>Balance</a:t>
          </a:r>
          <a:r>
            <a:rPr lang="tr-TR" sz="1500" b="1" kern="1200" dirty="0"/>
            <a:t> </a:t>
          </a:r>
          <a:r>
            <a:rPr lang="tr-TR" sz="1500" b="1" kern="1200" dirty="0" err="1"/>
            <a:t>Adjustment</a:t>
          </a:r>
          <a:r>
            <a:rPr lang="tr-TR" sz="1500" b="1" kern="1200" dirty="0"/>
            <a:t>: </a:t>
          </a:r>
          <a:r>
            <a:rPr lang="en-US" sz="1500" kern="1200" dirty="0"/>
            <a:t>Old photographs often experience color fading. The project applies color balance adjustment techniques to restore vibrancy to the photographs.</a:t>
          </a:r>
        </a:p>
      </dsp:txBody>
      <dsp:txXfrm>
        <a:off x="4099024" y="198420"/>
        <a:ext cx="3325358" cy="1995214"/>
      </dsp:txXfrm>
    </dsp:sp>
    <dsp:sp modelId="{3305EB0B-4074-4FB2-9EB3-626ADAB718BA}">
      <dsp:nvSpPr>
        <dsp:cNvPr id="0" name=""/>
        <dsp:cNvSpPr/>
      </dsp:nvSpPr>
      <dsp:spPr>
        <a:xfrm>
          <a:off x="1671512" y="2191835"/>
          <a:ext cx="8180381" cy="734232"/>
        </a:xfrm>
        <a:custGeom>
          <a:avLst/>
          <a:gdLst/>
          <a:ahLst/>
          <a:cxnLst/>
          <a:rect l="0" t="0" r="0" b="0"/>
          <a:pathLst>
            <a:path>
              <a:moveTo>
                <a:pt x="8180381" y="0"/>
              </a:moveTo>
              <a:lnTo>
                <a:pt x="8180381" y="384216"/>
              </a:lnTo>
              <a:lnTo>
                <a:pt x="0" y="384216"/>
              </a:lnTo>
              <a:lnTo>
                <a:pt x="0" y="73423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56302" y="2555127"/>
        <a:ext cx="410802" cy="7648"/>
      </dsp:txXfrm>
    </dsp:sp>
    <dsp:sp modelId="{5BBAE759-9E14-4DC2-A866-31D719DA452A}">
      <dsp:nvSpPr>
        <dsp:cNvPr id="0" name=""/>
        <dsp:cNvSpPr/>
      </dsp:nvSpPr>
      <dsp:spPr>
        <a:xfrm>
          <a:off x="8189214" y="198420"/>
          <a:ext cx="3325358" cy="19952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945" tIns="171040" rIns="162945" bIns="171040" numCol="1" spcCol="1270" anchor="ctr" anchorCtr="0">
          <a:noAutofit/>
        </a:bodyPr>
        <a:lstStyle/>
        <a:p>
          <a:pPr marL="0" lvl="0" indent="0" algn="ctr" defTabSz="666750">
            <a:lnSpc>
              <a:spcPct val="90000"/>
            </a:lnSpc>
            <a:spcBef>
              <a:spcPct val="0"/>
            </a:spcBef>
            <a:spcAft>
              <a:spcPct val="35000"/>
            </a:spcAft>
            <a:buNone/>
          </a:pPr>
          <a:r>
            <a:rPr lang="tr-TR" sz="1500" b="1" kern="1200" dirty="0" err="1"/>
            <a:t>Contrast</a:t>
          </a:r>
          <a:r>
            <a:rPr lang="tr-TR" sz="1500" b="1" kern="1200" dirty="0"/>
            <a:t> Enhancement:</a:t>
          </a:r>
          <a:r>
            <a:rPr lang="en-US" sz="1500" kern="1200" dirty="0"/>
            <a:t>Increase the contrast of photographs using Adaptive Histogram Equalization, which makes details more pronounced and improves the overall appearance of the image.</a:t>
          </a:r>
        </a:p>
      </dsp:txBody>
      <dsp:txXfrm>
        <a:off x="8189214" y="198420"/>
        <a:ext cx="3325358" cy="1995214"/>
      </dsp:txXfrm>
    </dsp:sp>
    <dsp:sp modelId="{42967D47-92F0-4CE4-87AA-768252A64FD8}">
      <dsp:nvSpPr>
        <dsp:cNvPr id="0" name=""/>
        <dsp:cNvSpPr/>
      </dsp:nvSpPr>
      <dsp:spPr>
        <a:xfrm>
          <a:off x="3332392" y="3910355"/>
          <a:ext cx="734232" cy="91440"/>
        </a:xfrm>
        <a:custGeom>
          <a:avLst/>
          <a:gdLst/>
          <a:ahLst/>
          <a:cxnLst/>
          <a:rect l="0" t="0" r="0" b="0"/>
          <a:pathLst>
            <a:path>
              <a:moveTo>
                <a:pt x="0" y="45720"/>
              </a:moveTo>
              <a:lnTo>
                <a:pt x="73423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80387" y="3952251"/>
        <a:ext cx="38241" cy="7648"/>
      </dsp:txXfrm>
    </dsp:sp>
    <dsp:sp modelId="{1F28B933-70B8-46A9-A6CF-E2FB1CE4E3F8}">
      <dsp:nvSpPr>
        <dsp:cNvPr id="0" name=""/>
        <dsp:cNvSpPr/>
      </dsp:nvSpPr>
      <dsp:spPr>
        <a:xfrm>
          <a:off x="8833" y="2958468"/>
          <a:ext cx="3325358" cy="19952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945" tIns="171040" rIns="162945" bIns="171040" numCol="1" spcCol="1270" anchor="ctr" anchorCtr="0">
          <a:noAutofit/>
        </a:bodyPr>
        <a:lstStyle/>
        <a:p>
          <a:pPr marL="0" lvl="0" indent="0" algn="ctr" defTabSz="666750">
            <a:lnSpc>
              <a:spcPct val="90000"/>
            </a:lnSpc>
            <a:spcBef>
              <a:spcPct val="0"/>
            </a:spcBef>
            <a:spcAft>
              <a:spcPct val="35000"/>
            </a:spcAft>
            <a:buNone/>
          </a:pPr>
          <a:r>
            <a:rPr lang="tr-TR" sz="1500" b="1" kern="1200" dirty="0" err="1"/>
            <a:t>Sharpening</a:t>
          </a:r>
          <a:r>
            <a:rPr lang="tr-TR" sz="1500" b="1" kern="1200" dirty="0"/>
            <a:t> (</a:t>
          </a:r>
          <a:r>
            <a:rPr lang="tr-TR" sz="1500" b="1" kern="1200" dirty="0" err="1"/>
            <a:t>Unsharp</a:t>
          </a:r>
          <a:r>
            <a:rPr lang="tr-TR" sz="1500" b="1" kern="1200" dirty="0"/>
            <a:t> </a:t>
          </a:r>
          <a:r>
            <a:rPr lang="tr-TR" sz="1500" b="1" kern="1200" dirty="0" err="1"/>
            <a:t>Masking</a:t>
          </a:r>
          <a:r>
            <a:rPr lang="tr-TR" sz="1500" b="1" kern="1200"/>
            <a:t>)</a:t>
          </a:r>
          <a:r>
            <a:rPr lang="tr-TR" sz="1500" kern="1200"/>
            <a:t>:</a:t>
          </a:r>
          <a:r>
            <a:rPr lang="tr-TR" sz="1500" b="1" kern="1200"/>
            <a:t> </a:t>
          </a:r>
          <a:r>
            <a:rPr lang="en-US" sz="1500" kern="1200"/>
            <a:t>Employ unsharp masking techniques to make the image appear more detailed and clear.</a:t>
          </a:r>
          <a:endParaRPr lang="en-US" sz="1500" kern="1200" dirty="0"/>
        </a:p>
      </dsp:txBody>
      <dsp:txXfrm>
        <a:off x="8833" y="2958468"/>
        <a:ext cx="3325358" cy="1995214"/>
      </dsp:txXfrm>
    </dsp:sp>
    <dsp:sp modelId="{D033CEE7-22A3-4472-AC8B-6D75E38AC90F}">
      <dsp:nvSpPr>
        <dsp:cNvPr id="0" name=""/>
        <dsp:cNvSpPr/>
      </dsp:nvSpPr>
      <dsp:spPr>
        <a:xfrm>
          <a:off x="4099024" y="2958468"/>
          <a:ext cx="3325358" cy="19952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945" tIns="171040" rIns="162945" bIns="171040" numCol="1" spcCol="1270" anchor="ctr" anchorCtr="0">
          <a:noAutofit/>
        </a:bodyPr>
        <a:lstStyle/>
        <a:p>
          <a:pPr marL="0" lvl="0" indent="0" algn="ctr" defTabSz="666750">
            <a:lnSpc>
              <a:spcPct val="90000"/>
            </a:lnSpc>
            <a:spcBef>
              <a:spcPct val="0"/>
            </a:spcBef>
            <a:spcAft>
              <a:spcPct val="35000"/>
            </a:spcAft>
            <a:buNone/>
          </a:pPr>
          <a:r>
            <a:rPr lang="tr-TR" sz="1500" b="1" kern="1200" dirty="0"/>
            <a:t>Database Integration</a:t>
          </a:r>
          <a:r>
            <a:rPr lang="tr-TR" sz="1500" kern="1200" dirty="0"/>
            <a:t>:</a:t>
          </a:r>
          <a:r>
            <a:rPr lang="tr-TR" sz="1500" b="1" kern="1200" dirty="0"/>
            <a:t> </a:t>
          </a:r>
          <a:r>
            <a:rPr lang="en-US" sz="1500" kern="1200" dirty="0"/>
            <a:t>Store metadata information (processing date, additional notes, etc.) of the processed images in an SQLite database. This is a crucial part of the digital archiving process, facilitating future querying and management.</a:t>
          </a:r>
        </a:p>
      </dsp:txBody>
      <dsp:txXfrm>
        <a:off x="4099024" y="2958468"/>
        <a:ext cx="3325358" cy="1995214"/>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1/9/2024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1/9/2024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1/9/2024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1/9/2024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1/9/2024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1/9/2024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1/9/2024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1/9/2024</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1/9/2024</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1/9/2024</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1/9/2024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1/9/2024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1/9/2024</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a:t>OLD PHOTOGRAPTH RESTORE AND DIGITAL ARCHIVE</a:t>
            </a:r>
            <a:endParaRPr lang="en-US" dirty="0"/>
          </a:p>
        </p:txBody>
      </p:sp>
      <p:sp>
        <p:nvSpPr>
          <p:cNvPr id="3" name="Subtitle 2"/>
          <p:cNvSpPr>
            <a:spLocks noGrp="1"/>
          </p:cNvSpPr>
          <p:nvPr>
            <p:ph type="subTitle" idx="1"/>
          </p:nvPr>
        </p:nvSpPr>
        <p:spPr/>
        <p:txBody>
          <a:bodyPr>
            <a:normAutofit/>
          </a:bodyPr>
          <a:lstStyle/>
          <a:p>
            <a:r>
              <a:rPr lang="tr-TR" dirty="0"/>
              <a:t>ALPER TORUN 22097533</a:t>
            </a:r>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92D353-3C35-CBB8-8ED3-C4C342D6271B}"/>
              </a:ext>
            </a:extLst>
          </p:cNvPr>
          <p:cNvSpPr>
            <a:spLocks noGrp="1"/>
          </p:cNvSpPr>
          <p:nvPr>
            <p:ph type="title"/>
          </p:nvPr>
        </p:nvSpPr>
        <p:spPr/>
        <p:txBody>
          <a:bodyPr/>
          <a:lstStyle/>
          <a:p>
            <a:r>
              <a:rPr lang="tr-TR" dirty="0"/>
              <a:t>USING ALGORITHM FOR TO RESTORATION</a:t>
            </a:r>
          </a:p>
        </p:txBody>
      </p:sp>
      <p:sp>
        <p:nvSpPr>
          <p:cNvPr id="3" name="İçerik Yer Tutucusu 2">
            <a:extLst>
              <a:ext uri="{FF2B5EF4-FFF2-40B4-BE49-F238E27FC236}">
                <a16:creationId xmlns:a16="http://schemas.microsoft.com/office/drawing/2014/main" id="{67B71075-91B3-3F79-53AA-4F2C471EFE42}"/>
              </a:ext>
            </a:extLst>
          </p:cNvPr>
          <p:cNvSpPr>
            <a:spLocks noGrp="1"/>
          </p:cNvSpPr>
          <p:nvPr>
            <p:ph sz="half" idx="1"/>
          </p:nvPr>
        </p:nvSpPr>
        <p:spPr>
          <a:xfrm>
            <a:off x="1522413" y="1905000"/>
            <a:ext cx="7924799" cy="4267200"/>
          </a:xfrm>
        </p:spPr>
        <p:txBody>
          <a:bodyPr/>
          <a:lstStyle/>
          <a:p>
            <a:r>
              <a:rPr lang="tr-TR" b="1" dirty="0" err="1"/>
              <a:t>Non-local</a:t>
            </a:r>
            <a:r>
              <a:rPr lang="tr-TR" b="1" dirty="0"/>
              <a:t> </a:t>
            </a:r>
            <a:r>
              <a:rPr lang="tr-TR" b="1" dirty="0" err="1"/>
              <a:t>Means</a:t>
            </a:r>
            <a:r>
              <a:rPr lang="tr-TR" b="1" dirty="0"/>
              <a:t> </a:t>
            </a:r>
            <a:r>
              <a:rPr lang="tr-TR" b="1" dirty="0" err="1"/>
              <a:t>Denoising</a:t>
            </a:r>
            <a:r>
              <a:rPr lang="tr-TR" dirty="0"/>
              <a:t>:</a:t>
            </a:r>
          </a:p>
          <a:p>
            <a:r>
              <a:rPr lang="tr-TR" b="1" dirty="0" err="1"/>
              <a:t>Color</a:t>
            </a:r>
            <a:r>
              <a:rPr lang="tr-TR" b="1" dirty="0"/>
              <a:t> </a:t>
            </a:r>
            <a:r>
              <a:rPr lang="tr-TR" b="1" dirty="0" err="1"/>
              <a:t>Balance</a:t>
            </a:r>
            <a:r>
              <a:rPr lang="tr-TR" b="1" dirty="0"/>
              <a:t> </a:t>
            </a:r>
            <a:r>
              <a:rPr lang="tr-TR" b="1" dirty="0" err="1"/>
              <a:t>Adjustment</a:t>
            </a:r>
            <a:r>
              <a:rPr lang="tr-TR" dirty="0"/>
              <a:t>:</a:t>
            </a:r>
          </a:p>
          <a:p>
            <a:r>
              <a:rPr lang="tr-TR" b="1" dirty="0" err="1"/>
              <a:t>Adaptive</a:t>
            </a:r>
            <a:r>
              <a:rPr lang="tr-TR" b="1" dirty="0"/>
              <a:t> Histogram </a:t>
            </a:r>
            <a:r>
              <a:rPr lang="tr-TR" b="1" dirty="0" err="1"/>
              <a:t>Equalization</a:t>
            </a:r>
            <a:r>
              <a:rPr lang="tr-TR" b="1" dirty="0"/>
              <a:t> (CLAHE)</a:t>
            </a:r>
            <a:r>
              <a:rPr lang="tr-TR" dirty="0"/>
              <a:t>:</a:t>
            </a:r>
          </a:p>
          <a:p>
            <a:r>
              <a:rPr lang="tr-TR" b="1" dirty="0" err="1"/>
              <a:t>Unsharp</a:t>
            </a:r>
            <a:r>
              <a:rPr lang="tr-TR" b="1" dirty="0"/>
              <a:t> </a:t>
            </a:r>
            <a:r>
              <a:rPr lang="tr-TR" b="1" dirty="0" err="1"/>
              <a:t>Masking</a:t>
            </a:r>
            <a:endParaRPr lang="tr-TR" dirty="0"/>
          </a:p>
          <a:p>
            <a:endParaRPr lang="tr-TR" dirty="0"/>
          </a:p>
        </p:txBody>
      </p:sp>
      <p:sp>
        <p:nvSpPr>
          <p:cNvPr id="4" name="İçerik Yer Tutucusu 3">
            <a:extLst>
              <a:ext uri="{FF2B5EF4-FFF2-40B4-BE49-F238E27FC236}">
                <a16:creationId xmlns:a16="http://schemas.microsoft.com/office/drawing/2014/main" id="{89C54857-3047-B5ED-5F85-4B988DC52A41}"/>
              </a:ext>
            </a:extLst>
          </p:cNvPr>
          <p:cNvSpPr>
            <a:spLocks noGrp="1"/>
          </p:cNvSpPr>
          <p:nvPr>
            <p:ph sz="half" idx="2"/>
          </p:nvPr>
        </p:nvSpPr>
        <p:spPr/>
        <p:txBody>
          <a:bodyPr/>
          <a:lstStyle/>
          <a:p>
            <a:endParaRPr lang="tr-TR"/>
          </a:p>
        </p:txBody>
      </p:sp>
    </p:spTree>
    <p:extLst>
      <p:ext uri="{BB962C8B-B14F-4D97-AF65-F5344CB8AC3E}">
        <p14:creationId xmlns:p14="http://schemas.microsoft.com/office/powerpoint/2010/main" val="309479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1CE3C0-B7D9-92EF-215C-B95E774F2266}"/>
              </a:ext>
            </a:extLst>
          </p:cNvPr>
          <p:cNvSpPr>
            <a:spLocks noGrp="1"/>
          </p:cNvSpPr>
          <p:nvPr>
            <p:ph type="title"/>
          </p:nvPr>
        </p:nvSpPr>
        <p:spPr/>
        <p:txBody>
          <a:bodyPr/>
          <a:lstStyle/>
          <a:p>
            <a:r>
              <a:rPr lang="tr-TR" b="1" dirty="0" err="1"/>
              <a:t>Non-local</a:t>
            </a:r>
            <a:r>
              <a:rPr lang="tr-TR" b="1" dirty="0"/>
              <a:t> </a:t>
            </a:r>
            <a:r>
              <a:rPr lang="tr-TR" b="1" dirty="0" err="1"/>
              <a:t>Means</a:t>
            </a:r>
            <a:r>
              <a:rPr lang="tr-TR" b="1" dirty="0"/>
              <a:t> </a:t>
            </a:r>
            <a:r>
              <a:rPr lang="tr-TR" b="1" dirty="0" err="1"/>
              <a:t>Denoising</a:t>
            </a:r>
            <a:r>
              <a:rPr lang="tr-TR" dirty="0"/>
              <a:t>:</a:t>
            </a:r>
            <a:br>
              <a:rPr lang="tr-TR" dirty="0"/>
            </a:br>
            <a:endParaRPr lang="tr-TR" dirty="0"/>
          </a:p>
        </p:txBody>
      </p:sp>
      <p:sp>
        <p:nvSpPr>
          <p:cNvPr id="3" name="İçerik Yer Tutucusu 2">
            <a:extLst>
              <a:ext uri="{FF2B5EF4-FFF2-40B4-BE49-F238E27FC236}">
                <a16:creationId xmlns:a16="http://schemas.microsoft.com/office/drawing/2014/main" id="{9D8A51CF-B92A-8A77-BE0E-53BF07008B7C}"/>
              </a:ext>
            </a:extLst>
          </p:cNvPr>
          <p:cNvSpPr>
            <a:spLocks noGrp="1"/>
          </p:cNvSpPr>
          <p:nvPr>
            <p:ph sz="half" idx="1"/>
          </p:nvPr>
        </p:nvSpPr>
        <p:spPr>
          <a:xfrm>
            <a:off x="1522413" y="1905000"/>
            <a:ext cx="9601199" cy="4267200"/>
          </a:xfrm>
        </p:spPr>
        <p:txBody>
          <a:bodyPr/>
          <a:lstStyle/>
          <a:p>
            <a:r>
              <a:rPr lang="en-US" dirty="0"/>
              <a:t>The Non-local Means Denoising algorithm reduces noise in images by averaging the pixel values over the entire image, weighted by the similarity of pixel patches. This method preserves important image details while effectively reducing noise, making it particularly useful for enhancing old photographs where preserving detail is crucial.</a:t>
            </a:r>
          </a:p>
          <a:p>
            <a:endParaRPr lang="tr-TR" dirty="0"/>
          </a:p>
        </p:txBody>
      </p:sp>
      <p:sp>
        <p:nvSpPr>
          <p:cNvPr id="4" name="İçerik Yer Tutucusu 3">
            <a:extLst>
              <a:ext uri="{FF2B5EF4-FFF2-40B4-BE49-F238E27FC236}">
                <a16:creationId xmlns:a16="http://schemas.microsoft.com/office/drawing/2014/main" id="{D2631D20-6721-D7E0-2747-08810DA9B061}"/>
              </a:ext>
            </a:extLst>
          </p:cNvPr>
          <p:cNvSpPr>
            <a:spLocks noGrp="1"/>
          </p:cNvSpPr>
          <p:nvPr>
            <p:ph sz="half" idx="2"/>
          </p:nvPr>
        </p:nvSpPr>
        <p:spPr/>
        <p:txBody>
          <a:bodyPr/>
          <a:lstStyle/>
          <a:p>
            <a:endParaRPr lang="tr-TR" dirty="0"/>
          </a:p>
        </p:txBody>
      </p:sp>
    </p:spTree>
    <p:extLst>
      <p:ext uri="{BB962C8B-B14F-4D97-AF65-F5344CB8AC3E}">
        <p14:creationId xmlns:p14="http://schemas.microsoft.com/office/powerpoint/2010/main" val="1708040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2E0BE0-B91F-27C2-A4E2-587909D54941}"/>
              </a:ext>
            </a:extLst>
          </p:cNvPr>
          <p:cNvSpPr>
            <a:spLocks noGrp="1"/>
          </p:cNvSpPr>
          <p:nvPr>
            <p:ph type="title"/>
          </p:nvPr>
        </p:nvSpPr>
        <p:spPr/>
        <p:txBody>
          <a:bodyPr>
            <a:normAutofit/>
          </a:bodyPr>
          <a:lstStyle/>
          <a:p>
            <a:r>
              <a:rPr lang="tr-TR" dirty="0"/>
              <a:t>COLOR BALANCE ADJUSTMENT</a:t>
            </a:r>
          </a:p>
        </p:txBody>
      </p:sp>
      <p:sp>
        <p:nvSpPr>
          <p:cNvPr id="3" name="İçerik Yer Tutucusu 2">
            <a:extLst>
              <a:ext uri="{FF2B5EF4-FFF2-40B4-BE49-F238E27FC236}">
                <a16:creationId xmlns:a16="http://schemas.microsoft.com/office/drawing/2014/main" id="{C4DCB460-0782-1187-9534-68D73A185787}"/>
              </a:ext>
            </a:extLst>
          </p:cNvPr>
          <p:cNvSpPr>
            <a:spLocks noGrp="1"/>
          </p:cNvSpPr>
          <p:nvPr>
            <p:ph sz="half" idx="1"/>
          </p:nvPr>
        </p:nvSpPr>
        <p:spPr>
          <a:xfrm>
            <a:off x="1522413" y="1905000"/>
            <a:ext cx="8000999" cy="4267200"/>
          </a:xfrm>
        </p:spPr>
        <p:txBody>
          <a:bodyPr>
            <a:normAutofit/>
          </a:bodyPr>
          <a:lstStyle/>
          <a:p>
            <a:r>
              <a:rPr lang="en-US" dirty="0"/>
              <a:t>Color Balance Adjustment is a process used to revitalize the colors in old or faded photographs. Over time, photos can experience color degradation due to exposure to light or suboptimal storage conditions, leading to a loss of vibrancy or color shifts. This technique corrects the color tones, restoring the photograph's colors to their natural state and achieving a balanced and aesthetically pleasing appearance. It involves tweaking elements such as brightness, contrast, and saturation, as well as individually adjusting the red, green, and blue color channels to more accurately reflect the original scene's true colors.</a:t>
            </a:r>
          </a:p>
          <a:p>
            <a:endParaRPr lang="tr-TR" dirty="0"/>
          </a:p>
        </p:txBody>
      </p:sp>
      <p:sp>
        <p:nvSpPr>
          <p:cNvPr id="4" name="İçerik Yer Tutucusu 3">
            <a:extLst>
              <a:ext uri="{FF2B5EF4-FFF2-40B4-BE49-F238E27FC236}">
                <a16:creationId xmlns:a16="http://schemas.microsoft.com/office/drawing/2014/main" id="{CBD2960C-44DA-3253-519F-096557078C12}"/>
              </a:ext>
            </a:extLst>
          </p:cNvPr>
          <p:cNvSpPr>
            <a:spLocks noGrp="1"/>
          </p:cNvSpPr>
          <p:nvPr>
            <p:ph sz="half" idx="2"/>
          </p:nvPr>
        </p:nvSpPr>
        <p:spPr/>
        <p:txBody>
          <a:bodyPr>
            <a:normAutofit/>
          </a:bodyPr>
          <a:lstStyle/>
          <a:p>
            <a:endParaRPr lang="tr-TR"/>
          </a:p>
        </p:txBody>
      </p:sp>
    </p:spTree>
    <p:extLst>
      <p:ext uri="{BB962C8B-B14F-4D97-AF65-F5344CB8AC3E}">
        <p14:creationId xmlns:p14="http://schemas.microsoft.com/office/powerpoint/2010/main" val="319986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A15214-87FE-D6A1-038F-E96AC0EDBC35}"/>
              </a:ext>
            </a:extLst>
          </p:cNvPr>
          <p:cNvSpPr>
            <a:spLocks noGrp="1"/>
          </p:cNvSpPr>
          <p:nvPr>
            <p:ph type="title"/>
          </p:nvPr>
        </p:nvSpPr>
        <p:spPr/>
        <p:txBody>
          <a:bodyPr/>
          <a:lstStyle/>
          <a:p>
            <a:r>
              <a:rPr lang="tr-TR" b="1" dirty="0" err="1"/>
              <a:t>Adaptive</a:t>
            </a:r>
            <a:r>
              <a:rPr lang="tr-TR" b="1" dirty="0"/>
              <a:t> Histogram </a:t>
            </a:r>
            <a:r>
              <a:rPr lang="tr-TR" b="1" dirty="0" err="1"/>
              <a:t>Equalization</a:t>
            </a:r>
            <a:r>
              <a:rPr lang="tr-TR" b="1" dirty="0"/>
              <a:t> (CLAHE)</a:t>
            </a:r>
            <a:r>
              <a:rPr lang="tr-TR" dirty="0"/>
              <a:t>:</a:t>
            </a:r>
          </a:p>
        </p:txBody>
      </p:sp>
      <p:sp>
        <p:nvSpPr>
          <p:cNvPr id="3" name="İçerik Yer Tutucusu 2">
            <a:extLst>
              <a:ext uri="{FF2B5EF4-FFF2-40B4-BE49-F238E27FC236}">
                <a16:creationId xmlns:a16="http://schemas.microsoft.com/office/drawing/2014/main" id="{85810C2E-987B-C954-5660-885C056500C1}"/>
              </a:ext>
            </a:extLst>
          </p:cNvPr>
          <p:cNvSpPr>
            <a:spLocks noGrp="1"/>
          </p:cNvSpPr>
          <p:nvPr>
            <p:ph sz="half" idx="1"/>
          </p:nvPr>
        </p:nvSpPr>
        <p:spPr>
          <a:xfrm>
            <a:off x="1522413" y="1905000"/>
            <a:ext cx="7924799" cy="4267200"/>
          </a:xfrm>
        </p:spPr>
        <p:txBody>
          <a:bodyPr>
            <a:normAutofit/>
          </a:bodyPr>
          <a:lstStyle/>
          <a:p>
            <a:r>
              <a:rPr lang="en-US" dirty="0"/>
              <a:t>Adaptive Histogram Equalization (CLAHE) is a technique that enhances image contrast by dividing the image into small blocks, called tiles, and applying histogram equalization to each block independently. This approach prevents the over-enhancement of contrast, which can amplify noise, and is particularly effective in revealing details in dark or overexposed areas of an image.</a:t>
            </a:r>
            <a:endParaRPr lang="tr-TR" dirty="0"/>
          </a:p>
        </p:txBody>
      </p:sp>
      <p:sp>
        <p:nvSpPr>
          <p:cNvPr id="4" name="İçerik Yer Tutucusu 3">
            <a:extLst>
              <a:ext uri="{FF2B5EF4-FFF2-40B4-BE49-F238E27FC236}">
                <a16:creationId xmlns:a16="http://schemas.microsoft.com/office/drawing/2014/main" id="{7CC9F3D2-8532-BDAA-1758-012ABE7AE9C5}"/>
              </a:ext>
            </a:extLst>
          </p:cNvPr>
          <p:cNvSpPr>
            <a:spLocks noGrp="1"/>
          </p:cNvSpPr>
          <p:nvPr>
            <p:ph sz="half" idx="2"/>
          </p:nvPr>
        </p:nvSpPr>
        <p:spPr/>
        <p:txBody>
          <a:bodyPr>
            <a:normAutofit/>
          </a:bodyPr>
          <a:lstStyle/>
          <a:p>
            <a:endParaRPr lang="tr-TR"/>
          </a:p>
        </p:txBody>
      </p:sp>
    </p:spTree>
    <p:extLst>
      <p:ext uri="{BB962C8B-B14F-4D97-AF65-F5344CB8AC3E}">
        <p14:creationId xmlns:p14="http://schemas.microsoft.com/office/powerpoint/2010/main" val="118677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B1A343-94C3-92FF-C028-454ABE044432}"/>
              </a:ext>
            </a:extLst>
          </p:cNvPr>
          <p:cNvSpPr>
            <a:spLocks noGrp="1"/>
          </p:cNvSpPr>
          <p:nvPr>
            <p:ph type="title"/>
          </p:nvPr>
        </p:nvSpPr>
        <p:spPr/>
        <p:txBody>
          <a:bodyPr/>
          <a:lstStyle/>
          <a:p>
            <a:r>
              <a:rPr lang="en-US" dirty="0"/>
              <a:t>Unsharp Masking</a:t>
            </a:r>
            <a:endParaRPr lang="tr-TR" dirty="0"/>
          </a:p>
        </p:txBody>
      </p:sp>
      <p:sp>
        <p:nvSpPr>
          <p:cNvPr id="3" name="İçerik Yer Tutucusu 2">
            <a:extLst>
              <a:ext uri="{FF2B5EF4-FFF2-40B4-BE49-F238E27FC236}">
                <a16:creationId xmlns:a16="http://schemas.microsoft.com/office/drawing/2014/main" id="{7D9FC7F4-61CB-83B7-8731-4EDDD82ABEFB}"/>
              </a:ext>
            </a:extLst>
          </p:cNvPr>
          <p:cNvSpPr>
            <a:spLocks noGrp="1"/>
          </p:cNvSpPr>
          <p:nvPr>
            <p:ph sz="half" idx="1"/>
          </p:nvPr>
        </p:nvSpPr>
        <p:spPr>
          <a:xfrm>
            <a:off x="1522413" y="1905000"/>
            <a:ext cx="8458199" cy="4267200"/>
          </a:xfrm>
        </p:spPr>
        <p:txBody>
          <a:bodyPr/>
          <a:lstStyle/>
          <a:p>
            <a:r>
              <a:rPr lang="en-US" dirty="0"/>
              <a:t>Unsharp Masking is an image processing technique used to enhance the sharpness of images. It works by subtracting a blurred (unsharp) version of the image from the original image to create a mask of the edges. This mask is then added back to the original image, amplifying the contrast at the edges and making the image appear sharper.</a:t>
            </a:r>
            <a:endParaRPr lang="tr-TR" dirty="0"/>
          </a:p>
        </p:txBody>
      </p:sp>
      <p:sp>
        <p:nvSpPr>
          <p:cNvPr id="4" name="İçerik Yer Tutucusu 3">
            <a:extLst>
              <a:ext uri="{FF2B5EF4-FFF2-40B4-BE49-F238E27FC236}">
                <a16:creationId xmlns:a16="http://schemas.microsoft.com/office/drawing/2014/main" id="{69F25CFB-3E18-2BD0-7660-F5F63B1D385B}"/>
              </a:ext>
            </a:extLst>
          </p:cNvPr>
          <p:cNvSpPr>
            <a:spLocks noGrp="1"/>
          </p:cNvSpPr>
          <p:nvPr>
            <p:ph sz="half" idx="2"/>
          </p:nvPr>
        </p:nvSpPr>
        <p:spPr/>
        <p:txBody>
          <a:bodyPr/>
          <a:lstStyle/>
          <a:p>
            <a:endParaRPr lang="tr-TR"/>
          </a:p>
        </p:txBody>
      </p:sp>
    </p:spTree>
    <p:extLst>
      <p:ext uri="{BB962C8B-B14F-4D97-AF65-F5344CB8AC3E}">
        <p14:creationId xmlns:p14="http://schemas.microsoft.com/office/powerpoint/2010/main" val="323278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C0C377-D7E4-22A2-1F3D-7768BD9F567D}"/>
              </a:ext>
            </a:extLst>
          </p:cNvPr>
          <p:cNvSpPr>
            <a:spLocks noGrp="1"/>
          </p:cNvSpPr>
          <p:nvPr>
            <p:ph type="title"/>
          </p:nvPr>
        </p:nvSpPr>
        <p:spPr/>
        <p:txBody>
          <a:bodyPr/>
          <a:lstStyle/>
          <a:p>
            <a:r>
              <a:rPr lang="tr-TR" dirty="0"/>
              <a:t>REFERENCES</a:t>
            </a:r>
          </a:p>
        </p:txBody>
      </p:sp>
      <p:sp>
        <p:nvSpPr>
          <p:cNvPr id="4" name="Metin kutusu 3">
            <a:extLst>
              <a:ext uri="{FF2B5EF4-FFF2-40B4-BE49-F238E27FC236}">
                <a16:creationId xmlns:a16="http://schemas.microsoft.com/office/drawing/2014/main" id="{66CC0C7D-A3A7-F11C-1B1F-B1AE15699AE7}"/>
              </a:ext>
            </a:extLst>
          </p:cNvPr>
          <p:cNvSpPr txBox="1"/>
          <p:nvPr/>
        </p:nvSpPr>
        <p:spPr>
          <a:xfrm>
            <a:off x="1751012" y="1828800"/>
            <a:ext cx="8458200" cy="1477328"/>
          </a:xfrm>
          <a:prstGeom prst="rect">
            <a:avLst/>
          </a:prstGeom>
          <a:noFill/>
        </p:spPr>
        <p:txBody>
          <a:bodyPr wrap="square">
            <a:spAutoFit/>
          </a:bodyPr>
          <a:lstStyle/>
          <a:p>
            <a:r>
              <a:rPr lang="en-US" dirty="0"/>
              <a:t>[1] </a:t>
            </a:r>
            <a:r>
              <a:rPr lang="tr-TR" dirty="0" err="1"/>
              <a:t>Ziyu</a:t>
            </a:r>
            <a:r>
              <a:rPr lang="tr-TR" dirty="0"/>
              <a:t> </a:t>
            </a:r>
            <a:r>
              <a:rPr lang="tr-TR" dirty="0" err="1"/>
              <a:t>wan</a:t>
            </a:r>
            <a:r>
              <a:rPr lang="en-US" dirty="0"/>
              <a:t>,</a:t>
            </a:r>
            <a:r>
              <a:rPr lang="tr-TR" dirty="0"/>
              <a:t> </a:t>
            </a:r>
            <a:r>
              <a:rPr lang="tr-TR" dirty="0" err="1"/>
              <a:t>Bo</a:t>
            </a:r>
            <a:r>
              <a:rPr lang="tr-TR" dirty="0"/>
              <a:t> Zhang</a:t>
            </a:r>
            <a:r>
              <a:rPr lang="en-US" dirty="0"/>
              <a:t> "</a:t>
            </a:r>
            <a:r>
              <a:rPr kumimoji="0" lang="tr-TR" altLang="tr-TR" sz="1800" i="0" u="none" strike="noStrike" cap="none" normalizeH="0" baseline="0" dirty="0" err="1">
                <a:ln>
                  <a:noFill/>
                </a:ln>
                <a:solidFill>
                  <a:schemeClr val="tx1"/>
                </a:solidFill>
                <a:effectLst/>
                <a:latin typeface="Arial" panose="020B0604020202020204" pitchFamily="34" charset="0"/>
              </a:rPr>
              <a:t>Bringing</a:t>
            </a:r>
            <a:r>
              <a:rPr kumimoji="0" lang="tr-TR" altLang="tr-TR" sz="1800" i="0" u="none" strike="noStrike" cap="none" normalizeH="0" baseline="0" dirty="0">
                <a:ln>
                  <a:noFill/>
                </a:ln>
                <a:solidFill>
                  <a:schemeClr val="tx1"/>
                </a:solidFill>
                <a:effectLst/>
                <a:latin typeface="Arial" panose="020B0604020202020204" pitchFamily="34" charset="0"/>
              </a:rPr>
              <a:t> </a:t>
            </a:r>
            <a:r>
              <a:rPr kumimoji="0" lang="tr-TR" altLang="tr-TR" sz="1800" i="0" u="none" strike="noStrike" cap="none" normalizeH="0" baseline="0" dirty="0" err="1">
                <a:ln>
                  <a:noFill/>
                </a:ln>
                <a:solidFill>
                  <a:schemeClr val="tx1"/>
                </a:solidFill>
                <a:effectLst/>
                <a:latin typeface="Arial" panose="020B0604020202020204" pitchFamily="34" charset="0"/>
              </a:rPr>
              <a:t>Old</a:t>
            </a:r>
            <a:r>
              <a:rPr kumimoji="0" lang="tr-TR" altLang="tr-TR" sz="1800" i="0" u="none" strike="noStrike" cap="none" normalizeH="0" baseline="0" dirty="0">
                <a:ln>
                  <a:noFill/>
                </a:ln>
                <a:solidFill>
                  <a:schemeClr val="tx1"/>
                </a:solidFill>
                <a:effectLst/>
                <a:latin typeface="Arial" panose="020B0604020202020204" pitchFamily="34" charset="0"/>
              </a:rPr>
              <a:t> </a:t>
            </a:r>
            <a:r>
              <a:rPr kumimoji="0" lang="tr-TR" altLang="tr-TR" sz="1800" i="0" u="none" strike="noStrike" cap="none" normalizeH="0" baseline="0" dirty="0" err="1">
                <a:ln>
                  <a:noFill/>
                </a:ln>
                <a:solidFill>
                  <a:schemeClr val="tx1"/>
                </a:solidFill>
                <a:effectLst/>
                <a:latin typeface="Arial" panose="020B0604020202020204" pitchFamily="34" charset="0"/>
              </a:rPr>
              <a:t>Photos</a:t>
            </a:r>
            <a:r>
              <a:rPr kumimoji="0" lang="tr-TR" altLang="tr-TR" sz="1800" i="0" u="none" strike="noStrike" cap="none" normalizeH="0" baseline="0" dirty="0">
                <a:ln>
                  <a:noFill/>
                </a:ln>
                <a:solidFill>
                  <a:schemeClr val="tx1"/>
                </a:solidFill>
                <a:effectLst/>
                <a:latin typeface="Arial" panose="020B0604020202020204" pitchFamily="34" charset="0"/>
              </a:rPr>
              <a:t> </a:t>
            </a:r>
            <a:r>
              <a:rPr kumimoji="0" lang="tr-TR" altLang="tr-TR" sz="1800" i="0" u="none" strike="noStrike" cap="none" normalizeH="0" baseline="0" dirty="0" err="1">
                <a:ln>
                  <a:noFill/>
                </a:ln>
                <a:solidFill>
                  <a:schemeClr val="tx1"/>
                </a:solidFill>
                <a:effectLst/>
                <a:latin typeface="Arial" panose="020B0604020202020204" pitchFamily="34" charset="0"/>
              </a:rPr>
              <a:t>Back</a:t>
            </a:r>
            <a:r>
              <a:rPr kumimoji="0" lang="tr-TR" altLang="tr-TR" sz="1800" i="0" u="none" strike="noStrike" cap="none" normalizeH="0" baseline="0" dirty="0">
                <a:ln>
                  <a:noFill/>
                </a:ln>
                <a:solidFill>
                  <a:schemeClr val="tx1"/>
                </a:solidFill>
                <a:effectLst/>
                <a:latin typeface="Arial" panose="020B0604020202020204" pitchFamily="34" charset="0"/>
              </a:rPr>
              <a:t> </a:t>
            </a:r>
            <a:r>
              <a:rPr kumimoji="0" lang="tr-TR" altLang="tr-TR" sz="1800" i="0" u="none" strike="noStrike" cap="none" normalizeH="0" baseline="0" dirty="0" err="1">
                <a:ln>
                  <a:noFill/>
                </a:ln>
                <a:solidFill>
                  <a:schemeClr val="tx1"/>
                </a:solidFill>
                <a:effectLst/>
                <a:latin typeface="Arial" panose="020B0604020202020204" pitchFamily="34" charset="0"/>
              </a:rPr>
              <a:t>to</a:t>
            </a:r>
            <a:r>
              <a:rPr kumimoji="0" lang="tr-TR" altLang="tr-TR" sz="1800" i="0" u="none" strike="noStrike" cap="none" normalizeH="0" baseline="0" dirty="0">
                <a:ln>
                  <a:noFill/>
                </a:ln>
                <a:solidFill>
                  <a:schemeClr val="tx1"/>
                </a:solidFill>
                <a:effectLst/>
                <a:latin typeface="Arial" panose="020B0604020202020204" pitchFamily="34" charset="0"/>
              </a:rPr>
              <a:t> Life</a:t>
            </a:r>
            <a:r>
              <a:rPr kumimoji="0" lang="tr-TR" altLang="tr-TR" sz="1800" b="0" i="0" u="none" strike="noStrike" cap="none" normalizeH="0" baseline="0" dirty="0">
                <a:ln>
                  <a:noFill/>
                </a:ln>
                <a:solidFill>
                  <a:schemeClr val="tx1"/>
                </a:solidFill>
                <a:effectLst/>
                <a:latin typeface="Arial" panose="020B0604020202020204" pitchFamily="34" charset="0"/>
              </a:rPr>
              <a:t>:</a:t>
            </a:r>
            <a:r>
              <a:rPr lang="en-US" dirty="0"/>
              <a:t>" International Conference on Photo Restoration and Analysis (ICPRA), 2021, pp. 45-52.</a:t>
            </a:r>
          </a:p>
          <a:p>
            <a:r>
              <a:rPr lang="en-US" dirty="0"/>
              <a:t>[2] </a:t>
            </a:r>
            <a:r>
              <a:rPr lang="tr-TR" dirty="0"/>
              <a:t>Wang </a:t>
            </a:r>
            <a:r>
              <a:rPr lang="tr-TR" dirty="0" err="1"/>
              <a:t>Ruoyan</a:t>
            </a:r>
            <a:r>
              <a:rPr lang="tr-TR" dirty="0"/>
              <a:t> </a:t>
            </a:r>
            <a:r>
              <a:rPr lang="tr-TR" b="1" dirty="0"/>
              <a:t>,</a:t>
            </a:r>
            <a:r>
              <a:rPr lang="en-US" dirty="0"/>
              <a:t>"Old Photo Image Restoration Based on Deep Neural Network Structures," Journal of Advanced Research in Image Processing and Analysis (JARIPA), 2021, Vol. 4, No. 2, pp. 200-210.</a:t>
            </a:r>
          </a:p>
        </p:txBody>
      </p:sp>
    </p:spTree>
    <p:extLst>
      <p:ext uri="{BB962C8B-B14F-4D97-AF65-F5344CB8AC3E}">
        <p14:creationId xmlns:p14="http://schemas.microsoft.com/office/powerpoint/2010/main" val="184978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Problems</a:t>
            </a:r>
            <a:endParaRPr lang="en-US" dirty="0"/>
          </a:p>
        </p:txBody>
      </p:sp>
      <p:sp>
        <p:nvSpPr>
          <p:cNvPr id="5" name="İçerik Yer Tutucusu 4">
            <a:extLst>
              <a:ext uri="{FF2B5EF4-FFF2-40B4-BE49-F238E27FC236}">
                <a16:creationId xmlns:a16="http://schemas.microsoft.com/office/drawing/2014/main" id="{DBC8E540-1B0A-8142-6400-F70E974A95B5}"/>
              </a:ext>
            </a:extLst>
          </p:cNvPr>
          <p:cNvSpPr>
            <a:spLocks noGrp="1"/>
          </p:cNvSpPr>
          <p:nvPr>
            <p:ph idx="1"/>
          </p:nvPr>
        </p:nvSpPr>
        <p:spPr>
          <a:xfrm>
            <a:off x="1522414" y="1600200"/>
            <a:ext cx="9296398" cy="3276600"/>
          </a:xfrm>
        </p:spPr>
        <p:txBody>
          <a:bodyPr>
            <a:noAutofit/>
          </a:bodyPr>
          <a:lstStyle/>
          <a:p>
            <a:pPr marL="0" indent="0">
              <a:buNone/>
            </a:pPr>
            <a:r>
              <a:rPr lang="en-US" sz="2000" b="1" dirty="0"/>
              <a:t>Image Quality Issues</a:t>
            </a:r>
          </a:p>
          <a:p>
            <a:pPr>
              <a:buFont typeface="Arial" panose="020B0604020202020204" pitchFamily="34" charset="0"/>
              <a:buChar char="•"/>
            </a:pPr>
            <a:r>
              <a:rPr lang="en-US" sz="2000" dirty="0"/>
              <a:t>Over time, problems such as wear, fading, and staining on photographs reduce image quality.</a:t>
            </a:r>
          </a:p>
          <a:p>
            <a:pPr>
              <a:buFont typeface="Arial" panose="020B0604020202020204" pitchFamily="34" charset="0"/>
              <a:buChar char="•"/>
            </a:pPr>
            <a:r>
              <a:rPr lang="en-US" sz="2000" dirty="0"/>
              <a:t>Noise and pixel corruption lead to the loss of details, preventing the clear preservation of historical and personal memories.</a:t>
            </a:r>
          </a:p>
          <a:p>
            <a:pPr>
              <a:buFont typeface="Arial" panose="020B0604020202020204" pitchFamily="34" charset="0"/>
              <a:buChar char="•"/>
            </a:pPr>
            <a:r>
              <a:rPr lang="en-US" sz="2000" dirty="0"/>
              <a:t>Existing photo restoration methods may not be sufficient to digitally enhance the original appearance of old photographs effectively.</a:t>
            </a:r>
          </a:p>
          <a:p>
            <a:pPr marL="0" indent="0">
              <a:buNone/>
            </a:pPr>
            <a:r>
              <a:rPr lang="en-US" sz="2000" b="1" dirty="0"/>
              <a:t>Challenges in the Digital Restoration Process</a:t>
            </a:r>
            <a:endParaRPr lang="en-US" sz="2000" dirty="0"/>
          </a:p>
          <a:p>
            <a:pPr>
              <a:buFont typeface="Arial" panose="020B0604020202020204" pitchFamily="34" charset="0"/>
              <a:buChar char="•"/>
            </a:pPr>
            <a:r>
              <a:rPr lang="en-US" sz="2000" dirty="0"/>
              <a:t>Automatic restoration tools may fall short in adapting to the specific problems of old photographs.</a:t>
            </a:r>
          </a:p>
          <a:p>
            <a:pPr>
              <a:buFont typeface="Arial" panose="020B0604020202020204" pitchFamily="34" charset="0"/>
              <a:buChar char="•"/>
            </a:pPr>
            <a:r>
              <a:rPr lang="en-US" sz="2000" dirty="0"/>
              <a:t>Professional restoration processes can be time-consuming and costly.</a:t>
            </a:r>
          </a:p>
          <a:p>
            <a:pPr marL="0" indent="0">
              <a:buNone/>
            </a:pPr>
            <a:endParaRPr lang="tr-TR" sz="2000" dirty="0"/>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B0C0DE-6529-A2F5-F3FC-CAA1ABB1CA6B}"/>
              </a:ext>
            </a:extLst>
          </p:cNvPr>
          <p:cNvSpPr>
            <a:spLocks noGrp="1"/>
          </p:cNvSpPr>
          <p:nvPr>
            <p:ph type="title"/>
          </p:nvPr>
        </p:nvSpPr>
        <p:spPr/>
        <p:txBody>
          <a:bodyPr/>
          <a:lstStyle/>
          <a:p>
            <a:r>
              <a:rPr lang="tr-TR" dirty="0" err="1"/>
              <a:t>Problems</a:t>
            </a:r>
            <a:endParaRPr lang="tr-TR" dirty="0"/>
          </a:p>
        </p:txBody>
      </p:sp>
      <p:sp>
        <p:nvSpPr>
          <p:cNvPr id="3" name="İçerik Yer Tutucusu 2">
            <a:extLst>
              <a:ext uri="{FF2B5EF4-FFF2-40B4-BE49-F238E27FC236}">
                <a16:creationId xmlns:a16="http://schemas.microsoft.com/office/drawing/2014/main" id="{1CEABCEA-93D4-F76C-8168-9E684C0BE180}"/>
              </a:ext>
            </a:extLst>
          </p:cNvPr>
          <p:cNvSpPr>
            <a:spLocks noGrp="1"/>
          </p:cNvSpPr>
          <p:nvPr>
            <p:ph idx="1"/>
          </p:nvPr>
        </p:nvSpPr>
        <p:spPr/>
        <p:txBody>
          <a:bodyPr>
            <a:normAutofit/>
          </a:bodyPr>
          <a:lstStyle/>
          <a:p>
            <a:pPr marL="0" indent="0">
              <a:buNone/>
            </a:pPr>
            <a:r>
              <a:rPr lang="en-US" sz="2000" b="1" dirty="0"/>
              <a:t>Data Management and Archiving</a:t>
            </a:r>
            <a:endParaRPr lang="en-US" sz="2000" dirty="0"/>
          </a:p>
          <a:p>
            <a:pPr>
              <a:buFont typeface="Arial" panose="020B0604020202020204" pitchFamily="34" charset="0"/>
              <a:buChar char="•"/>
            </a:pPr>
            <a:r>
              <a:rPr lang="en-US" sz="2000" dirty="0"/>
              <a:t>There is a need for an efficient system for the storage and querying of metadata for processed photographs.</a:t>
            </a:r>
          </a:p>
          <a:p>
            <a:pPr>
              <a:buFont typeface="Arial" panose="020B0604020202020204" pitchFamily="34" charset="0"/>
              <a:buChar char="•"/>
            </a:pPr>
            <a:r>
              <a:rPr lang="en-US" sz="2000" dirty="0"/>
              <a:t>Digital archiving and database management should provide organizational ease and accessibility in post-restoration processes.</a:t>
            </a:r>
          </a:p>
          <a:p>
            <a:pPr marL="0" indent="0">
              <a:buNone/>
            </a:pPr>
            <a:r>
              <a:rPr lang="en-US" sz="2000" b="1" dirty="0"/>
              <a:t>User-Unfriendly Processes</a:t>
            </a:r>
            <a:endParaRPr lang="en-US" sz="2000" dirty="0"/>
          </a:p>
          <a:p>
            <a:pPr>
              <a:buFont typeface="Arial" panose="020B0604020202020204" pitchFamily="34" charset="0"/>
              <a:buChar char="•"/>
            </a:pPr>
            <a:r>
              <a:rPr lang="en-US" sz="2000" dirty="0"/>
              <a:t>Photo restoration tools can have complex and user-unfriendly interfaces, making the restoration process difficult for amateur users or archivists.</a:t>
            </a:r>
          </a:p>
          <a:p>
            <a:pPr>
              <a:buFont typeface="Arial" panose="020B0604020202020204" pitchFamily="34" charset="0"/>
              <a:buChar char="•"/>
            </a:pPr>
            <a:r>
              <a:rPr lang="en-US" sz="2000" dirty="0"/>
              <a:t>Restoration processes may follow standard procedures that do not take into account users' personal preferences and specific needs.</a:t>
            </a:r>
          </a:p>
          <a:p>
            <a:endParaRPr lang="tr-TR" sz="2000" dirty="0"/>
          </a:p>
        </p:txBody>
      </p:sp>
    </p:spTree>
    <p:extLst>
      <p:ext uri="{BB962C8B-B14F-4D97-AF65-F5344CB8AC3E}">
        <p14:creationId xmlns:p14="http://schemas.microsoft.com/office/powerpoint/2010/main" val="917314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tr-TR" dirty="0" err="1"/>
              <a:t>Motivation</a:t>
            </a:r>
            <a:r>
              <a:rPr lang="tr-TR" dirty="0"/>
              <a:t>	</a:t>
            </a:r>
            <a:endParaRPr lang="en-US" dirty="0"/>
          </a:p>
        </p:txBody>
      </p:sp>
      <p:sp>
        <p:nvSpPr>
          <p:cNvPr id="4" name="İçerik Yer Tutucusu 3">
            <a:extLst>
              <a:ext uri="{FF2B5EF4-FFF2-40B4-BE49-F238E27FC236}">
                <a16:creationId xmlns:a16="http://schemas.microsoft.com/office/drawing/2014/main" id="{C846D272-5550-034A-E847-8833CD2036CA}"/>
              </a:ext>
            </a:extLst>
          </p:cNvPr>
          <p:cNvSpPr>
            <a:spLocks noGrp="1"/>
          </p:cNvSpPr>
          <p:nvPr>
            <p:ph idx="1"/>
          </p:nvPr>
        </p:nvSpPr>
        <p:spPr/>
        <p:txBody>
          <a:bodyPr/>
          <a:lstStyle/>
          <a:p>
            <a:r>
              <a:rPr lang="en-US" b="1" dirty="0"/>
              <a:t>Preservation of Cultural Heritage</a:t>
            </a:r>
            <a:r>
              <a:rPr lang="tr-TR" b="1" dirty="0"/>
              <a:t>:</a:t>
            </a:r>
            <a:r>
              <a:rPr lang="en-US" dirty="0"/>
              <a:t> Digital restoration tools preserve cultural heritage by reviving the vibrancy and clarity of historical photographs. This ensures the testimony of the past is carried forward to future generations.</a:t>
            </a:r>
          </a:p>
          <a:p>
            <a:r>
              <a:rPr lang="en-US" b="1" dirty="0"/>
              <a:t>Enhancement of Personal Memories</a:t>
            </a:r>
            <a:r>
              <a:rPr lang="tr-TR" b="1" dirty="0"/>
              <a:t>:</a:t>
            </a:r>
            <a:r>
              <a:rPr lang="en-US" dirty="0"/>
              <a:t> The digital enhancement of personally significant old photographs allows individuals to maintain their family history and memories in a clearer and more vivid manner.</a:t>
            </a:r>
          </a:p>
          <a:p>
            <a:r>
              <a:rPr lang="en-US" b="1" dirty="0"/>
              <a:t>Archiving and Accessibility</a:t>
            </a:r>
            <a:r>
              <a:rPr lang="tr-TR" b="1" dirty="0"/>
              <a:t>:</a:t>
            </a:r>
            <a:r>
              <a:rPr lang="en-US" dirty="0"/>
              <a:t> Advanced digital archiving methods facilitate orderly and easy access in post-restoration processes, thus simplifying the access of researchers and the public to historical documents.</a:t>
            </a:r>
          </a:p>
          <a:p>
            <a:endParaRPr lang="tr-TR"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232F06-9BD0-57E0-032F-D575B1DA82D6}"/>
              </a:ext>
            </a:extLst>
          </p:cNvPr>
          <p:cNvSpPr>
            <a:spLocks noGrp="1"/>
          </p:cNvSpPr>
          <p:nvPr>
            <p:ph type="title"/>
          </p:nvPr>
        </p:nvSpPr>
        <p:spPr/>
        <p:txBody>
          <a:bodyPr/>
          <a:lstStyle/>
          <a:p>
            <a:r>
              <a:rPr lang="tr-TR" dirty="0" err="1"/>
              <a:t>Motivation</a:t>
            </a:r>
            <a:r>
              <a:rPr lang="tr-TR" dirty="0"/>
              <a:t>	</a:t>
            </a:r>
          </a:p>
        </p:txBody>
      </p:sp>
      <p:sp>
        <p:nvSpPr>
          <p:cNvPr id="3" name="İçerik Yer Tutucusu 2">
            <a:extLst>
              <a:ext uri="{FF2B5EF4-FFF2-40B4-BE49-F238E27FC236}">
                <a16:creationId xmlns:a16="http://schemas.microsoft.com/office/drawing/2014/main" id="{37B4D20A-AAC6-36C3-A970-2B81226B153D}"/>
              </a:ext>
            </a:extLst>
          </p:cNvPr>
          <p:cNvSpPr>
            <a:spLocks noGrp="1"/>
          </p:cNvSpPr>
          <p:nvPr>
            <p:ph idx="1"/>
          </p:nvPr>
        </p:nvSpPr>
        <p:spPr/>
        <p:txBody>
          <a:bodyPr/>
          <a:lstStyle/>
          <a:p>
            <a:r>
              <a:rPr lang="en-US" b="1" dirty="0"/>
              <a:t>Education and Research</a:t>
            </a:r>
            <a:r>
              <a:rPr lang="en-US" dirty="0"/>
              <a:t> Restoration processes improve the quality of historical documents and visuals, which are important for education and research, expanding their use as educational materials.</a:t>
            </a:r>
          </a:p>
          <a:p>
            <a:r>
              <a:rPr lang="en-US" b="1" dirty="0"/>
              <a:t>Technological Innovation</a:t>
            </a:r>
            <a:r>
              <a:rPr lang="en-US" dirty="0"/>
              <a:t> This project pushes the boundaries of image processing technology, providing automated and user-friendly tools for the restoration of old photographs.</a:t>
            </a:r>
          </a:p>
          <a:p>
            <a:endParaRPr lang="tr-TR" dirty="0"/>
          </a:p>
        </p:txBody>
      </p:sp>
    </p:spTree>
    <p:extLst>
      <p:ext uri="{BB962C8B-B14F-4D97-AF65-F5344CB8AC3E}">
        <p14:creationId xmlns:p14="http://schemas.microsoft.com/office/powerpoint/2010/main" val="49457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200" dirty="0" err="1"/>
              <a:t>Literature</a:t>
            </a:r>
            <a:r>
              <a:rPr lang="tr-TR" dirty="0"/>
              <a:t> </a:t>
            </a:r>
            <a:r>
              <a:rPr lang="tr-TR" dirty="0" err="1"/>
              <a:t>Search</a:t>
            </a:r>
            <a:endParaRPr lang="en-US" dirty="0"/>
          </a:p>
        </p:txBody>
      </p:sp>
      <p:sp>
        <p:nvSpPr>
          <p:cNvPr id="7" name="Rectangle 3">
            <a:extLst>
              <a:ext uri="{FF2B5EF4-FFF2-40B4-BE49-F238E27FC236}">
                <a16:creationId xmlns:a16="http://schemas.microsoft.com/office/drawing/2014/main" id="{E55ED429-5C36-1F65-1C25-16E9BCF870D3}"/>
              </a:ext>
            </a:extLst>
          </p:cNvPr>
          <p:cNvSpPr>
            <a:spLocks noChangeArrowheads="1"/>
          </p:cNvSpPr>
          <p:nvPr/>
        </p:nvSpPr>
        <p:spPr bwMode="auto">
          <a:xfrm rot="10800000" flipV="1">
            <a:off x="1522412" y="2268102"/>
            <a:ext cx="967739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b="1" i="0" u="none" strike="noStrike" cap="none" normalizeH="0" baseline="0" dirty="0" err="1">
                <a:ln>
                  <a:noFill/>
                </a:ln>
                <a:solidFill>
                  <a:schemeClr val="tx1"/>
                </a:solidFill>
                <a:effectLst/>
                <a:latin typeface="Arial" panose="020B0604020202020204" pitchFamily="34" charset="0"/>
              </a:rPr>
              <a:t>Bringing</a:t>
            </a:r>
            <a:r>
              <a:rPr kumimoji="0" lang="tr-TR" altLang="tr-TR" sz="1800" b="1" i="0" u="none" strike="noStrike" cap="none" normalizeH="0" baseline="0" dirty="0">
                <a:ln>
                  <a:noFill/>
                </a:ln>
                <a:solidFill>
                  <a:schemeClr val="tx1"/>
                </a:solidFill>
                <a:effectLst/>
                <a:latin typeface="Arial" panose="020B0604020202020204" pitchFamily="34" charset="0"/>
              </a:rPr>
              <a:t> </a:t>
            </a:r>
            <a:r>
              <a:rPr kumimoji="0" lang="tr-TR" altLang="tr-TR" sz="1800" b="1" i="0" u="none" strike="noStrike" cap="none" normalizeH="0" baseline="0" dirty="0" err="1">
                <a:ln>
                  <a:noFill/>
                </a:ln>
                <a:solidFill>
                  <a:schemeClr val="tx1"/>
                </a:solidFill>
                <a:effectLst/>
                <a:latin typeface="Arial" panose="020B0604020202020204" pitchFamily="34" charset="0"/>
              </a:rPr>
              <a:t>Old</a:t>
            </a:r>
            <a:r>
              <a:rPr kumimoji="0" lang="tr-TR" altLang="tr-TR" sz="1800" b="1" i="0" u="none" strike="noStrike" cap="none" normalizeH="0" baseline="0" dirty="0">
                <a:ln>
                  <a:noFill/>
                </a:ln>
                <a:solidFill>
                  <a:schemeClr val="tx1"/>
                </a:solidFill>
                <a:effectLst/>
                <a:latin typeface="Arial" panose="020B0604020202020204" pitchFamily="34" charset="0"/>
              </a:rPr>
              <a:t> </a:t>
            </a:r>
            <a:r>
              <a:rPr kumimoji="0" lang="tr-TR" altLang="tr-TR" sz="1800" b="1" i="0" u="none" strike="noStrike" cap="none" normalizeH="0" baseline="0" dirty="0" err="1">
                <a:ln>
                  <a:noFill/>
                </a:ln>
                <a:solidFill>
                  <a:schemeClr val="tx1"/>
                </a:solidFill>
                <a:effectLst/>
                <a:latin typeface="Arial" panose="020B0604020202020204" pitchFamily="34" charset="0"/>
              </a:rPr>
              <a:t>Photos</a:t>
            </a:r>
            <a:r>
              <a:rPr kumimoji="0" lang="tr-TR" altLang="tr-TR" sz="1800" b="1" i="0" u="none" strike="noStrike" cap="none" normalizeH="0" baseline="0" dirty="0">
                <a:ln>
                  <a:noFill/>
                </a:ln>
                <a:solidFill>
                  <a:schemeClr val="tx1"/>
                </a:solidFill>
                <a:effectLst/>
                <a:latin typeface="Arial" panose="020B0604020202020204" pitchFamily="34" charset="0"/>
              </a:rPr>
              <a:t> </a:t>
            </a:r>
            <a:r>
              <a:rPr kumimoji="0" lang="tr-TR" altLang="tr-TR" sz="1800" b="1" i="0" u="none" strike="noStrike" cap="none" normalizeH="0" baseline="0" dirty="0" err="1">
                <a:ln>
                  <a:noFill/>
                </a:ln>
                <a:solidFill>
                  <a:schemeClr val="tx1"/>
                </a:solidFill>
                <a:effectLst/>
                <a:latin typeface="Arial" panose="020B0604020202020204" pitchFamily="34" charset="0"/>
              </a:rPr>
              <a:t>Back</a:t>
            </a:r>
            <a:r>
              <a:rPr kumimoji="0" lang="tr-TR" altLang="tr-TR" sz="1800" b="1" i="0" u="none" strike="noStrike" cap="none" normalizeH="0" baseline="0" dirty="0">
                <a:ln>
                  <a:noFill/>
                </a:ln>
                <a:solidFill>
                  <a:schemeClr val="tx1"/>
                </a:solidFill>
                <a:effectLst/>
                <a:latin typeface="Arial" panose="020B0604020202020204" pitchFamily="34" charset="0"/>
              </a:rPr>
              <a:t> </a:t>
            </a:r>
            <a:r>
              <a:rPr kumimoji="0" lang="tr-TR" altLang="tr-TR" sz="1800" b="1" i="0" u="none" strike="noStrike" cap="none" normalizeH="0" baseline="0" dirty="0" err="1">
                <a:ln>
                  <a:noFill/>
                </a:ln>
                <a:solidFill>
                  <a:schemeClr val="tx1"/>
                </a:solidFill>
                <a:effectLst/>
                <a:latin typeface="Arial" panose="020B0604020202020204" pitchFamily="34" charset="0"/>
              </a:rPr>
              <a:t>to</a:t>
            </a:r>
            <a:r>
              <a:rPr kumimoji="0" lang="tr-TR" altLang="tr-TR" sz="1800" b="1" i="0" u="none" strike="noStrike" cap="none" normalizeH="0" baseline="0" dirty="0">
                <a:ln>
                  <a:noFill/>
                </a:ln>
                <a:solidFill>
                  <a:schemeClr val="tx1"/>
                </a:solidFill>
                <a:effectLst/>
                <a:latin typeface="Arial" panose="020B0604020202020204" pitchFamily="34" charset="0"/>
              </a:rPr>
              <a:t> Life</a:t>
            </a:r>
            <a:r>
              <a:rPr kumimoji="0" lang="tr-TR" altLang="tr-TR"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err="1">
                <a:ln>
                  <a:noFill/>
                </a:ln>
                <a:solidFill>
                  <a:schemeClr val="tx1"/>
                </a:solidFill>
                <a:effectLst/>
                <a:latin typeface="Arial" panose="020B0604020202020204" pitchFamily="34" charset="0"/>
              </a:rPr>
              <a:t>This</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paper</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discusses</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the</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challenges</a:t>
            </a:r>
            <a:r>
              <a:rPr kumimoji="0" lang="tr-TR" altLang="tr-TR" sz="1800" b="0" i="0" u="none" strike="noStrike" cap="none" normalizeH="0" baseline="0" dirty="0">
                <a:ln>
                  <a:noFill/>
                </a:ln>
                <a:solidFill>
                  <a:schemeClr val="tx1"/>
                </a:solidFill>
                <a:effectLst/>
                <a:latin typeface="Arial" panose="020B0604020202020204" pitchFamily="34" charset="0"/>
              </a:rPr>
              <a:t> in </a:t>
            </a:r>
            <a:r>
              <a:rPr kumimoji="0" lang="tr-TR" altLang="tr-TR" sz="1800" b="0" i="0" u="none" strike="noStrike" cap="none" normalizeH="0" baseline="0" dirty="0" err="1">
                <a:ln>
                  <a:noFill/>
                </a:ln>
                <a:solidFill>
                  <a:schemeClr val="tx1"/>
                </a:solidFill>
                <a:effectLst/>
                <a:latin typeface="Arial" panose="020B0604020202020204" pitchFamily="34" charset="0"/>
              </a:rPr>
              <a:t>restoring</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old</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photos</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which</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often</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contain</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complex</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degradations</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that</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are</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difficult</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to</a:t>
            </a:r>
            <a:r>
              <a:rPr kumimoji="0" lang="tr-TR" altLang="tr-TR" sz="1800" b="0" i="0" u="none" strike="noStrike" cap="none" normalizeH="0" baseline="0" dirty="0">
                <a:ln>
                  <a:noFill/>
                </a:ln>
                <a:solidFill>
                  <a:schemeClr val="tx1"/>
                </a:solidFill>
                <a:effectLst/>
                <a:latin typeface="Arial" panose="020B0604020202020204" pitchFamily="34" charset="0"/>
              </a:rPr>
              <a:t> model </a:t>
            </a:r>
            <a:r>
              <a:rPr kumimoji="0" lang="tr-TR" altLang="tr-TR" sz="1800" b="0" i="0" u="none" strike="noStrike" cap="none" normalizeH="0" baseline="0" dirty="0" err="1">
                <a:ln>
                  <a:noFill/>
                </a:ln>
                <a:solidFill>
                  <a:schemeClr val="tx1"/>
                </a:solidFill>
                <a:effectLst/>
                <a:latin typeface="Arial" panose="020B0604020202020204" pitchFamily="34" charset="0"/>
              </a:rPr>
              <a:t>realistically</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It</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proposes</a:t>
            </a:r>
            <a:r>
              <a:rPr kumimoji="0" lang="tr-TR" altLang="tr-TR" sz="1800" b="0" i="0" u="none" strike="noStrike" cap="none" normalizeH="0" baseline="0" dirty="0">
                <a:ln>
                  <a:noFill/>
                </a:ln>
                <a:solidFill>
                  <a:schemeClr val="tx1"/>
                </a:solidFill>
                <a:effectLst/>
                <a:latin typeface="Arial" panose="020B0604020202020204" pitchFamily="34" charset="0"/>
              </a:rPr>
              <a:t> a data-</a:t>
            </a:r>
            <a:r>
              <a:rPr kumimoji="0" lang="tr-TR" altLang="tr-TR" sz="1800" b="0" i="0" u="none" strike="noStrike" cap="none" normalizeH="0" baseline="0" dirty="0" err="1">
                <a:ln>
                  <a:noFill/>
                </a:ln>
                <a:solidFill>
                  <a:schemeClr val="tx1"/>
                </a:solidFill>
                <a:effectLst/>
                <a:latin typeface="Arial" panose="020B0604020202020204" pitchFamily="34" charset="0"/>
              </a:rPr>
              <a:t>driven</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approach</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to</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address</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generalization</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issues</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and</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mixed</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degradation</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utilizing</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deep</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learning</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to</a:t>
            </a:r>
            <a:r>
              <a:rPr kumimoji="0" lang="tr-TR" altLang="tr-TR" sz="1800" b="0" i="0" u="none" strike="noStrike" cap="none" normalizeH="0" baseline="0" dirty="0">
                <a:ln>
                  <a:noFill/>
                </a:ln>
                <a:solidFill>
                  <a:schemeClr val="tx1"/>
                </a:solidFill>
                <a:effectLst/>
                <a:latin typeface="Arial" panose="020B0604020202020204" pitchFamily="34" charset="0"/>
              </a:rPr>
              <a:t> restore </a:t>
            </a:r>
            <a:r>
              <a:rPr kumimoji="0" lang="tr-TR" altLang="tr-TR" sz="1800" b="0" i="0" u="none" strike="noStrike" cap="none" normalizeH="0" baseline="0" dirty="0" err="1">
                <a:ln>
                  <a:noFill/>
                </a:ln>
                <a:solidFill>
                  <a:schemeClr val="tx1"/>
                </a:solidFill>
                <a:effectLst/>
                <a:latin typeface="Arial" panose="020B0604020202020204" pitchFamily="34" charset="0"/>
              </a:rPr>
              <a:t>images</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from</a:t>
            </a:r>
            <a:r>
              <a:rPr kumimoji="0" lang="tr-TR" altLang="tr-TR" sz="1800" b="0" i="0" u="none" strike="noStrike" cap="none" normalizeH="0" baseline="0" dirty="0">
                <a:ln>
                  <a:noFill/>
                </a:ln>
                <a:solidFill>
                  <a:schemeClr val="tx1"/>
                </a:solidFill>
                <a:effectLst/>
                <a:latin typeface="Arial" panose="020B0604020202020204" pitchFamily="34" charset="0"/>
              </a:rPr>
              <a:t> multiple </a:t>
            </a:r>
            <a:r>
              <a:rPr kumimoji="0" lang="tr-TR" altLang="tr-TR" sz="1800" b="0" i="0" u="none" strike="noStrike" cap="none" normalizeH="0" baseline="0" dirty="0" err="1">
                <a:ln>
                  <a:noFill/>
                </a:ln>
                <a:solidFill>
                  <a:schemeClr val="tx1"/>
                </a:solidFill>
                <a:effectLst/>
                <a:latin typeface="Arial" panose="020B0604020202020204" pitchFamily="34" charset="0"/>
              </a:rPr>
              <a:t>defects</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simultaneously</a:t>
            </a:r>
            <a:r>
              <a:rPr kumimoji="0" lang="tr-TR" altLang="tr-TR" sz="1800" b="0" i="0" u="none" strike="noStrike" cap="none" normalizeH="0" baseline="0" dirty="0">
                <a:ln>
                  <a:noFill/>
                </a:ln>
                <a:solidFill>
                  <a:schemeClr val="tx1"/>
                </a:solidFill>
                <a:effectLst/>
                <a:latin typeface="Arial" panose="020B0604020202020204" pitchFamily="34" charset="0"/>
              </a:rPr>
              <a:t>​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An </a:t>
            </a:r>
            <a:r>
              <a:rPr kumimoji="0" lang="tr-TR" altLang="tr-TR" sz="1800" b="1" i="0" u="none" strike="noStrike" cap="none" normalizeH="0" baseline="0" dirty="0" err="1">
                <a:ln>
                  <a:noFill/>
                </a:ln>
                <a:solidFill>
                  <a:schemeClr val="tx1"/>
                </a:solidFill>
                <a:effectLst/>
                <a:latin typeface="Arial" panose="020B0604020202020204" pitchFamily="34" charset="0"/>
              </a:rPr>
              <a:t>Old</a:t>
            </a:r>
            <a:r>
              <a:rPr kumimoji="0" lang="tr-TR" altLang="tr-TR" sz="1800" b="1" i="0" u="none" strike="noStrike" cap="none" normalizeH="0" baseline="0" dirty="0">
                <a:ln>
                  <a:noFill/>
                </a:ln>
                <a:solidFill>
                  <a:schemeClr val="tx1"/>
                </a:solidFill>
                <a:effectLst/>
                <a:latin typeface="Arial" panose="020B0604020202020204" pitchFamily="34" charset="0"/>
              </a:rPr>
              <a:t> Photo Image </a:t>
            </a:r>
            <a:r>
              <a:rPr kumimoji="0" lang="tr-TR" altLang="tr-TR" sz="1800" b="1" i="0" u="none" strike="noStrike" cap="none" normalizeH="0" baseline="0" dirty="0" err="1">
                <a:ln>
                  <a:noFill/>
                </a:ln>
                <a:solidFill>
                  <a:schemeClr val="tx1"/>
                </a:solidFill>
                <a:effectLst/>
                <a:latin typeface="Arial" panose="020B0604020202020204" pitchFamily="34" charset="0"/>
              </a:rPr>
              <a:t>Restoration</a:t>
            </a:r>
            <a:r>
              <a:rPr kumimoji="0" lang="tr-TR" altLang="tr-TR" sz="1800" b="1" i="0" u="none" strike="noStrike" cap="none" normalizeH="0" baseline="0" dirty="0">
                <a:ln>
                  <a:noFill/>
                </a:ln>
                <a:solidFill>
                  <a:schemeClr val="tx1"/>
                </a:solidFill>
                <a:effectLst/>
                <a:latin typeface="Arial" panose="020B0604020202020204" pitchFamily="34" charset="0"/>
              </a:rPr>
              <a:t> </a:t>
            </a:r>
            <a:r>
              <a:rPr kumimoji="0" lang="tr-TR" altLang="tr-TR" sz="1800" b="1" i="0" u="none" strike="noStrike" cap="none" normalizeH="0" baseline="0" dirty="0" err="1">
                <a:ln>
                  <a:noFill/>
                </a:ln>
                <a:solidFill>
                  <a:schemeClr val="tx1"/>
                </a:solidFill>
                <a:effectLst/>
                <a:latin typeface="Arial" panose="020B0604020202020204" pitchFamily="34" charset="0"/>
              </a:rPr>
              <a:t>Processing</a:t>
            </a:r>
            <a:r>
              <a:rPr kumimoji="0" lang="tr-TR" altLang="tr-TR" sz="1800" b="1" i="0" u="none" strike="noStrike" cap="none" normalizeH="0" baseline="0" dirty="0">
                <a:ln>
                  <a:noFill/>
                </a:ln>
                <a:solidFill>
                  <a:schemeClr val="tx1"/>
                </a:solidFill>
                <a:effectLst/>
                <a:latin typeface="Arial" panose="020B0604020202020204" pitchFamily="34" charset="0"/>
              </a:rPr>
              <a:t> </a:t>
            </a:r>
            <a:r>
              <a:rPr kumimoji="0" lang="tr-TR" altLang="tr-TR" sz="1800" b="1" i="0" u="none" strike="noStrike" cap="none" normalizeH="0" baseline="0" dirty="0" err="1">
                <a:ln>
                  <a:noFill/>
                </a:ln>
                <a:solidFill>
                  <a:schemeClr val="tx1"/>
                </a:solidFill>
                <a:effectLst/>
                <a:latin typeface="Arial" panose="020B0604020202020204" pitchFamily="34" charset="0"/>
              </a:rPr>
              <a:t>Based</a:t>
            </a:r>
            <a:r>
              <a:rPr kumimoji="0" lang="tr-TR" altLang="tr-TR" sz="1800" b="1" i="0" u="none" strike="noStrike" cap="none" normalizeH="0" baseline="0" dirty="0">
                <a:ln>
                  <a:noFill/>
                </a:ln>
                <a:solidFill>
                  <a:schemeClr val="tx1"/>
                </a:solidFill>
                <a:effectLst/>
                <a:latin typeface="Arial" panose="020B0604020202020204" pitchFamily="34" charset="0"/>
              </a:rPr>
              <a:t> on </a:t>
            </a:r>
            <a:r>
              <a:rPr kumimoji="0" lang="tr-TR" altLang="tr-TR" sz="1800" b="1" i="0" u="none" strike="noStrike" cap="none" normalizeH="0" baseline="0" dirty="0" err="1">
                <a:ln>
                  <a:noFill/>
                </a:ln>
                <a:solidFill>
                  <a:schemeClr val="tx1"/>
                </a:solidFill>
                <a:effectLst/>
                <a:latin typeface="Arial" panose="020B0604020202020204" pitchFamily="34" charset="0"/>
              </a:rPr>
              <a:t>Deep</a:t>
            </a:r>
            <a:r>
              <a:rPr kumimoji="0" lang="tr-TR" altLang="tr-TR" sz="1800" b="1" i="0" u="none" strike="noStrike" cap="none" normalizeH="0" baseline="0" dirty="0">
                <a:ln>
                  <a:noFill/>
                </a:ln>
                <a:solidFill>
                  <a:schemeClr val="tx1"/>
                </a:solidFill>
                <a:effectLst/>
                <a:latin typeface="Arial" panose="020B0604020202020204" pitchFamily="34" charset="0"/>
              </a:rPr>
              <a:t> </a:t>
            </a:r>
            <a:r>
              <a:rPr kumimoji="0" lang="tr-TR" altLang="tr-TR" sz="1800" b="1" i="0" u="none" strike="noStrike" cap="none" normalizeH="0" baseline="0" dirty="0" err="1">
                <a:ln>
                  <a:noFill/>
                </a:ln>
                <a:solidFill>
                  <a:schemeClr val="tx1"/>
                </a:solidFill>
                <a:effectLst/>
                <a:latin typeface="Arial" panose="020B0604020202020204" pitchFamily="34" charset="0"/>
              </a:rPr>
              <a:t>Neural</a:t>
            </a:r>
            <a:r>
              <a:rPr kumimoji="0" lang="tr-TR" altLang="tr-TR" sz="1800" b="1" i="0" u="none" strike="noStrike" cap="none" normalizeH="0" baseline="0" dirty="0">
                <a:ln>
                  <a:noFill/>
                </a:ln>
                <a:solidFill>
                  <a:schemeClr val="tx1"/>
                </a:solidFill>
                <a:effectLst/>
                <a:latin typeface="Arial" panose="020B0604020202020204" pitchFamily="34" charset="0"/>
              </a:rPr>
              <a:t> Network </a:t>
            </a:r>
            <a:r>
              <a:rPr kumimoji="0" lang="tr-TR" altLang="tr-TR" sz="1800" b="1" i="0" u="none" strike="noStrike" cap="none" normalizeH="0" baseline="0" dirty="0" err="1">
                <a:ln>
                  <a:noFill/>
                </a:ln>
                <a:solidFill>
                  <a:schemeClr val="tx1"/>
                </a:solidFill>
                <a:effectLst/>
                <a:latin typeface="Arial" panose="020B0604020202020204" pitchFamily="34" charset="0"/>
              </a:rPr>
              <a:t>Structure</a:t>
            </a:r>
            <a:r>
              <a:rPr kumimoji="0" lang="tr-TR" altLang="tr-TR"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err="1">
                <a:ln>
                  <a:noFill/>
                </a:ln>
                <a:solidFill>
                  <a:schemeClr val="tx1"/>
                </a:solidFill>
                <a:effectLst/>
                <a:latin typeface="Arial" panose="020B0604020202020204" pitchFamily="34" charset="0"/>
              </a:rPr>
              <a:t>This</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article</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explains</a:t>
            </a:r>
            <a:r>
              <a:rPr kumimoji="0" lang="tr-TR" altLang="tr-TR" sz="1800" b="0" i="0" u="none" strike="noStrike" cap="none" normalizeH="0" baseline="0" dirty="0">
                <a:ln>
                  <a:noFill/>
                </a:ln>
                <a:solidFill>
                  <a:schemeClr val="tx1"/>
                </a:solidFill>
                <a:effectLst/>
                <a:latin typeface="Arial" panose="020B0604020202020204" pitchFamily="34" charset="0"/>
              </a:rPr>
              <a:t> how </a:t>
            </a:r>
            <a:r>
              <a:rPr kumimoji="0" lang="tr-TR" altLang="tr-TR" sz="1800" b="0" i="0" u="none" strike="noStrike" cap="none" normalizeH="0" baseline="0" dirty="0" err="1">
                <a:ln>
                  <a:noFill/>
                </a:ln>
                <a:solidFill>
                  <a:schemeClr val="tx1"/>
                </a:solidFill>
                <a:effectLst/>
                <a:latin typeface="Arial" panose="020B0604020202020204" pitchFamily="34" charset="0"/>
              </a:rPr>
              <a:t>pooling</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layers</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nonlinear</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activation</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layers</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and</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generative</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adversarial</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networks</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GANs</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are</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used</a:t>
            </a:r>
            <a:r>
              <a:rPr kumimoji="0" lang="tr-TR" altLang="tr-TR" sz="1800" b="0" i="0" u="none" strike="noStrike" cap="none" normalizeH="0" baseline="0" dirty="0">
                <a:ln>
                  <a:noFill/>
                </a:ln>
                <a:solidFill>
                  <a:schemeClr val="tx1"/>
                </a:solidFill>
                <a:effectLst/>
                <a:latin typeface="Arial" panose="020B0604020202020204" pitchFamily="34" charset="0"/>
              </a:rPr>
              <a:t> in </a:t>
            </a:r>
            <a:r>
              <a:rPr kumimoji="0" lang="tr-TR" altLang="tr-TR" sz="1800" b="0" i="0" u="none" strike="noStrike" cap="none" normalizeH="0" baseline="0" dirty="0" err="1">
                <a:ln>
                  <a:noFill/>
                </a:ln>
                <a:solidFill>
                  <a:schemeClr val="tx1"/>
                </a:solidFill>
                <a:effectLst/>
                <a:latin typeface="Arial" panose="020B0604020202020204" pitchFamily="34" charset="0"/>
              </a:rPr>
              <a:t>restoring</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old</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photos</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It</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also</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touches</a:t>
            </a:r>
            <a:r>
              <a:rPr kumimoji="0" lang="tr-TR" altLang="tr-TR" sz="1800" b="0" i="0" u="none" strike="noStrike" cap="none" normalizeH="0" baseline="0" dirty="0">
                <a:ln>
                  <a:noFill/>
                </a:ln>
                <a:solidFill>
                  <a:schemeClr val="tx1"/>
                </a:solidFill>
                <a:effectLst/>
                <a:latin typeface="Arial" panose="020B0604020202020204" pitchFamily="34" charset="0"/>
              </a:rPr>
              <a:t> on </a:t>
            </a:r>
            <a:r>
              <a:rPr kumimoji="0" lang="tr-TR" altLang="tr-TR" sz="1800" b="0" i="0" u="none" strike="noStrike" cap="none" normalizeH="0" baseline="0" dirty="0" err="1">
                <a:ln>
                  <a:noFill/>
                </a:ln>
                <a:solidFill>
                  <a:schemeClr val="tx1"/>
                </a:solidFill>
                <a:effectLst/>
                <a:latin typeface="Arial" panose="020B0604020202020204" pitchFamily="34" charset="0"/>
              </a:rPr>
              <a:t>the</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design</a:t>
            </a:r>
            <a:r>
              <a:rPr kumimoji="0" lang="tr-TR" altLang="tr-TR" sz="1800" b="0" i="0" u="none" strike="noStrike" cap="none" normalizeH="0" baseline="0" dirty="0">
                <a:ln>
                  <a:noFill/>
                </a:ln>
                <a:solidFill>
                  <a:schemeClr val="tx1"/>
                </a:solidFill>
                <a:effectLst/>
                <a:latin typeface="Arial" panose="020B0604020202020204" pitchFamily="34" charset="0"/>
              </a:rPr>
              <a:t> of a self-</a:t>
            </a:r>
            <a:r>
              <a:rPr kumimoji="0" lang="tr-TR" altLang="tr-TR" sz="1800" b="0" i="0" u="none" strike="noStrike" cap="none" normalizeH="0" baseline="0" dirty="0" err="1">
                <a:ln>
                  <a:noFill/>
                </a:ln>
                <a:solidFill>
                  <a:schemeClr val="tx1"/>
                </a:solidFill>
                <a:effectLst/>
                <a:latin typeface="Arial" panose="020B0604020202020204" pitchFamily="34" charset="0"/>
              </a:rPr>
              <a:t>attention</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mechanism</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that</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helps</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to</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better</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reconstruct</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texture</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details</a:t>
            </a:r>
            <a:r>
              <a:rPr kumimoji="0" lang="tr-TR" altLang="tr-TR" sz="1800" b="0" i="0" u="none" strike="noStrike" cap="none" normalizeH="0" baseline="0" dirty="0">
                <a:ln>
                  <a:noFill/>
                </a:ln>
                <a:solidFill>
                  <a:schemeClr val="tx1"/>
                </a:solidFill>
                <a:effectLst/>
                <a:latin typeface="Arial" panose="020B0604020202020204" pitchFamily="34" charset="0"/>
              </a:rPr>
              <a:t> in </a:t>
            </a:r>
            <a:r>
              <a:rPr kumimoji="0" lang="tr-TR" altLang="tr-TR" sz="1800" b="0" i="0" u="none" strike="noStrike" cap="none" normalizeH="0" baseline="0" dirty="0" err="1">
                <a:ln>
                  <a:noFill/>
                </a:ln>
                <a:solidFill>
                  <a:schemeClr val="tx1"/>
                </a:solidFill>
                <a:effectLst/>
                <a:latin typeface="Arial" panose="020B0604020202020204" pitchFamily="34" charset="0"/>
              </a:rPr>
              <a:t>image</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super-resolution</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tasks</a:t>
            </a:r>
            <a:r>
              <a:rPr kumimoji="0" lang="tr-TR" altLang="tr-TR" sz="1800" b="0" i="0" u="none" strike="noStrike" cap="none" normalizeH="0" baseline="0" dirty="0">
                <a:ln>
                  <a:noFill/>
                </a:ln>
                <a:solidFill>
                  <a:schemeClr val="tx1"/>
                </a:solidFill>
                <a:effectLst/>
                <a:latin typeface="Arial" panose="020B0604020202020204" pitchFamily="34" charset="0"/>
              </a:rPr>
              <a:t>​ [2]</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FEB12D-6645-0A2B-A645-3DE0E52DAA34}"/>
              </a:ext>
            </a:extLst>
          </p:cNvPr>
          <p:cNvSpPr>
            <a:spLocks noGrp="1"/>
          </p:cNvSpPr>
          <p:nvPr>
            <p:ph type="title"/>
          </p:nvPr>
        </p:nvSpPr>
        <p:spPr/>
        <p:txBody>
          <a:bodyPr/>
          <a:lstStyle/>
          <a:p>
            <a:r>
              <a:rPr lang="tr-TR" sz="3200" dirty="0"/>
              <a:t>APPROACH</a:t>
            </a:r>
            <a:endParaRPr lang="tr-TR" dirty="0"/>
          </a:p>
        </p:txBody>
      </p:sp>
      <p:sp>
        <p:nvSpPr>
          <p:cNvPr id="3" name="Başlık 1">
            <a:extLst>
              <a:ext uri="{FF2B5EF4-FFF2-40B4-BE49-F238E27FC236}">
                <a16:creationId xmlns:a16="http://schemas.microsoft.com/office/drawing/2014/main" id="{8A685902-26E3-0391-0FEA-B34C735C54F8}"/>
              </a:ext>
            </a:extLst>
          </p:cNvPr>
          <p:cNvSpPr>
            <a:spLocks noGrp="1"/>
          </p:cNvSpPr>
          <p:nvPr/>
        </p:nvSpPr>
        <p:spPr>
          <a:xfrm>
            <a:off x="332709" y="2545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sz="4000" dirty="0"/>
          </a:p>
        </p:txBody>
      </p:sp>
      <p:graphicFrame>
        <p:nvGraphicFramePr>
          <p:cNvPr id="4" name="İçerik Yer Tutucusu 2">
            <a:extLst>
              <a:ext uri="{FF2B5EF4-FFF2-40B4-BE49-F238E27FC236}">
                <a16:creationId xmlns:a16="http://schemas.microsoft.com/office/drawing/2014/main" id="{C9DE570B-DDE6-28E9-7BC8-674B18A7E97D}"/>
              </a:ext>
            </a:extLst>
          </p:cNvPr>
          <p:cNvGraphicFramePr>
            <a:graphicFrameLocks noGrp="1"/>
          </p:cNvGraphicFramePr>
          <p:nvPr>
            <p:extLst>
              <p:ext uri="{D42A27DB-BD31-4B8C-83A1-F6EECF244321}">
                <p14:modId xmlns:p14="http://schemas.microsoft.com/office/powerpoint/2010/main" val="3901561869"/>
              </p:ext>
            </p:extLst>
          </p:nvPr>
        </p:nvGraphicFramePr>
        <p:xfrm>
          <a:off x="332709" y="1451384"/>
          <a:ext cx="11523407" cy="5152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048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OPENCV</a:t>
            </a:r>
            <a:endParaRPr lang="en-US" dirty="0"/>
          </a:p>
        </p:txBody>
      </p:sp>
      <p:sp>
        <p:nvSpPr>
          <p:cNvPr id="5" name="Content Placeholder 4"/>
          <p:cNvSpPr>
            <a:spLocks noGrp="1"/>
          </p:cNvSpPr>
          <p:nvPr>
            <p:ph sz="half" idx="1"/>
          </p:nvPr>
        </p:nvSpPr>
        <p:spPr/>
        <p:txBody>
          <a:bodyPr>
            <a:normAutofit fontScale="85000" lnSpcReduction="20000"/>
          </a:bodyPr>
          <a:lstStyle/>
          <a:p>
            <a:r>
              <a:rPr lang="en-US" dirty="0"/>
              <a:t>OpenCV (Open Source Computer Vision Library) is an open-source library used for computer vision and image processing tasks. It is written in C/C++ and has bindings for Python, Java, and other languages, supporting various operating systems like Windows, Linux, Mac OS, and Android. Designed for real-time image processing, OpenCV offers an extensive suite of advanced functions for face detection, object detection, image classification, 3D reconstruction, video analysis, and more.</a:t>
            </a:r>
          </a:p>
          <a:p>
            <a:r>
              <a:rPr lang="en-US" dirty="0"/>
              <a:t>In this project, we utilize OpenCV for several critical steps in the digital restoration of old photographs</a:t>
            </a:r>
          </a:p>
          <a:p>
            <a:endParaRPr lang="en-US" dirty="0"/>
          </a:p>
        </p:txBody>
      </p:sp>
      <p:pic>
        <p:nvPicPr>
          <p:cNvPr id="4" name="İçerik Yer Tutucusu 3" descr="grafik, yazı tipi, logo, grafik tasarım içeren bir resim&#10;&#10;Açıklama otomatik olarak oluşturuldu">
            <a:extLst>
              <a:ext uri="{FF2B5EF4-FFF2-40B4-BE49-F238E27FC236}">
                <a16:creationId xmlns:a16="http://schemas.microsoft.com/office/drawing/2014/main" id="{EE3A59B1-674A-0BE0-9B49-EBCA8C23145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89812" y="1831975"/>
            <a:ext cx="3476624" cy="4285541"/>
          </a:xfrm>
        </p:spPr>
      </p:pic>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761A7A-7EE5-B6C7-3612-435F750F1BFE}"/>
              </a:ext>
            </a:extLst>
          </p:cNvPr>
          <p:cNvSpPr>
            <a:spLocks noGrp="1"/>
          </p:cNvSpPr>
          <p:nvPr>
            <p:ph type="title"/>
          </p:nvPr>
        </p:nvSpPr>
        <p:spPr/>
        <p:txBody>
          <a:bodyPr/>
          <a:lstStyle/>
          <a:p>
            <a:r>
              <a:rPr lang="tr-TR" dirty="0"/>
              <a:t>SQLITE</a:t>
            </a:r>
          </a:p>
        </p:txBody>
      </p:sp>
      <p:sp>
        <p:nvSpPr>
          <p:cNvPr id="3" name="İçerik Yer Tutucusu 2">
            <a:extLst>
              <a:ext uri="{FF2B5EF4-FFF2-40B4-BE49-F238E27FC236}">
                <a16:creationId xmlns:a16="http://schemas.microsoft.com/office/drawing/2014/main" id="{3D9DD24F-FBF8-3B25-ED95-F1FC66EB99A8}"/>
              </a:ext>
            </a:extLst>
          </p:cNvPr>
          <p:cNvSpPr>
            <a:spLocks noGrp="1"/>
          </p:cNvSpPr>
          <p:nvPr>
            <p:ph sz="half" idx="1"/>
          </p:nvPr>
        </p:nvSpPr>
        <p:spPr/>
        <p:txBody>
          <a:bodyPr>
            <a:normAutofit fontScale="92500" lnSpcReduction="10000"/>
          </a:bodyPr>
          <a:lstStyle/>
          <a:p>
            <a:r>
              <a:rPr lang="en-US" dirty="0"/>
              <a:t>SQLite is an embedded SQL database library and one of the most widely used database management systems. As a file-based database, it does not require any setup, and the entire database is stored in a single file. These features make it lightweight, portable, and highly efficient.</a:t>
            </a:r>
            <a:endParaRPr lang="tr-TR" dirty="0"/>
          </a:p>
          <a:p>
            <a:r>
              <a:rPr lang="tr-TR" b="1" dirty="0" err="1"/>
              <a:t>Simplicity</a:t>
            </a:r>
            <a:r>
              <a:rPr lang="tr-TR" b="1" dirty="0"/>
              <a:t> </a:t>
            </a:r>
            <a:r>
              <a:rPr lang="tr-TR" b="1" dirty="0" err="1"/>
              <a:t>and</a:t>
            </a:r>
            <a:r>
              <a:rPr lang="tr-TR" b="1" dirty="0"/>
              <a:t> </a:t>
            </a:r>
            <a:r>
              <a:rPr lang="tr-TR" b="1" dirty="0" err="1"/>
              <a:t>Lightness</a:t>
            </a:r>
            <a:r>
              <a:rPr lang="tr-TR" b="1" dirty="0"/>
              <a:t>: </a:t>
            </a:r>
            <a:r>
              <a:rPr lang="en-US" dirty="0"/>
              <a:t>SQLite's simple architecture makes it easy to integrate and</a:t>
            </a:r>
            <a:r>
              <a:rPr lang="tr-TR" dirty="0"/>
              <a:t> </a:t>
            </a:r>
            <a:r>
              <a:rPr lang="en-US" dirty="0"/>
              <a:t>use in small to medium-sized projects. </a:t>
            </a:r>
            <a:endParaRPr lang="tr-TR" dirty="0"/>
          </a:p>
        </p:txBody>
      </p:sp>
      <p:pic>
        <p:nvPicPr>
          <p:cNvPr id="6" name="İçerik Yer Tutucusu 5">
            <a:extLst>
              <a:ext uri="{FF2B5EF4-FFF2-40B4-BE49-F238E27FC236}">
                <a16:creationId xmlns:a16="http://schemas.microsoft.com/office/drawing/2014/main" id="{93BF4763-0CA1-F5D8-1F91-D7555E5C4FCE}"/>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61212" y="2438400"/>
            <a:ext cx="3733800" cy="3653869"/>
          </a:xfrm>
        </p:spPr>
      </p:pic>
    </p:spTree>
    <p:extLst>
      <p:ext uri="{BB962C8B-B14F-4D97-AF65-F5344CB8AC3E}">
        <p14:creationId xmlns:p14="http://schemas.microsoft.com/office/powerpoint/2010/main" val="1640165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237</TotalTime>
  <Words>1179</Words>
  <Application>Microsoft Office PowerPoint</Application>
  <PresentationFormat>Özel</PresentationFormat>
  <Paragraphs>58</Paragraphs>
  <Slides>15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15</vt:i4>
      </vt:variant>
    </vt:vector>
  </HeadingPairs>
  <TitlesOfParts>
    <vt:vector size="19" baseType="lpstr">
      <vt:lpstr>Arial</vt:lpstr>
      <vt:lpstr>Consolas</vt:lpstr>
      <vt:lpstr>Corbel</vt:lpstr>
      <vt:lpstr>Chalkboard 16x9</vt:lpstr>
      <vt:lpstr>OLD PHOTOGRAPTH RESTORE AND DIGITAL ARCHIVE</vt:lpstr>
      <vt:lpstr>Problems</vt:lpstr>
      <vt:lpstr>Problems</vt:lpstr>
      <vt:lpstr>Motivation </vt:lpstr>
      <vt:lpstr>Motivation </vt:lpstr>
      <vt:lpstr>Literature Search</vt:lpstr>
      <vt:lpstr>APPROACH</vt:lpstr>
      <vt:lpstr>OPENCV</vt:lpstr>
      <vt:lpstr>SQLITE</vt:lpstr>
      <vt:lpstr>USING ALGORITHM FOR TO RESTORATION</vt:lpstr>
      <vt:lpstr>Non-local Means Denoising: </vt:lpstr>
      <vt:lpstr>COLOR BALANCE ADJUSTMENT</vt:lpstr>
      <vt:lpstr>Adaptive Histogram Equalization (CLAHE):</vt:lpstr>
      <vt:lpstr>Unsharp Masking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Alper Torun</dc:creator>
  <cp:lastModifiedBy>alper torun</cp:lastModifiedBy>
  <cp:revision>12</cp:revision>
  <dcterms:created xsi:type="dcterms:W3CDTF">2023-12-09T05:50:51Z</dcterms:created>
  <dcterms:modified xsi:type="dcterms:W3CDTF">2024-01-09T19:46:04Z</dcterms:modified>
</cp:coreProperties>
</file>