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3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D3AEB-DE7F-498A-B4ED-DEF99BA25171}" type="datetimeFigureOut">
              <a:rPr lang="tr-TR" smtClean="0"/>
              <a:t>20.08.2023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64AD-7E38-413E-A16A-8DABFC28FF0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806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D3AEB-DE7F-498A-B4ED-DEF99BA25171}" type="datetimeFigureOut">
              <a:rPr lang="tr-TR" smtClean="0"/>
              <a:t>20.08.2023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64AD-7E38-413E-A16A-8DABFC28FF0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5118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D3AEB-DE7F-498A-B4ED-DEF99BA25171}" type="datetimeFigureOut">
              <a:rPr lang="tr-TR" smtClean="0"/>
              <a:t>20.08.2023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64AD-7E38-413E-A16A-8DABFC28FF0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4674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D3AEB-DE7F-498A-B4ED-DEF99BA25171}" type="datetimeFigureOut">
              <a:rPr lang="tr-TR" smtClean="0"/>
              <a:t>20.08.2023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64AD-7E38-413E-A16A-8DABFC28FF0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673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D3AEB-DE7F-498A-B4ED-DEF99BA25171}" type="datetimeFigureOut">
              <a:rPr lang="tr-TR" smtClean="0"/>
              <a:t>20.08.2023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64AD-7E38-413E-A16A-8DABFC28FF0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2046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D3AEB-DE7F-498A-B4ED-DEF99BA25171}" type="datetimeFigureOut">
              <a:rPr lang="tr-TR" smtClean="0"/>
              <a:t>20.08.2023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64AD-7E38-413E-A16A-8DABFC28FF0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643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D3AEB-DE7F-498A-B4ED-DEF99BA25171}" type="datetimeFigureOut">
              <a:rPr lang="tr-TR" smtClean="0"/>
              <a:t>20.08.2023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64AD-7E38-413E-A16A-8DABFC28FF0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2504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D3AEB-DE7F-498A-B4ED-DEF99BA25171}" type="datetimeFigureOut">
              <a:rPr lang="tr-TR" smtClean="0"/>
              <a:t>20.08.2023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64AD-7E38-413E-A16A-8DABFC28FF0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4429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D3AEB-DE7F-498A-B4ED-DEF99BA25171}" type="datetimeFigureOut">
              <a:rPr lang="tr-TR" smtClean="0"/>
              <a:t>20.08.2023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64AD-7E38-413E-A16A-8DABFC28FF0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1400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D3AEB-DE7F-498A-B4ED-DEF99BA25171}" type="datetimeFigureOut">
              <a:rPr lang="tr-TR" smtClean="0"/>
              <a:t>20.08.2023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64AD-7E38-413E-A16A-8DABFC28FF0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1766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D3AEB-DE7F-498A-B4ED-DEF99BA25171}" type="datetimeFigureOut">
              <a:rPr lang="tr-TR" smtClean="0"/>
              <a:t>20.08.2023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64AD-7E38-413E-A16A-8DABFC28FF0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8226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D3AEB-DE7F-498A-B4ED-DEF99BA25171}" type="datetimeFigureOut">
              <a:rPr lang="tr-TR" smtClean="0"/>
              <a:t>20.08.2023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B64AD-7E38-413E-A16A-8DABFC28FF0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9590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807" y="0"/>
            <a:ext cx="10515600" cy="1325563"/>
          </a:xfrm>
        </p:spPr>
        <p:txBody>
          <a:bodyPr/>
          <a:lstStyle/>
          <a:p>
            <a:r>
              <a:rPr lang="tr-TR" b="1" dirty="0" smtClean="0"/>
              <a:t>Matris / Denklem Sistemleri</a:t>
            </a:r>
            <a:endParaRPr lang="tr-TR" b="1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7753217"/>
              </p:ext>
            </p:extLst>
          </p:nvPr>
        </p:nvGraphicFramePr>
        <p:xfrm>
          <a:off x="6819673" y="2435225"/>
          <a:ext cx="5083175" cy="290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Denklem" r:id="rId3" imgW="2044440" imgH="1168200" progId="Equation.3">
                  <p:embed/>
                </p:oleObj>
              </mc:Choice>
              <mc:Fallback>
                <p:oleObj name="Denklem" r:id="rId3" imgW="2044440" imgH="1168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19673" y="2435225"/>
                        <a:ext cx="5083175" cy="290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0787951"/>
              </p:ext>
            </p:extLst>
          </p:nvPr>
        </p:nvGraphicFramePr>
        <p:xfrm>
          <a:off x="771752" y="2497138"/>
          <a:ext cx="4356100" cy="284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Denklem" r:id="rId5" imgW="1752480" imgH="1143000" progId="Equation.3">
                  <p:embed/>
                </p:oleObj>
              </mc:Choice>
              <mc:Fallback>
                <p:oleObj name="Denklem" r:id="rId5" imgW="1752480" imgH="11430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1752" y="2497138"/>
                        <a:ext cx="4356100" cy="2843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ight Arrow 5"/>
          <p:cNvSpPr/>
          <p:nvPr/>
        </p:nvSpPr>
        <p:spPr>
          <a:xfrm>
            <a:off x="5372099" y="3502479"/>
            <a:ext cx="1379765" cy="677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Left Brace 6"/>
          <p:cNvSpPr/>
          <p:nvPr/>
        </p:nvSpPr>
        <p:spPr>
          <a:xfrm rot="16200000">
            <a:off x="8234930" y="3925094"/>
            <a:ext cx="465364" cy="32958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TextBox 7"/>
          <p:cNvSpPr txBox="1"/>
          <p:nvPr/>
        </p:nvSpPr>
        <p:spPr>
          <a:xfrm>
            <a:off x="6604906" y="5926792"/>
            <a:ext cx="4334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tr-TR" sz="2800" dirty="0" smtClean="0"/>
              <a:t> satır ve </a:t>
            </a:r>
            <a:r>
              <a:rPr lang="tr-T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tr-TR" sz="2800" dirty="0" smtClean="0"/>
              <a:t> sütunlu matris: </a:t>
            </a:r>
            <a:r>
              <a:rPr lang="tr-TR" sz="2800" b="1" dirty="0" smtClean="0"/>
              <a:t>A</a:t>
            </a:r>
            <a:endParaRPr lang="tr-TR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27907" y="5903893"/>
            <a:ext cx="61177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tr-TR" sz="2800" dirty="0" smtClean="0"/>
              <a:t> adet bilinmeyen ve </a:t>
            </a:r>
            <a:r>
              <a:rPr lang="tr-T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tr-TR" sz="2800" dirty="0" smtClean="0"/>
              <a:t> adet denklemden</a:t>
            </a:r>
          </a:p>
          <a:p>
            <a:r>
              <a:rPr lang="tr-TR" sz="2800" dirty="0" smtClean="0"/>
              <a:t>oluşan denklem sistemi</a:t>
            </a:r>
            <a:endParaRPr lang="tr-TR" sz="2800" dirty="0"/>
          </a:p>
        </p:txBody>
      </p:sp>
      <p:sp>
        <p:nvSpPr>
          <p:cNvPr id="10" name="Left Brace 9"/>
          <p:cNvSpPr/>
          <p:nvPr/>
        </p:nvSpPr>
        <p:spPr>
          <a:xfrm rot="16200000">
            <a:off x="2954108" y="2695009"/>
            <a:ext cx="465364" cy="575604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Left Brace 10"/>
          <p:cNvSpPr/>
          <p:nvPr/>
        </p:nvSpPr>
        <p:spPr>
          <a:xfrm rot="5400000">
            <a:off x="11293815" y="1826192"/>
            <a:ext cx="465364" cy="7527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10115550" y="556290"/>
            <a:ext cx="19739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r-T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tr-TR" sz="2800" dirty="0" smtClean="0"/>
              <a:t> satırlı ve 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tr-TR" sz="2800" dirty="0" smtClean="0"/>
              <a:t> sütunlu matris: </a:t>
            </a:r>
            <a:r>
              <a:rPr lang="tr-TR" sz="2800" b="1" dirty="0" smtClean="0"/>
              <a:t>b</a:t>
            </a:r>
            <a:endParaRPr lang="tr-TR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099376" y="1172508"/>
            <a:ext cx="12618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000" b="1" dirty="0" err="1" smtClean="0"/>
              <a:t>Ax</a:t>
            </a:r>
            <a:r>
              <a:rPr lang="tr-TR" sz="4000" dirty="0" smtClean="0"/>
              <a:t>=</a:t>
            </a:r>
            <a:r>
              <a:rPr lang="tr-TR" sz="4000" b="1" dirty="0" smtClean="0"/>
              <a:t>b</a:t>
            </a:r>
            <a:endParaRPr lang="tr-TR" sz="4000" b="1" dirty="0"/>
          </a:p>
        </p:txBody>
      </p:sp>
    </p:spTree>
    <p:extLst>
      <p:ext uri="{BB962C8B-B14F-4D97-AF65-F5344CB8AC3E}">
        <p14:creationId xmlns:p14="http://schemas.microsoft.com/office/powerpoint/2010/main" val="352581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807" y="0"/>
            <a:ext cx="10515600" cy="1325563"/>
          </a:xfrm>
        </p:spPr>
        <p:txBody>
          <a:bodyPr/>
          <a:lstStyle/>
          <a:p>
            <a:r>
              <a:rPr lang="tr-TR" b="1" dirty="0" smtClean="0"/>
              <a:t>Matris / Denklem Sistemleri</a:t>
            </a:r>
            <a:endParaRPr lang="tr-TR" b="1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819673" y="2435225"/>
          <a:ext cx="5083175" cy="290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Denklem" r:id="rId3" imgW="2044440" imgH="1168200" progId="Equation.3">
                  <p:embed/>
                </p:oleObj>
              </mc:Choice>
              <mc:Fallback>
                <p:oleObj name="Denklem" r:id="rId3" imgW="2044440" imgH="11682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19673" y="2435225"/>
                        <a:ext cx="5083175" cy="290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71752" y="2497138"/>
          <a:ext cx="4356100" cy="284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Denklem" r:id="rId5" imgW="1752480" imgH="1143000" progId="Equation.3">
                  <p:embed/>
                </p:oleObj>
              </mc:Choice>
              <mc:Fallback>
                <p:oleObj name="Denklem" r:id="rId5" imgW="1752480" imgH="11430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1752" y="2497138"/>
                        <a:ext cx="4356100" cy="2843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ight Arrow 5"/>
          <p:cNvSpPr/>
          <p:nvPr/>
        </p:nvSpPr>
        <p:spPr>
          <a:xfrm>
            <a:off x="5372099" y="3502479"/>
            <a:ext cx="1379765" cy="677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Left Brace 6"/>
          <p:cNvSpPr/>
          <p:nvPr/>
        </p:nvSpPr>
        <p:spPr>
          <a:xfrm rot="16200000">
            <a:off x="8234930" y="3925094"/>
            <a:ext cx="465364" cy="32958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TextBox 7"/>
          <p:cNvSpPr txBox="1"/>
          <p:nvPr/>
        </p:nvSpPr>
        <p:spPr>
          <a:xfrm>
            <a:off x="6604906" y="5926792"/>
            <a:ext cx="4334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tr-TR" sz="2800" dirty="0" smtClean="0"/>
              <a:t> satır ve </a:t>
            </a:r>
            <a:r>
              <a:rPr lang="tr-T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tr-TR" sz="2800" dirty="0" smtClean="0"/>
              <a:t> sütunlu matris: </a:t>
            </a:r>
            <a:r>
              <a:rPr lang="tr-TR" sz="2800" b="1" dirty="0" smtClean="0"/>
              <a:t>A</a:t>
            </a:r>
            <a:endParaRPr lang="tr-TR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27907" y="5903893"/>
            <a:ext cx="61177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tr-TR" sz="2800" dirty="0" smtClean="0"/>
              <a:t> adet bilinmeyen ve </a:t>
            </a:r>
            <a:r>
              <a:rPr lang="tr-T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tr-TR" sz="2800" dirty="0" smtClean="0"/>
              <a:t> adet denklemden</a:t>
            </a:r>
          </a:p>
          <a:p>
            <a:r>
              <a:rPr lang="tr-TR" sz="2800" dirty="0" smtClean="0"/>
              <a:t>oluşan denklem sistemi</a:t>
            </a:r>
            <a:endParaRPr lang="tr-TR" sz="2800" dirty="0"/>
          </a:p>
        </p:txBody>
      </p:sp>
      <p:sp>
        <p:nvSpPr>
          <p:cNvPr id="10" name="Left Brace 9"/>
          <p:cNvSpPr/>
          <p:nvPr/>
        </p:nvSpPr>
        <p:spPr>
          <a:xfrm rot="16200000">
            <a:off x="2954108" y="2695009"/>
            <a:ext cx="465364" cy="575604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Left Brace 10"/>
          <p:cNvSpPr/>
          <p:nvPr/>
        </p:nvSpPr>
        <p:spPr>
          <a:xfrm rot="5400000">
            <a:off x="11293815" y="1826192"/>
            <a:ext cx="465364" cy="7527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10115550" y="556290"/>
            <a:ext cx="19739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r-T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tr-TR" sz="2800" dirty="0" smtClean="0"/>
              <a:t> satırlı ve 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tr-TR" sz="2800" dirty="0" smtClean="0"/>
              <a:t> sütunlu matris: </a:t>
            </a:r>
            <a:r>
              <a:rPr lang="tr-TR" sz="2800" b="1" dirty="0" smtClean="0"/>
              <a:t>b</a:t>
            </a:r>
            <a:endParaRPr lang="tr-TR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099376" y="1172508"/>
            <a:ext cx="12618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000" b="1" dirty="0" err="1" smtClean="0"/>
              <a:t>Ax</a:t>
            </a:r>
            <a:r>
              <a:rPr lang="tr-TR" sz="4000" dirty="0" smtClean="0"/>
              <a:t>=</a:t>
            </a:r>
            <a:r>
              <a:rPr lang="tr-TR" sz="4000" b="1" dirty="0" smtClean="0"/>
              <a:t>b</a:t>
            </a:r>
            <a:endParaRPr lang="tr-TR" sz="4000" b="1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09600" y="1199242"/>
            <a:ext cx="7067550" cy="1199717"/>
          </a:xfrm>
        </p:spPr>
        <p:txBody>
          <a:bodyPr>
            <a:normAutofit fontScale="92500" lnSpcReduction="10000"/>
          </a:bodyPr>
          <a:lstStyle/>
          <a:p>
            <a:r>
              <a:rPr lang="tr-TR" dirty="0" smtClean="0"/>
              <a:t>Birçok uygulamada, farklı </a:t>
            </a:r>
            <a:r>
              <a:rPr lang="tr-TR" b="1" dirty="0" smtClean="0"/>
              <a:t>b</a:t>
            </a:r>
            <a:r>
              <a:rPr lang="tr-TR" dirty="0" smtClean="0"/>
              <a:t> değerleri ve sabit </a:t>
            </a:r>
            <a:r>
              <a:rPr lang="tr-TR" b="1" dirty="0" smtClean="0"/>
              <a:t>A </a:t>
            </a:r>
            <a:r>
              <a:rPr lang="tr-TR" dirty="0" smtClean="0"/>
              <a:t>için </a:t>
            </a:r>
            <a:r>
              <a:rPr lang="tr-TR" b="1" dirty="0" smtClean="0"/>
              <a:t>x </a:t>
            </a:r>
            <a:r>
              <a:rPr lang="tr-TR" dirty="0" smtClean="0"/>
              <a:t>çözümleri bulunmaya çalışılır</a:t>
            </a:r>
          </a:p>
          <a:p>
            <a:r>
              <a:rPr lang="tr-TR" dirty="0" smtClean="0"/>
              <a:t>Bunun için de </a:t>
            </a:r>
            <a:r>
              <a:rPr lang="tr-TR" b="1" dirty="0" smtClean="0"/>
              <a:t>A</a:t>
            </a:r>
            <a:r>
              <a:rPr lang="tr-TR" dirty="0" smtClean="0"/>
              <a:t> matrisinin tersi hesaplanır.</a:t>
            </a:r>
            <a:endParaRPr lang="tr-TR" dirty="0"/>
          </a:p>
        </p:txBody>
      </p:sp>
      <p:sp>
        <p:nvSpPr>
          <p:cNvPr id="14" name="TextBox 13"/>
          <p:cNvSpPr txBox="1"/>
          <p:nvPr/>
        </p:nvSpPr>
        <p:spPr>
          <a:xfrm>
            <a:off x="8099376" y="1727339"/>
            <a:ext cx="15392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000" b="1" dirty="0" smtClean="0"/>
              <a:t>x</a:t>
            </a:r>
            <a:r>
              <a:rPr lang="tr-TR" sz="4000" dirty="0" smtClean="0"/>
              <a:t>=</a:t>
            </a:r>
            <a:r>
              <a:rPr lang="tr-TR" sz="4000" b="1" dirty="0" smtClean="0"/>
              <a:t>A</a:t>
            </a:r>
            <a:r>
              <a:rPr lang="tr-TR" sz="4000" b="1" baseline="30000" dirty="0" smtClean="0"/>
              <a:t>-1</a:t>
            </a:r>
            <a:r>
              <a:rPr lang="tr-TR" sz="4000" b="1" dirty="0" smtClean="0"/>
              <a:t>b</a:t>
            </a:r>
            <a:endParaRPr lang="tr-TR" sz="4000" b="1" dirty="0"/>
          </a:p>
        </p:txBody>
      </p:sp>
    </p:spTree>
    <p:extLst>
      <p:ext uri="{BB962C8B-B14F-4D97-AF65-F5344CB8AC3E}">
        <p14:creationId xmlns:p14="http://schemas.microsoft.com/office/powerpoint/2010/main" val="376422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807" y="0"/>
            <a:ext cx="10515600" cy="1325563"/>
          </a:xfrm>
        </p:spPr>
        <p:txBody>
          <a:bodyPr/>
          <a:lstStyle/>
          <a:p>
            <a:r>
              <a:rPr lang="tr-TR" b="1" dirty="0" smtClean="0"/>
              <a:t>Matrislerde Satır ve Sütun Silme</a:t>
            </a:r>
            <a:endParaRPr lang="tr-TR" b="1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5004050"/>
              </p:ext>
            </p:extLst>
          </p:nvPr>
        </p:nvGraphicFramePr>
        <p:xfrm>
          <a:off x="5928216" y="2435225"/>
          <a:ext cx="6186487" cy="290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Denklem" r:id="rId3" imgW="2489040" imgH="1168200" progId="Equation.3">
                  <p:embed/>
                </p:oleObj>
              </mc:Choice>
              <mc:Fallback>
                <p:oleObj name="Denklem" r:id="rId3" imgW="2489040" imgH="11682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28216" y="2435225"/>
                        <a:ext cx="6186487" cy="290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9525068"/>
              </p:ext>
            </p:extLst>
          </p:nvPr>
        </p:nvGraphicFramePr>
        <p:xfrm>
          <a:off x="543153" y="2497138"/>
          <a:ext cx="4356100" cy="284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Denklem" r:id="rId5" imgW="1752480" imgH="1143000" progId="Equation.3">
                  <p:embed/>
                </p:oleObj>
              </mc:Choice>
              <mc:Fallback>
                <p:oleObj name="Denklem" r:id="rId5" imgW="1752480" imgH="11430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3153" y="2497138"/>
                        <a:ext cx="4356100" cy="2843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ight Arrow 5"/>
          <p:cNvSpPr/>
          <p:nvPr/>
        </p:nvSpPr>
        <p:spPr>
          <a:xfrm>
            <a:off x="5006340" y="3502479"/>
            <a:ext cx="832758" cy="677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600" y="1199242"/>
            <a:ext cx="10515600" cy="1199717"/>
          </a:xfrm>
        </p:spPr>
        <p:txBody>
          <a:bodyPr>
            <a:normAutofit fontScale="85000" lnSpcReduction="20000"/>
          </a:bodyPr>
          <a:lstStyle/>
          <a:p>
            <a:r>
              <a:rPr lang="tr-TR" dirty="0" smtClean="0"/>
              <a:t>Diyelim ki herhangi bir </a:t>
            </a:r>
            <a:r>
              <a:rPr lang="tr-TR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tr-TR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tr-TR" dirty="0" smtClean="0"/>
              <a:t> değerini çalışma zamanında öğrendik</a:t>
            </a:r>
          </a:p>
          <a:p>
            <a:r>
              <a:rPr lang="tr-TR" dirty="0" smtClean="0"/>
              <a:t>Aşağıdaki örnek için </a:t>
            </a:r>
            <a:r>
              <a:rPr lang="tr-T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tr-TR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tr-TR" dirty="0" smtClean="0"/>
              <a:t> değerini öğrenmiş olalım</a:t>
            </a:r>
          </a:p>
          <a:p>
            <a:r>
              <a:rPr lang="tr-TR" dirty="0" smtClean="0"/>
              <a:t>Bu, 2 numaralı sütunu silerek aşağıdaki işlemleri yapmamızı gerektirir </a:t>
            </a:r>
            <a:endParaRPr lang="tr-TR" dirty="0"/>
          </a:p>
        </p:txBody>
      </p:sp>
      <p:sp>
        <p:nvSpPr>
          <p:cNvPr id="8" name="TextBox 7"/>
          <p:cNvSpPr txBox="1"/>
          <p:nvPr/>
        </p:nvSpPr>
        <p:spPr>
          <a:xfrm>
            <a:off x="127906" y="5903893"/>
            <a:ext cx="57111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tr-TR" sz="2800" dirty="0" smtClean="0"/>
              <a:t> adet bilinmeyen ve </a:t>
            </a:r>
            <a:r>
              <a:rPr lang="tr-T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tr-TR" sz="2800" dirty="0" smtClean="0"/>
              <a:t> adet </a:t>
            </a:r>
          </a:p>
          <a:p>
            <a:r>
              <a:rPr lang="tr-TR" sz="2800" dirty="0" smtClean="0"/>
              <a:t>denklemden oluşan denklem sistemi</a:t>
            </a:r>
            <a:endParaRPr lang="tr-TR" sz="2800" dirty="0"/>
          </a:p>
        </p:txBody>
      </p:sp>
      <p:sp>
        <p:nvSpPr>
          <p:cNvPr id="9" name="Left Brace 8"/>
          <p:cNvSpPr/>
          <p:nvPr/>
        </p:nvSpPr>
        <p:spPr>
          <a:xfrm rot="16200000">
            <a:off x="2371330" y="3277789"/>
            <a:ext cx="465364" cy="45904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Left Brace 9"/>
          <p:cNvSpPr/>
          <p:nvPr/>
        </p:nvSpPr>
        <p:spPr>
          <a:xfrm rot="16200000">
            <a:off x="7328842" y="3925094"/>
            <a:ext cx="465364" cy="32958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6006390" y="5926792"/>
            <a:ext cx="4247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tr-TR" sz="2800" dirty="0" smtClean="0"/>
              <a:t> satır ve </a:t>
            </a:r>
            <a:r>
              <a:rPr lang="tr-T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tr-TR" sz="2800" dirty="0" smtClean="0"/>
              <a:t> sütunlu matris</a:t>
            </a:r>
            <a:endParaRPr lang="tr-TR" sz="2800" dirty="0"/>
          </a:p>
        </p:txBody>
      </p:sp>
      <p:sp>
        <p:nvSpPr>
          <p:cNvPr id="12" name="Left Brace 11"/>
          <p:cNvSpPr/>
          <p:nvPr/>
        </p:nvSpPr>
        <p:spPr>
          <a:xfrm rot="5400000">
            <a:off x="10881292" y="1346995"/>
            <a:ext cx="465364" cy="17872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TextBox 12"/>
          <p:cNvSpPr txBox="1"/>
          <p:nvPr/>
        </p:nvSpPr>
        <p:spPr>
          <a:xfrm>
            <a:off x="10115550" y="632491"/>
            <a:ext cx="19739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r-T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tr-TR" sz="2800" dirty="0" smtClean="0"/>
              <a:t> satırlı ve 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tr-TR" sz="2800" dirty="0" smtClean="0"/>
              <a:t> sütunlu matris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63624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807" y="0"/>
            <a:ext cx="10515600" cy="1325563"/>
          </a:xfrm>
        </p:spPr>
        <p:txBody>
          <a:bodyPr/>
          <a:lstStyle/>
          <a:p>
            <a:r>
              <a:rPr lang="tr-TR" b="1" dirty="0" smtClean="0"/>
              <a:t>Matrislerde Satır ve Sütun Silme</a:t>
            </a:r>
            <a:endParaRPr lang="tr-TR" b="1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6192469"/>
              </p:ext>
            </p:extLst>
          </p:nvPr>
        </p:nvGraphicFramePr>
        <p:xfrm>
          <a:off x="5943600" y="2435225"/>
          <a:ext cx="6154738" cy="290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Denklem" r:id="rId3" imgW="2476440" imgH="1168200" progId="Equation.3">
                  <p:embed/>
                </p:oleObj>
              </mc:Choice>
              <mc:Fallback>
                <p:oleObj name="Denklem" r:id="rId3" imgW="2476440" imgH="11682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43600" y="2435225"/>
                        <a:ext cx="6154738" cy="290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0981798"/>
              </p:ext>
            </p:extLst>
          </p:nvPr>
        </p:nvGraphicFramePr>
        <p:xfrm>
          <a:off x="558800" y="2497138"/>
          <a:ext cx="4324350" cy="284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Denklem" r:id="rId5" imgW="1739880" imgH="1143000" progId="Equation.3">
                  <p:embed/>
                </p:oleObj>
              </mc:Choice>
              <mc:Fallback>
                <p:oleObj name="Denklem" r:id="rId5" imgW="1739880" imgH="11430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8800" y="2497138"/>
                        <a:ext cx="4324350" cy="2843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ight Arrow 5"/>
          <p:cNvSpPr/>
          <p:nvPr/>
        </p:nvSpPr>
        <p:spPr>
          <a:xfrm>
            <a:off x="5006340" y="3502479"/>
            <a:ext cx="832758" cy="677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600" y="1199243"/>
            <a:ext cx="10515600" cy="1114904"/>
          </a:xfrm>
        </p:spPr>
        <p:txBody>
          <a:bodyPr>
            <a:normAutofit fontScale="85000" lnSpcReduction="20000"/>
          </a:bodyPr>
          <a:lstStyle/>
          <a:p>
            <a:r>
              <a:rPr lang="tr-TR" dirty="0" smtClean="0"/>
              <a:t>Matrisin tersini hesaplayabilmek için, tekrar kare haline getirmemiz lazım</a:t>
            </a:r>
          </a:p>
          <a:p>
            <a:r>
              <a:rPr lang="tr-TR" dirty="0" smtClean="0"/>
              <a:t>Herhangi bir satırı silmemiz gerekmekte</a:t>
            </a:r>
          </a:p>
          <a:p>
            <a:r>
              <a:rPr lang="tr-TR" dirty="0" smtClean="0"/>
              <a:t>Sistematik olması adına, 2 numaralı satırı silelim </a:t>
            </a:r>
            <a:endParaRPr lang="tr-TR" dirty="0"/>
          </a:p>
        </p:txBody>
      </p:sp>
      <p:sp>
        <p:nvSpPr>
          <p:cNvPr id="8" name="TextBox 7"/>
          <p:cNvSpPr txBox="1"/>
          <p:nvPr/>
        </p:nvSpPr>
        <p:spPr>
          <a:xfrm>
            <a:off x="127906" y="5903893"/>
            <a:ext cx="57111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tr-TR" sz="2800" dirty="0" smtClean="0"/>
              <a:t> adet bilinmeyen ve </a:t>
            </a:r>
            <a:r>
              <a:rPr lang="tr-T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tr-TR" sz="2800" dirty="0" smtClean="0"/>
              <a:t> adet </a:t>
            </a:r>
          </a:p>
          <a:p>
            <a:r>
              <a:rPr lang="tr-TR" sz="2800" dirty="0" smtClean="0"/>
              <a:t>denklemden oluşan denklem sistemi</a:t>
            </a:r>
            <a:endParaRPr lang="tr-TR" sz="2800" dirty="0"/>
          </a:p>
        </p:txBody>
      </p:sp>
      <p:sp>
        <p:nvSpPr>
          <p:cNvPr id="9" name="Left Brace 8"/>
          <p:cNvSpPr/>
          <p:nvPr/>
        </p:nvSpPr>
        <p:spPr>
          <a:xfrm rot="16200000">
            <a:off x="2371330" y="3277789"/>
            <a:ext cx="465364" cy="45904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Left Brace 9"/>
          <p:cNvSpPr/>
          <p:nvPr/>
        </p:nvSpPr>
        <p:spPr>
          <a:xfrm rot="16200000">
            <a:off x="7328842" y="3925094"/>
            <a:ext cx="465364" cy="32958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6006390" y="5926792"/>
            <a:ext cx="4547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tr-TR" sz="2800" dirty="0" smtClean="0"/>
              <a:t> satır ve </a:t>
            </a:r>
            <a:r>
              <a:rPr lang="tr-T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tr-TR" sz="2800" dirty="0" smtClean="0"/>
              <a:t> sütunlu matris</a:t>
            </a:r>
            <a:endParaRPr lang="tr-TR" sz="2800" dirty="0"/>
          </a:p>
        </p:txBody>
      </p:sp>
      <p:sp>
        <p:nvSpPr>
          <p:cNvPr id="12" name="Left Brace 11"/>
          <p:cNvSpPr/>
          <p:nvPr/>
        </p:nvSpPr>
        <p:spPr>
          <a:xfrm rot="5400000">
            <a:off x="10881292" y="1346995"/>
            <a:ext cx="465364" cy="17872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TextBox 12"/>
          <p:cNvSpPr txBox="1"/>
          <p:nvPr/>
        </p:nvSpPr>
        <p:spPr>
          <a:xfrm>
            <a:off x="10115550" y="632491"/>
            <a:ext cx="19739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r-T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tr-TR" sz="2800" dirty="0" smtClean="0"/>
              <a:t> satırlı ve 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tr-TR" sz="2800" dirty="0" smtClean="0"/>
              <a:t> sütunlu matris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252085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807" y="0"/>
            <a:ext cx="10515600" cy="1325563"/>
          </a:xfrm>
        </p:spPr>
        <p:txBody>
          <a:bodyPr/>
          <a:lstStyle/>
          <a:p>
            <a:r>
              <a:rPr lang="tr-TR" b="1" dirty="0" smtClean="0"/>
              <a:t>Matrislerde Satır ve Sütun Silme</a:t>
            </a:r>
            <a:endParaRPr lang="tr-TR" b="1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819673" y="2435225"/>
          <a:ext cx="5083175" cy="290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Denklem" r:id="rId3" imgW="2044440" imgH="1168200" progId="Equation.3">
                  <p:embed/>
                </p:oleObj>
              </mc:Choice>
              <mc:Fallback>
                <p:oleObj name="Denklem" r:id="rId3" imgW="2044440" imgH="11682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19673" y="2435225"/>
                        <a:ext cx="5083175" cy="290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71752" y="2497138"/>
          <a:ext cx="4356100" cy="284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Denklem" r:id="rId5" imgW="1752480" imgH="1143000" progId="Equation.3">
                  <p:embed/>
                </p:oleObj>
              </mc:Choice>
              <mc:Fallback>
                <p:oleObj name="Denklem" r:id="rId5" imgW="1752480" imgH="11430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1752" y="2497138"/>
                        <a:ext cx="4356100" cy="2843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ight Arrow 5"/>
          <p:cNvSpPr/>
          <p:nvPr/>
        </p:nvSpPr>
        <p:spPr>
          <a:xfrm>
            <a:off x="5372099" y="3502479"/>
            <a:ext cx="1379765" cy="677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Left Brace 6"/>
          <p:cNvSpPr/>
          <p:nvPr/>
        </p:nvSpPr>
        <p:spPr>
          <a:xfrm rot="16200000">
            <a:off x="8234930" y="3925094"/>
            <a:ext cx="465364" cy="32958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TextBox 7"/>
          <p:cNvSpPr txBox="1"/>
          <p:nvPr/>
        </p:nvSpPr>
        <p:spPr>
          <a:xfrm>
            <a:off x="6604906" y="5926792"/>
            <a:ext cx="3947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tr-TR" sz="2800" dirty="0" smtClean="0"/>
              <a:t> satır ve </a:t>
            </a:r>
            <a:r>
              <a:rPr lang="tr-T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tr-TR" sz="2800" dirty="0" smtClean="0"/>
              <a:t> sütunlu matris</a:t>
            </a:r>
            <a:endParaRPr lang="tr-TR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27907" y="5903893"/>
            <a:ext cx="61177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tr-TR" sz="2800" dirty="0" smtClean="0"/>
              <a:t> adet bilinmeyen ve </a:t>
            </a:r>
            <a:r>
              <a:rPr lang="tr-T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tr-TR" sz="2800" dirty="0" smtClean="0"/>
              <a:t> adet denklemden</a:t>
            </a:r>
          </a:p>
          <a:p>
            <a:r>
              <a:rPr lang="tr-TR" sz="2800" dirty="0" smtClean="0"/>
              <a:t>oluşan denklem sistemi</a:t>
            </a:r>
            <a:endParaRPr lang="tr-TR" sz="2800" dirty="0"/>
          </a:p>
        </p:txBody>
      </p:sp>
      <p:sp>
        <p:nvSpPr>
          <p:cNvPr id="10" name="Left Brace 9"/>
          <p:cNvSpPr/>
          <p:nvPr/>
        </p:nvSpPr>
        <p:spPr>
          <a:xfrm rot="16200000">
            <a:off x="2954108" y="2695009"/>
            <a:ext cx="465364" cy="575604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9600" y="1199243"/>
            <a:ext cx="10515600" cy="1114904"/>
          </a:xfrm>
        </p:spPr>
        <p:txBody>
          <a:bodyPr>
            <a:normAutofit/>
          </a:bodyPr>
          <a:lstStyle/>
          <a:p>
            <a:r>
              <a:rPr lang="tr-TR" dirty="0" smtClean="0"/>
              <a:t>Yani ne yapmış olduk?</a:t>
            </a:r>
            <a:endParaRPr lang="tr-TR" dirty="0"/>
          </a:p>
        </p:txBody>
      </p:sp>
      <p:sp>
        <p:nvSpPr>
          <p:cNvPr id="3" name="Rectangle 2"/>
          <p:cNvSpPr/>
          <p:nvPr/>
        </p:nvSpPr>
        <p:spPr>
          <a:xfrm>
            <a:off x="1812471" y="2435225"/>
            <a:ext cx="873579" cy="2905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Rectangle 11"/>
          <p:cNvSpPr/>
          <p:nvPr/>
        </p:nvSpPr>
        <p:spPr>
          <a:xfrm>
            <a:off x="7594033" y="2435225"/>
            <a:ext cx="873579" cy="2905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Rectangle 12"/>
          <p:cNvSpPr/>
          <p:nvPr/>
        </p:nvSpPr>
        <p:spPr>
          <a:xfrm>
            <a:off x="743003" y="3086931"/>
            <a:ext cx="4419207" cy="5545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Rectangle 13"/>
          <p:cNvSpPr/>
          <p:nvPr/>
        </p:nvSpPr>
        <p:spPr>
          <a:xfrm>
            <a:off x="6854031" y="3086931"/>
            <a:ext cx="4966494" cy="5545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507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Egzersiz / Ödev (Uygun STL </a:t>
            </a:r>
            <a:r>
              <a:rPr lang="tr-TR" b="1" dirty="0" err="1" smtClean="0"/>
              <a:t>Container’ları</a:t>
            </a:r>
            <a:r>
              <a:rPr lang="tr-TR" b="1" dirty="0" smtClean="0"/>
              <a:t> Kullanarak)</a:t>
            </a:r>
            <a:endParaRPr lang="tr-TR" b="1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00051" y="1825625"/>
            <a:ext cx="11354146" cy="5384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tr-TR" b="1" dirty="0" smtClean="0"/>
              <a:t>Fonksiyon Girdileri:</a:t>
            </a:r>
            <a:r>
              <a:rPr lang="tr-TR" dirty="0" smtClean="0"/>
              <a:t> </a:t>
            </a:r>
          </a:p>
          <a:p>
            <a:r>
              <a:rPr lang="tr-T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tr-TR" sz="2800" dirty="0" smtClean="0"/>
              <a:t> satır ve </a:t>
            </a:r>
            <a:r>
              <a:rPr lang="tr-T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tr-TR" sz="2800" dirty="0" smtClean="0"/>
              <a:t> sütunlu matris (Denklemin solundaki katsayı matrisi: </a:t>
            </a:r>
            <a:r>
              <a:rPr lang="tr-TR" sz="2800" b="1" dirty="0" smtClean="0"/>
              <a:t>A</a:t>
            </a:r>
            <a:r>
              <a:rPr lang="tr-TR" sz="2800" dirty="0" smtClean="0"/>
              <a:t>)</a:t>
            </a:r>
          </a:p>
          <a:p>
            <a:r>
              <a:rPr lang="tr-T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tr-TR" dirty="0"/>
              <a:t> satır ve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tr-TR" dirty="0" smtClean="0"/>
              <a:t> </a:t>
            </a:r>
            <a:r>
              <a:rPr lang="tr-TR" dirty="0"/>
              <a:t>sütunlu matris (Denklemin </a:t>
            </a:r>
            <a:r>
              <a:rPr lang="tr-TR" dirty="0" smtClean="0"/>
              <a:t>sağındaki kaynak matrisi: </a:t>
            </a:r>
            <a:r>
              <a:rPr lang="tr-TR" b="1" dirty="0" smtClean="0"/>
              <a:t>b</a:t>
            </a:r>
            <a:r>
              <a:rPr lang="tr-TR" dirty="0" smtClean="0"/>
              <a:t>)</a:t>
            </a:r>
          </a:p>
          <a:p>
            <a:r>
              <a:rPr lang="tr-T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tr-TR" i="1" dirty="0" smtClean="0"/>
              <a:t> </a:t>
            </a:r>
            <a:r>
              <a:rPr lang="tr-TR" dirty="0" smtClean="0"/>
              <a:t>(Silinecek satır-sütuna dair indis</a:t>
            </a:r>
            <a:r>
              <a:rPr lang="tr-TR" dirty="0" smtClean="0"/>
              <a:t>)</a:t>
            </a:r>
          </a:p>
          <a:p>
            <a:r>
              <a:rPr lang="tr-TR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tr-TR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tr-T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smtClean="0"/>
              <a:t>değeri (Değerini öğrendiğimiz ve denklemlerde yerine koyduğumuz değer; yani önceki slaytlardaki </a:t>
            </a:r>
            <a:r>
              <a:rPr lang="tr-T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tr-TR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tr-TR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smtClean="0"/>
              <a:t>değeri gibi)</a:t>
            </a:r>
            <a:endParaRPr lang="tr-TR" dirty="0" smtClean="0"/>
          </a:p>
          <a:p>
            <a:pPr marL="0" indent="0">
              <a:buNone/>
            </a:pPr>
            <a:r>
              <a:rPr lang="tr-TR" b="1" dirty="0" smtClean="0"/>
              <a:t>Fonksiyon </a:t>
            </a:r>
            <a:r>
              <a:rPr lang="tr-TR" b="1" dirty="0" smtClean="0"/>
              <a:t>Çıktıları:</a:t>
            </a:r>
          </a:p>
          <a:p>
            <a:r>
              <a:rPr lang="tr-TR" dirty="0" smtClean="0"/>
              <a:t>Uygun şekilde güncellenerek </a:t>
            </a:r>
            <a:r>
              <a:rPr lang="tr-T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tr-TR" dirty="0" smtClean="0"/>
              <a:t>-1 satır </a:t>
            </a:r>
            <a:r>
              <a:rPr lang="tr-TR" dirty="0"/>
              <a:t>ve </a:t>
            </a:r>
            <a:r>
              <a:rPr lang="tr-T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tr-TR" dirty="0" smtClean="0"/>
              <a:t>-1 </a:t>
            </a:r>
            <a:r>
              <a:rPr lang="tr-TR" dirty="0"/>
              <a:t>sütunlu </a:t>
            </a:r>
            <a:r>
              <a:rPr lang="tr-TR" dirty="0" smtClean="0"/>
              <a:t>hale getirilmiş </a:t>
            </a:r>
            <a:r>
              <a:rPr lang="tr-TR" b="1" dirty="0" smtClean="0"/>
              <a:t>A</a:t>
            </a:r>
            <a:r>
              <a:rPr lang="tr-TR" dirty="0" smtClean="0"/>
              <a:t> matrisi</a:t>
            </a:r>
          </a:p>
          <a:p>
            <a:r>
              <a:rPr lang="tr-TR" dirty="0" smtClean="0"/>
              <a:t>Uygun şekilde güncellenerek </a:t>
            </a:r>
            <a:r>
              <a:rPr lang="tr-T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tr-TR" dirty="0" smtClean="0"/>
              <a:t>-1 satır ve 1 sütunlu hale getirilmiş </a:t>
            </a:r>
            <a:r>
              <a:rPr lang="tr-TR" b="1" dirty="0" smtClean="0"/>
              <a:t>b</a:t>
            </a:r>
            <a:r>
              <a:rPr lang="tr-TR" dirty="0" smtClean="0"/>
              <a:t> matrisi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6370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306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Denklem</vt:lpstr>
      <vt:lpstr>Matris / Denklem Sistemleri</vt:lpstr>
      <vt:lpstr>Matris / Denklem Sistemleri</vt:lpstr>
      <vt:lpstr>Matrislerde Satır ve Sütun Silme</vt:lpstr>
      <vt:lpstr>Matrislerde Satır ve Sütun Silme</vt:lpstr>
      <vt:lpstr>Matrislerde Satır ve Sütun Silme</vt:lpstr>
      <vt:lpstr>Egzersiz / Ödev (Uygun STL Container’ları Kullanarak)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7</cp:revision>
  <dcterms:created xsi:type="dcterms:W3CDTF">2023-08-19T06:26:17Z</dcterms:created>
  <dcterms:modified xsi:type="dcterms:W3CDTF">2023-08-20T10:58:48Z</dcterms:modified>
</cp:coreProperties>
</file>