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302" r:id="rId2"/>
    <p:sldId id="310" r:id="rId3"/>
    <p:sldId id="313" r:id="rId4"/>
    <p:sldId id="314" r:id="rId5"/>
    <p:sldId id="345" r:id="rId6"/>
    <p:sldId id="346" r:id="rId7"/>
    <p:sldId id="347" r:id="rId8"/>
    <p:sldId id="348" r:id="rId9"/>
    <p:sldId id="349" r:id="rId10"/>
    <p:sldId id="350" r:id="rId11"/>
    <p:sldId id="351" r:id="rId12"/>
    <p:sldId id="352" r:id="rId13"/>
    <p:sldId id="353" r:id="rId14"/>
    <p:sldId id="354" r:id="rId15"/>
    <p:sldId id="355" r:id="rId16"/>
    <p:sldId id="303" r:id="rId17"/>
    <p:sldId id="304" r:id="rId18"/>
    <p:sldId id="272" r:id="rId19"/>
    <p:sldId id="279" r:id="rId20"/>
    <p:sldId id="382" r:id="rId21"/>
    <p:sldId id="280" r:id="rId22"/>
    <p:sldId id="281" r:id="rId23"/>
    <p:sldId id="282" r:id="rId24"/>
    <p:sldId id="300" r:id="rId25"/>
    <p:sldId id="301" r:id="rId26"/>
    <p:sldId id="295" r:id="rId27"/>
    <p:sldId id="315" r:id="rId28"/>
    <p:sldId id="316" r:id="rId29"/>
    <p:sldId id="317" r:id="rId30"/>
    <p:sldId id="318" r:id="rId31"/>
    <p:sldId id="319" r:id="rId32"/>
    <p:sldId id="320" r:id="rId33"/>
    <p:sldId id="321" r:id="rId34"/>
    <p:sldId id="322" r:id="rId35"/>
    <p:sldId id="323" r:id="rId36"/>
    <p:sldId id="324" r:id="rId37"/>
    <p:sldId id="325" r:id="rId38"/>
    <p:sldId id="305" r:id="rId39"/>
    <p:sldId id="306" r:id="rId40"/>
    <p:sldId id="283" r:id="rId41"/>
    <p:sldId id="284" r:id="rId42"/>
    <p:sldId id="309" r:id="rId43"/>
    <p:sldId id="285" r:id="rId44"/>
    <p:sldId id="294" r:id="rId45"/>
    <p:sldId id="307" r:id="rId46"/>
    <p:sldId id="308" r:id="rId47"/>
    <p:sldId id="311" r:id="rId48"/>
    <p:sldId id="312" r:id="rId49"/>
    <p:sldId id="289" r:id="rId50"/>
    <p:sldId id="290" r:id="rId51"/>
    <p:sldId id="291" r:id="rId52"/>
    <p:sldId id="297" r:id="rId53"/>
    <p:sldId id="296" r:id="rId54"/>
    <p:sldId id="298" r:id="rId55"/>
    <p:sldId id="299" r:id="rId56"/>
    <p:sldId id="286" r:id="rId57"/>
    <p:sldId id="287" r:id="rId58"/>
    <p:sldId id="326" r:id="rId59"/>
    <p:sldId id="327" r:id="rId60"/>
    <p:sldId id="328" r:id="rId61"/>
    <p:sldId id="329" r:id="rId62"/>
    <p:sldId id="330" r:id="rId63"/>
    <p:sldId id="331" r:id="rId64"/>
    <p:sldId id="332" r:id="rId65"/>
    <p:sldId id="333" r:id="rId66"/>
    <p:sldId id="334" r:id="rId67"/>
    <p:sldId id="335" r:id="rId68"/>
    <p:sldId id="336" r:id="rId69"/>
    <p:sldId id="364" r:id="rId70"/>
    <p:sldId id="337" r:id="rId71"/>
    <p:sldId id="338" r:id="rId72"/>
    <p:sldId id="339" r:id="rId73"/>
    <p:sldId id="340" r:id="rId74"/>
    <p:sldId id="368" r:id="rId75"/>
    <p:sldId id="365" r:id="rId76"/>
    <p:sldId id="366" r:id="rId77"/>
    <p:sldId id="367" r:id="rId78"/>
    <p:sldId id="369" r:id="rId79"/>
    <p:sldId id="370" r:id="rId80"/>
    <p:sldId id="371" r:id="rId81"/>
    <p:sldId id="372" r:id="rId82"/>
    <p:sldId id="373" r:id="rId83"/>
    <p:sldId id="374" r:id="rId84"/>
    <p:sldId id="380" r:id="rId85"/>
    <p:sldId id="379" r:id="rId86"/>
    <p:sldId id="378" r:id="rId87"/>
    <p:sldId id="341" r:id="rId88"/>
    <p:sldId id="342" r:id="rId89"/>
    <p:sldId id="343" r:id="rId90"/>
    <p:sldId id="344" r:id="rId91"/>
    <p:sldId id="358" r:id="rId92"/>
    <p:sldId id="359" r:id="rId93"/>
    <p:sldId id="360" r:id="rId94"/>
    <p:sldId id="361" r:id="rId95"/>
    <p:sldId id="362" r:id="rId96"/>
    <p:sldId id="363" r:id="rId97"/>
    <p:sldId id="381" r:id="rId9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AD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17" d="100"/>
          <a:sy n="117" d="100"/>
        </p:scale>
        <p:origin x="1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67F91B-D4F7-46A6-99AD-92A3A8CF9A9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BDEEB04-33F4-48A9-BFFC-02B8419C5CDF}">
      <dgm:prSet phldrT="[Text]"/>
      <dgm:spPr/>
      <dgm:t>
        <a:bodyPr/>
        <a:lstStyle/>
        <a:p>
          <a:r>
            <a:rPr lang="tr-TR" dirty="0" smtClean="0"/>
            <a:t>C Değişken Tipleri</a:t>
          </a:r>
          <a:endParaRPr lang="en-US" dirty="0"/>
        </a:p>
      </dgm:t>
    </dgm:pt>
    <dgm:pt modelId="{2F60A307-FB9A-4D9E-B4FA-C5D93A214E59}" type="parTrans" cxnId="{33E33349-C6E0-4B90-BE86-746C495C9533}">
      <dgm:prSet/>
      <dgm:spPr/>
      <dgm:t>
        <a:bodyPr/>
        <a:lstStyle/>
        <a:p>
          <a:endParaRPr lang="en-US"/>
        </a:p>
      </dgm:t>
    </dgm:pt>
    <dgm:pt modelId="{1B473906-3E56-428C-A576-F8FB24ABAC71}" type="sibTrans" cxnId="{33E33349-C6E0-4B90-BE86-746C495C9533}">
      <dgm:prSet/>
      <dgm:spPr/>
      <dgm:t>
        <a:bodyPr/>
        <a:lstStyle/>
        <a:p>
          <a:endParaRPr lang="en-US"/>
        </a:p>
      </dgm:t>
    </dgm:pt>
    <dgm:pt modelId="{58130BD6-5979-4DE4-B610-8DEC506CF394}">
      <dgm:prSet phldrT="[Text]"/>
      <dgm:spPr/>
      <dgm:t>
        <a:bodyPr/>
        <a:lstStyle/>
        <a:p>
          <a:r>
            <a:rPr lang="tr-TR" dirty="0" smtClean="0"/>
            <a:t>Birincil</a:t>
          </a:r>
          <a:endParaRPr lang="en-US" dirty="0"/>
        </a:p>
      </dgm:t>
    </dgm:pt>
    <dgm:pt modelId="{A265B631-1D3A-474F-A487-039F3B784C8A}" type="parTrans" cxnId="{9DDAEEC3-161D-499D-A0E4-724120F2E113}">
      <dgm:prSet/>
      <dgm:spPr/>
      <dgm:t>
        <a:bodyPr/>
        <a:lstStyle/>
        <a:p>
          <a:endParaRPr lang="en-US"/>
        </a:p>
      </dgm:t>
    </dgm:pt>
    <dgm:pt modelId="{21DEF604-4AA1-458C-93E7-0C27345CD0BA}" type="sibTrans" cxnId="{9DDAEEC3-161D-499D-A0E4-724120F2E113}">
      <dgm:prSet/>
      <dgm:spPr/>
      <dgm:t>
        <a:bodyPr/>
        <a:lstStyle/>
        <a:p>
          <a:endParaRPr lang="en-US"/>
        </a:p>
      </dgm:t>
    </dgm:pt>
    <dgm:pt modelId="{109C0400-C479-4296-8AD8-FFB756B8D60F}">
      <dgm:prSet phldrT="[Text]"/>
      <dgm:spPr/>
      <dgm:t>
        <a:bodyPr/>
        <a:lstStyle/>
        <a:p>
          <a:r>
            <a:rPr lang="tr-TR" dirty="0" smtClean="0"/>
            <a:t>Türetilmiş</a:t>
          </a:r>
          <a:endParaRPr lang="en-US" dirty="0"/>
        </a:p>
      </dgm:t>
    </dgm:pt>
    <dgm:pt modelId="{F11F2CFC-CBFE-45FA-BE0C-6C5F1DE4C27A}" type="parTrans" cxnId="{AD6CBCA6-8AE7-46A7-9F58-9073D6E0A4FB}">
      <dgm:prSet/>
      <dgm:spPr/>
      <dgm:t>
        <a:bodyPr/>
        <a:lstStyle/>
        <a:p>
          <a:endParaRPr lang="en-US"/>
        </a:p>
      </dgm:t>
    </dgm:pt>
    <dgm:pt modelId="{A83AA113-B71D-4DCD-84DA-CED40CC1DEB6}" type="sibTrans" cxnId="{AD6CBCA6-8AE7-46A7-9F58-9073D6E0A4FB}">
      <dgm:prSet/>
      <dgm:spPr/>
      <dgm:t>
        <a:bodyPr/>
        <a:lstStyle/>
        <a:p>
          <a:endParaRPr lang="en-US"/>
        </a:p>
      </dgm:t>
    </dgm:pt>
    <dgm:pt modelId="{E59883F0-57F1-4CFF-B806-442A3D648AEE}">
      <dgm:prSet phldrT="[Text]"/>
      <dgm:spPr/>
      <dgm:t>
        <a:bodyPr/>
        <a:lstStyle/>
        <a:p>
          <a:r>
            <a:rPr lang="tr-TR" dirty="0" smtClean="0"/>
            <a:t>Kullanıcı Tanımlı</a:t>
          </a:r>
          <a:endParaRPr lang="en-US" dirty="0"/>
        </a:p>
      </dgm:t>
    </dgm:pt>
    <dgm:pt modelId="{A44E3FC3-5826-4D3F-82A2-F34B218480D9}" type="parTrans" cxnId="{9B4238D0-745A-4621-9029-47E077C85649}">
      <dgm:prSet/>
      <dgm:spPr/>
      <dgm:t>
        <a:bodyPr/>
        <a:lstStyle/>
        <a:p>
          <a:endParaRPr lang="en-US"/>
        </a:p>
      </dgm:t>
    </dgm:pt>
    <dgm:pt modelId="{55AB7490-FC94-48F4-A0E2-DDA5AAA0A6B1}" type="sibTrans" cxnId="{9B4238D0-745A-4621-9029-47E077C85649}">
      <dgm:prSet/>
      <dgm:spPr/>
      <dgm:t>
        <a:bodyPr/>
        <a:lstStyle/>
        <a:p>
          <a:endParaRPr lang="en-US"/>
        </a:p>
      </dgm:t>
    </dgm:pt>
    <dgm:pt modelId="{2EBF3A8C-244F-4F51-BBEF-326FCF16D9A6}">
      <dgm:prSet phldrT="[Text]"/>
      <dgm:spPr/>
      <dgm:t>
        <a:bodyPr/>
        <a:lstStyle/>
        <a:p>
          <a:r>
            <a:rPr lang="tr-TR" dirty="0" err="1" smtClean="0"/>
            <a:t>int</a:t>
          </a:r>
          <a:endParaRPr lang="en-US" dirty="0"/>
        </a:p>
      </dgm:t>
    </dgm:pt>
    <dgm:pt modelId="{F8F9259E-9532-4597-9B23-30B103758819}" type="parTrans" cxnId="{A84385FE-97AA-4AA0-9B47-D2051258B511}">
      <dgm:prSet/>
      <dgm:spPr/>
      <dgm:t>
        <a:bodyPr/>
        <a:lstStyle/>
        <a:p>
          <a:endParaRPr lang="en-US"/>
        </a:p>
      </dgm:t>
    </dgm:pt>
    <dgm:pt modelId="{C3889F9A-4108-4F02-BAE1-5FD09427ABFB}" type="sibTrans" cxnId="{A84385FE-97AA-4AA0-9B47-D2051258B511}">
      <dgm:prSet/>
      <dgm:spPr/>
      <dgm:t>
        <a:bodyPr/>
        <a:lstStyle/>
        <a:p>
          <a:endParaRPr lang="en-US"/>
        </a:p>
      </dgm:t>
    </dgm:pt>
    <dgm:pt modelId="{49C6532E-3989-479C-B9A7-A4BBAAD33AE8}">
      <dgm:prSet phldrT="[Text]"/>
      <dgm:spPr/>
      <dgm:t>
        <a:bodyPr/>
        <a:lstStyle/>
        <a:p>
          <a:r>
            <a:rPr lang="tr-TR" dirty="0" err="1" smtClean="0"/>
            <a:t>char</a:t>
          </a:r>
          <a:endParaRPr lang="en-US" dirty="0"/>
        </a:p>
      </dgm:t>
    </dgm:pt>
    <dgm:pt modelId="{7A634E74-8558-49C5-96FD-B247BD131CA6}" type="parTrans" cxnId="{6A5F15AA-EC29-43D0-9F50-032FA535A645}">
      <dgm:prSet/>
      <dgm:spPr/>
      <dgm:t>
        <a:bodyPr/>
        <a:lstStyle/>
        <a:p>
          <a:endParaRPr lang="en-US"/>
        </a:p>
      </dgm:t>
    </dgm:pt>
    <dgm:pt modelId="{18610670-38DE-4D1C-9BDC-08FE7F54CD77}" type="sibTrans" cxnId="{6A5F15AA-EC29-43D0-9F50-032FA535A645}">
      <dgm:prSet/>
      <dgm:spPr/>
      <dgm:t>
        <a:bodyPr/>
        <a:lstStyle/>
        <a:p>
          <a:endParaRPr lang="en-US"/>
        </a:p>
      </dgm:t>
    </dgm:pt>
    <dgm:pt modelId="{4545DDAE-1AAD-4AF3-991F-04148206D72F}">
      <dgm:prSet phldrT="[Text]"/>
      <dgm:spPr/>
      <dgm:t>
        <a:bodyPr/>
        <a:lstStyle/>
        <a:p>
          <a:r>
            <a:rPr lang="tr-TR" dirty="0" err="1" smtClean="0"/>
            <a:t>float</a:t>
          </a:r>
          <a:endParaRPr lang="en-US" dirty="0"/>
        </a:p>
      </dgm:t>
    </dgm:pt>
    <dgm:pt modelId="{C9FDEBA9-626D-41D0-B29D-77D0543C8A31}" type="parTrans" cxnId="{1297D782-B417-4D91-97BA-5BDA79F00D53}">
      <dgm:prSet/>
      <dgm:spPr/>
      <dgm:t>
        <a:bodyPr/>
        <a:lstStyle/>
        <a:p>
          <a:endParaRPr lang="en-US"/>
        </a:p>
      </dgm:t>
    </dgm:pt>
    <dgm:pt modelId="{5EC18D74-8160-4940-ADF4-22879978556C}" type="sibTrans" cxnId="{1297D782-B417-4D91-97BA-5BDA79F00D53}">
      <dgm:prSet/>
      <dgm:spPr/>
      <dgm:t>
        <a:bodyPr/>
        <a:lstStyle/>
        <a:p>
          <a:endParaRPr lang="en-US"/>
        </a:p>
      </dgm:t>
    </dgm:pt>
    <dgm:pt modelId="{FBCD2C34-992D-4188-B2DF-47D1B6604A3B}">
      <dgm:prSet phldrT="[Text]"/>
      <dgm:spPr/>
      <dgm:t>
        <a:bodyPr/>
        <a:lstStyle/>
        <a:p>
          <a:r>
            <a:rPr lang="tr-TR" dirty="0" err="1" smtClean="0"/>
            <a:t>double</a:t>
          </a:r>
          <a:endParaRPr lang="en-US" dirty="0"/>
        </a:p>
      </dgm:t>
    </dgm:pt>
    <dgm:pt modelId="{C3E130C0-99E7-4793-A5C8-AD9AF5D39397}" type="parTrans" cxnId="{D103077F-AA46-4035-BAC9-890BB57C1982}">
      <dgm:prSet/>
      <dgm:spPr/>
      <dgm:t>
        <a:bodyPr/>
        <a:lstStyle/>
        <a:p>
          <a:endParaRPr lang="en-US"/>
        </a:p>
      </dgm:t>
    </dgm:pt>
    <dgm:pt modelId="{77F84A2E-CC6E-43C0-BE6B-DBF053B704B0}" type="sibTrans" cxnId="{D103077F-AA46-4035-BAC9-890BB57C1982}">
      <dgm:prSet/>
      <dgm:spPr/>
      <dgm:t>
        <a:bodyPr/>
        <a:lstStyle/>
        <a:p>
          <a:endParaRPr lang="en-US"/>
        </a:p>
      </dgm:t>
    </dgm:pt>
    <dgm:pt modelId="{899A68D4-5883-4D53-80D9-FD206DCAAC41}">
      <dgm:prSet phldrT="[Text]"/>
      <dgm:spPr/>
      <dgm:t>
        <a:bodyPr/>
        <a:lstStyle/>
        <a:p>
          <a:r>
            <a:rPr lang="tr-TR" dirty="0" err="1" smtClean="0"/>
            <a:t>void</a:t>
          </a:r>
          <a:endParaRPr lang="en-US" dirty="0"/>
        </a:p>
      </dgm:t>
    </dgm:pt>
    <dgm:pt modelId="{27DA23A9-4BD7-434A-BDD5-7D3016342FE3}" type="parTrans" cxnId="{B2056B46-4E0A-4218-BC8A-C2C5F6F7E94C}">
      <dgm:prSet/>
      <dgm:spPr/>
      <dgm:t>
        <a:bodyPr/>
        <a:lstStyle/>
        <a:p>
          <a:endParaRPr lang="en-US"/>
        </a:p>
      </dgm:t>
    </dgm:pt>
    <dgm:pt modelId="{3D88F729-6D4B-486C-97A4-7C682C51FF53}" type="sibTrans" cxnId="{B2056B46-4E0A-4218-BC8A-C2C5F6F7E94C}">
      <dgm:prSet/>
      <dgm:spPr/>
      <dgm:t>
        <a:bodyPr/>
        <a:lstStyle/>
        <a:p>
          <a:endParaRPr lang="en-US"/>
        </a:p>
      </dgm:t>
    </dgm:pt>
    <dgm:pt modelId="{515C7302-0F65-4C6A-9B66-DF96DB511A8F}">
      <dgm:prSet phldrT="[Text]"/>
      <dgm:spPr/>
      <dgm:t>
        <a:bodyPr/>
        <a:lstStyle/>
        <a:p>
          <a:r>
            <a:rPr lang="tr-TR" dirty="0" err="1" smtClean="0"/>
            <a:t>array</a:t>
          </a:r>
          <a:endParaRPr lang="en-US" dirty="0"/>
        </a:p>
      </dgm:t>
    </dgm:pt>
    <dgm:pt modelId="{4EEC5FAA-DB21-4217-98DA-57B5923BAD88}" type="parTrans" cxnId="{1259A77E-E0F7-400F-92DE-68FEDAA67EAB}">
      <dgm:prSet/>
      <dgm:spPr/>
      <dgm:t>
        <a:bodyPr/>
        <a:lstStyle/>
        <a:p>
          <a:endParaRPr lang="en-US"/>
        </a:p>
      </dgm:t>
    </dgm:pt>
    <dgm:pt modelId="{6D72D730-A094-4F63-BD3A-CF7280970B0F}" type="sibTrans" cxnId="{1259A77E-E0F7-400F-92DE-68FEDAA67EAB}">
      <dgm:prSet/>
      <dgm:spPr/>
      <dgm:t>
        <a:bodyPr/>
        <a:lstStyle/>
        <a:p>
          <a:endParaRPr lang="en-US"/>
        </a:p>
      </dgm:t>
    </dgm:pt>
    <dgm:pt modelId="{FCDECA4F-3751-401F-B089-28A138F0CAF3}">
      <dgm:prSet phldrT="[Text]"/>
      <dgm:spPr/>
      <dgm:t>
        <a:bodyPr/>
        <a:lstStyle/>
        <a:p>
          <a:r>
            <a:rPr lang="tr-TR" dirty="0" err="1" smtClean="0"/>
            <a:t>pointer</a:t>
          </a:r>
          <a:endParaRPr lang="en-US" dirty="0"/>
        </a:p>
      </dgm:t>
    </dgm:pt>
    <dgm:pt modelId="{F8D7F1D4-B8EC-4D29-8166-147DB6E53E09}" type="parTrans" cxnId="{CDD41B1D-DEDB-4138-9D48-88CA48770357}">
      <dgm:prSet/>
      <dgm:spPr/>
      <dgm:t>
        <a:bodyPr/>
        <a:lstStyle/>
        <a:p>
          <a:endParaRPr lang="en-US"/>
        </a:p>
      </dgm:t>
    </dgm:pt>
    <dgm:pt modelId="{4318BEE6-A8E5-4B78-8686-D9A891375FF4}" type="sibTrans" cxnId="{CDD41B1D-DEDB-4138-9D48-88CA48770357}">
      <dgm:prSet/>
      <dgm:spPr/>
      <dgm:t>
        <a:bodyPr/>
        <a:lstStyle/>
        <a:p>
          <a:endParaRPr lang="en-US"/>
        </a:p>
      </dgm:t>
    </dgm:pt>
    <dgm:pt modelId="{DA2A853F-AD31-4218-B6BF-15BAFE282609}">
      <dgm:prSet phldrT="[Text]"/>
      <dgm:spPr/>
      <dgm:t>
        <a:bodyPr/>
        <a:lstStyle/>
        <a:p>
          <a:r>
            <a:rPr lang="tr-TR" dirty="0" err="1" smtClean="0"/>
            <a:t>function</a:t>
          </a:r>
          <a:endParaRPr lang="en-US" dirty="0"/>
        </a:p>
      </dgm:t>
    </dgm:pt>
    <dgm:pt modelId="{E5AED6DF-3112-41B5-A631-36AB19C41EBB}" type="parTrans" cxnId="{276E7E3F-58C2-4423-9D3A-01C329DA43D8}">
      <dgm:prSet/>
      <dgm:spPr/>
      <dgm:t>
        <a:bodyPr/>
        <a:lstStyle/>
        <a:p>
          <a:endParaRPr lang="en-US"/>
        </a:p>
      </dgm:t>
    </dgm:pt>
    <dgm:pt modelId="{93F9034C-CD92-44BF-A9DB-2123EA0B2904}" type="sibTrans" cxnId="{276E7E3F-58C2-4423-9D3A-01C329DA43D8}">
      <dgm:prSet/>
      <dgm:spPr/>
      <dgm:t>
        <a:bodyPr/>
        <a:lstStyle/>
        <a:p>
          <a:endParaRPr lang="en-US"/>
        </a:p>
      </dgm:t>
    </dgm:pt>
    <dgm:pt modelId="{2AE7F12A-FD2E-470D-9564-F9BAD01FCA48}">
      <dgm:prSet phldrT="[Text]"/>
      <dgm:spPr/>
      <dgm:t>
        <a:bodyPr/>
        <a:lstStyle/>
        <a:p>
          <a:r>
            <a:rPr lang="tr-TR" dirty="0" err="1" smtClean="0"/>
            <a:t>struct</a:t>
          </a:r>
          <a:endParaRPr lang="en-US" dirty="0"/>
        </a:p>
      </dgm:t>
    </dgm:pt>
    <dgm:pt modelId="{AAB32ECC-3A54-4326-B8D5-FD4A22279951}" type="parTrans" cxnId="{852375B3-C9C6-483F-917F-D1E3C0538CD6}">
      <dgm:prSet/>
      <dgm:spPr/>
      <dgm:t>
        <a:bodyPr/>
        <a:lstStyle/>
        <a:p>
          <a:endParaRPr lang="en-US"/>
        </a:p>
      </dgm:t>
    </dgm:pt>
    <dgm:pt modelId="{AF506E9A-478E-4EDC-8B6D-F8FC4E9FBC12}" type="sibTrans" cxnId="{852375B3-C9C6-483F-917F-D1E3C0538CD6}">
      <dgm:prSet/>
      <dgm:spPr/>
      <dgm:t>
        <a:bodyPr/>
        <a:lstStyle/>
        <a:p>
          <a:endParaRPr lang="en-US"/>
        </a:p>
      </dgm:t>
    </dgm:pt>
    <dgm:pt modelId="{F9911558-518C-4830-A6DC-4293482127EB}">
      <dgm:prSet phldrT="[Text]"/>
      <dgm:spPr/>
      <dgm:t>
        <a:bodyPr/>
        <a:lstStyle/>
        <a:p>
          <a:r>
            <a:rPr lang="tr-TR" dirty="0" err="1" smtClean="0"/>
            <a:t>union</a:t>
          </a:r>
          <a:endParaRPr lang="en-US" dirty="0"/>
        </a:p>
      </dgm:t>
    </dgm:pt>
    <dgm:pt modelId="{B540E5C9-7243-4E84-A3EF-EE33DB7C064A}" type="parTrans" cxnId="{5FB900CD-944E-40DB-BF22-A26CBCACA033}">
      <dgm:prSet/>
      <dgm:spPr/>
      <dgm:t>
        <a:bodyPr/>
        <a:lstStyle/>
        <a:p>
          <a:endParaRPr lang="en-US"/>
        </a:p>
      </dgm:t>
    </dgm:pt>
    <dgm:pt modelId="{8465274C-21F1-4210-AF09-3C38909CAE87}" type="sibTrans" cxnId="{5FB900CD-944E-40DB-BF22-A26CBCACA033}">
      <dgm:prSet/>
      <dgm:spPr/>
      <dgm:t>
        <a:bodyPr/>
        <a:lstStyle/>
        <a:p>
          <a:endParaRPr lang="en-US"/>
        </a:p>
      </dgm:t>
    </dgm:pt>
    <dgm:pt modelId="{BB3ECDF7-D556-49D6-8506-60229DD13EDF}">
      <dgm:prSet phldrT="[Text]"/>
      <dgm:spPr/>
      <dgm:t>
        <a:bodyPr/>
        <a:lstStyle/>
        <a:p>
          <a:r>
            <a:rPr lang="tr-TR" dirty="0" err="1" smtClean="0"/>
            <a:t>enum</a:t>
          </a:r>
          <a:endParaRPr lang="en-US" dirty="0"/>
        </a:p>
      </dgm:t>
    </dgm:pt>
    <dgm:pt modelId="{71F267C5-DB06-410E-9BE2-A39F72833365}" type="parTrans" cxnId="{D7BC8E0B-7AE7-47EE-813C-A7ED6010F153}">
      <dgm:prSet/>
      <dgm:spPr/>
      <dgm:t>
        <a:bodyPr/>
        <a:lstStyle/>
        <a:p>
          <a:endParaRPr lang="en-US"/>
        </a:p>
      </dgm:t>
    </dgm:pt>
    <dgm:pt modelId="{A4D302D6-0FC3-429F-8DC7-CC97C7C80E39}" type="sibTrans" cxnId="{D7BC8E0B-7AE7-47EE-813C-A7ED6010F153}">
      <dgm:prSet/>
      <dgm:spPr/>
      <dgm:t>
        <a:bodyPr/>
        <a:lstStyle/>
        <a:p>
          <a:endParaRPr lang="en-US"/>
        </a:p>
      </dgm:t>
    </dgm:pt>
    <dgm:pt modelId="{558706A0-6A40-4C10-9A63-9FC7667B7AE3}" type="pres">
      <dgm:prSet presAssocID="{3067F91B-D4F7-46A6-99AD-92A3A8CF9A95}" presName="hierChild1" presStyleCnt="0">
        <dgm:presLayoutVars>
          <dgm:orgChart val="1"/>
          <dgm:chPref val="1"/>
          <dgm:dir/>
          <dgm:animOne val="branch"/>
          <dgm:animLvl val="lvl"/>
          <dgm:resizeHandles/>
        </dgm:presLayoutVars>
      </dgm:prSet>
      <dgm:spPr/>
      <dgm:t>
        <a:bodyPr/>
        <a:lstStyle/>
        <a:p>
          <a:endParaRPr lang="en-US"/>
        </a:p>
      </dgm:t>
    </dgm:pt>
    <dgm:pt modelId="{A7A6346B-FFEA-4695-A47C-25D5A6313FB2}" type="pres">
      <dgm:prSet presAssocID="{5BDEEB04-33F4-48A9-BFFC-02B8419C5CDF}" presName="hierRoot1" presStyleCnt="0">
        <dgm:presLayoutVars>
          <dgm:hierBranch val="init"/>
        </dgm:presLayoutVars>
      </dgm:prSet>
      <dgm:spPr/>
    </dgm:pt>
    <dgm:pt modelId="{2F6FD76E-8244-4518-8F70-BF6B3843C5AC}" type="pres">
      <dgm:prSet presAssocID="{5BDEEB04-33F4-48A9-BFFC-02B8419C5CDF}" presName="rootComposite1" presStyleCnt="0"/>
      <dgm:spPr/>
    </dgm:pt>
    <dgm:pt modelId="{196A2D12-C78D-4CDE-BE59-C555348B5DFE}" type="pres">
      <dgm:prSet presAssocID="{5BDEEB04-33F4-48A9-BFFC-02B8419C5CDF}" presName="rootText1" presStyleLbl="node0" presStyleIdx="0" presStyleCnt="1" custScaleX="213260" custScaleY="73090">
        <dgm:presLayoutVars>
          <dgm:chPref val="3"/>
        </dgm:presLayoutVars>
      </dgm:prSet>
      <dgm:spPr/>
      <dgm:t>
        <a:bodyPr/>
        <a:lstStyle/>
        <a:p>
          <a:endParaRPr lang="en-US"/>
        </a:p>
      </dgm:t>
    </dgm:pt>
    <dgm:pt modelId="{16FC648D-A385-49CC-BEDC-C15DCA7BFA02}" type="pres">
      <dgm:prSet presAssocID="{5BDEEB04-33F4-48A9-BFFC-02B8419C5CDF}" presName="rootConnector1" presStyleLbl="node1" presStyleIdx="0" presStyleCnt="0"/>
      <dgm:spPr/>
      <dgm:t>
        <a:bodyPr/>
        <a:lstStyle/>
        <a:p>
          <a:endParaRPr lang="en-US"/>
        </a:p>
      </dgm:t>
    </dgm:pt>
    <dgm:pt modelId="{E69A4CA4-B273-4E66-B1B2-2657877E1B49}" type="pres">
      <dgm:prSet presAssocID="{5BDEEB04-33F4-48A9-BFFC-02B8419C5CDF}" presName="hierChild2" presStyleCnt="0"/>
      <dgm:spPr/>
    </dgm:pt>
    <dgm:pt modelId="{DF0B058C-E696-4357-A0E7-F9090CD6B125}" type="pres">
      <dgm:prSet presAssocID="{A265B631-1D3A-474F-A487-039F3B784C8A}" presName="Name37" presStyleLbl="parChTrans1D2" presStyleIdx="0" presStyleCnt="3"/>
      <dgm:spPr/>
      <dgm:t>
        <a:bodyPr/>
        <a:lstStyle/>
        <a:p>
          <a:endParaRPr lang="en-US"/>
        </a:p>
      </dgm:t>
    </dgm:pt>
    <dgm:pt modelId="{0607FD3E-5169-44BC-997C-219BE30DF072}" type="pres">
      <dgm:prSet presAssocID="{58130BD6-5979-4DE4-B610-8DEC506CF394}" presName="hierRoot2" presStyleCnt="0">
        <dgm:presLayoutVars>
          <dgm:hierBranch val="init"/>
        </dgm:presLayoutVars>
      </dgm:prSet>
      <dgm:spPr/>
    </dgm:pt>
    <dgm:pt modelId="{CD3B60AD-6EBA-4562-B576-B065B8D958D9}" type="pres">
      <dgm:prSet presAssocID="{58130BD6-5979-4DE4-B610-8DEC506CF394}" presName="rootComposite" presStyleCnt="0"/>
      <dgm:spPr/>
    </dgm:pt>
    <dgm:pt modelId="{21BEC864-0DBC-434E-912A-102F64656DE7}" type="pres">
      <dgm:prSet presAssocID="{58130BD6-5979-4DE4-B610-8DEC506CF394}" presName="rootText" presStyleLbl="node2" presStyleIdx="0" presStyleCnt="3">
        <dgm:presLayoutVars>
          <dgm:chPref val="3"/>
        </dgm:presLayoutVars>
      </dgm:prSet>
      <dgm:spPr/>
      <dgm:t>
        <a:bodyPr/>
        <a:lstStyle/>
        <a:p>
          <a:endParaRPr lang="en-US"/>
        </a:p>
      </dgm:t>
    </dgm:pt>
    <dgm:pt modelId="{28ED0E40-F19E-4BC7-A97E-6AA289D7DBA5}" type="pres">
      <dgm:prSet presAssocID="{58130BD6-5979-4DE4-B610-8DEC506CF394}" presName="rootConnector" presStyleLbl="node2" presStyleIdx="0" presStyleCnt="3"/>
      <dgm:spPr/>
      <dgm:t>
        <a:bodyPr/>
        <a:lstStyle/>
        <a:p>
          <a:endParaRPr lang="en-US"/>
        </a:p>
      </dgm:t>
    </dgm:pt>
    <dgm:pt modelId="{6094B9DC-2D83-4DC4-A37A-2907D18B8B7D}" type="pres">
      <dgm:prSet presAssocID="{58130BD6-5979-4DE4-B610-8DEC506CF394}" presName="hierChild4" presStyleCnt="0"/>
      <dgm:spPr/>
    </dgm:pt>
    <dgm:pt modelId="{64FEE445-06D4-48A6-8613-025973A6DAC3}" type="pres">
      <dgm:prSet presAssocID="{F8F9259E-9532-4597-9B23-30B103758819}" presName="Name37" presStyleLbl="parChTrans1D3" presStyleIdx="0" presStyleCnt="11"/>
      <dgm:spPr/>
      <dgm:t>
        <a:bodyPr/>
        <a:lstStyle/>
        <a:p>
          <a:endParaRPr lang="en-US"/>
        </a:p>
      </dgm:t>
    </dgm:pt>
    <dgm:pt modelId="{ECF40090-A2DD-4947-B0B8-11009760E5BB}" type="pres">
      <dgm:prSet presAssocID="{2EBF3A8C-244F-4F51-BBEF-326FCF16D9A6}" presName="hierRoot2" presStyleCnt="0">
        <dgm:presLayoutVars>
          <dgm:hierBranch val="init"/>
        </dgm:presLayoutVars>
      </dgm:prSet>
      <dgm:spPr/>
    </dgm:pt>
    <dgm:pt modelId="{D011D20B-E963-4C8A-B7EA-6CD744504BF0}" type="pres">
      <dgm:prSet presAssocID="{2EBF3A8C-244F-4F51-BBEF-326FCF16D9A6}" presName="rootComposite" presStyleCnt="0"/>
      <dgm:spPr/>
    </dgm:pt>
    <dgm:pt modelId="{27750198-09B5-420F-8AFD-96914B0FC38D}" type="pres">
      <dgm:prSet presAssocID="{2EBF3A8C-244F-4F51-BBEF-326FCF16D9A6}" presName="rootText" presStyleLbl="node3" presStyleIdx="0" presStyleCnt="11">
        <dgm:presLayoutVars>
          <dgm:chPref val="3"/>
        </dgm:presLayoutVars>
      </dgm:prSet>
      <dgm:spPr/>
      <dgm:t>
        <a:bodyPr/>
        <a:lstStyle/>
        <a:p>
          <a:endParaRPr lang="en-US"/>
        </a:p>
      </dgm:t>
    </dgm:pt>
    <dgm:pt modelId="{B3E4F48D-3AC3-4280-B640-D450A23D2AD8}" type="pres">
      <dgm:prSet presAssocID="{2EBF3A8C-244F-4F51-BBEF-326FCF16D9A6}" presName="rootConnector" presStyleLbl="node3" presStyleIdx="0" presStyleCnt="11"/>
      <dgm:spPr/>
      <dgm:t>
        <a:bodyPr/>
        <a:lstStyle/>
        <a:p>
          <a:endParaRPr lang="en-US"/>
        </a:p>
      </dgm:t>
    </dgm:pt>
    <dgm:pt modelId="{C2C56DF5-EDDF-4CAE-969B-1C4334ABF1EB}" type="pres">
      <dgm:prSet presAssocID="{2EBF3A8C-244F-4F51-BBEF-326FCF16D9A6}" presName="hierChild4" presStyleCnt="0"/>
      <dgm:spPr/>
    </dgm:pt>
    <dgm:pt modelId="{D785D4FA-5A8B-40B2-9B78-1CC575D423B6}" type="pres">
      <dgm:prSet presAssocID="{2EBF3A8C-244F-4F51-BBEF-326FCF16D9A6}" presName="hierChild5" presStyleCnt="0"/>
      <dgm:spPr/>
    </dgm:pt>
    <dgm:pt modelId="{67FF9118-4E37-4F41-AA9D-E6E7A36B3211}" type="pres">
      <dgm:prSet presAssocID="{7A634E74-8558-49C5-96FD-B247BD131CA6}" presName="Name37" presStyleLbl="parChTrans1D3" presStyleIdx="1" presStyleCnt="11"/>
      <dgm:spPr/>
      <dgm:t>
        <a:bodyPr/>
        <a:lstStyle/>
        <a:p>
          <a:endParaRPr lang="en-US"/>
        </a:p>
      </dgm:t>
    </dgm:pt>
    <dgm:pt modelId="{2239FDA7-57CB-4282-8AFE-4B0E22A24518}" type="pres">
      <dgm:prSet presAssocID="{49C6532E-3989-479C-B9A7-A4BBAAD33AE8}" presName="hierRoot2" presStyleCnt="0">
        <dgm:presLayoutVars>
          <dgm:hierBranch val="init"/>
        </dgm:presLayoutVars>
      </dgm:prSet>
      <dgm:spPr/>
    </dgm:pt>
    <dgm:pt modelId="{3B7C15D8-5418-4AAA-B6D1-1861E3E148BC}" type="pres">
      <dgm:prSet presAssocID="{49C6532E-3989-479C-B9A7-A4BBAAD33AE8}" presName="rootComposite" presStyleCnt="0"/>
      <dgm:spPr/>
    </dgm:pt>
    <dgm:pt modelId="{013068C1-4B31-4D0C-A084-EB711B38661F}" type="pres">
      <dgm:prSet presAssocID="{49C6532E-3989-479C-B9A7-A4BBAAD33AE8}" presName="rootText" presStyleLbl="node3" presStyleIdx="1" presStyleCnt="11">
        <dgm:presLayoutVars>
          <dgm:chPref val="3"/>
        </dgm:presLayoutVars>
      </dgm:prSet>
      <dgm:spPr/>
      <dgm:t>
        <a:bodyPr/>
        <a:lstStyle/>
        <a:p>
          <a:endParaRPr lang="en-US"/>
        </a:p>
      </dgm:t>
    </dgm:pt>
    <dgm:pt modelId="{EDD2AE53-F0E8-4D2B-B67F-2D2F73A3FA93}" type="pres">
      <dgm:prSet presAssocID="{49C6532E-3989-479C-B9A7-A4BBAAD33AE8}" presName="rootConnector" presStyleLbl="node3" presStyleIdx="1" presStyleCnt="11"/>
      <dgm:spPr/>
      <dgm:t>
        <a:bodyPr/>
        <a:lstStyle/>
        <a:p>
          <a:endParaRPr lang="en-US"/>
        </a:p>
      </dgm:t>
    </dgm:pt>
    <dgm:pt modelId="{1BEB909D-E6AF-4CB0-ACB0-6C3164E2BD94}" type="pres">
      <dgm:prSet presAssocID="{49C6532E-3989-479C-B9A7-A4BBAAD33AE8}" presName="hierChild4" presStyleCnt="0"/>
      <dgm:spPr/>
    </dgm:pt>
    <dgm:pt modelId="{AB55D71B-A1FF-4ACD-91A2-748951DE3095}" type="pres">
      <dgm:prSet presAssocID="{49C6532E-3989-479C-B9A7-A4BBAAD33AE8}" presName="hierChild5" presStyleCnt="0"/>
      <dgm:spPr/>
    </dgm:pt>
    <dgm:pt modelId="{C82BFD31-0C7A-43CC-A7AE-092841C2811C}" type="pres">
      <dgm:prSet presAssocID="{C9FDEBA9-626D-41D0-B29D-77D0543C8A31}" presName="Name37" presStyleLbl="parChTrans1D3" presStyleIdx="2" presStyleCnt="11"/>
      <dgm:spPr/>
      <dgm:t>
        <a:bodyPr/>
        <a:lstStyle/>
        <a:p>
          <a:endParaRPr lang="en-US"/>
        </a:p>
      </dgm:t>
    </dgm:pt>
    <dgm:pt modelId="{CEB7DC42-1F0E-47E8-A076-BCDDF7649A7D}" type="pres">
      <dgm:prSet presAssocID="{4545DDAE-1AAD-4AF3-991F-04148206D72F}" presName="hierRoot2" presStyleCnt="0">
        <dgm:presLayoutVars>
          <dgm:hierBranch val="init"/>
        </dgm:presLayoutVars>
      </dgm:prSet>
      <dgm:spPr/>
    </dgm:pt>
    <dgm:pt modelId="{D5411238-C41F-4F1D-812C-5AFB9CDBF154}" type="pres">
      <dgm:prSet presAssocID="{4545DDAE-1AAD-4AF3-991F-04148206D72F}" presName="rootComposite" presStyleCnt="0"/>
      <dgm:spPr/>
    </dgm:pt>
    <dgm:pt modelId="{9D116009-A020-4F58-93A2-43F8DC78C327}" type="pres">
      <dgm:prSet presAssocID="{4545DDAE-1AAD-4AF3-991F-04148206D72F}" presName="rootText" presStyleLbl="node3" presStyleIdx="2" presStyleCnt="11" custLinFactNeighborX="1695" custLinFactNeighborY="2774">
        <dgm:presLayoutVars>
          <dgm:chPref val="3"/>
        </dgm:presLayoutVars>
      </dgm:prSet>
      <dgm:spPr/>
      <dgm:t>
        <a:bodyPr/>
        <a:lstStyle/>
        <a:p>
          <a:endParaRPr lang="en-US"/>
        </a:p>
      </dgm:t>
    </dgm:pt>
    <dgm:pt modelId="{D2C11341-957D-4131-8016-A2CB5079CA27}" type="pres">
      <dgm:prSet presAssocID="{4545DDAE-1AAD-4AF3-991F-04148206D72F}" presName="rootConnector" presStyleLbl="node3" presStyleIdx="2" presStyleCnt="11"/>
      <dgm:spPr/>
      <dgm:t>
        <a:bodyPr/>
        <a:lstStyle/>
        <a:p>
          <a:endParaRPr lang="en-US"/>
        </a:p>
      </dgm:t>
    </dgm:pt>
    <dgm:pt modelId="{70DEB782-550A-4957-93B4-804A68C4F526}" type="pres">
      <dgm:prSet presAssocID="{4545DDAE-1AAD-4AF3-991F-04148206D72F}" presName="hierChild4" presStyleCnt="0"/>
      <dgm:spPr/>
    </dgm:pt>
    <dgm:pt modelId="{358DB382-98DA-4AD2-918F-0FBACF43AB6E}" type="pres">
      <dgm:prSet presAssocID="{4545DDAE-1AAD-4AF3-991F-04148206D72F}" presName="hierChild5" presStyleCnt="0"/>
      <dgm:spPr/>
    </dgm:pt>
    <dgm:pt modelId="{B0541685-D0F3-472F-A71F-CFCCD0017CC9}" type="pres">
      <dgm:prSet presAssocID="{C3E130C0-99E7-4793-A5C8-AD9AF5D39397}" presName="Name37" presStyleLbl="parChTrans1D3" presStyleIdx="3" presStyleCnt="11"/>
      <dgm:spPr/>
      <dgm:t>
        <a:bodyPr/>
        <a:lstStyle/>
        <a:p>
          <a:endParaRPr lang="en-US"/>
        </a:p>
      </dgm:t>
    </dgm:pt>
    <dgm:pt modelId="{32746790-F545-43C3-82E2-174BFB73BF88}" type="pres">
      <dgm:prSet presAssocID="{FBCD2C34-992D-4188-B2DF-47D1B6604A3B}" presName="hierRoot2" presStyleCnt="0">
        <dgm:presLayoutVars>
          <dgm:hierBranch val="init"/>
        </dgm:presLayoutVars>
      </dgm:prSet>
      <dgm:spPr/>
    </dgm:pt>
    <dgm:pt modelId="{0EE1C41B-71AC-4E21-A3EB-60E942035AA2}" type="pres">
      <dgm:prSet presAssocID="{FBCD2C34-992D-4188-B2DF-47D1B6604A3B}" presName="rootComposite" presStyleCnt="0"/>
      <dgm:spPr/>
    </dgm:pt>
    <dgm:pt modelId="{5B15E4D3-75EB-4B24-B66B-D566CC94F777}" type="pres">
      <dgm:prSet presAssocID="{FBCD2C34-992D-4188-B2DF-47D1B6604A3B}" presName="rootText" presStyleLbl="node3" presStyleIdx="3" presStyleCnt="11">
        <dgm:presLayoutVars>
          <dgm:chPref val="3"/>
        </dgm:presLayoutVars>
      </dgm:prSet>
      <dgm:spPr/>
      <dgm:t>
        <a:bodyPr/>
        <a:lstStyle/>
        <a:p>
          <a:endParaRPr lang="en-US"/>
        </a:p>
      </dgm:t>
    </dgm:pt>
    <dgm:pt modelId="{FABE4DEF-324F-4883-B50A-5CB464E64229}" type="pres">
      <dgm:prSet presAssocID="{FBCD2C34-992D-4188-B2DF-47D1B6604A3B}" presName="rootConnector" presStyleLbl="node3" presStyleIdx="3" presStyleCnt="11"/>
      <dgm:spPr/>
      <dgm:t>
        <a:bodyPr/>
        <a:lstStyle/>
        <a:p>
          <a:endParaRPr lang="en-US"/>
        </a:p>
      </dgm:t>
    </dgm:pt>
    <dgm:pt modelId="{0157882A-A1D1-4A66-AB38-949D4E3C363A}" type="pres">
      <dgm:prSet presAssocID="{FBCD2C34-992D-4188-B2DF-47D1B6604A3B}" presName="hierChild4" presStyleCnt="0"/>
      <dgm:spPr/>
    </dgm:pt>
    <dgm:pt modelId="{55B66710-4A13-4352-9DF8-A48A99DE8076}" type="pres">
      <dgm:prSet presAssocID="{FBCD2C34-992D-4188-B2DF-47D1B6604A3B}" presName="hierChild5" presStyleCnt="0"/>
      <dgm:spPr/>
    </dgm:pt>
    <dgm:pt modelId="{3DF8CBAA-8C70-4B4D-AA40-5F214A2C6B17}" type="pres">
      <dgm:prSet presAssocID="{27DA23A9-4BD7-434A-BDD5-7D3016342FE3}" presName="Name37" presStyleLbl="parChTrans1D3" presStyleIdx="4" presStyleCnt="11"/>
      <dgm:spPr/>
      <dgm:t>
        <a:bodyPr/>
        <a:lstStyle/>
        <a:p>
          <a:endParaRPr lang="en-US"/>
        </a:p>
      </dgm:t>
    </dgm:pt>
    <dgm:pt modelId="{7CF06644-0E19-4395-A3A2-5FDFE27500DE}" type="pres">
      <dgm:prSet presAssocID="{899A68D4-5883-4D53-80D9-FD206DCAAC41}" presName="hierRoot2" presStyleCnt="0">
        <dgm:presLayoutVars>
          <dgm:hierBranch val="init"/>
        </dgm:presLayoutVars>
      </dgm:prSet>
      <dgm:spPr/>
    </dgm:pt>
    <dgm:pt modelId="{59A48BA6-C120-424D-A558-5E81E18301A0}" type="pres">
      <dgm:prSet presAssocID="{899A68D4-5883-4D53-80D9-FD206DCAAC41}" presName="rootComposite" presStyleCnt="0"/>
      <dgm:spPr/>
    </dgm:pt>
    <dgm:pt modelId="{3DE1A991-DE74-44D1-BF4E-D914F948A568}" type="pres">
      <dgm:prSet presAssocID="{899A68D4-5883-4D53-80D9-FD206DCAAC41}" presName="rootText" presStyleLbl="node3" presStyleIdx="4" presStyleCnt="11">
        <dgm:presLayoutVars>
          <dgm:chPref val="3"/>
        </dgm:presLayoutVars>
      </dgm:prSet>
      <dgm:spPr/>
      <dgm:t>
        <a:bodyPr/>
        <a:lstStyle/>
        <a:p>
          <a:endParaRPr lang="en-US"/>
        </a:p>
      </dgm:t>
    </dgm:pt>
    <dgm:pt modelId="{9770763C-F91D-4860-9CF4-05C15460F786}" type="pres">
      <dgm:prSet presAssocID="{899A68D4-5883-4D53-80D9-FD206DCAAC41}" presName="rootConnector" presStyleLbl="node3" presStyleIdx="4" presStyleCnt="11"/>
      <dgm:spPr/>
      <dgm:t>
        <a:bodyPr/>
        <a:lstStyle/>
        <a:p>
          <a:endParaRPr lang="en-US"/>
        </a:p>
      </dgm:t>
    </dgm:pt>
    <dgm:pt modelId="{CE6DFB60-2808-462C-B8DE-64B1F6542C6C}" type="pres">
      <dgm:prSet presAssocID="{899A68D4-5883-4D53-80D9-FD206DCAAC41}" presName="hierChild4" presStyleCnt="0"/>
      <dgm:spPr/>
    </dgm:pt>
    <dgm:pt modelId="{A4FA8B5A-5BC6-41BD-91AD-1A661BD68969}" type="pres">
      <dgm:prSet presAssocID="{899A68D4-5883-4D53-80D9-FD206DCAAC41}" presName="hierChild5" presStyleCnt="0"/>
      <dgm:spPr/>
    </dgm:pt>
    <dgm:pt modelId="{D6287D7F-1D90-40AD-AF14-A4D70C78675F}" type="pres">
      <dgm:prSet presAssocID="{58130BD6-5979-4DE4-B610-8DEC506CF394}" presName="hierChild5" presStyleCnt="0"/>
      <dgm:spPr/>
    </dgm:pt>
    <dgm:pt modelId="{153D5571-1B98-49F5-994F-4E6477F2DDC4}" type="pres">
      <dgm:prSet presAssocID="{F11F2CFC-CBFE-45FA-BE0C-6C5F1DE4C27A}" presName="Name37" presStyleLbl="parChTrans1D2" presStyleIdx="1" presStyleCnt="3"/>
      <dgm:spPr/>
      <dgm:t>
        <a:bodyPr/>
        <a:lstStyle/>
        <a:p>
          <a:endParaRPr lang="en-US"/>
        </a:p>
      </dgm:t>
    </dgm:pt>
    <dgm:pt modelId="{07A6B9D7-8990-4734-A124-8E7D19233B7F}" type="pres">
      <dgm:prSet presAssocID="{109C0400-C479-4296-8AD8-FFB756B8D60F}" presName="hierRoot2" presStyleCnt="0">
        <dgm:presLayoutVars>
          <dgm:hierBranch val="init"/>
        </dgm:presLayoutVars>
      </dgm:prSet>
      <dgm:spPr/>
    </dgm:pt>
    <dgm:pt modelId="{B32B2C1C-3127-45D1-BB33-CA73C0FA400D}" type="pres">
      <dgm:prSet presAssocID="{109C0400-C479-4296-8AD8-FFB756B8D60F}" presName="rootComposite" presStyleCnt="0"/>
      <dgm:spPr/>
    </dgm:pt>
    <dgm:pt modelId="{7AD85E1A-C97B-4373-A33A-9B00C1D11ACB}" type="pres">
      <dgm:prSet presAssocID="{109C0400-C479-4296-8AD8-FFB756B8D60F}" presName="rootText" presStyleLbl="node2" presStyleIdx="1" presStyleCnt="3">
        <dgm:presLayoutVars>
          <dgm:chPref val="3"/>
        </dgm:presLayoutVars>
      </dgm:prSet>
      <dgm:spPr/>
      <dgm:t>
        <a:bodyPr/>
        <a:lstStyle/>
        <a:p>
          <a:endParaRPr lang="en-US"/>
        </a:p>
      </dgm:t>
    </dgm:pt>
    <dgm:pt modelId="{F707BD72-2D10-420B-8244-950B54007346}" type="pres">
      <dgm:prSet presAssocID="{109C0400-C479-4296-8AD8-FFB756B8D60F}" presName="rootConnector" presStyleLbl="node2" presStyleIdx="1" presStyleCnt="3"/>
      <dgm:spPr/>
      <dgm:t>
        <a:bodyPr/>
        <a:lstStyle/>
        <a:p>
          <a:endParaRPr lang="en-US"/>
        </a:p>
      </dgm:t>
    </dgm:pt>
    <dgm:pt modelId="{950716C8-48FC-49E6-BF49-B16F9C05C6BD}" type="pres">
      <dgm:prSet presAssocID="{109C0400-C479-4296-8AD8-FFB756B8D60F}" presName="hierChild4" presStyleCnt="0"/>
      <dgm:spPr/>
    </dgm:pt>
    <dgm:pt modelId="{9EB6F17B-0990-4D79-A2D2-51FF8AF703E1}" type="pres">
      <dgm:prSet presAssocID="{4EEC5FAA-DB21-4217-98DA-57B5923BAD88}" presName="Name37" presStyleLbl="parChTrans1D3" presStyleIdx="5" presStyleCnt="11"/>
      <dgm:spPr/>
      <dgm:t>
        <a:bodyPr/>
        <a:lstStyle/>
        <a:p>
          <a:endParaRPr lang="en-US"/>
        </a:p>
      </dgm:t>
    </dgm:pt>
    <dgm:pt modelId="{BA30AD3D-7DE1-4318-8348-6328B2641F8C}" type="pres">
      <dgm:prSet presAssocID="{515C7302-0F65-4C6A-9B66-DF96DB511A8F}" presName="hierRoot2" presStyleCnt="0">
        <dgm:presLayoutVars>
          <dgm:hierBranch val="init"/>
        </dgm:presLayoutVars>
      </dgm:prSet>
      <dgm:spPr/>
    </dgm:pt>
    <dgm:pt modelId="{77578D3B-136B-433F-AFEC-C11F7AFAB27C}" type="pres">
      <dgm:prSet presAssocID="{515C7302-0F65-4C6A-9B66-DF96DB511A8F}" presName="rootComposite" presStyleCnt="0"/>
      <dgm:spPr/>
    </dgm:pt>
    <dgm:pt modelId="{5ECD27B7-C85A-486B-903B-819DB5C19B38}" type="pres">
      <dgm:prSet presAssocID="{515C7302-0F65-4C6A-9B66-DF96DB511A8F}" presName="rootText" presStyleLbl="node3" presStyleIdx="5" presStyleCnt="11">
        <dgm:presLayoutVars>
          <dgm:chPref val="3"/>
        </dgm:presLayoutVars>
      </dgm:prSet>
      <dgm:spPr/>
      <dgm:t>
        <a:bodyPr/>
        <a:lstStyle/>
        <a:p>
          <a:endParaRPr lang="en-US"/>
        </a:p>
      </dgm:t>
    </dgm:pt>
    <dgm:pt modelId="{11FF7E3D-163A-4061-A9BC-2D1B2EDE85BB}" type="pres">
      <dgm:prSet presAssocID="{515C7302-0F65-4C6A-9B66-DF96DB511A8F}" presName="rootConnector" presStyleLbl="node3" presStyleIdx="5" presStyleCnt="11"/>
      <dgm:spPr/>
      <dgm:t>
        <a:bodyPr/>
        <a:lstStyle/>
        <a:p>
          <a:endParaRPr lang="en-US"/>
        </a:p>
      </dgm:t>
    </dgm:pt>
    <dgm:pt modelId="{ABFF87D9-154D-43E2-AAD5-7E2C184984E2}" type="pres">
      <dgm:prSet presAssocID="{515C7302-0F65-4C6A-9B66-DF96DB511A8F}" presName="hierChild4" presStyleCnt="0"/>
      <dgm:spPr/>
    </dgm:pt>
    <dgm:pt modelId="{6A6D1C2F-12F2-4662-A69C-10EF9645F315}" type="pres">
      <dgm:prSet presAssocID="{515C7302-0F65-4C6A-9B66-DF96DB511A8F}" presName="hierChild5" presStyleCnt="0"/>
      <dgm:spPr/>
    </dgm:pt>
    <dgm:pt modelId="{CAF279A4-91E4-4C6A-B36D-F7558C27D84A}" type="pres">
      <dgm:prSet presAssocID="{F8D7F1D4-B8EC-4D29-8166-147DB6E53E09}" presName="Name37" presStyleLbl="parChTrans1D3" presStyleIdx="6" presStyleCnt="11"/>
      <dgm:spPr/>
      <dgm:t>
        <a:bodyPr/>
        <a:lstStyle/>
        <a:p>
          <a:endParaRPr lang="en-US"/>
        </a:p>
      </dgm:t>
    </dgm:pt>
    <dgm:pt modelId="{10CB2654-1520-40AB-8B5B-D67A68F1ECE7}" type="pres">
      <dgm:prSet presAssocID="{FCDECA4F-3751-401F-B089-28A138F0CAF3}" presName="hierRoot2" presStyleCnt="0">
        <dgm:presLayoutVars>
          <dgm:hierBranch val="init"/>
        </dgm:presLayoutVars>
      </dgm:prSet>
      <dgm:spPr/>
    </dgm:pt>
    <dgm:pt modelId="{3557B00C-E9DE-4794-95C4-D58B55732969}" type="pres">
      <dgm:prSet presAssocID="{FCDECA4F-3751-401F-B089-28A138F0CAF3}" presName="rootComposite" presStyleCnt="0"/>
      <dgm:spPr/>
    </dgm:pt>
    <dgm:pt modelId="{A02F070D-C02A-4C21-9CCE-1A4FC840C5BA}" type="pres">
      <dgm:prSet presAssocID="{FCDECA4F-3751-401F-B089-28A138F0CAF3}" presName="rootText" presStyleLbl="node3" presStyleIdx="6" presStyleCnt="11">
        <dgm:presLayoutVars>
          <dgm:chPref val="3"/>
        </dgm:presLayoutVars>
      </dgm:prSet>
      <dgm:spPr/>
      <dgm:t>
        <a:bodyPr/>
        <a:lstStyle/>
        <a:p>
          <a:endParaRPr lang="en-US"/>
        </a:p>
      </dgm:t>
    </dgm:pt>
    <dgm:pt modelId="{FB635D1C-080B-41EF-A741-845D4D558190}" type="pres">
      <dgm:prSet presAssocID="{FCDECA4F-3751-401F-B089-28A138F0CAF3}" presName="rootConnector" presStyleLbl="node3" presStyleIdx="6" presStyleCnt="11"/>
      <dgm:spPr/>
      <dgm:t>
        <a:bodyPr/>
        <a:lstStyle/>
        <a:p>
          <a:endParaRPr lang="en-US"/>
        </a:p>
      </dgm:t>
    </dgm:pt>
    <dgm:pt modelId="{9BE6B16C-6F6A-48E2-B3FC-F928FCBC442D}" type="pres">
      <dgm:prSet presAssocID="{FCDECA4F-3751-401F-B089-28A138F0CAF3}" presName="hierChild4" presStyleCnt="0"/>
      <dgm:spPr/>
    </dgm:pt>
    <dgm:pt modelId="{EB6E9BF7-23DD-47D6-BFCD-F51B37442C88}" type="pres">
      <dgm:prSet presAssocID="{FCDECA4F-3751-401F-B089-28A138F0CAF3}" presName="hierChild5" presStyleCnt="0"/>
      <dgm:spPr/>
    </dgm:pt>
    <dgm:pt modelId="{1D52609F-1101-4E0A-94F9-330190F4EA3C}" type="pres">
      <dgm:prSet presAssocID="{E5AED6DF-3112-41B5-A631-36AB19C41EBB}" presName="Name37" presStyleLbl="parChTrans1D3" presStyleIdx="7" presStyleCnt="11"/>
      <dgm:spPr/>
      <dgm:t>
        <a:bodyPr/>
        <a:lstStyle/>
        <a:p>
          <a:endParaRPr lang="en-US"/>
        </a:p>
      </dgm:t>
    </dgm:pt>
    <dgm:pt modelId="{65EC7683-ED73-4EC2-9CE1-6F8348C8BF60}" type="pres">
      <dgm:prSet presAssocID="{DA2A853F-AD31-4218-B6BF-15BAFE282609}" presName="hierRoot2" presStyleCnt="0">
        <dgm:presLayoutVars>
          <dgm:hierBranch val="init"/>
        </dgm:presLayoutVars>
      </dgm:prSet>
      <dgm:spPr/>
    </dgm:pt>
    <dgm:pt modelId="{173418AF-D2CC-4754-8C22-04B448D560A6}" type="pres">
      <dgm:prSet presAssocID="{DA2A853F-AD31-4218-B6BF-15BAFE282609}" presName="rootComposite" presStyleCnt="0"/>
      <dgm:spPr/>
    </dgm:pt>
    <dgm:pt modelId="{8BD4E320-317D-4CCC-B797-053A5F217C7D}" type="pres">
      <dgm:prSet presAssocID="{DA2A853F-AD31-4218-B6BF-15BAFE282609}" presName="rootText" presStyleLbl="node3" presStyleIdx="7" presStyleCnt="11">
        <dgm:presLayoutVars>
          <dgm:chPref val="3"/>
        </dgm:presLayoutVars>
      </dgm:prSet>
      <dgm:spPr/>
      <dgm:t>
        <a:bodyPr/>
        <a:lstStyle/>
        <a:p>
          <a:endParaRPr lang="en-US"/>
        </a:p>
      </dgm:t>
    </dgm:pt>
    <dgm:pt modelId="{C6C60354-349F-42C1-B0FA-7FF0355B199F}" type="pres">
      <dgm:prSet presAssocID="{DA2A853F-AD31-4218-B6BF-15BAFE282609}" presName="rootConnector" presStyleLbl="node3" presStyleIdx="7" presStyleCnt="11"/>
      <dgm:spPr/>
      <dgm:t>
        <a:bodyPr/>
        <a:lstStyle/>
        <a:p>
          <a:endParaRPr lang="en-US"/>
        </a:p>
      </dgm:t>
    </dgm:pt>
    <dgm:pt modelId="{E2E4656D-5C3A-4B5B-964E-52CE4511F6A0}" type="pres">
      <dgm:prSet presAssocID="{DA2A853F-AD31-4218-B6BF-15BAFE282609}" presName="hierChild4" presStyleCnt="0"/>
      <dgm:spPr/>
    </dgm:pt>
    <dgm:pt modelId="{480FA631-9ED4-4240-934D-B40A8AF503F5}" type="pres">
      <dgm:prSet presAssocID="{DA2A853F-AD31-4218-B6BF-15BAFE282609}" presName="hierChild5" presStyleCnt="0"/>
      <dgm:spPr/>
    </dgm:pt>
    <dgm:pt modelId="{33FFF31B-1192-4B99-9E53-0718C58EE7E2}" type="pres">
      <dgm:prSet presAssocID="{109C0400-C479-4296-8AD8-FFB756B8D60F}" presName="hierChild5" presStyleCnt="0"/>
      <dgm:spPr/>
    </dgm:pt>
    <dgm:pt modelId="{F6E667F8-CE77-4C18-8BD1-30259DD1F4CC}" type="pres">
      <dgm:prSet presAssocID="{A44E3FC3-5826-4D3F-82A2-F34B218480D9}" presName="Name37" presStyleLbl="parChTrans1D2" presStyleIdx="2" presStyleCnt="3"/>
      <dgm:spPr/>
      <dgm:t>
        <a:bodyPr/>
        <a:lstStyle/>
        <a:p>
          <a:endParaRPr lang="en-US"/>
        </a:p>
      </dgm:t>
    </dgm:pt>
    <dgm:pt modelId="{CD82A447-D677-4F89-83DE-B62A01A1E8ED}" type="pres">
      <dgm:prSet presAssocID="{E59883F0-57F1-4CFF-B806-442A3D648AEE}" presName="hierRoot2" presStyleCnt="0">
        <dgm:presLayoutVars>
          <dgm:hierBranch val="init"/>
        </dgm:presLayoutVars>
      </dgm:prSet>
      <dgm:spPr/>
    </dgm:pt>
    <dgm:pt modelId="{F706509E-0A85-4D09-8F22-EF7CE9F5075D}" type="pres">
      <dgm:prSet presAssocID="{E59883F0-57F1-4CFF-B806-442A3D648AEE}" presName="rootComposite" presStyleCnt="0"/>
      <dgm:spPr/>
    </dgm:pt>
    <dgm:pt modelId="{766A3035-B4BE-40A2-B28A-E565CC16771D}" type="pres">
      <dgm:prSet presAssocID="{E59883F0-57F1-4CFF-B806-442A3D648AEE}" presName="rootText" presStyleLbl="node2" presStyleIdx="2" presStyleCnt="3">
        <dgm:presLayoutVars>
          <dgm:chPref val="3"/>
        </dgm:presLayoutVars>
      </dgm:prSet>
      <dgm:spPr/>
      <dgm:t>
        <a:bodyPr/>
        <a:lstStyle/>
        <a:p>
          <a:endParaRPr lang="en-US"/>
        </a:p>
      </dgm:t>
    </dgm:pt>
    <dgm:pt modelId="{69F4A6DF-3F7F-4219-A33B-EE488EC14D92}" type="pres">
      <dgm:prSet presAssocID="{E59883F0-57F1-4CFF-B806-442A3D648AEE}" presName="rootConnector" presStyleLbl="node2" presStyleIdx="2" presStyleCnt="3"/>
      <dgm:spPr/>
      <dgm:t>
        <a:bodyPr/>
        <a:lstStyle/>
        <a:p>
          <a:endParaRPr lang="en-US"/>
        </a:p>
      </dgm:t>
    </dgm:pt>
    <dgm:pt modelId="{EEA670AF-E246-4D66-BB41-41554A0F1B46}" type="pres">
      <dgm:prSet presAssocID="{E59883F0-57F1-4CFF-B806-442A3D648AEE}" presName="hierChild4" presStyleCnt="0"/>
      <dgm:spPr/>
    </dgm:pt>
    <dgm:pt modelId="{771A92C4-4DFF-4BBC-B87F-2053EA51CB60}" type="pres">
      <dgm:prSet presAssocID="{AAB32ECC-3A54-4326-B8D5-FD4A22279951}" presName="Name37" presStyleLbl="parChTrans1D3" presStyleIdx="8" presStyleCnt="11"/>
      <dgm:spPr/>
      <dgm:t>
        <a:bodyPr/>
        <a:lstStyle/>
        <a:p>
          <a:endParaRPr lang="en-US"/>
        </a:p>
      </dgm:t>
    </dgm:pt>
    <dgm:pt modelId="{DC1CA011-F05A-418C-9151-859F99436055}" type="pres">
      <dgm:prSet presAssocID="{2AE7F12A-FD2E-470D-9564-F9BAD01FCA48}" presName="hierRoot2" presStyleCnt="0">
        <dgm:presLayoutVars>
          <dgm:hierBranch val="init"/>
        </dgm:presLayoutVars>
      </dgm:prSet>
      <dgm:spPr/>
    </dgm:pt>
    <dgm:pt modelId="{4D31CF07-9F94-481A-8015-A3F6759B4EC0}" type="pres">
      <dgm:prSet presAssocID="{2AE7F12A-FD2E-470D-9564-F9BAD01FCA48}" presName="rootComposite" presStyleCnt="0"/>
      <dgm:spPr/>
    </dgm:pt>
    <dgm:pt modelId="{06327BF6-8705-4818-B052-3D3F3476B162}" type="pres">
      <dgm:prSet presAssocID="{2AE7F12A-FD2E-470D-9564-F9BAD01FCA48}" presName="rootText" presStyleLbl="node3" presStyleIdx="8" presStyleCnt="11">
        <dgm:presLayoutVars>
          <dgm:chPref val="3"/>
        </dgm:presLayoutVars>
      </dgm:prSet>
      <dgm:spPr/>
      <dgm:t>
        <a:bodyPr/>
        <a:lstStyle/>
        <a:p>
          <a:endParaRPr lang="en-US"/>
        </a:p>
      </dgm:t>
    </dgm:pt>
    <dgm:pt modelId="{B1619D3C-7EBE-42DD-A545-22BEFA65CB27}" type="pres">
      <dgm:prSet presAssocID="{2AE7F12A-FD2E-470D-9564-F9BAD01FCA48}" presName="rootConnector" presStyleLbl="node3" presStyleIdx="8" presStyleCnt="11"/>
      <dgm:spPr/>
      <dgm:t>
        <a:bodyPr/>
        <a:lstStyle/>
        <a:p>
          <a:endParaRPr lang="en-US"/>
        </a:p>
      </dgm:t>
    </dgm:pt>
    <dgm:pt modelId="{B3B60C31-FE07-4DF6-9F9E-F8F9C12BC9C8}" type="pres">
      <dgm:prSet presAssocID="{2AE7F12A-FD2E-470D-9564-F9BAD01FCA48}" presName="hierChild4" presStyleCnt="0"/>
      <dgm:spPr/>
    </dgm:pt>
    <dgm:pt modelId="{EDA478A6-747A-4061-99C3-E2FE48EA9A9D}" type="pres">
      <dgm:prSet presAssocID="{2AE7F12A-FD2E-470D-9564-F9BAD01FCA48}" presName="hierChild5" presStyleCnt="0"/>
      <dgm:spPr/>
    </dgm:pt>
    <dgm:pt modelId="{9A6AC2F4-4E75-4F88-AE20-E3C9F124A193}" type="pres">
      <dgm:prSet presAssocID="{B540E5C9-7243-4E84-A3EF-EE33DB7C064A}" presName="Name37" presStyleLbl="parChTrans1D3" presStyleIdx="9" presStyleCnt="11"/>
      <dgm:spPr/>
      <dgm:t>
        <a:bodyPr/>
        <a:lstStyle/>
        <a:p>
          <a:endParaRPr lang="en-US"/>
        </a:p>
      </dgm:t>
    </dgm:pt>
    <dgm:pt modelId="{A3E4451E-D992-4693-A94A-9398715946D4}" type="pres">
      <dgm:prSet presAssocID="{F9911558-518C-4830-A6DC-4293482127EB}" presName="hierRoot2" presStyleCnt="0">
        <dgm:presLayoutVars>
          <dgm:hierBranch val="init"/>
        </dgm:presLayoutVars>
      </dgm:prSet>
      <dgm:spPr/>
    </dgm:pt>
    <dgm:pt modelId="{36F34D70-5D88-4A76-AA28-AF20CD2CFEF8}" type="pres">
      <dgm:prSet presAssocID="{F9911558-518C-4830-A6DC-4293482127EB}" presName="rootComposite" presStyleCnt="0"/>
      <dgm:spPr/>
    </dgm:pt>
    <dgm:pt modelId="{C5683691-CD37-4C26-B2BC-ED661C70DD24}" type="pres">
      <dgm:prSet presAssocID="{F9911558-518C-4830-A6DC-4293482127EB}" presName="rootText" presStyleLbl="node3" presStyleIdx="9" presStyleCnt="11">
        <dgm:presLayoutVars>
          <dgm:chPref val="3"/>
        </dgm:presLayoutVars>
      </dgm:prSet>
      <dgm:spPr/>
      <dgm:t>
        <a:bodyPr/>
        <a:lstStyle/>
        <a:p>
          <a:endParaRPr lang="en-US"/>
        </a:p>
      </dgm:t>
    </dgm:pt>
    <dgm:pt modelId="{9D939E21-DAE2-4761-87A6-1C09FFAECE3F}" type="pres">
      <dgm:prSet presAssocID="{F9911558-518C-4830-A6DC-4293482127EB}" presName="rootConnector" presStyleLbl="node3" presStyleIdx="9" presStyleCnt="11"/>
      <dgm:spPr/>
      <dgm:t>
        <a:bodyPr/>
        <a:lstStyle/>
        <a:p>
          <a:endParaRPr lang="en-US"/>
        </a:p>
      </dgm:t>
    </dgm:pt>
    <dgm:pt modelId="{E140F725-CB43-48FB-9699-7305CE71D476}" type="pres">
      <dgm:prSet presAssocID="{F9911558-518C-4830-A6DC-4293482127EB}" presName="hierChild4" presStyleCnt="0"/>
      <dgm:spPr/>
    </dgm:pt>
    <dgm:pt modelId="{B7F41342-4169-4DFB-9114-155F6D9CED85}" type="pres">
      <dgm:prSet presAssocID="{F9911558-518C-4830-A6DC-4293482127EB}" presName="hierChild5" presStyleCnt="0"/>
      <dgm:spPr/>
    </dgm:pt>
    <dgm:pt modelId="{F7A37A82-0CED-4BCF-92B3-D1B75BDB4B2D}" type="pres">
      <dgm:prSet presAssocID="{71F267C5-DB06-410E-9BE2-A39F72833365}" presName="Name37" presStyleLbl="parChTrans1D3" presStyleIdx="10" presStyleCnt="11"/>
      <dgm:spPr/>
      <dgm:t>
        <a:bodyPr/>
        <a:lstStyle/>
        <a:p>
          <a:endParaRPr lang="en-US"/>
        </a:p>
      </dgm:t>
    </dgm:pt>
    <dgm:pt modelId="{94CCDB7C-5EF8-4F39-AAF7-306A7B1C2CCE}" type="pres">
      <dgm:prSet presAssocID="{BB3ECDF7-D556-49D6-8506-60229DD13EDF}" presName="hierRoot2" presStyleCnt="0">
        <dgm:presLayoutVars>
          <dgm:hierBranch val="init"/>
        </dgm:presLayoutVars>
      </dgm:prSet>
      <dgm:spPr/>
    </dgm:pt>
    <dgm:pt modelId="{F26C57A4-9BEC-459F-93F9-554F243CA1D3}" type="pres">
      <dgm:prSet presAssocID="{BB3ECDF7-D556-49D6-8506-60229DD13EDF}" presName="rootComposite" presStyleCnt="0"/>
      <dgm:spPr/>
    </dgm:pt>
    <dgm:pt modelId="{57DEF853-7064-4626-BDEF-83055B63AE9C}" type="pres">
      <dgm:prSet presAssocID="{BB3ECDF7-D556-49D6-8506-60229DD13EDF}" presName="rootText" presStyleLbl="node3" presStyleIdx="10" presStyleCnt="11">
        <dgm:presLayoutVars>
          <dgm:chPref val="3"/>
        </dgm:presLayoutVars>
      </dgm:prSet>
      <dgm:spPr/>
      <dgm:t>
        <a:bodyPr/>
        <a:lstStyle/>
        <a:p>
          <a:endParaRPr lang="en-US"/>
        </a:p>
      </dgm:t>
    </dgm:pt>
    <dgm:pt modelId="{9E1661B7-4014-4947-98DF-9A22AB371819}" type="pres">
      <dgm:prSet presAssocID="{BB3ECDF7-D556-49D6-8506-60229DD13EDF}" presName="rootConnector" presStyleLbl="node3" presStyleIdx="10" presStyleCnt="11"/>
      <dgm:spPr/>
      <dgm:t>
        <a:bodyPr/>
        <a:lstStyle/>
        <a:p>
          <a:endParaRPr lang="en-US"/>
        </a:p>
      </dgm:t>
    </dgm:pt>
    <dgm:pt modelId="{BCAF966F-F220-47E0-85C5-ECEFF576694E}" type="pres">
      <dgm:prSet presAssocID="{BB3ECDF7-D556-49D6-8506-60229DD13EDF}" presName="hierChild4" presStyleCnt="0"/>
      <dgm:spPr/>
    </dgm:pt>
    <dgm:pt modelId="{AFDE8221-85C0-4116-BEF1-B51AD8ABD3C8}" type="pres">
      <dgm:prSet presAssocID="{BB3ECDF7-D556-49D6-8506-60229DD13EDF}" presName="hierChild5" presStyleCnt="0"/>
      <dgm:spPr/>
    </dgm:pt>
    <dgm:pt modelId="{EED42964-77A4-42F4-9E0C-EB5FBCAFF223}" type="pres">
      <dgm:prSet presAssocID="{E59883F0-57F1-4CFF-B806-442A3D648AEE}" presName="hierChild5" presStyleCnt="0"/>
      <dgm:spPr/>
    </dgm:pt>
    <dgm:pt modelId="{00BE6151-E13D-426E-961B-5A295D024703}" type="pres">
      <dgm:prSet presAssocID="{5BDEEB04-33F4-48A9-BFFC-02B8419C5CDF}" presName="hierChild3" presStyleCnt="0"/>
      <dgm:spPr/>
    </dgm:pt>
  </dgm:ptLst>
  <dgm:cxnLst>
    <dgm:cxn modelId="{53AE6D72-04D5-4FAE-8FD5-1B83470C7621}" type="presOf" srcId="{899A68D4-5883-4D53-80D9-FD206DCAAC41}" destId="{9770763C-F91D-4860-9CF4-05C15460F786}" srcOrd="1" destOrd="0" presId="urn:microsoft.com/office/officeart/2005/8/layout/orgChart1"/>
    <dgm:cxn modelId="{313EAB6A-874C-43DB-910D-CA106760E18A}" type="presOf" srcId="{49C6532E-3989-479C-B9A7-A4BBAAD33AE8}" destId="{013068C1-4B31-4D0C-A084-EB711B38661F}" srcOrd="0" destOrd="0" presId="urn:microsoft.com/office/officeart/2005/8/layout/orgChart1"/>
    <dgm:cxn modelId="{3058D2C7-7770-4A19-A2A6-3E5E651EE44C}" type="presOf" srcId="{DA2A853F-AD31-4218-B6BF-15BAFE282609}" destId="{8BD4E320-317D-4CCC-B797-053A5F217C7D}" srcOrd="0" destOrd="0" presId="urn:microsoft.com/office/officeart/2005/8/layout/orgChart1"/>
    <dgm:cxn modelId="{05547BC0-7E70-4EA3-B012-177283429482}" type="presOf" srcId="{2AE7F12A-FD2E-470D-9564-F9BAD01FCA48}" destId="{B1619D3C-7EBE-42DD-A545-22BEFA65CB27}" srcOrd="1" destOrd="0" presId="urn:microsoft.com/office/officeart/2005/8/layout/orgChart1"/>
    <dgm:cxn modelId="{276E7E3F-58C2-4423-9D3A-01C329DA43D8}" srcId="{109C0400-C479-4296-8AD8-FFB756B8D60F}" destId="{DA2A853F-AD31-4218-B6BF-15BAFE282609}" srcOrd="2" destOrd="0" parTransId="{E5AED6DF-3112-41B5-A631-36AB19C41EBB}" sibTransId="{93F9034C-CD92-44BF-A9DB-2123EA0B2904}"/>
    <dgm:cxn modelId="{19F98FF8-255F-4046-9189-779D9F3B1189}" type="presOf" srcId="{109C0400-C479-4296-8AD8-FFB756B8D60F}" destId="{7AD85E1A-C97B-4373-A33A-9B00C1D11ACB}" srcOrd="0" destOrd="0" presId="urn:microsoft.com/office/officeart/2005/8/layout/orgChart1"/>
    <dgm:cxn modelId="{0A359E4B-30E8-4688-8B25-23203EC6A445}" type="presOf" srcId="{FCDECA4F-3751-401F-B089-28A138F0CAF3}" destId="{FB635D1C-080B-41EF-A741-845D4D558190}" srcOrd="1" destOrd="0" presId="urn:microsoft.com/office/officeart/2005/8/layout/orgChart1"/>
    <dgm:cxn modelId="{D47113F9-355F-4115-AE47-4319814B2004}" type="presOf" srcId="{49C6532E-3989-479C-B9A7-A4BBAAD33AE8}" destId="{EDD2AE53-F0E8-4D2B-B67F-2D2F73A3FA93}" srcOrd="1" destOrd="0" presId="urn:microsoft.com/office/officeart/2005/8/layout/orgChart1"/>
    <dgm:cxn modelId="{D103077F-AA46-4035-BAC9-890BB57C1982}" srcId="{58130BD6-5979-4DE4-B610-8DEC506CF394}" destId="{FBCD2C34-992D-4188-B2DF-47D1B6604A3B}" srcOrd="3" destOrd="0" parTransId="{C3E130C0-99E7-4793-A5C8-AD9AF5D39397}" sibTransId="{77F84A2E-CC6E-43C0-BE6B-DBF053B704B0}"/>
    <dgm:cxn modelId="{01457919-6AA8-4106-A655-87D62D87DD61}" type="presOf" srcId="{E59883F0-57F1-4CFF-B806-442A3D648AEE}" destId="{766A3035-B4BE-40A2-B28A-E565CC16771D}" srcOrd="0" destOrd="0" presId="urn:microsoft.com/office/officeart/2005/8/layout/orgChart1"/>
    <dgm:cxn modelId="{F7AA9379-87C3-44BE-91EE-245840C9709E}" type="presOf" srcId="{FBCD2C34-992D-4188-B2DF-47D1B6604A3B}" destId="{5B15E4D3-75EB-4B24-B66B-D566CC94F777}" srcOrd="0" destOrd="0" presId="urn:microsoft.com/office/officeart/2005/8/layout/orgChart1"/>
    <dgm:cxn modelId="{932A6757-DC42-4BC1-A958-8C0F6F37F48D}" type="presOf" srcId="{E5AED6DF-3112-41B5-A631-36AB19C41EBB}" destId="{1D52609F-1101-4E0A-94F9-330190F4EA3C}" srcOrd="0" destOrd="0" presId="urn:microsoft.com/office/officeart/2005/8/layout/orgChart1"/>
    <dgm:cxn modelId="{9B4238D0-745A-4621-9029-47E077C85649}" srcId="{5BDEEB04-33F4-48A9-BFFC-02B8419C5CDF}" destId="{E59883F0-57F1-4CFF-B806-442A3D648AEE}" srcOrd="2" destOrd="0" parTransId="{A44E3FC3-5826-4D3F-82A2-F34B218480D9}" sibTransId="{55AB7490-FC94-48F4-A0E2-DDA5AAA0A6B1}"/>
    <dgm:cxn modelId="{84FDD95E-E6D3-48D0-A082-274493EA0AA1}" type="presOf" srcId="{AAB32ECC-3A54-4326-B8D5-FD4A22279951}" destId="{771A92C4-4DFF-4BBC-B87F-2053EA51CB60}" srcOrd="0" destOrd="0" presId="urn:microsoft.com/office/officeart/2005/8/layout/orgChart1"/>
    <dgm:cxn modelId="{C284343F-BCF7-4C3D-8A0F-8F3E893A03F1}" type="presOf" srcId="{BB3ECDF7-D556-49D6-8506-60229DD13EDF}" destId="{9E1661B7-4014-4947-98DF-9A22AB371819}" srcOrd="1" destOrd="0" presId="urn:microsoft.com/office/officeart/2005/8/layout/orgChart1"/>
    <dgm:cxn modelId="{77F45E7F-E2B5-4C39-9DE5-A02BB0DD3539}" type="presOf" srcId="{515C7302-0F65-4C6A-9B66-DF96DB511A8F}" destId="{11FF7E3D-163A-4061-A9BC-2D1B2EDE85BB}" srcOrd="1" destOrd="0" presId="urn:microsoft.com/office/officeart/2005/8/layout/orgChart1"/>
    <dgm:cxn modelId="{7E6BAF7B-CB53-4ABB-A711-73D760B49D93}" type="presOf" srcId="{58130BD6-5979-4DE4-B610-8DEC506CF394}" destId="{21BEC864-0DBC-434E-912A-102F64656DE7}" srcOrd="0" destOrd="0" presId="urn:microsoft.com/office/officeart/2005/8/layout/orgChart1"/>
    <dgm:cxn modelId="{33E33349-C6E0-4B90-BE86-746C495C9533}" srcId="{3067F91B-D4F7-46A6-99AD-92A3A8CF9A95}" destId="{5BDEEB04-33F4-48A9-BFFC-02B8419C5CDF}" srcOrd="0" destOrd="0" parTransId="{2F60A307-FB9A-4D9E-B4FA-C5D93A214E59}" sibTransId="{1B473906-3E56-428C-A576-F8FB24ABAC71}"/>
    <dgm:cxn modelId="{00700654-3767-40EE-A234-961B663538D4}" type="presOf" srcId="{2AE7F12A-FD2E-470D-9564-F9BAD01FCA48}" destId="{06327BF6-8705-4818-B052-3D3F3476B162}" srcOrd="0" destOrd="0" presId="urn:microsoft.com/office/officeart/2005/8/layout/orgChart1"/>
    <dgm:cxn modelId="{2AA0C623-6F01-4C9F-A390-E9489745A056}" type="presOf" srcId="{7A634E74-8558-49C5-96FD-B247BD131CA6}" destId="{67FF9118-4E37-4F41-AA9D-E6E7A36B3211}" srcOrd="0" destOrd="0" presId="urn:microsoft.com/office/officeart/2005/8/layout/orgChart1"/>
    <dgm:cxn modelId="{204BDC7B-1A68-4122-AE7F-D8CAC836C3BA}" type="presOf" srcId="{FCDECA4F-3751-401F-B089-28A138F0CAF3}" destId="{A02F070D-C02A-4C21-9CCE-1A4FC840C5BA}" srcOrd="0" destOrd="0" presId="urn:microsoft.com/office/officeart/2005/8/layout/orgChart1"/>
    <dgm:cxn modelId="{B56EE20D-A00E-4310-B3BC-5FD33B47160A}" type="presOf" srcId="{3067F91B-D4F7-46A6-99AD-92A3A8CF9A95}" destId="{558706A0-6A40-4C10-9A63-9FC7667B7AE3}" srcOrd="0" destOrd="0" presId="urn:microsoft.com/office/officeart/2005/8/layout/orgChart1"/>
    <dgm:cxn modelId="{852375B3-C9C6-483F-917F-D1E3C0538CD6}" srcId="{E59883F0-57F1-4CFF-B806-442A3D648AEE}" destId="{2AE7F12A-FD2E-470D-9564-F9BAD01FCA48}" srcOrd="0" destOrd="0" parTransId="{AAB32ECC-3A54-4326-B8D5-FD4A22279951}" sibTransId="{AF506E9A-478E-4EDC-8B6D-F8FC4E9FBC12}"/>
    <dgm:cxn modelId="{AD6CBCA6-8AE7-46A7-9F58-9073D6E0A4FB}" srcId="{5BDEEB04-33F4-48A9-BFFC-02B8419C5CDF}" destId="{109C0400-C479-4296-8AD8-FFB756B8D60F}" srcOrd="1" destOrd="0" parTransId="{F11F2CFC-CBFE-45FA-BE0C-6C5F1DE4C27A}" sibTransId="{A83AA113-B71D-4DCD-84DA-CED40CC1DEB6}"/>
    <dgm:cxn modelId="{96C8677F-69D6-4DD4-8F6C-11AEE52BA020}" type="presOf" srcId="{4EEC5FAA-DB21-4217-98DA-57B5923BAD88}" destId="{9EB6F17B-0990-4D79-A2D2-51FF8AF703E1}" srcOrd="0" destOrd="0" presId="urn:microsoft.com/office/officeart/2005/8/layout/orgChart1"/>
    <dgm:cxn modelId="{18C25690-F4A8-483D-9CB4-C99CE5216DB0}" type="presOf" srcId="{2EBF3A8C-244F-4F51-BBEF-326FCF16D9A6}" destId="{B3E4F48D-3AC3-4280-B640-D450A23D2AD8}" srcOrd="1" destOrd="0" presId="urn:microsoft.com/office/officeart/2005/8/layout/orgChart1"/>
    <dgm:cxn modelId="{4CCA452A-DD76-4B9D-A834-92BE1D14F93C}" type="presOf" srcId="{109C0400-C479-4296-8AD8-FFB756B8D60F}" destId="{F707BD72-2D10-420B-8244-950B54007346}" srcOrd="1" destOrd="0" presId="urn:microsoft.com/office/officeart/2005/8/layout/orgChart1"/>
    <dgm:cxn modelId="{920940AA-A878-40FC-8504-839706D4F80C}" type="presOf" srcId="{F8D7F1D4-B8EC-4D29-8166-147DB6E53E09}" destId="{CAF279A4-91E4-4C6A-B36D-F7558C27D84A}" srcOrd="0" destOrd="0" presId="urn:microsoft.com/office/officeart/2005/8/layout/orgChart1"/>
    <dgm:cxn modelId="{E713672D-0081-4C45-8D17-8EEED36C97AD}" type="presOf" srcId="{FBCD2C34-992D-4188-B2DF-47D1B6604A3B}" destId="{FABE4DEF-324F-4883-B50A-5CB464E64229}" srcOrd="1" destOrd="0" presId="urn:microsoft.com/office/officeart/2005/8/layout/orgChart1"/>
    <dgm:cxn modelId="{F49A6FB0-1E64-4C32-A078-76D7F081688A}" type="presOf" srcId="{2EBF3A8C-244F-4F51-BBEF-326FCF16D9A6}" destId="{27750198-09B5-420F-8AFD-96914B0FC38D}" srcOrd="0" destOrd="0" presId="urn:microsoft.com/office/officeart/2005/8/layout/orgChart1"/>
    <dgm:cxn modelId="{6A66FB0C-FD9E-47B6-A885-E3F64CC1B21A}" type="presOf" srcId="{27DA23A9-4BD7-434A-BDD5-7D3016342FE3}" destId="{3DF8CBAA-8C70-4B4D-AA40-5F214A2C6B17}" srcOrd="0" destOrd="0" presId="urn:microsoft.com/office/officeart/2005/8/layout/orgChart1"/>
    <dgm:cxn modelId="{30912666-2D2A-4724-9711-983375FF4FDC}" type="presOf" srcId="{58130BD6-5979-4DE4-B610-8DEC506CF394}" destId="{28ED0E40-F19E-4BC7-A97E-6AA289D7DBA5}" srcOrd="1" destOrd="0" presId="urn:microsoft.com/office/officeart/2005/8/layout/orgChart1"/>
    <dgm:cxn modelId="{1297D782-B417-4D91-97BA-5BDA79F00D53}" srcId="{58130BD6-5979-4DE4-B610-8DEC506CF394}" destId="{4545DDAE-1AAD-4AF3-991F-04148206D72F}" srcOrd="2" destOrd="0" parTransId="{C9FDEBA9-626D-41D0-B29D-77D0543C8A31}" sibTransId="{5EC18D74-8160-4940-ADF4-22879978556C}"/>
    <dgm:cxn modelId="{1012AA0F-7328-4DEA-8815-B238038299C0}" type="presOf" srcId="{C3E130C0-99E7-4793-A5C8-AD9AF5D39397}" destId="{B0541685-D0F3-472F-A71F-CFCCD0017CC9}" srcOrd="0" destOrd="0" presId="urn:microsoft.com/office/officeart/2005/8/layout/orgChart1"/>
    <dgm:cxn modelId="{081ADCB9-D05B-45CB-8FF5-7C5913D8DA07}" type="presOf" srcId="{F11F2CFC-CBFE-45FA-BE0C-6C5F1DE4C27A}" destId="{153D5571-1B98-49F5-994F-4E6477F2DDC4}" srcOrd="0" destOrd="0" presId="urn:microsoft.com/office/officeart/2005/8/layout/orgChart1"/>
    <dgm:cxn modelId="{45555D30-3840-4302-91BD-63F969EF40BE}" type="presOf" srcId="{515C7302-0F65-4C6A-9B66-DF96DB511A8F}" destId="{5ECD27B7-C85A-486B-903B-819DB5C19B38}" srcOrd="0" destOrd="0" presId="urn:microsoft.com/office/officeart/2005/8/layout/orgChart1"/>
    <dgm:cxn modelId="{9DDAEEC3-161D-499D-A0E4-724120F2E113}" srcId="{5BDEEB04-33F4-48A9-BFFC-02B8419C5CDF}" destId="{58130BD6-5979-4DE4-B610-8DEC506CF394}" srcOrd="0" destOrd="0" parTransId="{A265B631-1D3A-474F-A487-039F3B784C8A}" sibTransId="{21DEF604-4AA1-458C-93E7-0C27345CD0BA}"/>
    <dgm:cxn modelId="{A84385FE-97AA-4AA0-9B47-D2051258B511}" srcId="{58130BD6-5979-4DE4-B610-8DEC506CF394}" destId="{2EBF3A8C-244F-4F51-BBEF-326FCF16D9A6}" srcOrd="0" destOrd="0" parTransId="{F8F9259E-9532-4597-9B23-30B103758819}" sibTransId="{C3889F9A-4108-4F02-BAE1-5FD09427ABFB}"/>
    <dgm:cxn modelId="{1259A77E-E0F7-400F-92DE-68FEDAA67EAB}" srcId="{109C0400-C479-4296-8AD8-FFB756B8D60F}" destId="{515C7302-0F65-4C6A-9B66-DF96DB511A8F}" srcOrd="0" destOrd="0" parTransId="{4EEC5FAA-DB21-4217-98DA-57B5923BAD88}" sibTransId="{6D72D730-A094-4F63-BD3A-CF7280970B0F}"/>
    <dgm:cxn modelId="{23E327E4-5BCB-49DE-8247-48518C0C3377}" type="presOf" srcId="{5BDEEB04-33F4-48A9-BFFC-02B8419C5CDF}" destId="{16FC648D-A385-49CC-BEDC-C15DCA7BFA02}" srcOrd="1" destOrd="0" presId="urn:microsoft.com/office/officeart/2005/8/layout/orgChart1"/>
    <dgm:cxn modelId="{CDD41B1D-DEDB-4138-9D48-88CA48770357}" srcId="{109C0400-C479-4296-8AD8-FFB756B8D60F}" destId="{FCDECA4F-3751-401F-B089-28A138F0CAF3}" srcOrd="1" destOrd="0" parTransId="{F8D7F1D4-B8EC-4D29-8166-147DB6E53E09}" sibTransId="{4318BEE6-A8E5-4B78-8686-D9A891375FF4}"/>
    <dgm:cxn modelId="{6636A41F-5705-4EAB-BC1F-5FE6E1F96EA4}" type="presOf" srcId="{BB3ECDF7-D556-49D6-8506-60229DD13EDF}" destId="{57DEF853-7064-4626-BDEF-83055B63AE9C}" srcOrd="0" destOrd="0" presId="urn:microsoft.com/office/officeart/2005/8/layout/orgChart1"/>
    <dgm:cxn modelId="{7AD350BA-B63B-41AA-B017-D973229B0FFB}" type="presOf" srcId="{C9FDEBA9-626D-41D0-B29D-77D0543C8A31}" destId="{C82BFD31-0C7A-43CC-A7AE-092841C2811C}" srcOrd="0" destOrd="0" presId="urn:microsoft.com/office/officeart/2005/8/layout/orgChart1"/>
    <dgm:cxn modelId="{F174170B-71F2-473D-BBFF-6C94F9C8F296}" type="presOf" srcId="{F9911558-518C-4830-A6DC-4293482127EB}" destId="{C5683691-CD37-4C26-B2BC-ED661C70DD24}" srcOrd="0" destOrd="0" presId="urn:microsoft.com/office/officeart/2005/8/layout/orgChart1"/>
    <dgm:cxn modelId="{7A403146-8EC3-44C3-94EA-FFB2512BC4E2}" type="presOf" srcId="{F8F9259E-9532-4597-9B23-30B103758819}" destId="{64FEE445-06D4-48A6-8613-025973A6DAC3}" srcOrd="0" destOrd="0" presId="urn:microsoft.com/office/officeart/2005/8/layout/orgChart1"/>
    <dgm:cxn modelId="{B2056B46-4E0A-4218-BC8A-C2C5F6F7E94C}" srcId="{58130BD6-5979-4DE4-B610-8DEC506CF394}" destId="{899A68D4-5883-4D53-80D9-FD206DCAAC41}" srcOrd="4" destOrd="0" parTransId="{27DA23A9-4BD7-434A-BDD5-7D3016342FE3}" sibTransId="{3D88F729-6D4B-486C-97A4-7C682C51FF53}"/>
    <dgm:cxn modelId="{60E7EA55-6A74-4245-9E47-3B3E1C2FD06C}" type="presOf" srcId="{A265B631-1D3A-474F-A487-039F3B784C8A}" destId="{DF0B058C-E696-4357-A0E7-F9090CD6B125}" srcOrd="0" destOrd="0" presId="urn:microsoft.com/office/officeart/2005/8/layout/orgChart1"/>
    <dgm:cxn modelId="{A00BD278-B782-455B-8AB9-A07EA91B6277}" type="presOf" srcId="{B540E5C9-7243-4E84-A3EF-EE33DB7C064A}" destId="{9A6AC2F4-4E75-4F88-AE20-E3C9F124A193}" srcOrd="0" destOrd="0" presId="urn:microsoft.com/office/officeart/2005/8/layout/orgChart1"/>
    <dgm:cxn modelId="{AB39DA0C-656A-432E-AEE2-99A09652AEE5}" type="presOf" srcId="{71F267C5-DB06-410E-9BE2-A39F72833365}" destId="{F7A37A82-0CED-4BCF-92B3-D1B75BDB4B2D}" srcOrd="0" destOrd="0" presId="urn:microsoft.com/office/officeart/2005/8/layout/orgChart1"/>
    <dgm:cxn modelId="{999F4D7E-8038-42F8-BD78-2D653F2B0D09}" type="presOf" srcId="{4545DDAE-1AAD-4AF3-991F-04148206D72F}" destId="{D2C11341-957D-4131-8016-A2CB5079CA27}" srcOrd="1" destOrd="0" presId="urn:microsoft.com/office/officeart/2005/8/layout/orgChart1"/>
    <dgm:cxn modelId="{16C40736-FCA7-4253-8F17-A8889E297F23}" type="presOf" srcId="{4545DDAE-1AAD-4AF3-991F-04148206D72F}" destId="{9D116009-A020-4F58-93A2-43F8DC78C327}" srcOrd="0" destOrd="0" presId="urn:microsoft.com/office/officeart/2005/8/layout/orgChart1"/>
    <dgm:cxn modelId="{AFD3755A-8C6F-40AC-AE8E-F9CBE10B3628}" type="presOf" srcId="{F9911558-518C-4830-A6DC-4293482127EB}" destId="{9D939E21-DAE2-4761-87A6-1C09FFAECE3F}" srcOrd="1" destOrd="0" presId="urn:microsoft.com/office/officeart/2005/8/layout/orgChart1"/>
    <dgm:cxn modelId="{DDF60F83-8AA1-4B6E-A3D6-13835D502357}" type="presOf" srcId="{899A68D4-5883-4D53-80D9-FD206DCAAC41}" destId="{3DE1A991-DE74-44D1-BF4E-D914F948A568}" srcOrd="0" destOrd="0" presId="urn:microsoft.com/office/officeart/2005/8/layout/orgChart1"/>
    <dgm:cxn modelId="{5FB900CD-944E-40DB-BF22-A26CBCACA033}" srcId="{E59883F0-57F1-4CFF-B806-442A3D648AEE}" destId="{F9911558-518C-4830-A6DC-4293482127EB}" srcOrd="1" destOrd="0" parTransId="{B540E5C9-7243-4E84-A3EF-EE33DB7C064A}" sibTransId="{8465274C-21F1-4210-AF09-3C38909CAE87}"/>
    <dgm:cxn modelId="{EEA7CDA3-C9E4-4FFE-AFA2-7F74553F90A5}" type="presOf" srcId="{DA2A853F-AD31-4218-B6BF-15BAFE282609}" destId="{C6C60354-349F-42C1-B0FA-7FF0355B199F}" srcOrd="1" destOrd="0" presId="urn:microsoft.com/office/officeart/2005/8/layout/orgChart1"/>
    <dgm:cxn modelId="{0E42C463-B1D8-4453-9F28-C9E1D9BBE6BC}" type="presOf" srcId="{A44E3FC3-5826-4D3F-82A2-F34B218480D9}" destId="{F6E667F8-CE77-4C18-8BD1-30259DD1F4CC}" srcOrd="0" destOrd="0" presId="urn:microsoft.com/office/officeart/2005/8/layout/orgChart1"/>
    <dgm:cxn modelId="{06EE8510-90B8-400C-BE79-0DDD17AC9609}" type="presOf" srcId="{E59883F0-57F1-4CFF-B806-442A3D648AEE}" destId="{69F4A6DF-3F7F-4219-A33B-EE488EC14D92}" srcOrd="1" destOrd="0" presId="urn:microsoft.com/office/officeart/2005/8/layout/orgChart1"/>
    <dgm:cxn modelId="{D7BC8E0B-7AE7-47EE-813C-A7ED6010F153}" srcId="{E59883F0-57F1-4CFF-B806-442A3D648AEE}" destId="{BB3ECDF7-D556-49D6-8506-60229DD13EDF}" srcOrd="2" destOrd="0" parTransId="{71F267C5-DB06-410E-9BE2-A39F72833365}" sibTransId="{A4D302D6-0FC3-429F-8DC7-CC97C7C80E39}"/>
    <dgm:cxn modelId="{CE961BE7-155B-486A-A91E-12BB92EF27AF}" type="presOf" srcId="{5BDEEB04-33F4-48A9-BFFC-02B8419C5CDF}" destId="{196A2D12-C78D-4CDE-BE59-C555348B5DFE}" srcOrd="0" destOrd="0" presId="urn:microsoft.com/office/officeart/2005/8/layout/orgChart1"/>
    <dgm:cxn modelId="{6A5F15AA-EC29-43D0-9F50-032FA535A645}" srcId="{58130BD6-5979-4DE4-B610-8DEC506CF394}" destId="{49C6532E-3989-479C-B9A7-A4BBAAD33AE8}" srcOrd="1" destOrd="0" parTransId="{7A634E74-8558-49C5-96FD-B247BD131CA6}" sibTransId="{18610670-38DE-4D1C-9BDC-08FE7F54CD77}"/>
    <dgm:cxn modelId="{7E59F6FF-506F-42B7-A8EA-4FBE6D602372}" type="presParOf" srcId="{558706A0-6A40-4C10-9A63-9FC7667B7AE3}" destId="{A7A6346B-FFEA-4695-A47C-25D5A6313FB2}" srcOrd="0" destOrd="0" presId="urn:microsoft.com/office/officeart/2005/8/layout/orgChart1"/>
    <dgm:cxn modelId="{EEBB1D02-8F95-4EDC-BC6A-B4C46EF4BE76}" type="presParOf" srcId="{A7A6346B-FFEA-4695-A47C-25D5A6313FB2}" destId="{2F6FD76E-8244-4518-8F70-BF6B3843C5AC}" srcOrd="0" destOrd="0" presId="urn:microsoft.com/office/officeart/2005/8/layout/orgChart1"/>
    <dgm:cxn modelId="{DCC3BD34-5050-4E00-BFA5-D3EFAB97DFFB}" type="presParOf" srcId="{2F6FD76E-8244-4518-8F70-BF6B3843C5AC}" destId="{196A2D12-C78D-4CDE-BE59-C555348B5DFE}" srcOrd="0" destOrd="0" presId="urn:microsoft.com/office/officeart/2005/8/layout/orgChart1"/>
    <dgm:cxn modelId="{0C5E4C76-A58B-4504-BFB1-7A4CB49EBE82}" type="presParOf" srcId="{2F6FD76E-8244-4518-8F70-BF6B3843C5AC}" destId="{16FC648D-A385-49CC-BEDC-C15DCA7BFA02}" srcOrd="1" destOrd="0" presId="urn:microsoft.com/office/officeart/2005/8/layout/orgChart1"/>
    <dgm:cxn modelId="{38ABD2AE-F218-40CC-B41F-6E5B0469002F}" type="presParOf" srcId="{A7A6346B-FFEA-4695-A47C-25D5A6313FB2}" destId="{E69A4CA4-B273-4E66-B1B2-2657877E1B49}" srcOrd="1" destOrd="0" presId="urn:microsoft.com/office/officeart/2005/8/layout/orgChart1"/>
    <dgm:cxn modelId="{EC6E176B-79AC-4460-ADEB-ED2BD0029338}" type="presParOf" srcId="{E69A4CA4-B273-4E66-B1B2-2657877E1B49}" destId="{DF0B058C-E696-4357-A0E7-F9090CD6B125}" srcOrd="0" destOrd="0" presId="urn:microsoft.com/office/officeart/2005/8/layout/orgChart1"/>
    <dgm:cxn modelId="{E17E7B1B-5D4A-4458-AB63-613CF5367CD1}" type="presParOf" srcId="{E69A4CA4-B273-4E66-B1B2-2657877E1B49}" destId="{0607FD3E-5169-44BC-997C-219BE30DF072}" srcOrd="1" destOrd="0" presId="urn:microsoft.com/office/officeart/2005/8/layout/orgChart1"/>
    <dgm:cxn modelId="{B47893E9-4A61-4863-95F2-57688F5D1B4C}" type="presParOf" srcId="{0607FD3E-5169-44BC-997C-219BE30DF072}" destId="{CD3B60AD-6EBA-4562-B576-B065B8D958D9}" srcOrd="0" destOrd="0" presId="urn:microsoft.com/office/officeart/2005/8/layout/orgChart1"/>
    <dgm:cxn modelId="{FB325786-FEE6-4726-94EF-718D26F29858}" type="presParOf" srcId="{CD3B60AD-6EBA-4562-B576-B065B8D958D9}" destId="{21BEC864-0DBC-434E-912A-102F64656DE7}" srcOrd="0" destOrd="0" presId="urn:microsoft.com/office/officeart/2005/8/layout/orgChart1"/>
    <dgm:cxn modelId="{5DF2282D-6E64-4A8E-8386-532042207B50}" type="presParOf" srcId="{CD3B60AD-6EBA-4562-B576-B065B8D958D9}" destId="{28ED0E40-F19E-4BC7-A97E-6AA289D7DBA5}" srcOrd="1" destOrd="0" presId="urn:microsoft.com/office/officeart/2005/8/layout/orgChart1"/>
    <dgm:cxn modelId="{8B7131CF-7262-4D9A-84BC-ACF070B4B988}" type="presParOf" srcId="{0607FD3E-5169-44BC-997C-219BE30DF072}" destId="{6094B9DC-2D83-4DC4-A37A-2907D18B8B7D}" srcOrd="1" destOrd="0" presId="urn:microsoft.com/office/officeart/2005/8/layout/orgChart1"/>
    <dgm:cxn modelId="{D350F336-B431-4B89-B3B6-F278A7F09991}" type="presParOf" srcId="{6094B9DC-2D83-4DC4-A37A-2907D18B8B7D}" destId="{64FEE445-06D4-48A6-8613-025973A6DAC3}" srcOrd="0" destOrd="0" presId="urn:microsoft.com/office/officeart/2005/8/layout/orgChart1"/>
    <dgm:cxn modelId="{6301155A-839A-4D1B-9C7E-6A5906955FBC}" type="presParOf" srcId="{6094B9DC-2D83-4DC4-A37A-2907D18B8B7D}" destId="{ECF40090-A2DD-4947-B0B8-11009760E5BB}" srcOrd="1" destOrd="0" presId="urn:microsoft.com/office/officeart/2005/8/layout/orgChart1"/>
    <dgm:cxn modelId="{1D6A09F7-805B-4196-A527-ADF9532499B3}" type="presParOf" srcId="{ECF40090-A2DD-4947-B0B8-11009760E5BB}" destId="{D011D20B-E963-4C8A-B7EA-6CD744504BF0}" srcOrd="0" destOrd="0" presId="urn:microsoft.com/office/officeart/2005/8/layout/orgChart1"/>
    <dgm:cxn modelId="{59EA51A4-95E0-4B17-84D6-5268DC6E7D03}" type="presParOf" srcId="{D011D20B-E963-4C8A-B7EA-6CD744504BF0}" destId="{27750198-09B5-420F-8AFD-96914B0FC38D}" srcOrd="0" destOrd="0" presId="urn:microsoft.com/office/officeart/2005/8/layout/orgChart1"/>
    <dgm:cxn modelId="{A9F5278C-56C0-4B17-B77A-A74E3D1DC416}" type="presParOf" srcId="{D011D20B-E963-4C8A-B7EA-6CD744504BF0}" destId="{B3E4F48D-3AC3-4280-B640-D450A23D2AD8}" srcOrd="1" destOrd="0" presId="urn:microsoft.com/office/officeart/2005/8/layout/orgChart1"/>
    <dgm:cxn modelId="{6EAE27BB-C2D5-4E92-AF6E-A2FFE62BEC52}" type="presParOf" srcId="{ECF40090-A2DD-4947-B0B8-11009760E5BB}" destId="{C2C56DF5-EDDF-4CAE-969B-1C4334ABF1EB}" srcOrd="1" destOrd="0" presId="urn:microsoft.com/office/officeart/2005/8/layout/orgChart1"/>
    <dgm:cxn modelId="{EB4BAB6B-7BF2-417D-B822-DF21EDA663D7}" type="presParOf" srcId="{ECF40090-A2DD-4947-B0B8-11009760E5BB}" destId="{D785D4FA-5A8B-40B2-9B78-1CC575D423B6}" srcOrd="2" destOrd="0" presId="urn:microsoft.com/office/officeart/2005/8/layout/orgChart1"/>
    <dgm:cxn modelId="{5C16920D-416F-4A00-BAE5-2E4C9813F8C3}" type="presParOf" srcId="{6094B9DC-2D83-4DC4-A37A-2907D18B8B7D}" destId="{67FF9118-4E37-4F41-AA9D-E6E7A36B3211}" srcOrd="2" destOrd="0" presId="urn:microsoft.com/office/officeart/2005/8/layout/orgChart1"/>
    <dgm:cxn modelId="{68400B50-F1E0-4EAD-9319-346B703CA4F3}" type="presParOf" srcId="{6094B9DC-2D83-4DC4-A37A-2907D18B8B7D}" destId="{2239FDA7-57CB-4282-8AFE-4B0E22A24518}" srcOrd="3" destOrd="0" presId="urn:microsoft.com/office/officeart/2005/8/layout/orgChart1"/>
    <dgm:cxn modelId="{04FA85AF-AA51-485F-AC57-88FCD79A8061}" type="presParOf" srcId="{2239FDA7-57CB-4282-8AFE-4B0E22A24518}" destId="{3B7C15D8-5418-4AAA-B6D1-1861E3E148BC}" srcOrd="0" destOrd="0" presId="urn:microsoft.com/office/officeart/2005/8/layout/orgChart1"/>
    <dgm:cxn modelId="{3450EF6A-B5E5-464E-B407-240F7622F794}" type="presParOf" srcId="{3B7C15D8-5418-4AAA-B6D1-1861E3E148BC}" destId="{013068C1-4B31-4D0C-A084-EB711B38661F}" srcOrd="0" destOrd="0" presId="urn:microsoft.com/office/officeart/2005/8/layout/orgChart1"/>
    <dgm:cxn modelId="{76E53176-A917-4430-83D5-90A682FC35EA}" type="presParOf" srcId="{3B7C15D8-5418-4AAA-B6D1-1861E3E148BC}" destId="{EDD2AE53-F0E8-4D2B-B67F-2D2F73A3FA93}" srcOrd="1" destOrd="0" presId="urn:microsoft.com/office/officeart/2005/8/layout/orgChart1"/>
    <dgm:cxn modelId="{5A10C050-01A9-428E-ADC4-68B8326BD280}" type="presParOf" srcId="{2239FDA7-57CB-4282-8AFE-4B0E22A24518}" destId="{1BEB909D-E6AF-4CB0-ACB0-6C3164E2BD94}" srcOrd="1" destOrd="0" presId="urn:microsoft.com/office/officeart/2005/8/layout/orgChart1"/>
    <dgm:cxn modelId="{4F31690E-4661-45C2-8BA0-FDB2CB2476E9}" type="presParOf" srcId="{2239FDA7-57CB-4282-8AFE-4B0E22A24518}" destId="{AB55D71B-A1FF-4ACD-91A2-748951DE3095}" srcOrd="2" destOrd="0" presId="urn:microsoft.com/office/officeart/2005/8/layout/orgChart1"/>
    <dgm:cxn modelId="{24DD7BEE-7455-47C9-B152-A73274CA2139}" type="presParOf" srcId="{6094B9DC-2D83-4DC4-A37A-2907D18B8B7D}" destId="{C82BFD31-0C7A-43CC-A7AE-092841C2811C}" srcOrd="4" destOrd="0" presId="urn:microsoft.com/office/officeart/2005/8/layout/orgChart1"/>
    <dgm:cxn modelId="{A313C540-D509-46FB-8810-9C127B21D568}" type="presParOf" srcId="{6094B9DC-2D83-4DC4-A37A-2907D18B8B7D}" destId="{CEB7DC42-1F0E-47E8-A076-BCDDF7649A7D}" srcOrd="5" destOrd="0" presId="urn:microsoft.com/office/officeart/2005/8/layout/orgChart1"/>
    <dgm:cxn modelId="{438E64C4-0ABD-44BB-A848-7073A5388257}" type="presParOf" srcId="{CEB7DC42-1F0E-47E8-A076-BCDDF7649A7D}" destId="{D5411238-C41F-4F1D-812C-5AFB9CDBF154}" srcOrd="0" destOrd="0" presId="urn:microsoft.com/office/officeart/2005/8/layout/orgChart1"/>
    <dgm:cxn modelId="{D53B93EB-296C-43A3-9D9F-2AC8AFC3DC54}" type="presParOf" srcId="{D5411238-C41F-4F1D-812C-5AFB9CDBF154}" destId="{9D116009-A020-4F58-93A2-43F8DC78C327}" srcOrd="0" destOrd="0" presId="urn:microsoft.com/office/officeart/2005/8/layout/orgChart1"/>
    <dgm:cxn modelId="{C7064543-DAE4-4CBE-A12B-BB90687CD8C1}" type="presParOf" srcId="{D5411238-C41F-4F1D-812C-5AFB9CDBF154}" destId="{D2C11341-957D-4131-8016-A2CB5079CA27}" srcOrd="1" destOrd="0" presId="urn:microsoft.com/office/officeart/2005/8/layout/orgChart1"/>
    <dgm:cxn modelId="{4EF79BB5-7E4C-44AD-8CF0-7CF4D0F20599}" type="presParOf" srcId="{CEB7DC42-1F0E-47E8-A076-BCDDF7649A7D}" destId="{70DEB782-550A-4957-93B4-804A68C4F526}" srcOrd="1" destOrd="0" presId="urn:microsoft.com/office/officeart/2005/8/layout/orgChart1"/>
    <dgm:cxn modelId="{434DDF6A-A114-4FDA-9383-40464F28F159}" type="presParOf" srcId="{CEB7DC42-1F0E-47E8-A076-BCDDF7649A7D}" destId="{358DB382-98DA-4AD2-918F-0FBACF43AB6E}" srcOrd="2" destOrd="0" presId="urn:microsoft.com/office/officeart/2005/8/layout/orgChart1"/>
    <dgm:cxn modelId="{CF65A072-034B-435A-ADE5-14D09F178E46}" type="presParOf" srcId="{6094B9DC-2D83-4DC4-A37A-2907D18B8B7D}" destId="{B0541685-D0F3-472F-A71F-CFCCD0017CC9}" srcOrd="6" destOrd="0" presId="urn:microsoft.com/office/officeart/2005/8/layout/orgChart1"/>
    <dgm:cxn modelId="{4D724F2F-A2C1-4594-95F7-92AF9CA96743}" type="presParOf" srcId="{6094B9DC-2D83-4DC4-A37A-2907D18B8B7D}" destId="{32746790-F545-43C3-82E2-174BFB73BF88}" srcOrd="7" destOrd="0" presId="urn:microsoft.com/office/officeart/2005/8/layout/orgChart1"/>
    <dgm:cxn modelId="{8022E395-984D-45F3-AA48-41728BC63E91}" type="presParOf" srcId="{32746790-F545-43C3-82E2-174BFB73BF88}" destId="{0EE1C41B-71AC-4E21-A3EB-60E942035AA2}" srcOrd="0" destOrd="0" presId="urn:microsoft.com/office/officeart/2005/8/layout/orgChart1"/>
    <dgm:cxn modelId="{2FA55513-82BB-4C2B-B47E-E81634D5A6BD}" type="presParOf" srcId="{0EE1C41B-71AC-4E21-A3EB-60E942035AA2}" destId="{5B15E4D3-75EB-4B24-B66B-D566CC94F777}" srcOrd="0" destOrd="0" presId="urn:microsoft.com/office/officeart/2005/8/layout/orgChart1"/>
    <dgm:cxn modelId="{1C11ABF6-75CE-43AF-B45A-84A511AF9C93}" type="presParOf" srcId="{0EE1C41B-71AC-4E21-A3EB-60E942035AA2}" destId="{FABE4DEF-324F-4883-B50A-5CB464E64229}" srcOrd="1" destOrd="0" presId="urn:microsoft.com/office/officeart/2005/8/layout/orgChart1"/>
    <dgm:cxn modelId="{584A6E3F-E9B0-495D-82F9-D62409F82DC1}" type="presParOf" srcId="{32746790-F545-43C3-82E2-174BFB73BF88}" destId="{0157882A-A1D1-4A66-AB38-949D4E3C363A}" srcOrd="1" destOrd="0" presId="urn:microsoft.com/office/officeart/2005/8/layout/orgChart1"/>
    <dgm:cxn modelId="{8D202C2B-08ED-4650-8F8A-4857A369B755}" type="presParOf" srcId="{32746790-F545-43C3-82E2-174BFB73BF88}" destId="{55B66710-4A13-4352-9DF8-A48A99DE8076}" srcOrd="2" destOrd="0" presId="urn:microsoft.com/office/officeart/2005/8/layout/orgChart1"/>
    <dgm:cxn modelId="{E88A80F4-C31C-4FA5-A493-6E954DF618BD}" type="presParOf" srcId="{6094B9DC-2D83-4DC4-A37A-2907D18B8B7D}" destId="{3DF8CBAA-8C70-4B4D-AA40-5F214A2C6B17}" srcOrd="8" destOrd="0" presId="urn:microsoft.com/office/officeart/2005/8/layout/orgChart1"/>
    <dgm:cxn modelId="{50FD4FC1-F17E-4D5A-B222-DA626443EEA0}" type="presParOf" srcId="{6094B9DC-2D83-4DC4-A37A-2907D18B8B7D}" destId="{7CF06644-0E19-4395-A3A2-5FDFE27500DE}" srcOrd="9" destOrd="0" presId="urn:microsoft.com/office/officeart/2005/8/layout/orgChart1"/>
    <dgm:cxn modelId="{56A2D1D4-4958-4AC4-BC9B-F1E084AF7451}" type="presParOf" srcId="{7CF06644-0E19-4395-A3A2-5FDFE27500DE}" destId="{59A48BA6-C120-424D-A558-5E81E18301A0}" srcOrd="0" destOrd="0" presId="urn:microsoft.com/office/officeart/2005/8/layout/orgChart1"/>
    <dgm:cxn modelId="{19B763D9-9F51-43C1-8D99-6E12A4A642A4}" type="presParOf" srcId="{59A48BA6-C120-424D-A558-5E81E18301A0}" destId="{3DE1A991-DE74-44D1-BF4E-D914F948A568}" srcOrd="0" destOrd="0" presId="urn:microsoft.com/office/officeart/2005/8/layout/orgChart1"/>
    <dgm:cxn modelId="{C18600F9-93F0-40BF-B03A-F145D13779C5}" type="presParOf" srcId="{59A48BA6-C120-424D-A558-5E81E18301A0}" destId="{9770763C-F91D-4860-9CF4-05C15460F786}" srcOrd="1" destOrd="0" presId="urn:microsoft.com/office/officeart/2005/8/layout/orgChart1"/>
    <dgm:cxn modelId="{39BEFF54-A5A0-4B25-9465-2FFC18F84705}" type="presParOf" srcId="{7CF06644-0E19-4395-A3A2-5FDFE27500DE}" destId="{CE6DFB60-2808-462C-B8DE-64B1F6542C6C}" srcOrd="1" destOrd="0" presId="urn:microsoft.com/office/officeart/2005/8/layout/orgChart1"/>
    <dgm:cxn modelId="{7D1C55B0-3BF4-49F1-894A-17412495BFAE}" type="presParOf" srcId="{7CF06644-0E19-4395-A3A2-5FDFE27500DE}" destId="{A4FA8B5A-5BC6-41BD-91AD-1A661BD68969}" srcOrd="2" destOrd="0" presId="urn:microsoft.com/office/officeart/2005/8/layout/orgChart1"/>
    <dgm:cxn modelId="{3F7CDCD5-6D2C-46D2-BC75-58252EFDCB25}" type="presParOf" srcId="{0607FD3E-5169-44BC-997C-219BE30DF072}" destId="{D6287D7F-1D90-40AD-AF14-A4D70C78675F}" srcOrd="2" destOrd="0" presId="urn:microsoft.com/office/officeart/2005/8/layout/orgChart1"/>
    <dgm:cxn modelId="{3504A09E-3E21-4485-91F0-9A930E5C0F72}" type="presParOf" srcId="{E69A4CA4-B273-4E66-B1B2-2657877E1B49}" destId="{153D5571-1B98-49F5-994F-4E6477F2DDC4}" srcOrd="2" destOrd="0" presId="urn:microsoft.com/office/officeart/2005/8/layout/orgChart1"/>
    <dgm:cxn modelId="{A5DE721D-6FB6-4F1C-81B3-9620F46904AB}" type="presParOf" srcId="{E69A4CA4-B273-4E66-B1B2-2657877E1B49}" destId="{07A6B9D7-8990-4734-A124-8E7D19233B7F}" srcOrd="3" destOrd="0" presId="urn:microsoft.com/office/officeart/2005/8/layout/orgChart1"/>
    <dgm:cxn modelId="{92DA33DD-8E0F-49C3-992F-FED08EC3815D}" type="presParOf" srcId="{07A6B9D7-8990-4734-A124-8E7D19233B7F}" destId="{B32B2C1C-3127-45D1-BB33-CA73C0FA400D}" srcOrd="0" destOrd="0" presId="urn:microsoft.com/office/officeart/2005/8/layout/orgChart1"/>
    <dgm:cxn modelId="{91720C60-7F63-4923-AC2E-781E31C2E8D5}" type="presParOf" srcId="{B32B2C1C-3127-45D1-BB33-CA73C0FA400D}" destId="{7AD85E1A-C97B-4373-A33A-9B00C1D11ACB}" srcOrd="0" destOrd="0" presId="urn:microsoft.com/office/officeart/2005/8/layout/orgChart1"/>
    <dgm:cxn modelId="{C1072489-F83C-453A-B075-1129FA2A09A5}" type="presParOf" srcId="{B32B2C1C-3127-45D1-BB33-CA73C0FA400D}" destId="{F707BD72-2D10-420B-8244-950B54007346}" srcOrd="1" destOrd="0" presId="urn:microsoft.com/office/officeart/2005/8/layout/orgChart1"/>
    <dgm:cxn modelId="{5433D63B-B38A-4C4B-9CA3-883B315277A8}" type="presParOf" srcId="{07A6B9D7-8990-4734-A124-8E7D19233B7F}" destId="{950716C8-48FC-49E6-BF49-B16F9C05C6BD}" srcOrd="1" destOrd="0" presId="urn:microsoft.com/office/officeart/2005/8/layout/orgChart1"/>
    <dgm:cxn modelId="{FCB8AE1C-EA82-478E-B7D9-344EBCB1E4A9}" type="presParOf" srcId="{950716C8-48FC-49E6-BF49-B16F9C05C6BD}" destId="{9EB6F17B-0990-4D79-A2D2-51FF8AF703E1}" srcOrd="0" destOrd="0" presId="urn:microsoft.com/office/officeart/2005/8/layout/orgChart1"/>
    <dgm:cxn modelId="{FC74043D-F615-4456-9CCA-37A2048129C6}" type="presParOf" srcId="{950716C8-48FC-49E6-BF49-B16F9C05C6BD}" destId="{BA30AD3D-7DE1-4318-8348-6328B2641F8C}" srcOrd="1" destOrd="0" presId="urn:microsoft.com/office/officeart/2005/8/layout/orgChart1"/>
    <dgm:cxn modelId="{3225C49E-ABBA-4959-8E04-DEE783C6A141}" type="presParOf" srcId="{BA30AD3D-7DE1-4318-8348-6328B2641F8C}" destId="{77578D3B-136B-433F-AFEC-C11F7AFAB27C}" srcOrd="0" destOrd="0" presId="urn:microsoft.com/office/officeart/2005/8/layout/orgChart1"/>
    <dgm:cxn modelId="{5BCD2460-D78A-4B65-A392-333D2A0658AF}" type="presParOf" srcId="{77578D3B-136B-433F-AFEC-C11F7AFAB27C}" destId="{5ECD27B7-C85A-486B-903B-819DB5C19B38}" srcOrd="0" destOrd="0" presId="urn:microsoft.com/office/officeart/2005/8/layout/orgChart1"/>
    <dgm:cxn modelId="{032C30A0-E060-4329-BFF4-7945F32E84CF}" type="presParOf" srcId="{77578D3B-136B-433F-AFEC-C11F7AFAB27C}" destId="{11FF7E3D-163A-4061-A9BC-2D1B2EDE85BB}" srcOrd="1" destOrd="0" presId="urn:microsoft.com/office/officeart/2005/8/layout/orgChart1"/>
    <dgm:cxn modelId="{44D4D240-5509-4F66-BA69-E13F133383D9}" type="presParOf" srcId="{BA30AD3D-7DE1-4318-8348-6328B2641F8C}" destId="{ABFF87D9-154D-43E2-AAD5-7E2C184984E2}" srcOrd="1" destOrd="0" presId="urn:microsoft.com/office/officeart/2005/8/layout/orgChart1"/>
    <dgm:cxn modelId="{AFC7AF35-CCCA-4455-93E3-D71C4BB813CA}" type="presParOf" srcId="{BA30AD3D-7DE1-4318-8348-6328B2641F8C}" destId="{6A6D1C2F-12F2-4662-A69C-10EF9645F315}" srcOrd="2" destOrd="0" presId="urn:microsoft.com/office/officeart/2005/8/layout/orgChart1"/>
    <dgm:cxn modelId="{45DB4359-7D8C-447F-8625-459C28058548}" type="presParOf" srcId="{950716C8-48FC-49E6-BF49-B16F9C05C6BD}" destId="{CAF279A4-91E4-4C6A-B36D-F7558C27D84A}" srcOrd="2" destOrd="0" presId="urn:microsoft.com/office/officeart/2005/8/layout/orgChart1"/>
    <dgm:cxn modelId="{19442A6B-DF34-418B-9C24-CF509A145235}" type="presParOf" srcId="{950716C8-48FC-49E6-BF49-B16F9C05C6BD}" destId="{10CB2654-1520-40AB-8B5B-D67A68F1ECE7}" srcOrd="3" destOrd="0" presId="urn:microsoft.com/office/officeart/2005/8/layout/orgChart1"/>
    <dgm:cxn modelId="{0C9AB2A6-5BB9-4470-8553-F47AFD2FCE97}" type="presParOf" srcId="{10CB2654-1520-40AB-8B5B-D67A68F1ECE7}" destId="{3557B00C-E9DE-4794-95C4-D58B55732969}" srcOrd="0" destOrd="0" presId="urn:microsoft.com/office/officeart/2005/8/layout/orgChart1"/>
    <dgm:cxn modelId="{161660EA-1D6F-40B9-A2BD-595D46232D87}" type="presParOf" srcId="{3557B00C-E9DE-4794-95C4-D58B55732969}" destId="{A02F070D-C02A-4C21-9CCE-1A4FC840C5BA}" srcOrd="0" destOrd="0" presId="urn:microsoft.com/office/officeart/2005/8/layout/orgChart1"/>
    <dgm:cxn modelId="{6204EDB7-2750-4DA8-BD3D-3B1182015568}" type="presParOf" srcId="{3557B00C-E9DE-4794-95C4-D58B55732969}" destId="{FB635D1C-080B-41EF-A741-845D4D558190}" srcOrd="1" destOrd="0" presId="urn:microsoft.com/office/officeart/2005/8/layout/orgChart1"/>
    <dgm:cxn modelId="{D0DCEC81-B1EB-4574-802C-7977D38EA425}" type="presParOf" srcId="{10CB2654-1520-40AB-8B5B-D67A68F1ECE7}" destId="{9BE6B16C-6F6A-48E2-B3FC-F928FCBC442D}" srcOrd="1" destOrd="0" presId="urn:microsoft.com/office/officeart/2005/8/layout/orgChart1"/>
    <dgm:cxn modelId="{E4855183-A7B8-4FA1-BB13-F8F9D670D38D}" type="presParOf" srcId="{10CB2654-1520-40AB-8B5B-D67A68F1ECE7}" destId="{EB6E9BF7-23DD-47D6-BFCD-F51B37442C88}" srcOrd="2" destOrd="0" presId="urn:microsoft.com/office/officeart/2005/8/layout/orgChart1"/>
    <dgm:cxn modelId="{D5DCEA48-594D-4D41-B4FD-C0847D4D7959}" type="presParOf" srcId="{950716C8-48FC-49E6-BF49-B16F9C05C6BD}" destId="{1D52609F-1101-4E0A-94F9-330190F4EA3C}" srcOrd="4" destOrd="0" presId="urn:microsoft.com/office/officeart/2005/8/layout/orgChart1"/>
    <dgm:cxn modelId="{82A625D1-4BE2-4448-BFAB-12171B096D5E}" type="presParOf" srcId="{950716C8-48FC-49E6-BF49-B16F9C05C6BD}" destId="{65EC7683-ED73-4EC2-9CE1-6F8348C8BF60}" srcOrd="5" destOrd="0" presId="urn:microsoft.com/office/officeart/2005/8/layout/orgChart1"/>
    <dgm:cxn modelId="{88E339BE-43D9-4855-8F0B-BDEE9E569877}" type="presParOf" srcId="{65EC7683-ED73-4EC2-9CE1-6F8348C8BF60}" destId="{173418AF-D2CC-4754-8C22-04B448D560A6}" srcOrd="0" destOrd="0" presId="urn:microsoft.com/office/officeart/2005/8/layout/orgChart1"/>
    <dgm:cxn modelId="{1B3114A8-B8CB-40FA-83A0-3F6788ED0F50}" type="presParOf" srcId="{173418AF-D2CC-4754-8C22-04B448D560A6}" destId="{8BD4E320-317D-4CCC-B797-053A5F217C7D}" srcOrd="0" destOrd="0" presId="urn:microsoft.com/office/officeart/2005/8/layout/orgChart1"/>
    <dgm:cxn modelId="{76111BFE-742B-45C5-80C6-A11AAE975584}" type="presParOf" srcId="{173418AF-D2CC-4754-8C22-04B448D560A6}" destId="{C6C60354-349F-42C1-B0FA-7FF0355B199F}" srcOrd="1" destOrd="0" presId="urn:microsoft.com/office/officeart/2005/8/layout/orgChart1"/>
    <dgm:cxn modelId="{6FDA8C5E-E2B8-487B-A6DA-791149CC8AE0}" type="presParOf" srcId="{65EC7683-ED73-4EC2-9CE1-6F8348C8BF60}" destId="{E2E4656D-5C3A-4B5B-964E-52CE4511F6A0}" srcOrd="1" destOrd="0" presId="urn:microsoft.com/office/officeart/2005/8/layout/orgChart1"/>
    <dgm:cxn modelId="{9A4CD8E6-D1B4-4A92-AA85-E5A42B047796}" type="presParOf" srcId="{65EC7683-ED73-4EC2-9CE1-6F8348C8BF60}" destId="{480FA631-9ED4-4240-934D-B40A8AF503F5}" srcOrd="2" destOrd="0" presId="urn:microsoft.com/office/officeart/2005/8/layout/orgChart1"/>
    <dgm:cxn modelId="{EE230039-8582-4938-B04F-223845DDB9CF}" type="presParOf" srcId="{07A6B9D7-8990-4734-A124-8E7D19233B7F}" destId="{33FFF31B-1192-4B99-9E53-0718C58EE7E2}" srcOrd="2" destOrd="0" presId="urn:microsoft.com/office/officeart/2005/8/layout/orgChart1"/>
    <dgm:cxn modelId="{31941F82-35FB-450A-917E-91666786A6E9}" type="presParOf" srcId="{E69A4CA4-B273-4E66-B1B2-2657877E1B49}" destId="{F6E667F8-CE77-4C18-8BD1-30259DD1F4CC}" srcOrd="4" destOrd="0" presId="urn:microsoft.com/office/officeart/2005/8/layout/orgChart1"/>
    <dgm:cxn modelId="{8408A9F4-8AC3-4632-A632-776576D70298}" type="presParOf" srcId="{E69A4CA4-B273-4E66-B1B2-2657877E1B49}" destId="{CD82A447-D677-4F89-83DE-B62A01A1E8ED}" srcOrd="5" destOrd="0" presId="urn:microsoft.com/office/officeart/2005/8/layout/orgChart1"/>
    <dgm:cxn modelId="{34357399-7E15-4FA6-867C-4BB99D52B858}" type="presParOf" srcId="{CD82A447-D677-4F89-83DE-B62A01A1E8ED}" destId="{F706509E-0A85-4D09-8F22-EF7CE9F5075D}" srcOrd="0" destOrd="0" presId="urn:microsoft.com/office/officeart/2005/8/layout/orgChart1"/>
    <dgm:cxn modelId="{BD466000-050D-47D2-A74D-98F4AC2CAE86}" type="presParOf" srcId="{F706509E-0A85-4D09-8F22-EF7CE9F5075D}" destId="{766A3035-B4BE-40A2-B28A-E565CC16771D}" srcOrd="0" destOrd="0" presId="urn:microsoft.com/office/officeart/2005/8/layout/orgChart1"/>
    <dgm:cxn modelId="{EE9B1FEB-E812-44E6-9C7E-E3D77718BD9A}" type="presParOf" srcId="{F706509E-0A85-4D09-8F22-EF7CE9F5075D}" destId="{69F4A6DF-3F7F-4219-A33B-EE488EC14D92}" srcOrd="1" destOrd="0" presId="urn:microsoft.com/office/officeart/2005/8/layout/orgChart1"/>
    <dgm:cxn modelId="{C41FEF5A-9E80-42FE-BEFE-B1AB760F51E2}" type="presParOf" srcId="{CD82A447-D677-4F89-83DE-B62A01A1E8ED}" destId="{EEA670AF-E246-4D66-BB41-41554A0F1B46}" srcOrd="1" destOrd="0" presId="urn:microsoft.com/office/officeart/2005/8/layout/orgChart1"/>
    <dgm:cxn modelId="{0D5028E2-86CF-4377-AF70-712D4B47BF45}" type="presParOf" srcId="{EEA670AF-E246-4D66-BB41-41554A0F1B46}" destId="{771A92C4-4DFF-4BBC-B87F-2053EA51CB60}" srcOrd="0" destOrd="0" presId="urn:microsoft.com/office/officeart/2005/8/layout/orgChart1"/>
    <dgm:cxn modelId="{F7CEFEA5-1892-456B-B5CF-22A8A4F57ADB}" type="presParOf" srcId="{EEA670AF-E246-4D66-BB41-41554A0F1B46}" destId="{DC1CA011-F05A-418C-9151-859F99436055}" srcOrd="1" destOrd="0" presId="urn:microsoft.com/office/officeart/2005/8/layout/orgChart1"/>
    <dgm:cxn modelId="{BB8BF5A4-FF8D-46B0-941F-1FCA210C49D9}" type="presParOf" srcId="{DC1CA011-F05A-418C-9151-859F99436055}" destId="{4D31CF07-9F94-481A-8015-A3F6759B4EC0}" srcOrd="0" destOrd="0" presId="urn:microsoft.com/office/officeart/2005/8/layout/orgChart1"/>
    <dgm:cxn modelId="{F6ED0A52-DE3F-4470-92F5-94E2CA8904AD}" type="presParOf" srcId="{4D31CF07-9F94-481A-8015-A3F6759B4EC0}" destId="{06327BF6-8705-4818-B052-3D3F3476B162}" srcOrd="0" destOrd="0" presId="urn:microsoft.com/office/officeart/2005/8/layout/orgChart1"/>
    <dgm:cxn modelId="{ACE38B1D-0E36-45D0-9151-698E7E7601BD}" type="presParOf" srcId="{4D31CF07-9F94-481A-8015-A3F6759B4EC0}" destId="{B1619D3C-7EBE-42DD-A545-22BEFA65CB27}" srcOrd="1" destOrd="0" presId="urn:microsoft.com/office/officeart/2005/8/layout/orgChart1"/>
    <dgm:cxn modelId="{7F5AA88E-5AC6-44D6-9081-2860BF16C276}" type="presParOf" srcId="{DC1CA011-F05A-418C-9151-859F99436055}" destId="{B3B60C31-FE07-4DF6-9F9E-F8F9C12BC9C8}" srcOrd="1" destOrd="0" presId="urn:microsoft.com/office/officeart/2005/8/layout/orgChart1"/>
    <dgm:cxn modelId="{2F1BBC45-ACA2-4043-91C4-4CDE46D9621C}" type="presParOf" srcId="{DC1CA011-F05A-418C-9151-859F99436055}" destId="{EDA478A6-747A-4061-99C3-E2FE48EA9A9D}" srcOrd="2" destOrd="0" presId="urn:microsoft.com/office/officeart/2005/8/layout/orgChart1"/>
    <dgm:cxn modelId="{8F9E8891-9E68-45CA-B283-7123F8CE7BAE}" type="presParOf" srcId="{EEA670AF-E246-4D66-BB41-41554A0F1B46}" destId="{9A6AC2F4-4E75-4F88-AE20-E3C9F124A193}" srcOrd="2" destOrd="0" presId="urn:microsoft.com/office/officeart/2005/8/layout/orgChart1"/>
    <dgm:cxn modelId="{6EC1B8EB-E0F1-47E1-B39D-BC7FC8117CEC}" type="presParOf" srcId="{EEA670AF-E246-4D66-BB41-41554A0F1B46}" destId="{A3E4451E-D992-4693-A94A-9398715946D4}" srcOrd="3" destOrd="0" presId="urn:microsoft.com/office/officeart/2005/8/layout/orgChart1"/>
    <dgm:cxn modelId="{332DF5AE-CA30-479B-B728-8B4879AB7FFE}" type="presParOf" srcId="{A3E4451E-D992-4693-A94A-9398715946D4}" destId="{36F34D70-5D88-4A76-AA28-AF20CD2CFEF8}" srcOrd="0" destOrd="0" presId="urn:microsoft.com/office/officeart/2005/8/layout/orgChart1"/>
    <dgm:cxn modelId="{C9A0F53C-0578-4AD1-BEAB-32026EE2EBB3}" type="presParOf" srcId="{36F34D70-5D88-4A76-AA28-AF20CD2CFEF8}" destId="{C5683691-CD37-4C26-B2BC-ED661C70DD24}" srcOrd="0" destOrd="0" presId="urn:microsoft.com/office/officeart/2005/8/layout/orgChart1"/>
    <dgm:cxn modelId="{5B659306-D672-4B08-8798-F15357DA8139}" type="presParOf" srcId="{36F34D70-5D88-4A76-AA28-AF20CD2CFEF8}" destId="{9D939E21-DAE2-4761-87A6-1C09FFAECE3F}" srcOrd="1" destOrd="0" presId="urn:microsoft.com/office/officeart/2005/8/layout/orgChart1"/>
    <dgm:cxn modelId="{96608B1A-50D2-46EF-9698-748301A43600}" type="presParOf" srcId="{A3E4451E-D992-4693-A94A-9398715946D4}" destId="{E140F725-CB43-48FB-9699-7305CE71D476}" srcOrd="1" destOrd="0" presId="urn:microsoft.com/office/officeart/2005/8/layout/orgChart1"/>
    <dgm:cxn modelId="{9F85E985-A431-461F-87E2-76B877922EF6}" type="presParOf" srcId="{A3E4451E-D992-4693-A94A-9398715946D4}" destId="{B7F41342-4169-4DFB-9114-155F6D9CED85}" srcOrd="2" destOrd="0" presId="urn:microsoft.com/office/officeart/2005/8/layout/orgChart1"/>
    <dgm:cxn modelId="{7A299571-9942-4DA9-B1B8-060A1C5A42FF}" type="presParOf" srcId="{EEA670AF-E246-4D66-BB41-41554A0F1B46}" destId="{F7A37A82-0CED-4BCF-92B3-D1B75BDB4B2D}" srcOrd="4" destOrd="0" presId="urn:microsoft.com/office/officeart/2005/8/layout/orgChart1"/>
    <dgm:cxn modelId="{68CEA0F4-B253-4A64-9B17-F7523BC53FA8}" type="presParOf" srcId="{EEA670AF-E246-4D66-BB41-41554A0F1B46}" destId="{94CCDB7C-5EF8-4F39-AAF7-306A7B1C2CCE}" srcOrd="5" destOrd="0" presId="urn:microsoft.com/office/officeart/2005/8/layout/orgChart1"/>
    <dgm:cxn modelId="{A21EEDE2-D925-4CB7-B7D3-BEC26D68C53B}" type="presParOf" srcId="{94CCDB7C-5EF8-4F39-AAF7-306A7B1C2CCE}" destId="{F26C57A4-9BEC-459F-93F9-554F243CA1D3}" srcOrd="0" destOrd="0" presId="urn:microsoft.com/office/officeart/2005/8/layout/orgChart1"/>
    <dgm:cxn modelId="{A20C6DF2-6BB1-420E-A273-19463E67209C}" type="presParOf" srcId="{F26C57A4-9BEC-459F-93F9-554F243CA1D3}" destId="{57DEF853-7064-4626-BDEF-83055B63AE9C}" srcOrd="0" destOrd="0" presId="urn:microsoft.com/office/officeart/2005/8/layout/orgChart1"/>
    <dgm:cxn modelId="{89098A10-77EE-4F8C-9EE5-CC806BE6E240}" type="presParOf" srcId="{F26C57A4-9BEC-459F-93F9-554F243CA1D3}" destId="{9E1661B7-4014-4947-98DF-9A22AB371819}" srcOrd="1" destOrd="0" presId="urn:microsoft.com/office/officeart/2005/8/layout/orgChart1"/>
    <dgm:cxn modelId="{7EF222D0-1653-4078-9CB1-1389611B1129}" type="presParOf" srcId="{94CCDB7C-5EF8-4F39-AAF7-306A7B1C2CCE}" destId="{BCAF966F-F220-47E0-85C5-ECEFF576694E}" srcOrd="1" destOrd="0" presId="urn:microsoft.com/office/officeart/2005/8/layout/orgChart1"/>
    <dgm:cxn modelId="{E98A51F3-17E9-41A4-8443-A3B77A9D45A4}" type="presParOf" srcId="{94CCDB7C-5EF8-4F39-AAF7-306A7B1C2CCE}" destId="{AFDE8221-85C0-4116-BEF1-B51AD8ABD3C8}" srcOrd="2" destOrd="0" presId="urn:microsoft.com/office/officeart/2005/8/layout/orgChart1"/>
    <dgm:cxn modelId="{9888101D-9788-4A1B-9680-ECBD375AE987}" type="presParOf" srcId="{CD82A447-D677-4F89-83DE-B62A01A1E8ED}" destId="{EED42964-77A4-42F4-9E0C-EB5FBCAFF223}" srcOrd="2" destOrd="0" presId="urn:microsoft.com/office/officeart/2005/8/layout/orgChart1"/>
    <dgm:cxn modelId="{F8C9E484-A12A-47AB-8038-8EFDCB740BEC}" type="presParOf" srcId="{A7A6346B-FFEA-4695-A47C-25D5A6313FB2}" destId="{00BE6151-E13D-426E-961B-5A295D02470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37A82-0CED-4BCF-92B3-D1B75BDB4B2D}">
      <dsp:nvSpPr>
        <dsp:cNvPr id="0" name=""/>
        <dsp:cNvSpPr/>
      </dsp:nvSpPr>
      <dsp:spPr>
        <a:xfrm>
          <a:off x="5421989" y="1450751"/>
          <a:ext cx="202219" cy="2534481"/>
        </a:xfrm>
        <a:custGeom>
          <a:avLst/>
          <a:gdLst/>
          <a:ahLst/>
          <a:cxnLst/>
          <a:rect l="0" t="0" r="0" b="0"/>
          <a:pathLst>
            <a:path>
              <a:moveTo>
                <a:pt x="0" y="0"/>
              </a:moveTo>
              <a:lnTo>
                <a:pt x="0" y="2534481"/>
              </a:lnTo>
              <a:lnTo>
                <a:pt x="202219" y="25344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6AC2F4-4E75-4F88-AE20-E3C9F124A193}">
      <dsp:nvSpPr>
        <dsp:cNvPr id="0" name=""/>
        <dsp:cNvSpPr/>
      </dsp:nvSpPr>
      <dsp:spPr>
        <a:xfrm>
          <a:off x="5421989" y="1450751"/>
          <a:ext cx="202219" cy="1577310"/>
        </a:xfrm>
        <a:custGeom>
          <a:avLst/>
          <a:gdLst/>
          <a:ahLst/>
          <a:cxnLst/>
          <a:rect l="0" t="0" r="0" b="0"/>
          <a:pathLst>
            <a:path>
              <a:moveTo>
                <a:pt x="0" y="0"/>
              </a:moveTo>
              <a:lnTo>
                <a:pt x="0" y="1577310"/>
              </a:lnTo>
              <a:lnTo>
                <a:pt x="202219" y="1577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1A92C4-4DFF-4BBC-B87F-2053EA51CB60}">
      <dsp:nvSpPr>
        <dsp:cNvPr id="0" name=""/>
        <dsp:cNvSpPr/>
      </dsp:nvSpPr>
      <dsp:spPr>
        <a:xfrm>
          <a:off x="5421989" y="1450751"/>
          <a:ext cx="202219" cy="620139"/>
        </a:xfrm>
        <a:custGeom>
          <a:avLst/>
          <a:gdLst/>
          <a:ahLst/>
          <a:cxnLst/>
          <a:rect l="0" t="0" r="0" b="0"/>
          <a:pathLst>
            <a:path>
              <a:moveTo>
                <a:pt x="0" y="0"/>
              </a:moveTo>
              <a:lnTo>
                <a:pt x="0" y="620139"/>
              </a:lnTo>
              <a:lnTo>
                <a:pt x="202219" y="6201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E667F8-CE77-4C18-8BD1-30259DD1F4CC}">
      <dsp:nvSpPr>
        <dsp:cNvPr id="0" name=""/>
        <dsp:cNvSpPr/>
      </dsp:nvSpPr>
      <dsp:spPr>
        <a:xfrm>
          <a:off x="4330005" y="493579"/>
          <a:ext cx="1631235" cy="283107"/>
        </a:xfrm>
        <a:custGeom>
          <a:avLst/>
          <a:gdLst/>
          <a:ahLst/>
          <a:cxnLst/>
          <a:rect l="0" t="0" r="0" b="0"/>
          <a:pathLst>
            <a:path>
              <a:moveTo>
                <a:pt x="0" y="0"/>
              </a:moveTo>
              <a:lnTo>
                <a:pt x="0" y="141553"/>
              </a:lnTo>
              <a:lnTo>
                <a:pt x="1631235" y="141553"/>
              </a:lnTo>
              <a:lnTo>
                <a:pt x="1631235" y="2831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52609F-1101-4E0A-94F9-330190F4EA3C}">
      <dsp:nvSpPr>
        <dsp:cNvPr id="0" name=""/>
        <dsp:cNvSpPr/>
      </dsp:nvSpPr>
      <dsp:spPr>
        <a:xfrm>
          <a:off x="3790753" y="1450751"/>
          <a:ext cx="202219" cy="2534481"/>
        </a:xfrm>
        <a:custGeom>
          <a:avLst/>
          <a:gdLst/>
          <a:ahLst/>
          <a:cxnLst/>
          <a:rect l="0" t="0" r="0" b="0"/>
          <a:pathLst>
            <a:path>
              <a:moveTo>
                <a:pt x="0" y="0"/>
              </a:moveTo>
              <a:lnTo>
                <a:pt x="0" y="2534481"/>
              </a:lnTo>
              <a:lnTo>
                <a:pt x="202219" y="25344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F279A4-91E4-4C6A-B36D-F7558C27D84A}">
      <dsp:nvSpPr>
        <dsp:cNvPr id="0" name=""/>
        <dsp:cNvSpPr/>
      </dsp:nvSpPr>
      <dsp:spPr>
        <a:xfrm>
          <a:off x="3790753" y="1450751"/>
          <a:ext cx="202219" cy="1577310"/>
        </a:xfrm>
        <a:custGeom>
          <a:avLst/>
          <a:gdLst/>
          <a:ahLst/>
          <a:cxnLst/>
          <a:rect l="0" t="0" r="0" b="0"/>
          <a:pathLst>
            <a:path>
              <a:moveTo>
                <a:pt x="0" y="0"/>
              </a:moveTo>
              <a:lnTo>
                <a:pt x="0" y="1577310"/>
              </a:lnTo>
              <a:lnTo>
                <a:pt x="202219" y="1577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6F17B-0990-4D79-A2D2-51FF8AF703E1}">
      <dsp:nvSpPr>
        <dsp:cNvPr id="0" name=""/>
        <dsp:cNvSpPr/>
      </dsp:nvSpPr>
      <dsp:spPr>
        <a:xfrm>
          <a:off x="3790753" y="1450751"/>
          <a:ext cx="202219" cy="620139"/>
        </a:xfrm>
        <a:custGeom>
          <a:avLst/>
          <a:gdLst/>
          <a:ahLst/>
          <a:cxnLst/>
          <a:rect l="0" t="0" r="0" b="0"/>
          <a:pathLst>
            <a:path>
              <a:moveTo>
                <a:pt x="0" y="0"/>
              </a:moveTo>
              <a:lnTo>
                <a:pt x="0" y="620139"/>
              </a:lnTo>
              <a:lnTo>
                <a:pt x="202219" y="6201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3D5571-1B98-49F5-994F-4E6477F2DDC4}">
      <dsp:nvSpPr>
        <dsp:cNvPr id="0" name=""/>
        <dsp:cNvSpPr/>
      </dsp:nvSpPr>
      <dsp:spPr>
        <a:xfrm>
          <a:off x="4284285" y="493579"/>
          <a:ext cx="91440" cy="283107"/>
        </a:xfrm>
        <a:custGeom>
          <a:avLst/>
          <a:gdLst/>
          <a:ahLst/>
          <a:cxnLst/>
          <a:rect l="0" t="0" r="0" b="0"/>
          <a:pathLst>
            <a:path>
              <a:moveTo>
                <a:pt x="45720" y="0"/>
              </a:moveTo>
              <a:lnTo>
                <a:pt x="45720" y="2831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F8CBAA-8C70-4B4D-AA40-5F214A2C6B17}">
      <dsp:nvSpPr>
        <dsp:cNvPr id="0" name=""/>
        <dsp:cNvSpPr/>
      </dsp:nvSpPr>
      <dsp:spPr>
        <a:xfrm>
          <a:off x="2159518" y="1450751"/>
          <a:ext cx="202219" cy="4448824"/>
        </a:xfrm>
        <a:custGeom>
          <a:avLst/>
          <a:gdLst/>
          <a:ahLst/>
          <a:cxnLst/>
          <a:rect l="0" t="0" r="0" b="0"/>
          <a:pathLst>
            <a:path>
              <a:moveTo>
                <a:pt x="0" y="0"/>
              </a:moveTo>
              <a:lnTo>
                <a:pt x="0" y="4448824"/>
              </a:lnTo>
              <a:lnTo>
                <a:pt x="202219" y="44488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541685-D0F3-472F-A71F-CFCCD0017CC9}">
      <dsp:nvSpPr>
        <dsp:cNvPr id="0" name=""/>
        <dsp:cNvSpPr/>
      </dsp:nvSpPr>
      <dsp:spPr>
        <a:xfrm>
          <a:off x="2159518" y="1450751"/>
          <a:ext cx="202219" cy="3491653"/>
        </a:xfrm>
        <a:custGeom>
          <a:avLst/>
          <a:gdLst/>
          <a:ahLst/>
          <a:cxnLst/>
          <a:rect l="0" t="0" r="0" b="0"/>
          <a:pathLst>
            <a:path>
              <a:moveTo>
                <a:pt x="0" y="0"/>
              </a:moveTo>
              <a:lnTo>
                <a:pt x="0" y="3491653"/>
              </a:lnTo>
              <a:lnTo>
                <a:pt x="202219" y="34916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2BFD31-0C7A-43CC-A7AE-092841C2811C}">
      <dsp:nvSpPr>
        <dsp:cNvPr id="0" name=""/>
        <dsp:cNvSpPr/>
      </dsp:nvSpPr>
      <dsp:spPr>
        <a:xfrm>
          <a:off x="2159518" y="1450751"/>
          <a:ext cx="225070" cy="2553180"/>
        </a:xfrm>
        <a:custGeom>
          <a:avLst/>
          <a:gdLst/>
          <a:ahLst/>
          <a:cxnLst/>
          <a:rect l="0" t="0" r="0" b="0"/>
          <a:pathLst>
            <a:path>
              <a:moveTo>
                <a:pt x="0" y="0"/>
              </a:moveTo>
              <a:lnTo>
                <a:pt x="0" y="2553180"/>
              </a:lnTo>
              <a:lnTo>
                <a:pt x="225070" y="25531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F9118-4E37-4F41-AA9D-E6E7A36B3211}">
      <dsp:nvSpPr>
        <dsp:cNvPr id="0" name=""/>
        <dsp:cNvSpPr/>
      </dsp:nvSpPr>
      <dsp:spPr>
        <a:xfrm>
          <a:off x="2159518" y="1450751"/>
          <a:ext cx="202219" cy="1577310"/>
        </a:xfrm>
        <a:custGeom>
          <a:avLst/>
          <a:gdLst/>
          <a:ahLst/>
          <a:cxnLst/>
          <a:rect l="0" t="0" r="0" b="0"/>
          <a:pathLst>
            <a:path>
              <a:moveTo>
                <a:pt x="0" y="0"/>
              </a:moveTo>
              <a:lnTo>
                <a:pt x="0" y="1577310"/>
              </a:lnTo>
              <a:lnTo>
                <a:pt x="202219" y="1577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FEE445-06D4-48A6-8613-025973A6DAC3}">
      <dsp:nvSpPr>
        <dsp:cNvPr id="0" name=""/>
        <dsp:cNvSpPr/>
      </dsp:nvSpPr>
      <dsp:spPr>
        <a:xfrm>
          <a:off x="2159518" y="1450751"/>
          <a:ext cx="202219" cy="620139"/>
        </a:xfrm>
        <a:custGeom>
          <a:avLst/>
          <a:gdLst/>
          <a:ahLst/>
          <a:cxnLst/>
          <a:rect l="0" t="0" r="0" b="0"/>
          <a:pathLst>
            <a:path>
              <a:moveTo>
                <a:pt x="0" y="0"/>
              </a:moveTo>
              <a:lnTo>
                <a:pt x="0" y="620139"/>
              </a:lnTo>
              <a:lnTo>
                <a:pt x="202219" y="6201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0B058C-E696-4357-A0E7-F9090CD6B125}">
      <dsp:nvSpPr>
        <dsp:cNvPr id="0" name=""/>
        <dsp:cNvSpPr/>
      </dsp:nvSpPr>
      <dsp:spPr>
        <a:xfrm>
          <a:off x="2698769" y="493579"/>
          <a:ext cx="1631235" cy="283107"/>
        </a:xfrm>
        <a:custGeom>
          <a:avLst/>
          <a:gdLst/>
          <a:ahLst/>
          <a:cxnLst/>
          <a:rect l="0" t="0" r="0" b="0"/>
          <a:pathLst>
            <a:path>
              <a:moveTo>
                <a:pt x="1631235" y="0"/>
              </a:moveTo>
              <a:lnTo>
                <a:pt x="1631235" y="141553"/>
              </a:lnTo>
              <a:lnTo>
                <a:pt x="0" y="141553"/>
              </a:lnTo>
              <a:lnTo>
                <a:pt x="0" y="2831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6A2D12-C78D-4CDE-BE59-C555348B5DFE}">
      <dsp:nvSpPr>
        <dsp:cNvPr id="0" name=""/>
        <dsp:cNvSpPr/>
      </dsp:nvSpPr>
      <dsp:spPr>
        <a:xfrm>
          <a:off x="2892495" y="906"/>
          <a:ext cx="2875019" cy="492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tr-TR" sz="2300" kern="1200" dirty="0" smtClean="0"/>
            <a:t>C Değişken Tipleri</a:t>
          </a:r>
          <a:endParaRPr lang="en-US" sz="2300" kern="1200" dirty="0"/>
        </a:p>
      </dsp:txBody>
      <dsp:txXfrm>
        <a:off x="2892495" y="906"/>
        <a:ext cx="2875019" cy="492673"/>
      </dsp:txXfrm>
    </dsp:sp>
    <dsp:sp modelId="{21BEC864-0DBC-434E-912A-102F64656DE7}">
      <dsp:nvSpPr>
        <dsp:cNvPr id="0" name=""/>
        <dsp:cNvSpPr/>
      </dsp:nvSpPr>
      <dsp:spPr>
        <a:xfrm>
          <a:off x="2024705" y="776686"/>
          <a:ext cx="1348128" cy="674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tr-TR" sz="2300" kern="1200" dirty="0" smtClean="0"/>
            <a:t>Birincil</a:t>
          </a:r>
          <a:endParaRPr lang="en-US" sz="2300" kern="1200" dirty="0"/>
        </a:p>
      </dsp:txBody>
      <dsp:txXfrm>
        <a:off x="2024705" y="776686"/>
        <a:ext cx="1348128" cy="674064"/>
      </dsp:txXfrm>
    </dsp:sp>
    <dsp:sp modelId="{27750198-09B5-420F-8AFD-96914B0FC38D}">
      <dsp:nvSpPr>
        <dsp:cNvPr id="0" name=""/>
        <dsp:cNvSpPr/>
      </dsp:nvSpPr>
      <dsp:spPr>
        <a:xfrm>
          <a:off x="2361737" y="1733858"/>
          <a:ext cx="1348128" cy="674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tr-TR" sz="2300" kern="1200" dirty="0" err="1" smtClean="0"/>
            <a:t>int</a:t>
          </a:r>
          <a:endParaRPr lang="en-US" sz="2300" kern="1200" dirty="0"/>
        </a:p>
      </dsp:txBody>
      <dsp:txXfrm>
        <a:off x="2361737" y="1733858"/>
        <a:ext cx="1348128" cy="674064"/>
      </dsp:txXfrm>
    </dsp:sp>
    <dsp:sp modelId="{013068C1-4B31-4D0C-A084-EB711B38661F}">
      <dsp:nvSpPr>
        <dsp:cNvPr id="0" name=""/>
        <dsp:cNvSpPr/>
      </dsp:nvSpPr>
      <dsp:spPr>
        <a:xfrm>
          <a:off x="2361737" y="2691029"/>
          <a:ext cx="1348128" cy="674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tr-TR" sz="2300" kern="1200" dirty="0" err="1" smtClean="0"/>
            <a:t>char</a:t>
          </a:r>
          <a:endParaRPr lang="en-US" sz="2300" kern="1200" dirty="0"/>
        </a:p>
      </dsp:txBody>
      <dsp:txXfrm>
        <a:off x="2361737" y="2691029"/>
        <a:ext cx="1348128" cy="674064"/>
      </dsp:txXfrm>
    </dsp:sp>
    <dsp:sp modelId="{9D116009-A020-4F58-93A2-43F8DC78C327}">
      <dsp:nvSpPr>
        <dsp:cNvPr id="0" name=""/>
        <dsp:cNvSpPr/>
      </dsp:nvSpPr>
      <dsp:spPr>
        <a:xfrm>
          <a:off x="2384588" y="3666899"/>
          <a:ext cx="1348128" cy="674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tr-TR" sz="2300" kern="1200" dirty="0" err="1" smtClean="0"/>
            <a:t>float</a:t>
          </a:r>
          <a:endParaRPr lang="en-US" sz="2300" kern="1200" dirty="0"/>
        </a:p>
      </dsp:txBody>
      <dsp:txXfrm>
        <a:off x="2384588" y="3666899"/>
        <a:ext cx="1348128" cy="674064"/>
      </dsp:txXfrm>
    </dsp:sp>
    <dsp:sp modelId="{5B15E4D3-75EB-4B24-B66B-D566CC94F777}">
      <dsp:nvSpPr>
        <dsp:cNvPr id="0" name=""/>
        <dsp:cNvSpPr/>
      </dsp:nvSpPr>
      <dsp:spPr>
        <a:xfrm>
          <a:off x="2361737" y="4605372"/>
          <a:ext cx="1348128" cy="674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tr-TR" sz="2300" kern="1200" dirty="0" err="1" smtClean="0"/>
            <a:t>double</a:t>
          </a:r>
          <a:endParaRPr lang="en-US" sz="2300" kern="1200" dirty="0"/>
        </a:p>
      </dsp:txBody>
      <dsp:txXfrm>
        <a:off x="2361737" y="4605372"/>
        <a:ext cx="1348128" cy="674064"/>
      </dsp:txXfrm>
    </dsp:sp>
    <dsp:sp modelId="{3DE1A991-DE74-44D1-BF4E-D914F948A568}">
      <dsp:nvSpPr>
        <dsp:cNvPr id="0" name=""/>
        <dsp:cNvSpPr/>
      </dsp:nvSpPr>
      <dsp:spPr>
        <a:xfrm>
          <a:off x="2361737" y="5562543"/>
          <a:ext cx="1348128" cy="674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tr-TR" sz="2300" kern="1200" dirty="0" err="1" smtClean="0"/>
            <a:t>void</a:t>
          </a:r>
          <a:endParaRPr lang="en-US" sz="2300" kern="1200" dirty="0"/>
        </a:p>
      </dsp:txBody>
      <dsp:txXfrm>
        <a:off x="2361737" y="5562543"/>
        <a:ext cx="1348128" cy="674064"/>
      </dsp:txXfrm>
    </dsp:sp>
    <dsp:sp modelId="{7AD85E1A-C97B-4373-A33A-9B00C1D11ACB}">
      <dsp:nvSpPr>
        <dsp:cNvPr id="0" name=""/>
        <dsp:cNvSpPr/>
      </dsp:nvSpPr>
      <dsp:spPr>
        <a:xfrm>
          <a:off x="3655941" y="776686"/>
          <a:ext cx="1348128" cy="674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tr-TR" sz="2300" kern="1200" dirty="0" smtClean="0"/>
            <a:t>Türetilmiş</a:t>
          </a:r>
          <a:endParaRPr lang="en-US" sz="2300" kern="1200" dirty="0"/>
        </a:p>
      </dsp:txBody>
      <dsp:txXfrm>
        <a:off x="3655941" y="776686"/>
        <a:ext cx="1348128" cy="674064"/>
      </dsp:txXfrm>
    </dsp:sp>
    <dsp:sp modelId="{5ECD27B7-C85A-486B-903B-819DB5C19B38}">
      <dsp:nvSpPr>
        <dsp:cNvPr id="0" name=""/>
        <dsp:cNvSpPr/>
      </dsp:nvSpPr>
      <dsp:spPr>
        <a:xfrm>
          <a:off x="3992973" y="1733858"/>
          <a:ext cx="1348128" cy="674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tr-TR" sz="2300" kern="1200" dirty="0" err="1" smtClean="0"/>
            <a:t>array</a:t>
          </a:r>
          <a:endParaRPr lang="en-US" sz="2300" kern="1200" dirty="0"/>
        </a:p>
      </dsp:txBody>
      <dsp:txXfrm>
        <a:off x="3992973" y="1733858"/>
        <a:ext cx="1348128" cy="674064"/>
      </dsp:txXfrm>
    </dsp:sp>
    <dsp:sp modelId="{A02F070D-C02A-4C21-9CCE-1A4FC840C5BA}">
      <dsp:nvSpPr>
        <dsp:cNvPr id="0" name=""/>
        <dsp:cNvSpPr/>
      </dsp:nvSpPr>
      <dsp:spPr>
        <a:xfrm>
          <a:off x="3992973" y="2691029"/>
          <a:ext cx="1348128" cy="674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tr-TR" sz="2300" kern="1200" dirty="0" err="1" smtClean="0"/>
            <a:t>pointer</a:t>
          </a:r>
          <a:endParaRPr lang="en-US" sz="2300" kern="1200" dirty="0"/>
        </a:p>
      </dsp:txBody>
      <dsp:txXfrm>
        <a:off x="3992973" y="2691029"/>
        <a:ext cx="1348128" cy="674064"/>
      </dsp:txXfrm>
    </dsp:sp>
    <dsp:sp modelId="{8BD4E320-317D-4CCC-B797-053A5F217C7D}">
      <dsp:nvSpPr>
        <dsp:cNvPr id="0" name=""/>
        <dsp:cNvSpPr/>
      </dsp:nvSpPr>
      <dsp:spPr>
        <a:xfrm>
          <a:off x="3992973" y="3648200"/>
          <a:ext cx="1348128" cy="674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tr-TR" sz="2300" kern="1200" dirty="0" err="1" smtClean="0"/>
            <a:t>function</a:t>
          </a:r>
          <a:endParaRPr lang="en-US" sz="2300" kern="1200" dirty="0"/>
        </a:p>
      </dsp:txBody>
      <dsp:txXfrm>
        <a:off x="3992973" y="3648200"/>
        <a:ext cx="1348128" cy="674064"/>
      </dsp:txXfrm>
    </dsp:sp>
    <dsp:sp modelId="{766A3035-B4BE-40A2-B28A-E565CC16771D}">
      <dsp:nvSpPr>
        <dsp:cNvPr id="0" name=""/>
        <dsp:cNvSpPr/>
      </dsp:nvSpPr>
      <dsp:spPr>
        <a:xfrm>
          <a:off x="5287176" y="776686"/>
          <a:ext cx="1348128" cy="674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tr-TR" sz="2300" kern="1200" dirty="0" smtClean="0"/>
            <a:t>Kullanıcı Tanımlı</a:t>
          </a:r>
          <a:endParaRPr lang="en-US" sz="2300" kern="1200" dirty="0"/>
        </a:p>
      </dsp:txBody>
      <dsp:txXfrm>
        <a:off x="5287176" y="776686"/>
        <a:ext cx="1348128" cy="674064"/>
      </dsp:txXfrm>
    </dsp:sp>
    <dsp:sp modelId="{06327BF6-8705-4818-B052-3D3F3476B162}">
      <dsp:nvSpPr>
        <dsp:cNvPr id="0" name=""/>
        <dsp:cNvSpPr/>
      </dsp:nvSpPr>
      <dsp:spPr>
        <a:xfrm>
          <a:off x="5624208" y="1733858"/>
          <a:ext cx="1348128" cy="674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tr-TR" sz="2300" kern="1200" dirty="0" err="1" smtClean="0"/>
            <a:t>struct</a:t>
          </a:r>
          <a:endParaRPr lang="en-US" sz="2300" kern="1200" dirty="0"/>
        </a:p>
      </dsp:txBody>
      <dsp:txXfrm>
        <a:off x="5624208" y="1733858"/>
        <a:ext cx="1348128" cy="674064"/>
      </dsp:txXfrm>
    </dsp:sp>
    <dsp:sp modelId="{C5683691-CD37-4C26-B2BC-ED661C70DD24}">
      <dsp:nvSpPr>
        <dsp:cNvPr id="0" name=""/>
        <dsp:cNvSpPr/>
      </dsp:nvSpPr>
      <dsp:spPr>
        <a:xfrm>
          <a:off x="5624208" y="2691029"/>
          <a:ext cx="1348128" cy="674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tr-TR" sz="2300" kern="1200" dirty="0" err="1" smtClean="0"/>
            <a:t>union</a:t>
          </a:r>
          <a:endParaRPr lang="en-US" sz="2300" kern="1200" dirty="0"/>
        </a:p>
      </dsp:txBody>
      <dsp:txXfrm>
        <a:off x="5624208" y="2691029"/>
        <a:ext cx="1348128" cy="674064"/>
      </dsp:txXfrm>
    </dsp:sp>
    <dsp:sp modelId="{57DEF853-7064-4626-BDEF-83055B63AE9C}">
      <dsp:nvSpPr>
        <dsp:cNvPr id="0" name=""/>
        <dsp:cNvSpPr/>
      </dsp:nvSpPr>
      <dsp:spPr>
        <a:xfrm>
          <a:off x="5624208" y="3648200"/>
          <a:ext cx="1348128" cy="674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tr-TR" sz="2300" kern="1200" dirty="0" err="1" smtClean="0"/>
            <a:t>enum</a:t>
          </a:r>
          <a:endParaRPr lang="en-US" sz="2300" kern="1200" dirty="0"/>
        </a:p>
      </dsp:txBody>
      <dsp:txXfrm>
        <a:off x="5624208" y="3648200"/>
        <a:ext cx="1348128" cy="67406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39802-3B88-4EA0-8D92-D9281E51B957}" type="datetimeFigureOut">
              <a:rPr lang="tr-TR" smtClean="0"/>
              <a:t>22.07.2023</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8199B-BDC2-472F-8D30-A139A34446DB}" type="slidenum">
              <a:rPr lang="tr-TR" smtClean="0"/>
              <a:t>‹#›</a:t>
            </a:fld>
            <a:endParaRPr lang="tr-TR"/>
          </a:p>
        </p:txBody>
      </p:sp>
    </p:spTree>
    <p:extLst>
      <p:ext uri="{BB962C8B-B14F-4D97-AF65-F5344CB8AC3E}">
        <p14:creationId xmlns:p14="http://schemas.microsoft.com/office/powerpoint/2010/main" val="2320623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r>
              <a:rPr lang="tr-TR" b="1" dirty="0" smtClean="0"/>
              <a:t>Selamlama / Kapak Sayfası: </a:t>
            </a:r>
            <a:r>
              <a:rPr lang="tr-TR" dirty="0" smtClean="0"/>
              <a:t>Eğitim</a:t>
            </a:r>
            <a:r>
              <a:rPr lang="tr-TR" baseline="0" dirty="0" smtClean="0"/>
              <a:t> ismi, eğitim adı güncellenir. Bu alanlar doldurulduktan sonra eğitim adı söylenir, eğitmen kendini tanıtır ve selamlama yapılır. «…eğitimine </a:t>
            </a:r>
            <a:r>
              <a:rPr lang="tr-TR" baseline="0" dirty="0" err="1" smtClean="0"/>
              <a:t>hoşgeldiniz</a:t>
            </a:r>
            <a:r>
              <a:rPr lang="tr-TR" baseline="0" dirty="0" smtClean="0"/>
              <a:t> ». </a:t>
            </a:r>
            <a:r>
              <a:rPr lang="tr-TR" dirty="0" smtClean="0"/>
              <a:t>Bu slayt üzerinde tasarımsal bir değişiklik yapılmamalıdır. Eğitime</a:t>
            </a:r>
            <a:r>
              <a:rPr lang="tr-TR" baseline="0" dirty="0" smtClean="0"/>
              <a:t> ilişkin logo eklenebilir.</a:t>
            </a:r>
            <a:r>
              <a:rPr lang="tr-TR" dirty="0" smtClean="0"/>
              <a:t> </a:t>
            </a:r>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1</a:t>
            </a:fld>
            <a:endParaRPr lang="tr-TR"/>
          </a:p>
        </p:txBody>
      </p:sp>
    </p:spTree>
    <p:extLst>
      <p:ext uri="{BB962C8B-B14F-4D97-AF65-F5344CB8AC3E}">
        <p14:creationId xmlns:p14="http://schemas.microsoft.com/office/powerpoint/2010/main" val="3437735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solidFill>
                  <a:srgbClr val="AB3034"/>
                </a:solidFill>
              </a:rPr>
              <a:t>Eğitim Kazanımları</a:t>
            </a:r>
            <a:r>
              <a:rPr lang="tr-TR" dirty="0" smtClean="0"/>
              <a:t>: Konuya uygun bir resim</a:t>
            </a:r>
            <a:r>
              <a:rPr lang="tr-TR" baseline="0" dirty="0" smtClean="0"/>
              <a:t> veya animasyon görseli ile eğitimin sonunda öğrencilerin hangi yetenekleri kazanacakları anlatılır. Neler yapabilecekleri ve neleri de yapamayacakları hakkında bilgi verilir. </a:t>
            </a:r>
            <a:r>
              <a:rPr lang="tr-TR" dirty="0" smtClean="0"/>
              <a:t>Her slayt azami</a:t>
            </a:r>
            <a:r>
              <a:rPr lang="tr-TR" baseline="0" dirty="0" smtClean="0"/>
              <a:t> 3 satırlık metin ile desteklenebilir. </a:t>
            </a:r>
            <a:r>
              <a:rPr lang="tr-TR" dirty="0" smtClean="0"/>
              <a:t>Bu slayt üzerinde değişiklik </a:t>
            </a:r>
            <a:r>
              <a:rPr lang="tr-TR" b="1" dirty="0" smtClean="0"/>
              <a:t>yapılabilir.</a:t>
            </a:r>
          </a:p>
        </p:txBody>
      </p:sp>
      <p:sp>
        <p:nvSpPr>
          <p:cNvPr id="4" name="Slayt Numarası Yer Tutucusu 3"/>
          <p:cNvSpPr>
            <a:spLocks noGrp="1"/>
          </p:cNvSpPr>
          <p:nvPr>
            <p:ph type="sldNum" sz="quarter" idx="10"/>
          </p:nvPr>
        </p:nvSpPr>
        <p:spPr/>
        <p:txBody>
          <a:bodyPr/>
          <a:lstStyle/>
          <a:p>
            <a:fld id="{9321E4BC-D821-44F3-BA3B-1C6614FB4B55}" type="slidenum">
              <a:rPr lang="tr-TR" smtClean="0"/>
              <a:t>12</a:t>
            </a:fld>
            <a:endParaRPr lang="tr-TR"/>
          </a:p>
        </p:txBody>
      </p:sp>
    </p:spTree>
    <p:extLst>
      <p:ext uri="{BB962C8B-B14F-4D97-AF65-F5344CB8AC3E}">
        <p14:creationId xmlns:p14="http://schemas.microsoft.com/office/powerpoint/2010/main" val="2472297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solidFill>
                  <a:srgbClr val="AB3034"/>
                </a:solidFill>
              </a:rPr>
              <a:t>Eğitim Özeti</a:t>
            </a:r>
            <a:r>
              <a:rPr lang="tr-TR" dirty="0" smtClean="0"/>
              <a:t>: Konuya uygun bir resim</a:t>
            </a:r>
            <a:r>
              <a:rPr lang="tr-TR" baseline="0" dirty="0" smtClean="0"/>
              <a:t> veya animasyon görseli ile eğitimin ana bölümleri ve önemli kısımları bu bölümde anlatılır. Eğitimin ilgili bölümünden görüntüler ve can alıcı bilgiler verilir. Eğitim özeti birden fazla slayttan oluşabilir. Bu amaçla bu slayt çoğaltılır. Eğitimin işleyiş şeklinde de öğrenciye bilgi verilmelidir. </a:t>
            </a:r>
            <a:r>
              <a:rPr lang="tr-TR" dirty="0" smtClean="0"/>
              <a:t>Her slayt azami</a:t>
            </a:r>
            <a:r>
              <a:rPr lang="tr-TR" baseline="0" dirty="0" smtClean="0"/>
              <a:t> 3 satırlık metin ile desteklenebilir. </a:t>
            </a:r>
            <a:r>
              <a:rPr lang="tr-TR" dirty="0" smtClean="0"/>
              <a:t>Bu slayt üzerinde değişiklik </a:t>
            </a:r>
            <a:r>
              <a:rPr lang="tr-TR" b="1" dirty="0" smtClean="0"/>
              <a:t>yapılmalıdır.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13</a:t>
            </a:fld>
            <a:endParaRPr lang="tr-TR"/>
          </a:p>
        </p:txBody>
      </p:sp>
    </p:spTree>
    <p:extLst>
      <p:ext uri="{BB962C8B-B14F-4D97-AF65-F5344CB8AC3E}">
        <p14:creationId xmlns:p14="http://schemas.microsoft.com/office/powerpoint/2010/main" val="1055798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solidFill>
                  <a:srgbClr val="AB3034"/>
                </a:solidFill>
              </a:rPr>
              <a:t>Örnek Uygulama</a:t>
            </a:r>
            <a:r>
              <a:rPr lang="tr-TR" dirty="0" smtClean="0"/>
              <a:t>: Konuya uygun bir resim</a:t>
            </a:r>
            <a:r>
              <a:rPr lang="tr-TR" baseline="0" dirty="0" smtClean="0"/>
              <a:t> veya animasyon görseli ile varsa eğitimdeki uygulamadan bahsedilir. Uygulama bölümünden görüntüler verilir. Uygulama birden fazla slayttan oluşabilir. Bu amaçla bu slayt çoğaltılır. </a:t>
            </a:r>
            <a:r>
              <a:rPr lang="tr-TR" dirty="0" smtClean="0"/>
              <a:t>Her slayt azami</a:t>
            </a:r>
            <a:r>
              <a:rPr lang="tr-TR" baseline="0" dirty="0" smtClean="0"/>
              <a:t> 3 satırlık metin ile desteklenebilir. </a:t>
            </a:r>
            <a:r>
              <a:rPr lang="tr-TR" dirty="0" smtClean="0"/>
              <a:t>Bu slayt üzerinde değişiklik </a:t>
            </a:r>
            <a:r>
              <a:rPr lang="tr-TR" b="1" dirty="0" smtClean="0"/>
              <a:t>yapılmalıdır. </a:t>
            </a:r>
            <a:r>
              <a:rPr lang="tr-TR" b="0" dirty="0" smtClean="0"/>
              <a:t>Eğer eğitime ilişkin bir uygulama yapılmayacaksa</a:t>
            </a:r>
            <a:r>
              <a:rPr lang="tr-TR" b="0" baseline="0" dirty="0" smtClean="0"/>
              <a:t>  eğitimde uygulama yapılmayacağını anlatınız veya bu sayfayı </a:t>
            </a:r>
            <a:r>
              <a:rPr lang="tr-TR" b="1" baseline="0" dirty="0" smtClean="0"/>
              <a:t>siliniz.</a:t>
            </a:r>
            <a:endParaRPr lang="tr-TR" b="1" dirty="0" smtClean="0"/>
          </a:p>
          <a:p>
            <a:pPr marL="0" marR="0" indent="0" algn="l" defTabSz="1811609" rtl="0" eaLnBrk="1" fontAlgn="auto" latinLnBrk="0" hangingPunct="1">
              <a:lnSpc>
                <a:spcPct val="100000"/>
              </a:lnSpc>
              <a:spcBef>
                <a:spcPts val="0"/>
              </a:spcBef>
              <a:spcAft>
                <a:spcPts val="0"/>
              </a:spcAft>
              <a:buClrTx/>
              <a:buSzTx/>
              <a:buFontTx/>
              <a:buNone/>
              <a:tabLst/>
              <a:defRPr/>
            </a:pPr>
            <a:endParaRPr lang="tr-TR" b="1" dirty="0" smtClean="0"/>
          </a:p>
        </p:txBody>
      </p:sp>
      <p:sp>
        <p:nvSpPr>
          <p:cNvPr id="4" name="Slayt Numarası Yer Tutucusu 3"/>
          <p:cNvSpPr>
            <a:spLocks noGrp="1"/>
          </p:cNvSpPr>
          <p:nvPr>
            <p:ph type="sldNum" sz="quarter" idx="10"/>
          </p:nvPr>
        </p:nvSpPr>
        <p:spPr/>
        <p:txBody>
          <a:bodyPr/>
          <a:lstStyle/>
          <a:p>
            <a:fld id="{9321E4BC-D821-44F3-BA3B-1C6614FB4B55}" type="slidenum">
              <a:rPr lang="tr-TR" smtClean="0"/>
              <a:t>14</a:t>
            </a:fld>
            <a:endParaRPr lang="tr-TR"/>
          </a:p>
        </p:txBody>
      </p:sp>
    </p:spTree>
    <p:extLst>
      <p:ext uri="{BB962C8B-B14F-4D97-AF65-F5344CB8AC3E}">
        <p14:creationId xmlns:p14="http://schemas.microsoft.com/office/powerpoint/2010/main" val="1754031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solidFill>
                  <a:srgbClr val="AB3034"/>
                </a:solidFill>
              </a:rPr>
              <a:t>Kaynaklar</a:t>
            </a:r>
            <a:r>
              <a:rPr lang="tr-TR" b="1" baseline="0" dirty="0" smtClean="0">
                <a:solidFill>
                  <a:srgbClr val="AB3034"/>
                </a:solidFill>
              </a:rPr>
              <a:t> / Kodlar</a:t>
            </a:r>
            <a:r>
              <a:rPr lang="tr-TR" dirty="0" smtClean="0"/>
              <a:t>: Konuya uygun bir resim</a:t>
            </a:r>
            <a:r>
              <a:rPr lang="tr-TR" baseline="0" dirty="0" smtClean="0"/>
              <a:t> veya animasyon görseli ile varsa eğitimdeki kaynaklardan ve üretilen kodların nereye konulduğu anlatılır. Kodlara öğrencinin nasıl erişeceğine dair bilgi verilir. </a:t>
            </a:r>
            <a:r>
              <a:rPr lang="tr-TR" dirty="0" smtClean="0"/>
              <a:t>Her slayt azami</a:t>
            </a:r>
            <a:r>
              <a:rPr lang="tr-TR" baseline="0" dirty="0" smtClean="0"/>
              <a:t> 3 satırlık metin ile desteklenebilir. </a:t>
            </a:r>
            <a:r>
              <a:rPr lang="tr-TR" dirty="0" smtClean="0"/>
              <a:t>Bu slayt üzerinde değişiklik </a:t>
            </a:r>
            <a:r>
              <a:rPr lang="tr-TR" b="1" dirty="0" smtClean="0"/>
              <a:t>yapılmalıdır.</a:t>
            </a:r>
          </a:p>
          <a:p>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15</a:t>
            </a:fld>
            <a:endParaRPr lang="tr-TR"/>
          </a:p>
        </p:txBody>
      </p:sp>
    </p:spTree>
    <p:extLst>
      <p:ext uri="{BB962C8B-B14F-4D97-AF65-F5344CB8AC3E}">
        <p14:creationId xmlns:p14="http://schemas.microsoft.com/office/powerpoint/2010/main" val="136434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Bölüm Kapağı: </a:t>
            </a:r>
            <a:r>
              <a:rPr lang="tr-TR" dirty="0" smtClean="0"/>
              <a:t>Eğitim </a:t>
            </a:r>
            <a:r>
              <a:rPr lang="tr-TR" dirty="0" err="1" smtClean="0"/>
              <a:t>index</a:t>
            </a:r>
            <a:r>
              <a:rPr lang="tr-TR" dirty="0" smtClean="0"/>
              <a:t> formunda belirtilen şekilde</a:t>
            </a:r>
            <a:r>
              <a:rPr lang="tr-TR" baseline="0" dirty="0" smtClean="0"/>
              <a:t> bu sayfadaki</a:t>
            </a:r>
            <a:r>
              <a:rPr lang="tr-TR" dirty="0" smtClean="0"/>
              <a:t> bölüm numarası ve bölüm adı güncellenmiştir. Selamlama</a:t>
            </a:r>
            <a:r>
              <a:rPr lang="tr-TR" baseline="0" dirty="0" smtClean="0"/>
              <a:t> yapılır ve k</a:t>
            </a:r>
            <a:r>
              <a:rPr lang="tr-TR" dirty="0" smtClean="0"/>
              <a:t>ısaca bu bölümde neler yapılacağı anlatılır.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16</a:t>
            </a:fld>
            <a:endParaRPr lang="tr-TR"/>
          </a:p>
        </p:txBody>
      </p:sp>
    </p:spTree>
    <p:extLst>
      <p:ext uri="{BB962C8B-B14F-4D97-AF65-F5344CB8AC3E}">
        <p14:creationId xmlns:p14="http://schemas.microsoft.com/office/powerpoint/2010/main" val="4139956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Bölüm Kapağı: </a:t>
            </a:r>
            <a:r>
              <a:rPr lang="tr-TR" dirty="0" smtClean="0"/>
              <a:t>Eğitim </a:t>
            </a:r>
            <a:r>
              <a:rPr lang="tr-TR" dirty="0" err="1" smtClean="0"/>
              <a:t>index</a:t>
            </a:r>
            <a:r>
              <a:rPr lang="tr-TR" dirty="0" smtClean="0"/>
              <a:t> formunda belirtilen şekilde</a:t>
            </a:r>
            <a:r>
              <a:rPr lang="tr-TR" baseline="0" dirty="0" smtClean="0"/>
              <a:t> bu sayfadaki</a:t>
            </a:r>
            <a:r>
              <a:rPr lang="tr-TR" dirty="0" smtClean="0"/>
              <a:t> bölüm numarası ve bölüm adı güncellenmiştir. Selamlama</a:t>
            </a:r>
            <a:r>
              <a:rPr lang="tr-TR" baseline="0" dirty="0" smtClean="0"/>
              <a:t> yapılır ve k</a:t>
            </a:r>
            <a:r>
              <a:rPr lang="tr-TR" dirty="0" smtClean="0"/>
              <a:t>ısaca bu bölümde neler yapılacağı anlatılır.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27</a:t>
            </a:fld>
            <a:endParaRPr lang="tr-TR"/>
          </a:p>
        </p:txBody>
      </p:sp>
    </p:spTree>
    <p:extLst>
      <p:ext uri="{BB962C8B-B14F-4D97-AF65-F5344CB8AC3E}">
        <p14:creationId xmlns:p14="http://schemas.microsoft.com/office/powerpoint/2010/main" val="4000440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Bölüm Kapağı: </a:t>
            </a:r>
            <a:r>
              <a:rPr lang="tr-TR" dirty="0" smtClean="0"/>
              <a:t>Eğitim </a:t>
            </a:r>
            <a:r>
              <a:rPr lang="tr-TR" dirty="0" err="1" smtClean="0"/>
              <a:t>index</a:t>
            </a:r>
            <a:r>
              <a:rPr lang="tr-TR" dirty="0" smtClean="0"/>
              <a:t> formunda belirtilen şekilde</a:t>
            </a:r>
            <a:r>
              <a:rPr lang="tr-TR" baseline="0" dirty="0" smtClean="0"/>
              <a:t> bu sayfadaki</a:t>
            </a:r>
            <a:r>
              <a:rPr lang="tr-TR" dirty="0" smtClean="0"/>
              <a:t> bölüm numarası ve bölüm adı güncellenmiştir. Selamlama</a:t>
            </a:r>
            <a:r>
              <a:rPr lang="tr-TR" baseline="0" dirty="0" smtClean="0"/>
              <a:t> yapılır ve k</a:t>
            </a:r>
            <a:r>
              <a:rPr lang="tr-TR" dirty="0" smtClean="0"/>
              <a:t>ısaca bu bölümde neler yapılacağı anlatılır.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38</a:t>
            </a:fld>
            <a:endParaRPr lang="tr-TR"/>
          </a:p>
        </p:txBody>
      </p:sp>
    </p:spTree>
    <p:extLst>
      <p:ext uri="{BB962C8B-B14F-4D97-AF65-F5344CB8AC3E}">
        <p14:creationId xmlns:p14="http://schemas.microsoft.com/office/powerpoint/2010/main" val="3320732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Bölüm Kapağı: </a:t>
            </a:r>
            <a:r>
              <a:rPr lang="tr-TR" dirty="0" smtClean="0"/>
              <a:t>Eğitim </a:t>
            </a:r>
            <a:r>
              <a:rPr lang="tr-TR" dirty="0" err="1" smtClean="0"/>
              <a:t>index</a:t>
            </a:r>
            <a:r>
              <a:rPr lang="tr-TR" dirty="0" smtClean="0"/>
              <a:t> formunda belirtilen şekilde</a:t>
            </a:r>
            <a:r>
              <a:rPr lang="tr-TR" baseline="0" dirty="0" smtClean="0"/>
              <a:t> bu sayfadaki</a:t>
            </a:r>
            <a:r>
              <a:rPr lang="tr-TR" dirty="0" smtClean="0"/>
              <a:t> bölüm numarası ve bölüm adı güncellenmiştir. Selamlama</a:t>
            </a:r>
            <a:r>
              <a:rPr lang="tr-TR" baseline="0" dirty="0" smtClean="0"/>
              <a:t> yapılır ve k</a:t>
            </a:r>
            <a:r>
              <a:rPr lang="tr-TR" dirty="0" smtClean="0"/>
              <a:t>ısaca bu bölümde neler yapılacağı anlatılır.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47</a:t>
            </a:fld>
            <a:endParaRPr lang="tr-TR"/>
          </a:p>
        </p:txBody>
      </p:sp>
    </p:spTree>
    <p:extLst>
      <p:ext uri="{BB962C8B-B14F-4D97-AF65-F5344CB8AC3E}">
        <p14:creationId xmlns:p14="http://schemas.microsoft.com/office/powerpoint/2010/main" val="2728139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Bölüm Kapağı: </a:t>
            </a:r>
            <a:r>
              <a:rPr lang="tr-TR" dirty="0" smtClean="0"/>
              <a:t>Eğitim </a:t>
            </a:r>
            <a:r>
              <a:rPr lang="tr-TR" dirty="0" err="1" smtClean="0"/>
              <a:t>index</a:t>
            </a:r>
            <a:r>
              <a:rPr lang="tr-TR" dirty="0" smtClean="0"/>
              <a:t> formunda belirtilen şekilde</a:t>
            </a:r>
            <a:r>
              <a:rPr lang="tr-TR" baseline="0" dirty="0" smtClean="0"/>
              <a:t> bu sayfadaki</a:t>
            </a:r>
            <a:r>
              <a:rPr lang="tr-TR" dirty="0" smtClean="0"/>
              <a:t> bölüm numarası ve bölüm adı güncellenmiştir. Selamlama</a:t>
            </a:r>
            <a:r>
              <a:rPr lang="tr-TR" baseline="0" dirty="0" smtClean="0"/>
              <a:t> yapılır ve k</a:t>
            </a:r>
            <a:r>
              <a:rPr lang="tr-TR" dirty="0" smtClean="0"/>
              <a:t>ısaca bu bölümde neler yapılacağı anlatılır.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58</a:t>
            </a:fld>
            <a:endParaRPr lang="tr-TR"/>
          </a:p>
        </p:txBody>
      </p:sp>
    </p:spTree>
    <p:extLst>
      <p:ext uri="{BB962C8B-B14F-4D97-AF65-F5344CB8AC3E}">
        <p14:creationId xmlns:p14="http://schemas.microsoft.com/office/powerpoint/2010/main" val="4034088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Bölüm Kapağı: </a:t>
            </a:r>
            <a:r>
              <a:rPr lang="tr-TR" dirty="0" smtClean="0"/>
              <a:t>Eğitim </a:t>
            </a:r>
            <a:r>
              <a:rPr lang="tr-TR" dirty="0" err="1" smtClean="0"/>
              <a:t>index</a:t>
            </a:r>
            <a:r>
              <a:rPr lang="tr-TR" dirty="0" smtClean="0"/>
              <a:t> formunda belirtilen şekilde</a:t>
            </a:r>
            <a:r>
              <a:rPr lang="tr-TR" baseline="0" dirty="0" smtClean="0"/>
              <a:t> bu sayfadaki</a:t>
            </a:r>
            <a:r>
              <a:rPr lang="tr-TR" dirty="0" smtClean="0"/>
              <a:t> bölüm numarası ve bölüm adı güncellenmiştir. Selamlama</a:t>
            </a:r>
            <a:r>
              <a:rPr lang="tr-TR" baseline="0" dirty="0" smtClean="0"/>
              <a:t> yapılır ve k</a:t>
            </a:r>
            <a:r>
              <a:rPr lang="tr-TR" dirty="0" smtClean="0"/>
              <a:t>ısaca bu bölümde neler yapılacağı anlatılır.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60</a:t>
            </a:fld>
            <a:endParaRPr lang="tr-TR"/>
          </a:p>
        </p:txBody>
      </p:sp>
    </p:spTree>
    <p:extLst>
      <p:ext uri="{BB962C8B-B14F-4D97-AF65-F5344CB8AC3E}">
        <p14:creationId xmlns:p14="http://schemas.microsoft.com/office/powerpoint/2010/main" val="99916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Bölüm Kapağı: </a:t>
            </a:r>
            <a:r>
              <a:rPr lang="tr-TR" dirty="0" smtClean="0"/>
              <a:t>Eğitim </a:t>
            </a:r>
            <a:r>
              <a:rPr lang="tr-TR" dirty="0" err="1" smtClean="0"/>
              <a:t>index</a:t>
            </a:r>
            <a:r>
              <a:rPr lang="tr-TR" dirty="0" smtClean="0"/>
              <a:t> formunda belirtilen şekilde</a:t>
            </a:r>
            <a:r>
              <a:rPr lang="tr-TR" baseline="0" dirty="0" smtClean="0"/>
              <a:t> bu sayfadaki</a:t>
            </a:r>
            <a:r>
              <a:rPr lang="tr-TR" dirty="0" smtClean="0"/>
              <a:t> bölüm numarası ve bölüm adı güncellenmiştir. Selamlama</a:t>
            </a:r>
            <a:r>
              <a:rPr lang="tr-TR" baseline="0" dirty="0" smtClean="0"/>
              <a:t> yapılır ve k</a:t>
            </a:r>
            <a:r>
              <a:rPr lang="tr-TR" dirty="0" smtClean="0"/>
              <a:t>ısaca bu bölümde neler yapılacağı anlatılır.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2</a:t>
            </a:fld>
            <a:endParaRPr lang="tr-TR"/>
          </a:p>
        </p:txBody>
      </p:sp>
    </p:spTree>
    <p:extLst>
      <p:ext uri="{BB962C8B-B14F-4D97-AF65-F5344CB8AC3E}">
        <p14:creationId xmlns:p14="http://schemas.microsoft.com/office/powerpoint/2010/main" val="3310714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Bölüm Kapağı: </a:t>
            </a:r>
            <a:r>
              <a:rPr lang="tr-TR" dirty="0" smtClean="0"/>
              <a:t>Eğitim </a:t>
            </a:r>
            <a:r>
              <a:rPr lang="tr-TR" dirty="0" err="1" smtClean="0"/>
              <a:t>index</a:t>
            </a:r>
            <a:r>
              <a:rPr lang="tr-TR" dirty="0" smtClean="0"/>
              <a:t> formunda belirtilen şekilde</a:t>
            </a:r>
            <a:r>
              <a:rPr lang="tr-TR" baseline="0" dirty="0" smtClean="0"/>
              <a:t> bu sayfadaki</a:t>
            </a:r>
            <a:r>
              <a:rPr lang="tr-TR" dirty="0" smtClean="0"/>
              <a:t> bölüm numarası ve bölüm adı güncellenmiştir. Selamlama</a:t>
            </a:r>
            <a:r>
              <a:rPr lang="tr-TR" baseline="0" dirty="0" smtClean="0"/>
              <a:t> yapılır ve k</a:t>
            </a:r>
            <a:r>
              <a:rPr lang="tr-TR" dirty="0" smtClean="0"/>
              <a:t>ısaca bu bölümde neler yapılacağı anlatılır.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62</a:t>
            </a:fld>
            <a:endParaRPr lang="tr-TR"/>
          </a:p>
        </p:txBody>
      </p:sp>
    </p:spTree>
    <p:extLst>
      <p:ext uri="{BB962C8B-B14F-4D97-AF65-F5344CB8AC3E}">
        <p14:creationId xmlns:p14="http://schemas.microsoft.com/office/powerpoint/2010/main" val="1995866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Bölüm Kapağı: </a:t>
            </a:r>
            <a:r>
              <a:rPr lang="tr-TR" dirty="0" smtClean="0"/>
              <a:t>Eğitim </a:t>
            </a:r>
            <a:r>
              <a:rPr lang="tr-TR" dirty="0" err="1" smtClean="0"/>
              <a:t>index</a:t>
            </a:r>
            <a:r>
              <a:rPr lang="tr-TR" dirty="0" smtClean="0"/>
              <a:t> formunda belirtilen şekilde</a:t>
            </a:r>
            <a:r>
              <a:rPr lang="tr-TR" baseline="0" dirty="0" smtClean="0"/>
              <a:t> bu sayfadaki</a:t>
            </a:r>
            <a:r>
              <a:rPr lang="tr-TR" dirty="0" smtClean="0"/>
              <a:t> bölüm numarası ve bölüm adı güncellenmiştir. Selamlama</a:t>
            </a:r>
            <a:r>
              <a:rPr lang="tr-TR" baseline="0" dirty="0" smtClean="0"/>
              <a:t> yapılır ve k</a:t>
            </a:r>
            <a:r>
              <a:rPr lang="tr-TR" dirty="0" smtClean="0"/>
              <a:t>ısaca bu bölümde neler yapılacağı anlatılır.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64</a:t>
            </a:fld>
            <a:endParaRPr lang="tr-TR"/>
          </a:p>
        </p:txBody>
      </p:sp>
    </p:spTree>
    <p:extLst>
      <p:ext uri="{BB962C8B-B14F-4D97-AF65-F5344CB8AC3E}">
        <p14:creationId xmlns:p14="http://schemas.microsoft.com/office/powerpoint/2010/main" val="3449026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Bölüm Kapağı: </a:t>
            </a:r>
            <a:r>
              <a:rPr lang="tr-TR" dirty="0" smtClean="0"/>
              <a:t>Eğitim </a:t>
            </a:r>
            <a:r>
              <a:rPr lang="tr-TR" dirty="0" err="1" smtClean="0"/>
              <a:t>index</a:t>
            </a:r>
            <a:r>
              <a:rPr lang="tr-TR" dirty="0" smtClean="0"/>
              <a:t> formunda belirtilen şekilde</a:t>
            </a:r>
            <a:r>
              <a:rPr lang="tr-TR" baseline="0" dirty="0" smtClean="0"/>
              <a:t> bu sayfadaki</a:t>
            </a:r>
            <a:r>
              <a:rPr lang="tr-TR" dirty="0" smtClean="0"/>
              <a:t> bölüm numarası ve bölüm adı güncellenmiştir. Selamlama</a:t>
            </a:r>
            <a:r>
              <a:rPr lang="tr-TR" baseline="0" dirty="0" smtClean="0"/>
              <a:t> yapılır ve k</a:t>
            </a:r>
            <a:r>
              <a:rPr lang="tr-TR" dirty="0" smtClean="0"/>
              <a:t>ısaca bu bölümde neler yapılacağı anlatılır.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67</a:t>
            </a:fld>
            <a:endParaRPr lang="tr-TR"/>
          </a:p>
        </p:txBody>
      </p:sp>
    </p:spTree>
    <p:extLst>
      <p:ext uri="{BB962C8B-B14F-4D97-AF65-F5344CB8AC3E}">
        <p14:creationId xmlns:p14="http://schemas.microsoft.com/office/powerpoint/2010/main" val="3532776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Bölüm Kapağı: </a:t>
            </a:r>
            <a:r>
              <a:rPr lang="tr-TR" dirty="0" smtClean="0"/>
              <a:t>Eğitim </a:t>
            </a:r>
            <a:r>
              <a:rPr lang="tr-TR" dirty="0" err="1" smtClean="0"/>
              <a:t>index</a:t>
            </a:r>
            <a:r>
              <a:rPr lang="tr-TR" dirty="0" smtClean="0"/>
              <a:t> formunda belirtilen şekilde</a:t>
            </a:r>
            <a:r>
              <a:rPr lang="tr-TR" baseline="0" dirty="0" smtClean="0"/>
              <a:t> bu sayfadaki</a:t>
            </a:r>
            <a:r>
              <a:rPr lang="tr-TR" dirty="0" smtClean="0"/>
              <a:t> bölüm numarası ve bölüm adı güncellenmiştir. Selamlama</a:t>
            </a:r>
            <a:r>
              <a:rPr lang="tr-TR" baseline="0" dirty="0" smtClean="0"/>
              <a:t> yapılır ve k</a:t>
            </a:r>
            <a:r>
              <a:rPr lang="tr-TR" dirty="0" smtClean="0"/>
              <a:t>ısaca bu bölümde neler yapılacağı anlatılır.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70</a:t>
            </a:fld>
            <a:endParaRPr lang="tr-TR"/>
          </a:p>
        </p:txBody>
      </p:sp>
    </p:spTree>
    <p:extLst>
      <p:ext uri="{BB962C8B-B14F-4D97-AF65-F5344CB8AC3E}">
        <p14:creationId xmlns:p14="http://schemas.microsoft.com/office/powerpoint/2010/main" val="2746717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Bölüm Kapağı: </a:t>
            </a:r>
            <a:r>
              <a:rPr lang="tr-TR" dirty="0" smtClean="0"/>
              <a:t>Eğitim </a:t>
            </a:r>
            <a:r>
              <a:rPr lang="tr-TR" dirty="0" err="1" smtClean="0"/>
              <a:t>index</a:t>
            </a:r>
            <a:r>
              <a:rPr lang="tr-TR" dirty="0" smtClean="0"/>
              <a:t> formunda belirtilen şekilde</a:t>
            </a:r>
            <a:r>
              <a:rPr lang="tr-TR" baseline="0" dirty="0" smtClean="0"/>
              <a:t> bu sayfadaki</a:t>
            </a:r>
            <a:r>
              <a:rPr lang="tr-TR" dirty="0" smtClean="0"/>
              <a:t> bölüm numarası ve bölüm adı güncellenmiştir. Selamlama</a:t>
            </a:r>
            <a:r>
              <a:rPr lang="tr-TR" baseline="0" dirty="0" smtClean="0"/>
              <a:t> yapılır ve k</a:t>
            </a:r>
            <a:r>
              <a:rPr lang="tr-TR" dirty="0" smtClean="0"/>
              <a:t>ısaca bu bölümde neler yapılacağı anlatılır.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72</a:t>
            </a:fld>
            <a:endParaRPr lang="tr-TR"/>
          </a:p>
        </p:txBody>
      </p:sp>
    </p:spTree>
    <p:extLst>
      <p:ext uri="{BB962C8B-B14F-4D97-AF65-F5344CB8AC3E}">
        <p14:creationId xmlns:p14="http://schemas.microsoft.com/office/powerpoint/2010/main" val="948475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Bölüm Kapağı: </a:t>
            </a:r>
            <a:r>
              <a:rPr lang="tr-TR" dirty="0" smtClean="0"/>
              <a:t>Eğitim </a:t>
            </a:r>
            <a:r>
              <a:rPr lang="tr-TR" dirty="0" err="1" smtClean="0"/>
              <a:t>index</a:t>
            </a:r>
            <a:r>
              <a:rPr lang="tr-TR" dirty="0" smtClean="0"/>
              <a:t> formunda belirtilen şekilde</a:t>
            </a:r>
            <a:r>
              <a:rPr lang="tr-TR" baseline="0" dirty="0" smtClean="0"/>
              <a:t> bu sayfadaki</a:t>
            </a:r>
            <a:r>
              <a:rPr lang="tr-TR" dirty="0" smtClean="0"/>
              <a:t> bölüm numarası ve bölüm adı güncellenmiştir. Selamlama</a:t>
            </a:r>
            <a:r>
              <a:rPr lang="tr-TR" baseline="0" dirty="0" smtClean="0"/>
              <a:t> yapılır ve k</a:t>
            </a:r>
            <a:r>
              <a:rPr lang="tr-TR" dirty="0" smtClean="0"/>
              <a:t>ısaca bu bölümde neler yapılacağı anlatılır.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82</a:t>
            </a:fld>
            <a:endParaRPr lang="tr-TR"/>
          </a:p>
        </p:txBody>
      </p:sp>
    </p:spTree>
    <p:extLst>
      <p:ext uri="{BB962C8B-B14F-4D97-AF65-F5344CB8AC3E}">
        <p14:creationId xmlns:p14="http://schemas.microsoft.com/office/powerpoint/2010/main" val="1864808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Bölüm Kapağı: </a:t>
            </a:r>
            <a:r>
              <a:rPr lang="tr-TR" dirty="0" smtClean="0"/>
              <a:t>Eğitim </a:t>
            </a:r>
            <a:r>
              <a:rPr lang="tr-TR" dirty="0" err="1" smtClean="0"/>
              <a:t>index</a:t>
            </a:r>
            <a:r>
              <a:rPr lang="tr-TR" dirty="0" smtClean="0"/>
              <a:t> formunda belirtilen şekilde</a:t>
            </a:r>
            <a:r>
              <a:rPr lang="tr-TR" baseline="0" dirty="0" smtClean="0"/>
              <a:t> bu sayfadaki</a:t>
            </a:r>
            <a:r>
              <a:rPr lang="tr-TR" dirty="0" smtClean="0"/>
              <a:t> bölüm numarası ve bölüm adı güncellenmiştir. Selamlama</a:t>
            </a:r>
            <a:r>
              <a:rPr lang="tr-TR" baseline="0" dirty="0" smtClean="0"/>
              <a:t> yapılır ve k</a:t>
            </a:r>
            <a:r>
              <a:rPr lang="tr-TR" dirty="0" smtClean="0"/>
              <a:t>ısaca bu bölümde neler yapılacağı anlatılır.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87</a:t>
            </a:fld>
            <a:endParaRPr lang="tr-TR"/>
          </a:p>
        </p:txBody>
      </p:sp>
    </p:spTree>
    <p:extLst>
      <p:ext uri="{BB962C8B-B14F-4D97-AF65-F5344CB8AC3E}">
        <p14:creationId xmlns:p14="http://schemas.microsoft.com/office/powerpoint/2010/main" val="2351173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Bölüm Kapağı: </a:t>
            </a:r>
            <a:r>
              <a:rPr lang="tr-TR" dirty="0" smtClean="0"/>
              <a:t>Eğitim </a:t>
            </a:r>
            <a:r>
              <a:rPr lang="tr-TR" dirty="0" err="1" smtClean="0"/>
              <a:t>index</a:t>
            </a:r>
            <a:r>
              <a:rPr lang="tr-TR" dirty="0" smtClean="0"/>
              <a:t> formunda belirtilen şekilde</a:t>
            </a:r>
            <a:r>
              <a:rPr lang="tr-TR" baseline="0" dirty="0" smtClean="0"/>
              <a:t> bu sayfadaki</a:t>
            </a:r>
            <a:r>
              <a:rPr lang="tr-TR" dirty="0" smtClean="0"/>
              <a:t> bölüm numarası ve bölüm adı güncellenmiştir. Selamlama</a:t>
            </a:r>
            <a:r>
              <a:rPr lang="tr-TR" baseline="0" dirty="0" smtClean="0"/>
              <a:t> yapılır ve k</a:t>
            </a:r>
            <a:r>
              <a:rPr lang="tr-TR" dirty="0" smtClean="0"/>
              <a:t>ısaca bu bölümde neler yapılacağı anlatılır.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89</a:t>
            </a:fld>
            <a:endParaRPr lang="tr-TR"/>
          </a:p>
        </p:txBody>
      </p:sp>
    </p:spTree>
    <p:extLst>
      <p:ext uri="{BB962C8B-B14F-4D97-AF65-F5344CB8AC3E}">
        <p14:creationId xmlns:p14="http://schemas.microsoft.com/office/powerpoint/2010/main" val="2977833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Bölüm Kapağı: </a:t>
            </a:r>
            <a:r>
              <a:rPr lang="tr-TR" dirty="0" smtClean="0"/>
              <a:t>Eğitim </a:t>
            </a:r>
            <a:r>
              <a:rPr lang="tr-TR" dirty="0" err="1" smtClean="0"/>
              <a:t>index</a:t>
            </a:r>
            <a:r>
              <a:rPr lang="tr-TR" dirty="0" smtClean="0"/>
              <a:t> formunda belirtilen şekilde</a:t>
            </a:r>
            <a:r>
              <a:rPr lang="tr-TR" baseline="0" dirty="0" smtClean="0"/>
              <a:t> bu sayfadaki</a:t>
            </a:r>
            <a:r>
              <a:rPr lang="tr-TR" dirty="0" smtClean="0"/>
              <a:t> bölüm numarası ve bölüm adı güncellenmiştir. Selamlama</a:t>
            </a:r>
            <a:r>
              <a:rPr lang="tr-TR" baseline="0" dirty="0" smtClean="0"/>
              <a:t> yapılır ve k</a:t>
            </a:r>
            <a:r>
              <a:rPr lang="tr-TR" dirty="0" smtClean="0"/>
              <a:t>ısaca bu bölümde neler yapılacağı anlatılır.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91</a:t>
            </a:fld>
            <a:endParaRPr lang="tr-TR"/>
          </a:p>
        </p:txBody>
      </p:sp>
    </p:spTree>
    <p:extLst>
      <p:ext uri="{BB962C8B-B14F-4D97-AF65-F5344CB8AC3E}">
        <p14:creationId xmlns:p14="http://schemas.microsoft.com/office/powerpoint/2010/main" val="3322901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Eğitimin Açıklaması: </a:t>
            </a:r>
            <a:r>
              <a:rPr lang="tr-TR" dirty="0" smtClean="0"/>
              <a:t>Bu slayt üzerinde değişiklik </a:t>
            </a:r>
            <a:r>
              <a:rPr lang="tr-TR" b="1" dirty="0" smtClean="0"/>
              <a:t>yapılmalıdır</a:t>
            </a:r>
            <a:r>
              <a:rPr lang="tr-TR" b="1" smtClean="0"/>
              <a:t>.</a:t>
            </a:r>
            <a:r>
              <a:rPr lang="tr-TR" smtClean="0"/>
              <a:t> İlk olarak Başlık güncellenir. Konuya </a:t>
            </a:r>
            <a:r>
              <a:rPr lang="tr-TR" dirty="0" smtClean="0"/>
              <a:t>uygun bir resim</a:t>
            </a:r>
            <a:r>
              <a:rPr lang="tr-TR" baseline="0" dirty="0" smtClean="0"/>
              <a:t> veya animasyon görseli ile eğitimin ne olduğu anlatılır.</a:t>
            </a:r>
            <a:r>
              <a:rPr lang="tr-TR" dirty="0" smtClean="0"/>
              <a:t> Her slayt azami</a:t>
            </a:r>
            <a:r>
              <a:rPr lang="tr-TR" baseline="0" dirty="0" smtClean="0"/>
              <a:t> 3 satırlık metin ile desteklenebilir.</a:t>
            </a:r>
            <a:endParaRPr lang="tr-TR" dirty="0" smtClean="0"/>
          </a:p>
        </p:txBody>
      </p:sp>
      <p:sp>
        <p:nvSpPr>
          <p:cNvPr id="4" name="Slayt Numarası Yer Tutucusu 3"/>
          <p:cNvSpPr>
            <a:spLocks noGrp="1"/>
          </p:cNvSpPr>
          <p:nvPr>
            <p:ph type="sldNum" sz="quarter" idx="10"/>
          </p:nvPr>
        </p:nvSpPr>
        <p:spPr/>
        <p:txBody>
          <a:bodyPr/>
          <a:lstStyle/>
          <a:p>
            <a:fld id="{9321E4BC-D821-44F3-BA3B-1C6614FB4B55}" type="slidenum">
              <a:rPr lang="tr-TR" smtClean="0"/>
              <a:t>5</a:t>
            </a:fld>
            <a:endParaRPr lang="tr-TR"/>
          </a:p>
        </p:txBody>
      </p:sp>
    </p:spTree>
    <p:extLst>
      <p:ext uri="{BB962C8B-B14F-4D97-AF65-F5344CB8AC3E}">
        <p14:creationId xmlns:p14="http://schemas.microsoft.com/office/powerpoint/2010/main" val="1083154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Amaç / Hedef: </a:t>
            </a:r>
            <a:r>
              <a:rPr lang="tr-TR" dirty="0" smtClean="0"/>
              <a:t>Konuya uygun bir resim</a:t>
            </a:r>
            <a:r>
              <a:rPr lang="tr-TR" baseline="0" dirty="0" smtClean="0"/>
              <a:t> veya animasyon görseli ile </a:t>
            </a:r>
            <a:r>
              <a:rPr lang="tr-TR" baseline="0" smtClean="0"/>
              <a:t>eğitimin hedefi/amacı </a:t>
            </a:r>
            <a:r>
              <a:rPr lang="tr-TR" baseline="0" dirty="0" smtClean="0"/>
              <a:t>anlatılır.</a:t>
            </a:r>
            <a:r>
              <a:rPr lang="tr-TR" dirty="0" smtClean="0"/>
              <a:t> Her slayt azami</a:t>
            </a:r>
            <a:r>
              <a:rPr lang="tr-TR" baseline="0" dirty="0" smtClean="0"/>
              <a:t> 3 satırlık metin ile desteklenebilir. </a:t>
            </a:r>
            <a:r>
              <a:rPr lang="tr-TR" dirty="0" smtClean="0"/>
              <a:t>Bu slayt üzerinde değişiklik </a:t>
            </a:r>
            <a:r>
              <a:rPr lang="tr-TR" b="1" dirty="0" smtClean="0"/>
              <a:t>yapılabilir. </a:t>
            </a:r>
          </a:p>
        </p:txBody>
      </p:sp>
      <p:sp>
        <p:nvSpPr>
          <p:cNvPr id="4" name="Slayt Numarası Yer Tutucusu 3"/>
          <p:cNvSpPr>
            <a:spLocks noGrp="1"/>
          </p:cNvSpPr>
          <p:nvPr>
            <p:ph type="sldNum" sz="quarter" idx="10"/>
          </p:nvPr>
        </p:nvSpPr>
        <p:spPr/>
        <p:txBody>
          <a:bodyPr/>
          <a:lstStyle/>
          <a:p>
            <a:fld id="{9321E4BC-D821-44F3-BA3B-1C6614FB4B55}" type="slidenum">
              <a:rPr lang="tr-TR" smtClean="0"/>
              <a:t>6</a:t>
            </a:fld>
            <a:endParaRPr lang="tr-TR"/>
          </a:p>
        </p:txBody>
      </p:sp>
    </p:spTree>
    <p:extLst>
      <p:ext uri="{BB962C8B-B14F-4D97-AF65-F5344CB8AC3E}">
        <p14:creationId xmlns:p14="http://schemas.microsoft.com/office/powerpoint/2010/main" val="2006642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1" dirty="0" smtClean="0"/>
              <a:t>Seviye / Nitelik: </a:t>
            </a:r>
            <a:r>
              <a:rPr lang="tr-TR" dirty="0" smtClean="0"/>
              <a:t>Konuya uygun bir resim</a:t>
            </a:r>
            <a:r>
              <a:rPr lang="tr-TR" baseline="0" dirty="0" smtClean="0"/>
              <a:t> veya animasyon görseli ile eğitimin </a:t>
            </a:r>
            <a:r>
              <a:rPr lang="tr-TR" dirty="0" smtClean="0"/>
              <a:t>giriş / ileri seviyesi olduğu anlatılır. Eğitim içerisinde yapılandırma / uygulama / kodlama olup olmayacağı söylenir. Her slayt azami</a:t>
            </a:r>
            <a:r>
              <a:rPr lang="tr-TR" baseline="0" dirty="0" smtClean="0"/>
              <a:t> 3 satırlık metin ile desteklenebilir. </a:t>
            </a:r>
            <a:r>
              <a:rPr lang="tr-TR" dirty="0" smtClean="0"/>
              <a:t>Bu slayt üzerinde değişiklik </a:t>
            </a:r>
            <a:r>
              <a:rPr lang="tr-TR" b="1" dirty="0" smtClean="0"/>
              <a:t>yapılabilir. </a:t>
            </a:r>
            <a:endParaRPr lang="tr-TR" b="1"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7</a:t>
            </a:fld>
            <a:endParaRPr lang="tr-TR"/>
          </a:p>
        </p:txBody>
      </p:sp>
    </p:spTree>
    <p:extLst>
      <p:ext uri="{BB962C8B-B14F-4D97-AF65-F5344CB8AC3E}">
        <p14:creationId xmlns:p14="http://schemas.microsoft.com/office/powerpoint/2010/main" val="2450026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Hedef Kitle: </a:t>
            </a:r>
            <a:r>
              <a:rPr lang="tr-TR" dirty="0" smtClean="0"/>
              <a:t>Konuya uygun bir resim</a:t>
            </a:r>
            <a:r>
              <a:rPr lang="tr-TR" baseline="0" dirty="0" smtClean="0"/>
              <a:t> veya animasyon görseli ile eğitimin </a:t>
            </a:r>
            <a:r>
              <a:rPr lang="tr-TR" dirty="0" smtClean="0"/>
              <a:t>kimler için uygun olduğu anlatılır. Uygun </a:t>
            </a:r>
            <a:r>
              <a:rPr lang="tr-TR" smtClean="0"/>
              <a:t>olan lise-üniversite </a:t>
            </a:r>
            <a:r>
              <a:rPr lang="tr-TR" baseline="0" smtClean="0"/>
              <a:t>bölümleri (Bilgisayar Müh., İşletme vb.), </a:t>
            </a:r>
            <a:r>
              <a:rPr lang="tr-TR" baseline="0" dirty="0" smtClean="0"/>
              <a:t>eğitim seviyeleri (lise, üniversite vb.)</a:t>
            </a:r>
            <a:r>
              <a:rPr lang="tr-TR" dirty="0" smtClean="0"/>
              <a:t> söylenir. Her slayt azami</a:t>
            </a:r>
            <a:r>
              <a:rPr lang="tr-TR" baseline="0" dirty="0" smtClean="0"/>
              <a:t> 3 satırlık metin ile desteklenebilir. </a:t>
            </a:r>
            <a:r>
              <a:rPr lang="tr-TR" dirty="0" smtClean="0"/>
              <a:t>Bu slayt üzerinde değişiklik </a:t>
            </a:r>
            <a:r>
              <a:rPr lang="tr-TR" b="1" dirty="0" smtClean="0"/>
              <a:t>yapılabilir. </a:t>
            </a:r>
          </a:p>
          <a:p>
            <a:endParaRPr lang="tr-TR" dirty="0"/>
          </a:p>
        </p:txBody>
      </p:sp>
      <p:sp>
        <p:nvSpPr>
          <p:cNvPr id="4" name="Slayt Numarası Yer Tutucusu 3"/>
          <p:cNvSpPr>
            <a:spLocks noGrp="1"/>
          </p:cNvSpPr>
          <p:nvPr>
            <p:ph type="sldNum" sz="quarter" idx="10"/>
          </p:nvPr>
        </p:nvSpPr>
        <p:spPr/>
        <p:txBody>
          <a:bodyPr/>
          <a:lstStyle/>
          <a:p>
            <a:fld id="{9321E4BC-D821-44F3-BA3B-1C6614FB4B55}" type="slidenum">
              <a:rPr lang="tr-TR" smtClean="0"/>
              <a:t>8</a:t>
            </a:fld>
            <a:endParaRPr lang="tr-TR"/>
          </a:p>
        </p:txBody>
      </p:sp>
    </p:spTree>
    <p:extLst>
      <p:ext uri="{BB962C8B-B14F-4D97-AF65-F5344CB8AC3E}">
        <p14:creationId xmlns:p14="http://schemas.microsoft.com/office/powerpoint/2010/main" val="3803655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Ön Koşul: </a:t>
            </a:r>
            <a:r>
              <a:rPr lang="tr-TR" dirty="0" smtClean="0"/>
              <a:t>Konuya uygun bir resim</a:t>
            </a:r>
            <a:r>
              <a:rPr lang="tr-TR" baseline="0" dirty="0" smtClean="0"/>
              <a:t> veya animasyon görseli ile eğitimin </a:t>
            </a:r>
            <a:r>
              <a:rPr lang="tr-TR" dirty="0" smtClean="0"/>
              <a:t>öncesinde alınması</a:t>
            </a:r>
            <a:r>
              <a:rPr lang="tr-TR" baseline="0" dirty="0" smtClean="0"/>
              <a:t> gereken eğitimler ve bilinmesi gereken konular</a:t>
            </a:r>
            <a:r>
              <a:rPr lang="tr-TR" dirty="0" smtClean="0"/>
              <a:t> anlatılır. Ön koşullar içinde olan BTK Akademi eğitimlerine referans verilebilir. Her slayt azami</a:t>
            </a:r>
            <a:r>
              <a:rPr lang="tr-TR" baseline="0" dirty="0" smtClean="0"/>
              <a:t> 3 satırlık metin ile desteklenebilir. </a:t>
            </a:r>
            <a:r>
              <a:rPr lang="tr-TR" dirty="0" smtClean="0"/>
              <a:t>Bu slayt üzerinde değişiklik </a:t>
            </a:r>
            <a:r>
              <a:rPr lang="tr-TR" b="1" dirty="0" smtClean="0"/>
              <a:t>yapılabilir. </a:t>
            </a:r>
          </a:p>
        </p:txBody>
      </p:sp>
      <p:sp>
        <p:nvSpPr>
          <p:cNvPr id="4" name="Slayt Numarası Yer Tutucusu 3"/>
          <p:cNvSpPr>
            <a:spLocks noGrp="1"/>
          </p:cNvSpPr>
          <p:nvPr>
            <p:ph type="sldNum" sz="quarter" idx="10"/>
          </p:nvPr>
        </p:nvSpPr>
        <p:spPr/>
        <p:txBody>
          <a:bodyPr/>
          <a:lstStyle/>
          <a:p>
            <a:fld id="{9321E4BC-D821-44F3-BA3B-1C6614FB4B55}" type="slidenum">
              <a:rPr lang="tr-TR" smtClean="0"/>
              <a:t>9</a:t>
            </a:fld>
            <a:endParaRPr lang="tr-TR"/>
          </a:p>
        </p:txBody>
      </p:sp>
    </p:spTree>
    <p:extLst>
      <p:ext uri="{BB962C8B-B14F-4D97-AF65-F5344CB8AC3E}">
        <p14:creationId xmlns:p14="http://schemas.microsoft.com/office/powerpoint/2010/main" val="4132786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t>Kullanılan Yazılım / Araç Gereç: </a:t>
            </a:r>
            <a:r>
              <a:rPr lang="tr-TR" dirty="0" smtClean="0"/>
              <a:t>Konuya uygun bir resim</a:t>
            </a:r>
            <a:r>
              <a:rPr lang="tr-TR" baseline="0" dirty="0" smtClean="0"/>
              <a:t> veya animasyon görseli ile eğitimde ku</a:t>
            </a:r>
            <a:r>
              <a:rPr lang="tr-TR" dirty="0" smtClean="0"/>
              <a:t>llanılan yazılım</a:t>
            </a:r>
            <a:r>
              <a:rPr lang="tr-TR" baseline="0" dirty="0" smtClean="0"/>
              <a:t> vb. araç gereç hakkında bilgi verilir. Araçların ismi ,ikonu bu sayfaya konulur. </a:t>
            </a:r>
            <a:r>
              <a:rPr lang="tr-TR" dirty="0" smtClean="0"/>
              <a:t>Her slayt azami</a:t>
            </a:r>
            <a:r>
              <a:rPr lang="tr-TR" baseline="0" dirty="0" smtClean="0"/>
              <a:t> 3 satırlık metin ile desteklenebilir. </a:t>
            </a:r>
            <a:r>
              <a:rPr lang="tr-TR" dirty="0" smtClean="0"/>
              <a:t>Bu slayt üzerinde değişiklik </a:t>
            </a:r>
            <a:r>
              <a:rPr lang="tr-TR" b="1" dirty="0" smtClean="0"/>
              <a:t>yapılabilir.</a:t>
            </a:r>
          </a:p>
        </p:txBody>
      </p:sp>
      <p:sp>
        <p:nvSpPr>
          <p:cNvPr id="4" name="Slayt Numarası Yer Tutucusu 3"/>
          <p:cNvSpPr>
            <a:spLocks noGrp="1"/>
          </p:cNvSpPr>
          <p:nvPr>
            <p:ph type="sldNum" sz="quarter" idx="10"/>
          </p:nvPr>
        </p:nvSpPr>
        <p:spPr/>
        <p:txBody>
          <a:bodyPr/>
          <a:lstStyle/>
          <a:p>
            <a:fld id="{9321E4BC-D821-44F3-BA3B-1C6614FB4B55}" type="slidenum">
              <a:rPr lang="tr-TR" smtClean="0"/>
              <a:t>10</a:t>
            </a:fld>
            <a:endParaRPr lang="tr-TR"/>
          </a:p>
        </p:txBody>
      </p:sp>
    </p:spTree>
    <p:extLst>
      <p:ext uri="{BB962C8B-B14F-4D97-AF65-F5344CB8AC3E}">
        <p14:creationId xmlns:p14="http://schemas.microsoft.com/office/powerpoint/2010/main" val="1482595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dirty="0" smtClean="0">
                <a:solidFill>
                  <a:srgbClr val="AB3034"/>
                </a:solidFill>
              </a:rPr>
              <a:t>Sıkça Sorulan Sorular &amp; Cevapları</a:t>
            </a:r>
            <a:r>
              <a:rPr lang="tr-TR" dirty="0" smtClean="0"/>
              <a:t>: Konuya uygun bir resim</a:t>
            </a:r>
            <a:r>
              <a:rPr lang="tr-TR" baseline="0" dirty="0" smtClean="0"/>
              <a:t> veya animasyon görseli ile </a:t>
            </a:r>
            <a:r>
              <a:rPr lang="tr-TR" b="1" baseline="0" dirty="0" smtClean="0"/>
              <a:t>eğitim</a:t>
            </a:r>
            <a:r>
              <a:rPr lang="tr-TR" baseline="0" dirty="0" smtClean="0"/>
              <a:t> ile ilgili çok merak edilen ve sık sorulan soru varsa burada bilgi verilir. Araçların ismi ,ikonu bu sayfaya konulur. </a:t>
            </a:r>
            <a:r>
              <a:rPr lang="tr-TR" dirty="0" smtClean="0"/>
              <a:t>Her slayt azami</a:t>
            </a:r>
            <a:r>
              <a:rPr lang="tr-TR" baseline="0" dirty="0" smtClean="0"/>
              <a:t> 3 satırlık metin ile desteklenebilir. Bu slayt başlığı sorulan soruya göre değiştirilmelidir. </a:t>
            </a:r>
            <a:r>
              <a:rPr lang="tr-TR" dirty="0" smtClean="0"/>
              <a:t>Bu slayt üzerinde </a:t>
            </a:r>
            <a:r>
              <a:rPr lang="tr-TR" b="1" dirty="0" smtClean="0"/>
              <a:t>değişiklik yapılmalıdır. </a:t>
            </a:r>
            <a:r>
              <a:rPr lang="tr-TR" b="0" dirty="0" smtClean="0"/>
              <a:t>Eğer eğitime ilişkin çok</a:t>
            </a:r>
            <a:r>
              <a:rPr lang="tr-TR" b="0" baseline="0" dirty="0" smtClean="0"/>
              <a:t> merak edilen ve sık sorulan bir soru yoksa bu sayfayı </a:t>
            </a:r>
            <a:r>
              <a:rPr lang="tr-TR" b="1" baseline="0" dirty="0" smtClean="0"/>
              <a:t>siliniz.</a:t>
            </a:r>
            <a:endParaRPr lang="tr-TR" b="1" dirty="0" smtClean="0"/>
          </a:p>
        </p:txBody>
      </p:sp>
      <p:sp>
        <p:nvSpPr>
          <p:cNvPr id="4" name="Slayt Numarası Yer Tutucusu 3"/>
          <p:cNvSpPr>
            <a:spLocks noGrp="1"/>
          </p:cNvSpPr>
          <p:nvPr>
            <p:ph type="sldNum" sz="quarter" idx="10"/>
          </p:nvPr>
        </p:nvSpPr>
        <p:spPr/>
        <p:txBody>
          <a:bodyPr/>
          <a:lstStyle/>
          <a:p>
            <a:fld id="{9321E4BC-D821-44F3-BA3B-1C6614FB4B55}" type="slidenum">
              <a:rPr lang="tr-TR" smtClean="0"/>
              <a:t>11</a:t>
            </a:fld>
            <a:endParaRPr lang="tr-TR"/>
          </a:p>
        </p:txBody>
      </p:sp>
    </p:spTree>
    <p:extLst>
      <p:ext uri="{BB962C8B-B14F-4D97-AF65-F5344CB8AC3E}">
        <p14:creationId xmlns:p14="http://schemas.microsoft.com/office/powerpoint/2010/main" val="2175630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D9A2B562-AD10-4C4F-B49B-9C805B3D7A7C}" type="datetimeFigureOut">
              <a:rPr lang="tr-TR" smtClean="0"/>
              <a:t>22.07.2023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383655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9A2B562-AD10-4C4F-B49B-9C805B3D7A7C}" type="datetimeFigureOut">
              <a:rPr lang="tr-TR" smtClean="0"/>
              <a:t>22.07.2023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24438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9A2B562-AD10-4C4F-B49B-9C805B3D7A7C}" type="datetimeFigureOut">
              <a:rPr lang="tr-TR" smtClean="0"/>
              <a:t>22.07.2023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325776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9A2B562-AD10-4C4F-B49B-9C805B3D7A7C}" type="datetimeFigureOut">
              <a:rPr lang="tr-TR" smtClean="0"/>
              <a:t>22.07.2023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231163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D9A2B562-AD10-4C4F-B49B-9C805B3D7A7C}" type="datetimeFigureOut">
              <a:rPr lang="tr-TR" smtClean="0"/>
              <a:t>22.07.2023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277148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D9A2B562-AD10-4C4F-B49B-9C805B3D7A7C}" type="datetimeFigureOut">
              <a:rPr lang="tr-TR" smtClean="0"/>
              <a:t>22.07.2023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82630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D9A2B562-AD10-4C4F-B49B-9C805B3D7A7C}" type="datetimeFigureOut">
              <a:rPr lang="tr-TR" smtClean="0"/>
              <a:t>22.07.2023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46439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D9A2B562-AD10-4C4F-B49B-9C805B3D7A7C}" type="datetimeFigureOut">
              <a:rPr lang="tr-TR" smtClean="0"/>
              <a:t>22.07.2023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357069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9A2B562-AD10-4C4F-B49B-9C805B3D7A7C}" type="datetimeFigureOut">
              <a:rPr lang="tr-TR" smtClean="0"/>
              <a:t>22.07.2023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22241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D9A2B562-AD10-4C4F-B49B-9C805B3D7A7C}" type="datetimeFigureOut">
              <a:rPr lang="tr-TR" smtClean="0"/>
              <a:t>22.07.2023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58469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D9A2B562-AD10-4C4F-B49B-9C805B3D7A7C}" type="datetimeFigureOut">
              <a:rPr lang="tr-TR" smtClean="0"/>
              <a:t>22.07.2023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053F80-C90B-4C40-AD92-CAE29610FA4B}" type="slidenum">
              <a:rPr lang="tr-TR" smtClean="0"/>
              <a:t>‹#›</a:t>
            </a:fld>
            <a:endParaRPr lang="tr-TR"/>
          </a:p>
        </p:txBody>
      </p:sp>
    </p:spTree>
    <p:extLst>
      <p:ext uri="{BB962C8B-B14F-4D97-AF65-F5344CB8AC3E}">
        <p14:creationId xmlns:p14="http://schemas.microsoft.com/office/powerpoint/2010/main" val="133699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2B562-AD10-4C4F-B49B-9C805B3D7A7C}" type="datetimeFigureOut">
              <a:rPr lang="tr-TR" smtClean="0"/>
              <a:t>22.07.2023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53F80-C90B-4C40-AD92-CAE29610FA4B}" type="slidenum">
              <a:rPr lang="tr-TR" smtClean="0"/>
              <a:t>‹#›</a:t>
            </a:fld>
            <a:endParaRPr lang="tr-TR"/>
          </a:p>
        </p:txBody>
      </p:sp>
    </p:spTree>
    <p:extLst>
      <p:ext uri="{BB962C8B-B14F-4D97-AF65-F5344CB8AC3E}">
        <p14:creationId xmlns:p14="http://schemas.microsoft.com/office/powerpoint/2010/main" val="1304875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Metin kutusu 79"/>
          <p:cNvSpPr txBox="1"/>
          <p:nvPr/>
        </p:nvSpPr>
        <p:spPr>
          <a:xfrm>
            <a:off x="6514434" y="5094401"/>
            <a:ext cx="4891964" cy="460790"/>
          </a:xfrm>
          <a:prstGeom prst="rect">
            <a:avLst/>
          </a:prstGeom>
          <a:noFill/>
        </p:spPr>
        <p:txBody>
          <a:bodyPr wrap="square" lIns="90575" tIns="45287" rIns="90575" bIns="45287" rtlCol="0">
            <a:spAutoFit/>
          </a:bodyPr>
          <a:lstStyle/>
          <a:p>
            <a:pPr algn="r"/>
            <a:r>
              <a:rPr lang="tr-TR" sz="2400" b="1" dirty="0" smtClean="0">
                <a:solidFill>
                  <a:schemeClr val="tx1">
                    <a:lumMod val="85000"/>
                    <a:lumOff val="15000"/>
                  </a:schemeClr>
                </a:solidFill>
                <a:latin typeface="+mj-lt"/>
                <a:ea typeface="Segoe UI Historic" panose="020B0502040204020203" pitchFamily="34" charset="0"/>
                <a:cs typeface="Segoe UI Light" panose="020B0502040204020203" pitchFamily="34" charset="0"/>
              </a:rPr>
              <a:t>A. Egemen YILMAZ; Prof. Dr.</a:t>
            </a:r>
            <a:endParaRPr lang="tr-TR" sz="2400" b="1" dirty="0">
              <a:solidFill>
                <a:schemeClr val="tx1">
                  <a:lumMod val="85000"/>
                  <a:lumOff val="15000"/>
                </a:schemeClr>
              </a:solidFill>
              <a:latin typeface="+mj-lt"/>
              <a:ea typeface="Segoe UI Historic" panose="020B0502040204020203" pitchFamily="34" charset="0"/>
              <a:cs typeface="Segoe UI Light" panose="020B0502040204020203" pitchFamily="34" charset="0"/>
            </a:endParaRPr>
          </a:p>
        </p:txBody>
      </p:sp>
      <p:sp>
        <p:nvSpPr>
          <p:cNvPr id="81" name="Metin kutusu 80"/>
          <p:cNvSpPr txBox="1"/>
          <p:nvPr/>
        </p:nvSpPr>
        <p:spPr>
          <a:xfrm>
            <a:off x="6662360" y="3854031"/>
            <a:ext cx="4744038" cy="707012"/>
          </a:xfrm>
          <a:prstGeom prst="rect">
            <a:avLst/>
          </a:prstGeom>
          <a:noFill/>
        </p:spPr>
        <p:txBody>
          <a:bodyPr wrap="square" lIns="90575" tIns="45287" rIns="90575" bIns="45287" rtlCol="0">
            <a:spAutoFit/>
          </a:bodyPr>
          <a:lstStyle/>
          <a:p>
            <a:pPr algn="r"/>
            <a:r>
              <a:rPr lang="tr-TR" sz="4000" b="1" dirty="0" smtClean="0">
                <a:ea typeface="Segoe UI Historic" panose="020B0502040204020203" pitchFamily="34" charset="0"/>
                <a:cs typeface="Segoe UI Light" panose="020B0502040204020203" pitchFamily="34" charset="0"/>
              </a:rPr>
              <a:t>C </a:t>
            </a:r>
            <a:r>
              <a:rPr lang="tr-TR" sz="4000" b="1" dirty="0">
                <a:ea typeface="Segoe UI Historic" panose="020B0502040204020203" pitchFamily="34" charset="0"/>
                <a:cs typeface="Segoe UI Light" panose="020B0502040204020203" pitchFamily="34" charset="0"/>
              </a:rPr>
              <a:t>Programlama </a:t>
            </a:r>
            <a:r>
              <a:rPr lang="tr-TR" sz="4000" b="1" dirty="0" smtClean="0">
                <a:ea typeface="Segoe UI Historic" panose="020B0502040204020203" pitchFamily="34" charset="0"/>
                <a:cs typeface="Segoe UI Light" panose="020B0502040204020203" pitchFamily="34" charset="0"/>
              </a:rPr>
              <a:t>Dili</a:t>
            </a:r>
            <a:endParaRPr lang="tr-TR" sz="4000" b="1" dirty="0">
              <a:ea typeface="Segoe UI Historic" panose="020B0502040204020203" pitchFamily="34" charset="0"/>
              <a:cs typeface="Segoe UI Light" panose="020B0502040204020203" pitchFamily="34" charset="0"/>
            </a:endParaRPr>
          </a:p>
        </p:txBody>
      </p:sp>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Tree>
    <p:extLst>
      <p:ext uri="{BB962C8B-B14F-4D97-AF65-F5344CB8AC3E}">
        <p14:creationId xmlns:p14="http://schemas.microsoft.com/office/powerpoint/2010/main" val="1160153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05B75A5C-BDA0-4D6E-960D-897202791CA3}"/>
              </a:ext>
            </a:extLst>
          </p:cNvPr>
          <p:cNvSpPr txBox="1">
            <a:spLocks/>
          </p:cNvSpPr>
          <p:nvPr/>
        </p:nvSpPr>
        <p:spPr>
          <a:xfrm>
            <a:off x="3719673" y="295451"/>
            <a:ext cx="8000231" cy="747724"/>
          </a:xfrm>
          <a:prstGeom prst="rect">
            <a:avLst/>
          </a:prstGeom>
        </p:spPr>
        <p:txBody>
          <a:bodyPr vert="horz" lIns="90575" tIns="45287" rIns="90575" bIns="45287"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4000" b="1" dirty="0">
                <a:solidFill>
                  <a:schemeClr val="tx1">
                    <a:lumMod val="65000"/>
                    <a:lumOff val="35000"/>
                  </a:schemeClr>
                </a:solidFill>
                <a:latin typeface="+mn-lt"/>
              </a:rPr>
              <a:t>Kullanılan Yazılım, Araç ve Gereçler</a:t>
            </a:r>
            <a:endParaRPr lang="en-US" sz="4000" b="1" dirty="0">
              <a:solidFill>
                <a:schemeClr val="tx1">
                  <a:lumMod val="65000"/>
                  <a:lumOff val="35000"/>
                </a:schemeClr>
              </a:solidFill>
              <a:latin typeface="+mn-lt"/>
            </a:endParaRPr>
          </a:p>
        </p:txBody>
      </p:sp>
      <p:pic>
        <p:nvPicPr>
          <p:cNvPr id="84" name="Resim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0123" y="4824096"/>
            <a:ext cx="2700792" cy="2033904"/>
          </a:xfrm>
          <a:prstGeom prst="rect">
            <a:avLst/>
          </a:prstGeom>
        </p:spPr>
      </p:pic>
      <p:sp>
        <p:nvSpPr>
          <p:cNvPr id="25" name="TextBox 24"/>
          <p:cNvSpPr txBox="1"/>
          <p:nvPr/>
        </p:nvSpPr>
        <p:spPr>
          <a:xfrm>
            <a:off x="8678779" y="1269229"/>
            <a:ext cx="3273734" cy="3785652"/>
          </a:xfrm>
          <a:prstGeom prst="rect">
            <a:avLst/>
          </a:prstGeom>
          <a:noFill/>
        </p:spPr>
        <p:txBody>
          <a:bodyPr wrap="square" rtlCol="0">
            <a:spAutoFit/>
          </a:bodyPr>
          <a:lstStyle/>
          <a:p>
            <a:pPr marL="285750" indent="-285750" algn="r">
              <a:buFont typeface="Arial" panose="020B0604020202020204" pitchFamily="34" charset="0"/>
              <a:buChar char="•"/>
            </a:pPr>
            <a:r>
              <a:rPr lang="tr-TR" sz="2800" dirty="0" smtClean="0"/>
              <a:t>Herhangi Bir Çevrim İçi C/C++ Derleyicisi</a:t>
            </a:r>
          </a:p>
          <a:p>
            <a:pPr algn="r"/>
            <a:endParaRPr lang="tr-TR" sz="2000" dirty="0"/>
          </a:p>
          <a:p>
            <a:pPr algn="r"/>
            <a:r>
              <a:rPr lang="tr-TR" sz="2800" dirty="0" smtClean="0"/>
              <a:t>    veya</a:t>
            </a:r>
          </a:p>
          <a:p>
            <a:pPr algn="r"/>
            <a:endParaRPr lang="tr-TR" sz="2400" dirty="0"/>
          </a:p>
          <a:p>
            <a:pPr marL="285750" indent="-285750" algn="r">
              <a:buFont typeface="Arial" panose="020B0604020202020204" pitchFamily="34" charset="0"/>
              <a:buChar char="•"/>
            </a:pPr>
            <a:r>
              <a:rPr lang="tr-TR" sz="2800" dirty="0" smtClean="0"/>
              <a:t>Herhangi Bir Ücretsiz (</a:t>
            </a:r>
            <a:r>
              <a:rPr lang="tr-TR" sz="2800" dirty="0" err="1" smtClean="0"/>
              <a:t>Freeware</a:t>
            </a:r>
            <a:r>
              <a:rPr lang="tr-TR" sz="2800" dirty="0" smtClean="0"/>
              <a:t>) C/C++ Derleyicisi</a:t>
            </a:r>
          </a:p>
        </p:txBody>
      </p:sp>
      <p:pic>
        <p:nvPicPr>
          <p:cNvPr id="2" name="Picture 1"/>
          <p:cNvPicPr>
            <a:picLocks noChangeAspect="1"/>
          </p:cNvPicPr>
          <p:nvPr/>
        </p:nvPicPr>
        <p:blipFill>
          <a:blip r:embed="rId4"/>
          <a:stretch>
            <a:fillRect/>
          </a:stretch>
        </p:blipFill>
        <p:spPr>
          <a:xfrm>
            <a:off x="154482" y="1304668"/>
            <a:ext cx="8141344" cy="4579507"/>
          </a:xfrm>
          <a:prstGeom prst="rect">
            <a:avLst/>
          </a:prstGeom>
        </p:spPr>
      </p:pic>
    </p:spTree>
    <p:extLst>
      <p:ext uri="{BB962C8B-B14F-4D97-AF65-F5344CB8AC3E}">
        <p14:creationId xmlns:p14="http://schemas.microsoft.com/office/powerpoint/2010/main" val="3068305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Başlık 1">
            <a:extLst>
              <a:ext uri="{FF2B5EF4-FFF2-40B4-BE49-F238E27FC236}">
                <a16:creationId xmlns:a16="http://schemas.microsoft.com/office/drawing/2014/main" id="{05B75A5C-BDA0-4D6E-960D-897202791CA3}"/>
              </a:ext>
            </a:extLst>
          </p:cNvPr>
          <p:cNvSpPr txBox="1">
            <a:spLocks/>
          </p:cNvSpPr>
          <p:nvPr/>
        </p:nvSpPr>
        <p:spPr>
          <a:xfrm>
            <a:off x="5987238" y="89911"/>
            <a:ext cx="6003959" cy="1245220"/>
          </a:xfrm>
          <a:prstGeom prst="rect">
            <a:avLst/>
          </a:prstGeom>
        </p:spPr>
        <p:txBody>
          <a:bodyPr vert="horz" lIns="90575" tIns="45287" rIns="90575" bIns="45287"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r"/>
            <a:r>
              <a:rPr lang="tr-TR" sz="4000" b="1" dirty="0">
                <a:solidFill>
                  <a:schemeClr val="tx1">
                    <a:lumMod val="65000"/>
                    <a:lumOff val="35000"/>
                  </a:schemeClr>
                </a:solidFill>
                <a:latin typeface="+mn-lt"/>
              </a:rPr>
              <a:t>Sık Sorulan Sorular </a:t>
            </a:r>
          </a:p>
          <a:p>
            <a:pPr algn="r"/>
            <a:r>
              <a:rPr lang="tr-TR" sz="4000" b="1" dirty="0">
                <a:solidFill>
                  <a:schemeClr val="tx1">
                    <a:lumMod val="65000"/>
                    <a:lumOff val="35000"/>
                  </a:schemeClr>
                </a:solidFill>
                <a:latin typeface="+mn-lt"/>
              </a:rPr>
              <a:t>&amp; Cevaplar</a:t>
            </a:r>
            <a:endParaRPr lang="en-US" sz="4000" b="1" dirty="0">
              <a:solidFill>
                <a:schemeClr val="tx1">
                  <a:lumMod val="65000"/>
                  <a:lumOff val="35000"/>
                </a:schemeClr>
              </a:solidFill>
              <a:latin typeface="+mn-lt"/>
            </a:endParaRP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18" y="1959726"/>
            <a:ext cx="3997134" cy="4298055"/>
          </a:xfrm>
          <a:prstGeom prst="rect">
            <a:avLst/>
          </a:prstGeom>
        </p:spPr>
      </p:pic>
      <p:sp>
        <p:nvSpPr>
          <p:cNvPr id="25" name="TextBox 24"/>
          <p:cNvSpPr txBox="1"/>
          <p:nvPr/>
        </p:nvSpPr>
        <p:spPr>
          <a:xfrm>
            <a:off x="4148313" y="1370807"/>
            <a:ext cx="8247793" cy="2246769"/>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C++ Programlama Dilini Öğrenmek Bana Ne Kazandıracak?</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Bir Bilgisayarım Yok. Bu Durumda Eğitime Katılmam Anlamlı Olur Mu?</a:t>
            </a:r>
          </a:p>
        </p:txBody>
      </p:sp>
    </p:spTree>
    <p:extLst>
      <p:ext uri="{BB962C8B-B14F-4D97-AF65-F5344CB8AC3E}">
        <p14:creationId xmlns:p14="http://schemas.microsoft.com/office/powerpoint/2010/main" val="1275617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Başlık 1">
            <a:extLst>
              <a:ext uri="{FF2B5EF4-FFF2-40B4-BE49-F238E27FC236}">
                <a16:creationId xmlns:a16="http://schemas.microsoft.com/office/drawing/2014/main" id="{05B75A5C-BDA0-4D6E-960D-897202791CA3}"/>
              </a:ext>
            </a:extLst>
          </p:cNvPr>
          <p:cNvSpPr txBox="1">
            <a:spLocks/>
          </p:cNvSpPr>
          <p:nvPr/>
        </p:nvSpPr>
        <p:spPr>
          <a:xfrm>
            <a:off x="2708775" y="281299"/>
            <a:ext cx="5257332" cy="670101"/>
          </a:xfrm>
          <a:prstGeom prst="rect">
            <a:avLst/>
          </a:prstGeom>
        </p:spPr>
        <p:txBody>
          <a:bodyPr vert="horz" lIns="90575" tIns="45287" rIns="90575" bIns="45287"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4000" b="1" dirty="0">
                <a:solidFill>
                  <a:schemeClr val="tx1">
                    <a:lumMod val="65000"/>
                    <a:lumOff val="35000"/>
                  </a:schemeClr>
                </a:solidFill>
                <a:latin typeface="+mn-lt"/>
              </a:rPr>
              <a:t>Eğitim Kazanımları</a:t>
            </a:r>
            <a:endParaRPr lang="en-US" sz="4000" b="1" dirty="0">
              <a:solidFill>
                <a:schemeClr val="tx1">
                  <a:lumMod val="65000"/>
                  <a:lumOff val="35000"/>
                </a:schemeClr>
              </a:solidFill>
              <a:latin typeface="+mn-lt"/>
            </a:endParaRPr>
          </a:p>
        </p:txBody>
      </p:sp>
      <p:pic>
        <p:nvPicPr>
          <p:cNvPr id="2" name="Resi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74829" y="89911"/>
            <a:ext cx="2896571" cy="2867165"/>
          </a:xfrm>
          <a:prstGeom prst="rect">
            <a:avLst/>
          </a:prstGeom>
        </p:spPr>
      </p:pic>
      <p:sp>
        <p:nvSpPr>
          <p:cNvPr id="26" name="TextBox 25"/>
          <p:cNvSpPr txBox="1"/>
          <p:nvPr/>
        </p:nvSpPr>
        <p:spPr>
          <a:xfrm>
            <a:off x="196032" y="1142788"/>
            <a:ext cx="8776518" cy="4708981"/>
          </a:xfrm>
          <a:prstGeom prst="rect">
            <a:avLst/>
          </a:prstGeom>
          <a:noFill/>
        </p:spPr>
        <p:txBody>
          <a:bodyPr wrap="square" rtlCol="0">
            <a:spAutoFit/>
          </a:bodyPr>
          <a:lstStyle/>
          <a:p>
            <a:r>
              <a:rPr lang="tr-TR" sz="2400" dirty="0" smtClean="0"/>
              <a:t>Bu Eğitimi Başarıyla Tamamlayan(</a:t>
            </a:r>
            <a:r>
              <a:rPr lang="tr-TR" sz="2400" dirty="0" err="1" smtClean="0"/>
              <a:t>lar</a:t>
            </a:r>
            <a:r>
              <a:rPr lang="tr-TR" sz="2400" dirty="0" smtClean="0"/>
              <a:t>):</a:t>
            </a:r>
          </a:p>
          <a:p>
            <a:pPr marL="285750" indent="-285750">
              <a:buFont typeface="Arial" panose="020B0604020202020204" pitchFamily="34" charset="0"/>
              <a:buChar char="•"/>
            </a:pPr>
            <a:endParaRPr lang="tr-TR" sz="2400" dirty="0" smtClean="0"/>
          </a:p>
          <a:p>
            <a:pPr marL="285750" indent="-285750">
              <a:buFont typeface="Arial" panose="020B0604020202020204" pitchFamily="34" charset="0"/>
              <a:buChar char="•"/>
            </a:pPr>
            <a:r>
              <a:rPr lang="tr-TR" sz="2400" dirty="0" smtClean="0"/>
              <a:t>Herhangi Bir Problemi Çözmeye Yönelik Algoritma Tasarlamayı ve C++ Programlama Dilinde Kodlamayı Öğrenmiş Olacaklar</a:t>
            </a:r>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r>
              <a:rPr lang="tr-TR" sz="2400" dirty="0" smtClean="0"/>
              <a:t>Eldeki Bir Problemde Hangi Tür Veri Yapılarını Kullanmaları Gerektiğini Bilecekler</a:t>
            </a:r>
          </a:p>
          <a:p>
            <a:pPr marL="285750" indent="-285750">
              <a:buFont typeface="Arial" panose="020B0604020202020204" pitchFamily="34" charset="0"/>
              <a:buChar char="•"/>
            </a:pPr>
            <a:endParaRPr lang="tr-TR" sz="2400" dirty="0"/>
          </a:p>
          <a:p>
            <a:pPr marL="285750" indent="-285750">
              <a:buFont typeface="Arial" panose="020B0604020202020204" pitchFamily="34" charset="0"/>
              <a:buChar char="•"/>
            </a:pPr>
            <a:r>
              <a:rPr lang="tr-TR" sz="2400" dirty="0" smtClean="0"/>
              <a:t>Nesneye Yönelik Programlama Yaklaşımının Özümsemiş Olacaklar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sz="2400" dirty="0" smtClean="0"/>
              <a:t>C++ Programlama Dili’nin </a:t>
            </a:r>
            <a:r>
              <a:rPr lang="tr-TR" sz="2400" dirty="0" err="1" smtClean="0"/>
              <a:t>Sözdizim</a:t>
            </a:r>
            <a:r>
              <a:rPr lang="tr-TR" sz="2400" dirty="0" smtClean="0"/>
              <a:t> Kurallarına Uygun Bir Şekilde; Kolay Okunabilir, Anlaşılabilir ve Bakım İdame Yapılabilir Yazılım Geliştirme Usul ve Esaslarını Biliyor Olacaklar</a:t>
            </a:r>
            <a:endParaRPr lang="tr-TR" sz="2400" dirty="0"/>
          </a:p>
        </p:txBody>
      </p:sp>
    </p:spTree>
    <p:extLst>
      <p:ext uri="{BB962C8B-B14F-4D97-AF65-F5344CB8AC3E}">
        <p14:creationId xmlns:p14="http://schemas.microsoft.com/office/powerpoint/2010/main" val="2146150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348" y="2388719"/>
            <a:ext cx="7934062" cy="4386903"/>
          </a:xfrm>
          <a:prstGeom prst="rect">
            <a:avLst/>
          </a:prstGeom>
        </p:spPr>
      </p:pic>
      <p:sp>
        <p:nvSpPr>
          <p:cNvPr id="73" name="Başlık 1">
            <a:extLst>
              <a:ext uri="{FF2B5EF4-FFF2-40B4-BE49-F238E27FC236}">
                <a16:creationId xmlns:a16="http://schemas.microsoft.com/office/drawing/2014/main" id="{05B75A5C-BDA0-4D6E-960D-897202791CA3}"/>
              </a:ext>
            </a:extLst>
          </p:cNvPr>
          <p:cNvSpPr txBox="1">
            <a:spLocks/>
          </p:cNvSpPr>
          <p:nvPr/>
        </p:nvSpPr>
        <p:spPr>
          <a:xfrm>
            <a:off x="5852779" y="244537"/>
            <a:ext cx="5257332" cy="1491235"/>
          </a:xfrm>
          <a:prstGeom prst="rect">
            <a:avLst/>
          </a:prstGeom>
        </p:spPr>
        <p:txBody>
          <a:bodyPr vert="horz" lIns="90575" tIns="45287" rIns="90575" bIns="45287"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4000" b="1" dirty="0">
                <a:solidFill>
                  <a:schemeClr val="tx1">
                    <a:lumMod val="65000"/>
                    <a:lumOff val="35000"/>
                  </a:schemeClr>
                </a:solidFill>
                <a:latin typeface="+mn-lt"/>
              </a:rPr>
              <a:t>Eğitim </a:t>
            </a:r>
            <a:r>
              <a:rPr lang="tr-TR" sz="4000" b="1" dirty="0" smtClean="0">
                <a:solidFill>
                  <a:schemeClr val="tx1">
                    <a:lumMod val="65000"/>
                    <a:lumOff val="35000"/>
                  </a:schemeClr>
                </a:solidFill>
                <a:latin typeface="+mn-lt"/>
              </a:rPr>
              <a:t>Yol Haritası</a:t>
            </a:r>
            <a:endParaRPr lang="en-US" sz="4000" b="1" dirty="0">
              <a:solidFill>
                <a:schemeClr val="tx1">
                  <a:lumMod val="65000"/>
                  <a:lumOff val="35000"/>
                </a:schemeClr>
              </a:solidFill>
              <a:latin typeface="+mn-lt"/>
            </a:endParaRPr>
          </a:p>
        </p:txBody>
      </p:sp>
      <p:sp>
        <p:nvSpPr>
          <p:cNvPr id="77" name="Başlık 1">
            <a:extLst>
              <a:ext uri="{FF2B5EF4-FFF2-40B4-BE49-F238E27FC236}">
                <a16:creationId xmlns:a16="http://schemas.microsoft.com/office/drawing/2014/main" id="{05B75A5C-BDA0-4D6E-960D-897202791CA3}"/>
              </a:ext>
            </a:extLst>
          </p:cNvPr>
          <p:cNvSpPr txBox="1">
            <a:spLocks/>
          </p:cNvSpPr>
          <p:nvPr/>
        </p:nvSpPr>
        <p:spPr>
          <a:xfrm>
            <a:off x="6309421" y="4012576"/>
            <a:ext cx="3184379" cy="438617"/>
          </a:xfrm>
          <a:prstGeom prst="rect">
            <a:avLst/>
          </a:prstGeom>
        </p:spPr>
        <p:txBody>
          <a:bodyPr vert="horz" lIns="90575" tIns="45287" rIns="90575" bIns="45287"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2000" b="1" dirty="0" smtClean="0">
                <a:solidFill>
                  <a:schemeClr val="bg1">
                    <a:lumMod val="50000"/>
                  </a:schemeClr>
                </a:solidFill>
                <a:latin typeface="+mn-lt"/>
              </a:rPr>
              <a:t>Eğitim Bilgilendirmesi</a:t>
            </a:r>
            <a:endParaRPr lang="en-US" sz="2000" b="1" dirty="0">
              <a:solidFill>
                <a:schemeClr val="bg1">
                  <a:lumMod val="50000"/>
                </a:schemeClr>
              </a:solidFill>
              <a:latin typeface="+mn-lt"/>
            </a:endParaRPr>
          </a:p>
        </p:txBody>
      </p:sp>
      <p:sp>
        <p:nvSpPr>
          <p:cNvPr id="78" name="Başlık 1">
            <a:extLst>
              <a:ext uri="{FF2B5EF4-FFF2-40B4-BE49-F238E27FC236}">
                <a16:creationId xmlns:a16="http://schemas.microsoft.com/office/drawing/2014/main" id="{05B75A5C-BDA0-4D6E-960D-897202791CA3}"/>
              </a:ext>
            </a:extLst>
          </p:cNvPr>
          <p:cNvSpPr txBox="1">
            <a:spLocks/>
          </p:cNvSpPr>
          <p:nvPr/>
        </p:nvSpPr>
        <p:spPr>
          <a:xfrm>
            <a:off x="5570206" y="3491492"/>
            <a:ext cx="4641609" cy="438617"/>
          </a:xfrm>
          <a:prstGeom prst="rect">
            <a:avLst/>
          </a:prstGeom>
        </p:spPr>
        <p:txBody>
          <a:bodyPr vert="horz" lIns="90575" tIns="45287" rIns="90575" bIns="45287"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2000" b="1" dirty="0" smtClean="0">
                <a:solidFill>
                  <a:schemeClr val="bg1">
                    <a:lumMod val="50000"/>
                  </a:schemeClr>
                </a:solidFill>
                <a:latin typeface="+mn-lt"/>
              </a:rPr>
              <a:t>Derleyiciler ile İlgili Bilgiler</a:t>
            </a:r>
            <a:endParaRPr lang="en-US" sz="2000" b="1" dirty="0">
              <a:solidFill>
                <a:schemeClr val="bg1">
                  <a:lumMod val="50000"/>
                </a:schemeClr>
              </a:solidFill>
              <a:latin typeface="+mn-lt"/>
            </a:endParaRPr>
          </a:p>
        </p:txBody>
      </p:sp>
      <p:sp>
        <p:nvSpPr>
          <p:cNvPr id="79" name="Başlık 1">
            <a:extLst>
              <a:ext uri="{FF2B5EF4-FFF2-40B4-BE49-F238E27FC236}">
                <a16:creationId xmlns:a16="http://schemas.microsoft.com/office/drawing/2014/main" id="{05B75A5C-BDA0-4D6E-960D-897202791CA3}"/>
              </a:ext>
            </a:extLst>
          </p:cNvPr>
          <p:cNvSpPr txBox="1">
            <a:spLocks/>
          </p:cNvSpPr>
          <p:nvPr/>
        </p:nvSpPr>
        <p:spPr>
          <a:xfrm>
            <a:off x="3778593" y="2489383"/>
            <a:ext cx="3814193" cy="438617"/>
          </a:xfrm>
          <a:prstGeom prst="rect">
            <a:avLst/>
          </a:prstGeom>
        </p:spPr>
        <p:txBody>
          <a:bodyPr vert="horz" lIns="90575" tIns="45287" rIns="90575" bIns="45287"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2000" b="1" dirty="0">
                <a:solidFill>
                  <a:schemeClr val="bg1">
                    <a:lumMod val="50000"/>
                  </a:schemeClr>
                </a:solidFill>
                <a:latin typeface="+mn-lt"/>
              </a:rPr>
              <a:t>Kod </a:t>
            </a:r>
            <a:r>
              <a:rPr lang="tr-TR" sz="2000" b="1" dirty="0" smtClean="0">
                <a:solidFill>
                  <a:schemeClr val="bg1">
                    <a:lumMod val="50000"/>
                  </a:schemeClr>
                </a:solidFill>
                <a:latin typeface="+mn-lt"/>
              </a:rPr>
              <a:t>Üretimi/İnceleme/Uygulama</a:t>
            </a:r>
            <a:endParaRPr lang="en-US" sz="2000" b="1" dirty="0">
              <a:solidFill>
                <a:schemeClr val="bg1">
                  <a:lumMod val="50000"/>
                </a:schemeClr>
              </a:solidFill>
              <a:latin typeface="+mn-lt"/>
            </a:endParaRPr>
          </a:p>
        </p:txBody>
      </p:sp>
      <p:sp>
        <p:nvSpPr>
          <p:cNvPr id="80" name="Başlık 1">
            <a:extLst>
              <a:ext uri="{FF2B5EF4-FFF2-40B4-BE49-F238E27FC236}">
                <a16:creationId xmlns:a16="http://schemas.microsoft.com/office/drawing/2014/main" id="{05B75A5C-BDA0-4D6E-960D-897202791CA3}"/>
              </a:ext>
            </a:extLst>
          </p:cNvPr>
          <p:cNvSpPr txBox="1">
            <a:spLocks/>
          </p:cNvSpPr>
          <p:nvPr/>
        </p:nvSpPr>
        <p:spPr>
          <a:xfrm>
            <a:off x="4802888" y="3024044"/>
            <a:ext cx="4780842" cy="438617"/>
          </a:xfrm>
          <a:prstGeom prst="rect">
            <a:avLst/>
          </a:prstGeom>
        </p:spPr>
        <p:txBody>
          <a:bodyPr vert="horz" lIns="90575" tIns="45287" rIns="90575" bIns="45287"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2000" b="1" dirty="0" smtClean="0">
                <a:solidFill>
                  <a:schemeClr val="bg1">
                    <a:lumMod val="50000"/>
                  </a:schemeClr>
                </a:solidFill>
                <a:latin typeface="+mn-lt"/>
              </a:rPr>
              <a:t>Kuramsal Temeller ve Konu Anlatımları</a:t>
            </a:r>
            <a:endParaRPr lang="en-US" sz="2000" b="1" dirty="0">
              <a:solidFill>
                <a:schemeClr val="bg1">
                  <a:lumMod val="50000"/>
                </a:schemeClr>
              </a:solidFill>
              <a:latin typeface="+mn-lt"/>
            </a:endParaRPr>
          </a:p>
        </p:txBody>
      </p:sp>
      <p:grpSp>
        <p:nvGrpSpPr>
          <p:cNvPr id="4" name="Grup 3"/>
          <p:cNvGrpSpPr/>
          <p:nvPr/>
        </p:nvGrpSpPr>
        <p:grpSpPr>
          <a:xfrm>
            <a:off x="1593902" y="1891892"/>
            <a:ext cx="5441945" cy="2024701"/>
            <a:chOff x="4736817" y="3398284"/>
            <a:chExt cx="10884598" cy="4049666"/>
          </a:xfrm>
        </p:grpSpPr>
        <p:sp>
          <p:nvSpPr>
            <p:cNvPr id="81" name="Başlık 1">
              <a:extLst>
                <a:ext uri="{FF2B5EF4-FFF2-40B4-BE49-F238E27FC236}">
                  <a16:creationId xmlns:a16="http://schemas.microsoft.com/office/drawing/2014/main" id="{05B75A5C-BDA0-4D6E-960D-897202791CA3}"/>
                </a:ext>
              </a:extLst>
            </p:cNvPr>
            <p:cNvSpPr txBox="1">
              <a:spLocks/>
            </p:cNvSpPr>
            <p:nvPr/>
          </p:nvSpPr>
          <p:spPr>
            <a:xfrm>
              <a:off x="6059109" y="3447401"/>
              <a:ext cx="9562306" cy="877292"/>
            </a:xfrm>
            <a:prstGeom prst="rect">
              <a:avLst/>
            </a:prstGeom>
          </p:spPr>
          <p:txBody>
            <a:bodyPr vert="horz" lIns="90575" tIns="45287" rIns="90575" bIns="45287"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2000" b="1">
                  <a:solidFill>
                    <a:schemeClr val="bg1">
                      <a:lumMod val="50000"/>
                    </a:schemeClr>
                  </a:solidFill>
                  <a:latin typeface="+mn-lt"/>
                </a:rPr>
                <a:t>Değerlendirme ve Kapanış</a:t>
              </a:r>
              <a:endParaRPr lang="en-US" sz="2000" b="1" dirty="0">
                <a:solidFill>
                  <a:schemeClr val="bg1">
                    <a:lumMod val="50000"/>
                  </a:schemeClr>
                </a:solidFill>
                <a:latin typeface="+mn-lt"/>
              </a:endParaRPr>
            </a:p>
          </p:txBody>
        </p:sp>
        <p:cxnSp>
          <p:nvCxnSpPr>
            <p:cNvPr id="5" name="Düz Bağlayıcı 4"/>
            <p:cNvCxnSpPr/>
            <p:nvPr/>
          </p:nvCxnSpPr>
          <p:spPr>
            <a:xfrm flipV="1">
              <a:off x="4736817" y="3885165"/>
              <a:ext cx="773580" cy="35627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5072758" y="3398284"/>
              <a:ext cx="973763" cy="97376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900"/>
            </a:p>
          </p:txBody>
        </p:sp>
      </p:grpSp>
      <p:grpSp>
        <p:nvGrpSpPr>
          <p:cNvPr id="2" name="Grup 1"/>
          <p:cNvGrpSpPr/>
          <p:nvPr/>
        </p:nvGrpSpPr>
        <p:grpSpPr>
          <a:xfrm>
            <a:off x="2849170" y="2668030"/>
            <a:ext cx="4344138" cy="3411501"/>
            <a:chOff x="5895024" y="4423585"/>
            <a:chExt cx="8688842" cy="6823447"/>
          </a:xfrm>
        </p:grpSpPr>
        <p:cxnSp>
          <p:nvCxnSpPr>
            <p:cNvPr id="156" name="Düz Bağlayıcı 155"/>
            <p:cNvCxnSpPr/>
            <p:nvPr/>
          </p:nvCxnSpPr>
          <p:spPr>
            <a:xfrm flipV="1">
              <a:off x="5895024" y="4945545"/>
              <a:ext cx="1327400" cy="30408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6780227" y="4423585"/>
              <a:ext cx="973763" cy="97376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900"/>
            </a:p>
          </p:txBody>
        </p:sp>
        <p:cxnSp>
          <p:nvCxnSpPr>
            <p:cNvPr id="158" name="Düz Bağlayıcı 157"/>
            <p:cNvCxnSpPr/>
            <p:nvPr/>
          </p:nvCxnSpPr>
          <p:spPr>
            <a:xfrm flipV="1">
              <a:off x="6903297" y="6022384"/>
              <a:ext cx="2026596" cy="26213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8487696" y="5448886"/>
              <a:ext cx="973763" cy="9737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900"/>
            </a:p>
          </p:txBody>
        </p:sp>
        <p:cxnSp>
          <p:nvCxnSpPr>
            <p:cNvPr id="160" name="Düz Bağlayıcı 159"/>
            <p:cNvCxnSpPr/>
            <p:nvPr/>
          </p:nvCxnSpPr>
          <p:spPr>
            <a:xfrm flipV="1">
              <a:off x="8450624" y="7047686"/>
              <a:ext cx="2227969" cy="234896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10195165" y="6474187"/>
              <a:ext cx="973763" cy="97376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900"/>
            </a:p>
          </p:txBody>
        </p:sp>
        <p:cxnSp>
          <p:nvCxnSpPr>
            <p:cNvPr id="162" name="Düz Bağlayıcı 161"/>
            <p:cNvCxnSpPr/>
            <p:nvPr/>
          </p:nvCxnSpPr>
          <p:spPr>
            <a:xfrm flipV="1">
              <a:off x="10153934" y="8040878"/>
              <a:ext cx="2205266" cy="227898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11902634" y="7499488"/>
              <a:ext cx="973763" cy="97376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900"/>
            </a:p>
          </p:txBody>
        </p:sp>
        <p:cxnSp>
          <p:nvCxnSpPr>
            <p:cNvPr id="164" name="Düz Bağlayıcı 163"/>
            <p:cNvCxnSpPr/>
            <p:nvPr/>
          </p:nvCxnSpPr>
          <p:spPr>
            <a:xfrm flipV="1">
              <a:off x="11770066" y="9066179"/>
              <a:ext cx="2298482" cy="218085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13610103" y="8524791"/>
              <a:ext cx="973763" cy="97376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900"/>
            </a:p>
          </p:txBody>
        </p:sp>
      </p:grpSp>
      <p:sp>
        <p:nvSpPr>
          <p:cNvPr id="173" name="Başlık 1">
            <a:extLst>
              <a:ext uri="{FF2B5EF4-FFF2-40B4-BE49-F238E27FC236}">
                <a16:creationId xmlns:a16="http://schemas.microsoft.com/office/drawing/2014/main" id="{05B75A5C-BDA0-4D6E-960D-897202791CA3}"/>
              </a:ext>
            </a:extLst>
          </p:cNvPr>
          <p:cNvSpPr txBox="1">
            <a:spLocks/>
          </p:cNvSpPr>
          <p:nvPr/>
        </p:nvSpPr>
        <p:spPr>
          <a:xfrm>
            <a:off x="7244456" y="4510370"/>
            <a:ext cx="3184379" cy="438617"/>
          </a:xfrm>
          <a:prstGeom prst="rect">
            <a:avLst/>
          </a:prstGeom>
        </p:spPr>
        <p:txBody>
          <a:bodyPr vert="horz" lIns="90575" tIns="45287" rIns="90575" bIns="45287"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2000" b="1" dirty="0">
                <a:solidFill>
                  <a:schemeClr val="bg1">
                    <a:lumMod val="50000"/>
                  </a:schemeClr>
                </a:solidFill>
                <a:latin typeface="+mn-lt"/>
              </a:rPr>
              <a:t>Giriş</a:t>
            </a:r>
            <a:endParaRPr lang="en-US" sz="2000" b="1" dirty="0">
              <a:solidFill>
                <a:schemeClr val="bg1">
                  <a:lumMod val="50000"/>
                </a:schemeClr>
              </a:solidFill>
              <a:latin typeface="+mn-lt"/>
            </a:endParaRPr>
          </a:p>
        </p:txBody>
      </p:sp>
    </p:spTree>
    <p:extLst>
      <p:ext uri="{BB962C8B-B14F-4D97-AF65-F5344CB8AC3E}">
        <p14:creationId xmlns:p14="http://schemas.microsoft.com/office/powerpoint/2010/main" val="733047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05B75A5C-BDA0-4D6E-960D-897202791CA3}"/>
              </a:ext>
            </a:extLst>
          </p:cNvPr>
          <p:cNvSpPr txBox="1">
            <a:spLocks/>
          </p:cNvSpPr>
          <p:nvPr/>
        </p:nvSpPr>
        <p:spPr>
          <a:xfrm>
            <a:off x="3470624" y="89108"/>
            <a:ext cx="7472656" cy="608248"/>
          </a:xfrm>
          <a:prstGeom prst="rect">
            <a:avLst/>
          </a:prstGeom>
        </p:spPr>
        <p:txBody>
          <a:bodyPr vert="horz" lIns="90575" tIns="45287" rIns="90575" bIns="45287"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r>
              <a:rPr lang="tr-TR" sz="4000" b="1" dirty="0">
                <a:solidFill>
                  <a:schemeClr val="tx1">
                    <a:lumMod val="65000"/>
                    <a:lumOff val="35000"/>
                  </a:schemeClr>
                </a:solidFill>
                <a:latin typeface="+mn-lt"/>
              </a:rPr>
              <a:t>Uygulama Bölümünden Görseller</a:t>
            </a:r>
            <a:endParaRPr lang="en-US" sz="4000" b="1" dirty="0">
              <a:solidFill>
                <a:schemeClr val="tx1">
                  <a:lumMod val="65000"/>
                  <a:lumOff val="35000"/>
                </a:schemeClr>
              </a:solidFill>
              <a:latin typeface="+mn-lt"/>
            </a:endParaRPr>
          </a:p>
        </p:txBody>
      </p:sp>
      <p:pic>
        <p:nvPicPr>
          <p:cNvPr id="3" name="Resi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0530" y="4114800"/>
            <a:ext cx="2209800" cy="2209800"/>
          </a:xfrm>
          <a:prstGeom prst="ellipse">
            <a:avLst/>
          </a:prstGeom>
        </p:spPr>
      </p:pic>
      <p:pic>
        <p:nvPicPr>
          <p:cNvPr id="32" name="Picture 31"/>
          <p:cNvPicPr>
            <a:picLocks noChangeAspect="1"/>
          </p:cNvPicPr>
          <p:nvPr/>
        </p:nvPicPr>
        <p:blipFill>
          <a:blip r:embed="rId4"/>
          <a:stretch>
            <a:fillRect/>
          </a:stretch>
        </p:blipFill>
        <p:spPr>
          <a:xfrm>
            <a:off x="282818" y="1302686"/>
            <a:ext cx="6513018" cy="3663574"/>
          </a:xfrm>
          <a:prstGeom prst="rect">
            <a:avLst/>
          </a:prstGeom>
        </p:spPr>
      </p:pic>
      <p:pic>
        <p:nvPicPr>
          <p:cNvPr id="2" name="Picture 1"/>
          <p:cNvPicPr>
            <a:picLocks noChangeAspect="1"/>
          </p:cNvPicPr>
          <p:nvPr/>
        </p:nvPicPr>
        <p:blipFill rotWithShape="1">
          <a:blip r:embed="rId5"/>
          <a:srcRect t="27562"/>
          <a:stretch/>
        </p:blipFill>
        <p:spPr>
          <a:xfrm>
            <a:off x="4502412" y="845097"/>
            <a:ext cx="7181080" cy="2926036"/>
          </a:xfrm>
          <a:prstGeom prst="rect">
            <a:avLst/>
          </a:prstGeom>
        </p:spPr>
      </p:pic>
      <p:pic>
        <p:nvPicPr>
          <p:cNvPr id="4" name="Picture 3"/>
          <p:cNvPicPr>
            <a:picLocks noChangeAspect="1"/>
          </p:cNvPicPr>
          <p:nvPr/>
        </p:nvPicPr>
        <p:blipFill>
          <a:blip r:embed="rId6"/>
          <a:stretch>
            <a:fillRect/>
          </a:stretch>
        </p:blipFill>
        <p:spPr>
          <a:xfrm>
            <a:off x="5016762" y="3890324"/>
            <a:ext cx="5046133" cy="2838450"/>
          </a:xfrm>
          <a:prstGeom prst="rect">
            <a:avLst/>
          </a:prstGeom>
        </p:spPr>
      </p:pic>
    </p:spTree>
    <p:extLst>
      <p:ext uri="{BB962C8B-B14F-4D97-AF65-F5344CB8AC3E}">
        <p14:creationId xmlns:p14="http://schemas.microsoft.com/office/powerpoint/2010/main" val="1980071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Başlık 1">
            <a:extLst>
              <a:ext uri="{FF2B5EF4-FFF2-40B4-BE49-F238E27FC236}">
                <a16:creationId xmlns:a16="http://schemas.microsoft.com/office/drawing/2014/main" id="{05B75A5C-BDA0-4D6E-960D-897202791CA3}"/>
              </a:ext>
            </a:extLst>
          </p:cNvPr>
          <p:cNvSpPr txBox="1">
            <a:spLocks/>
          </p:cNvSpPr>
          <p:nvPr/>
        </p:nvSpPr>
        <p:spPr>
          <a:xfrm>
            <a:off x="6834758" y="823790"/>
            <a:ext cx="5257332" cy="670101"/>
          </a:xfrm>
          <a:prstGeom prst="rect">
            <a:avLst/>
          </a:prstGeom>
        </p:spPr>
        <p:txBody>
          <a:bodyPr vert="horz" lIns="90575" tIns="45287" rIns="90575" bIns="45287"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4000" b="1" dirty="0">
                <a:solidFill>
                  <a:schemeClr val="tx1">
                    <a:lumMod val="65000"/>
                    <a:lumOff val="35000"/>
                  </a:schemeClr>
                </a:solidFill>
                <a:latin typeface="+mn-lt"/>
              </a:rPr>
              <a:t>Kaynaklar / Kodlar</a:t>
            </a:r>
            <a:endParaRPr lang="en-US" sz="4000" b="1" dirty="0">
              <a:solidFill>
                <a:schemeClr val="tx1">
                  <a:lumMod val="65000"/>
                  <a:lumOff val="35000"/>
                </a:schemeClr>
              </a:solidFill>
              <a:latin typeface="+mn-lt"/>
            </a:endParaRP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42" y="1772135"/>
            <a:ext cx="4440202" cy="3340971"/>
          </a:xfrm>
          <a:prstGeom prst="rect">
            <a:avLst/>
          </a:prstGeom>
        </p:spPr>
      </p:pic>
      <p:pic>
        <p:nvPicPr>
          <p:cNvPr id="2" name="Resim 1"/>
          <p:cNvPicPr>
            <a:picLocks noChangeAspect="1"/>
          </p:cNvPicPr>
          <p:nvPr/>
        </p:nvPicPr>
        <p:blipFill>
          <a:blip r:embed="rId4"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2243890" y="3810208"/>
            <a:ext cx="536211" cy="536211"/>
          </a:xfrm>
          <a:prstGeom prst="rect">
            <a:avLst/>
          </a:prstGeom>
        </p:spPr>
      </p:pic>
      <p:sp>
        <p:nvSpPr>
          <p:cNvPr id="31" name="TextBox 30"/>
          <p:cNvSpPr txBox="1"/>
          <p:nvPr/>
        </p:nvSpPr>
        <p:spPr>
          <a:xfrm>
            <a:off x="4328960" y="1636747"/>
            <a:ext cx="7566995" cy="3108543"/>
          </a:xfrm>
          <a:prstGeom prst="rect">
            <a:avLst/>
          </a:prstGeom>
          <a:noFill/>
        </p:spPr>
        <p:txBody>
          <a:bodyPr wrap="square" rtlCol="0">
            <a:spAutoFit/>
          </a:bodyPr>
          <a:lstStyle/>
          <a:p>
            <a:pPr algn="r"/>
            <a:r>
              <a:rPr lang="tr-TR" sz="2800" dirty="0" smtClean="0"/>
              <a:t>Eğitim Süresince:</a:t>
            </a:r>
          </a:p>
          <a:p>
            <a:pPr marL="285750" indent="-285750" algn="r">
              <a:buFont typeface="Arial" panose="020B0604020202020204" pitchFamily="34" charset="0"/>
              <a:buChar char="•"/>
            </a:pPr>
            <a:endParaRPr lang="tr-TR" sz="2800" dirty="0" smtClean="0"/>
          </a:p>
          <a:p>
            <a:pPr marL="285750" indent="-285750" algn="r">
              <a:buFont typeface="Arial" panose="020B0604020202020204" pitchFamily="34" charset="0"/>
              <a:buChar char="•"/>
            </a:pPr>
            <a:r>
              <a:rPr lang="tr-TR" sz="2800" dirty="0" smtClean="0"/>
              <a:t>Farklı Konu Başlıkları Altında 80’in Üzerinde C ve C++ Programına İlişkin Kaynak Kodu</a:t>
            </a:r>
          </a:p>
          <a:p>
            <a:pPr marL="285750" indent="-285750" algn="r">
              <a:buFont typeface="Arial" panose="020B0604020202020204" pitchFamily="34" charset="0"/>
              <a:buChar char="•"/>
            </a:pPr>
            <a:endParaRPr lang="tr-TR" sz="2800" dirty="0"/>
          </a:p>
          <a:p>
            <a:pPr algn="r"/>
            <a:r>
              <a:rPr lang="tr-TR" sz="2800" dirty="0" smtClean="0"/>
              <a:t>Yazacağız ve Sonradan Üzerlerinde Değişiklikler Yapabilmeniz İçin Sizlerle Paylaşacağız</a:t>
            </a:r>
            <a:endParaRPr lang="tr-TR" sz="2800" dirty="0"/>
          </a:p>
        </p:txBody>
      </p:sp>
    </p:spTree>
    <p:extLst>
      <p:ext uri="{BB962C8B-B14F-4D97-AF65-F5344CB8AC3E}">
        <p14:creationId xmlns:p14="http://schemas.microsoft.com/office/powerpoint/2010/main" val="771813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
        <p:nvSpPr>
          <p:cNvPr id="41" name="Metin kutusu 40"/>
          <p:cNvSpPr txBox="1"/>
          <p:nvPr/>
        </p:nvSpPr>
        <p:spPr>
          <a:xfrm>
            <a:off x="10069651" y="4035421"/>
            <a:ext cx="1297697" cy="707012"/>
          </a:xfrm>
          <a:prstGeom prst="rect">
            <a:avLst/>
          </a:prstGeom>
          <a:noFill/>
        </p:spPr>
        <p:txBody>
          <a:bodyPr wrap="square" lIns="90575" tIns="45287" rIns="90575" bIns="45287" rtlCol="0">
            <a:spAutoFit/>
          </a:bodyPr>
          <a:lstStyle/>
          <a:p>
            <a:pPr algn="r"/>
            <a:r>
              <a:rPr lang="tr-TR" sz="4000" b="1" dirty="0">
                <a:ea typeface="Segoe UI Historic" panose="020B0502040204020203" pitchFamily="34" charset="0"/>
                <a:cs typeface="Segoe UI Light" panose="020B0502040204020203" pitchFamily="34" charset="0"/>
              </a:rPr>
              <a:t>Giriş </a:t>
            </a:r>
          </a:p>
        </p:txBody>
      </p:sp>
      <p:grpSp>
        <p:nvGrpSpPr>
          <p:cNvPr id="46" name="Grup 45"/>
          <p:cNvGrpSpPr/>
          <p:nvPr/>
        </p:nvGrpSpPr>
        <p:grpSpPr>
          <a:xfrm>
            <a:off x="9699714" y="1942186"/>
            <a:ext cx="2160881" cy="2160881"/>
            <a:chOff x="1596446" y="0"/>
            <a:chExt cx="1414035" cy="1414035"/>
          </a:xfrm>
        </p:grpSpPr>
        <p:sp>
          <p:nvSpPr>
            <p:cNvPr id="47" name="Oval 46"/>
            <p:cNvSpPr/>
            <p:nvPr/>
          </p:nvSpPr>
          <p:spPr>
            <a:xfrm>
              <a:off x="1596446" y="0"/>
              <a:ext cx="1414035" cy="1414035"/>
            </a:xfrm>
            <a:prstGeom prst="ellipse">
              <a:avLst/>
            </a:prstGeom>
            <a:solidFill>
              <a:srgbClr val="349FB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8" name="Oval 4"/>
            <p:cNvSpPr/>
            <p:nvPr/>
          </p:nvSpPr>
          <p:spPr>
            <a:xfrm>
              <a:off x="1803527" y="207081"/>
              <a:ext cx="999873" cy="999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644525">
                <a:lnSpc>
                  <a:spcPct val="90000"/>
                </a:lnSpc>
                <a:spcBef>
                  <a:spcPct val="0"/>
                </a:spcBef>
                <a:spcAft>
                  <a:spcPct val="35000"/>
                </a:spcAft>
              </a:pPr>
              <a:r>
                <a:rPr lang="tr-TR" sz="4000" b="1" dirty="0"/>
                <a:t>Bölüm </a:t>
              </a:r>
              <a:r>
                <a:rPr lang="tr-TR" sz="6200" b="1" dirty="0" smtClean="0"/>
                <a:t>2</a:t>
              </a:r>
              <a:endParaRPr lang="tr-TR" sz="6200" dirty="0"/>
            </a:p>
          </p:txBody>
        </p:sp>
      </p:grpSp>
    </p:spTree>
    <p:extLst>
      <p:ext uri="{BB962C8B-B14F-4D97-AF65-F5344CB8AC3E}">
        <p14:creationId xmlns:p14="http://schemas.microsoft.com/office/powerpoint/2010/main" val="229360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3970318"/>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C ve C++ Programlama Dilleri Hakkında</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Biraz Tarihçe</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Programlama Dili Seviyeleri</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Neden C ve C++?</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Üst Seviye Programlama Dillerinde ‘Derleyici’ ve ‘Yorumlayıcı’ Kavramları</a:t>
            </a:r>
          </a:p>
        </p:txBody>
      </p:sp>
      <p:sp>
        <p:nvSpPr>
          <p:cNvPr id="4" name="TextBox 3"/>
          <p:cNvSpPr txBox="1"/>
          <p:nvPr/>
        </p:nvSpPr>
        <p:spPr>
          <a:xfrm>
            <a:off x="661307" y="1053193"/>
            <a:ext cx="7147854" cy="707886"/>
          </a:xfrm>
          <a:prstGeom prst="rect">
            <a:avLst/>
          </a:prstGeom>
          <a:noFill/>
        </p:spPr>
        <p:txBody>
          <a:bodyPr wrap="none" rtlCol="0">
            <a:spAutoFit/>
          </a:bodyPr>
          <a:lstStyle/>
          <a:p>
            <a:r>
              <a:rPr lang="tr-TR" sz="4000" b="1" dirty="0" smtClean="0"/>
              <a:t>BÖLÜM 2: NELER ÖĞRENECEĞİZ?</a:t>
            </a:r>
            <a:endParaRPr lang="tr-TR" sz="4000" b="1" dirty="0"/>
          </a:p>
        </p:txBody>
      </p:sp>
    </p:spTree>
    <p:extLst>
      <p:ext uri="{BB962C8B-B14F-4D97-AF65-F5344CB8AC3E}">
        <p14:creationId xmlns:p14="http://schemas.microsoft.com/office/powerpoint/2010/main" val="2685307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661307" y="1992086"/>
            <a:ext cx="11184329" cy="5262979"/>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1972’de AT&amp;T </a:t>
            </a:r>
            <a:r>
              <a:rPr lang="tr-TR" sz="2800" dirty="0" err="1" smtClean="0"/>
              <a:t>Bell</a:t>
            </a:r>
            <a:r>
              <a:rPr lang="tr-TR" sz="2800" dirty="0" smtClean="0"/>
              <a:t> </a:t>
            </a:r>
            <a:r>
              <a:rPr lang="tr-TR" sz="2800" dirty="0" err="1"/>
              <a:t>Labs’da</a:t>
            </a:r>
            <a:r>
              <a:rPr lang="tr-TR" sz="2800" dirty="0"/>
              <a:t> </a:t>
            </a:r>
            <a:r>
              <a:rPr lang="tr-TR" sz="2800" dirty="0" err="1"/>
              <a:t>Dennis</a:t>
            </a:r>
            <a:r>
              <a:rPr lang="tr-TR" sz="2800" dirty="0"/>
              <a:t> </a:t>
            </a:r>
            <a:r>
              <a:rPr lang="tr-TR" sz="2800" dirty="0" err="1"/>
              <a:t>Ritchie</a:t>
            </a:r>
            <a:r>
              <a:rPr lang="tr-TR" sz="2800" dirty="0"/>
              <a:t> tarafından geliştirilmiş</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Orijinal kullanım amacı, UNIX işletim sisteminin geliştirilmesi</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Genel amaçlı, yapılandırılmış, üst seviye bir programlama dili</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Programcının, problem çözümüne odaklanmasını sağlayacak yapıda</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Dolayısıyla, farklı donanım yapılarında çalıştırılabilecek yazılımlar geliştirmeye elverişli</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endParaRPr lang="tr-TR" sz="2800" dirty="0" smtClean="0"/>
          </a:p>
        </p:txBody>
      </p:sp>
      <p:sp>
        <p:nvSpPr>
          <p:cNvPr id="4" name="TextBox 3"/>
          <p:cNvSpPr txBox="1"/>
          <p:nvPr/>
        </p:nvSpPr>
        <p:spPr>
          <a:xfrm>
            <a:off x="661307" y="1053193"/>
            <a:ext cx="5640262" cy="707886"/>
          </a:xfrm>
          <a:prstGeom prst="rect">
            <a:avLst/>
          </a:prstGeom>
          <a:noFill/>
        </p:spPr>
        <p:txBody>
          <a:bodyPr wrap="none" rtlCol="0">
            <a:spAutoFit/>
          </a:bodyPr>
          <a:lstStyle/>
          <a:p>
            <a:r>
              <a:rPr lang="tr-TR" sz="4000" b="1" dirty="0" smtClean="0"/>
              <a:t>BAŞLARKEN: C HAKKINDA</a:t>
            </a:r>
            <a:endParaRPr lang="tr-TR" sz="4000" b="1" dirty="0"/>
          </a:p>
        </p:txBody>
      </p:sp>
    </p:spTree>
    <p:extLst>
      <p:ext uri="{BB962C8B-B14F-4D97-AF65-F5344CB8AC3E}">
        <p14:creationId xmlns:p14="http://schemas.microsoft.com/office/powerpoint/2010/main" val="28669366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6897401" cy="707886"/>
          </a:xfrm>
          <a:prstGeom prst="rect">
            <a:avLst/>
          </a:prstGeom>
          <a:noFill/>
        </p:spPr>
        <p:txBody>
          <a:bodyPr wrap="none" rtlCol="0">
            <a:spAutoFit/>
          </a:bodyPr>
          <a:lstStyle/>
          <a:p>
            <a:r>
              <a:rPr lang="tr-TR" sz="4000" b="1" dirty="0" smtClean="0"/>
              <a:t>BAŞLARKEN: BİRAZ C TARİHÇESİ</a:t>
            </a:r>
            <a:endParaRPr lang="tr-TR" sz="4000" b="1" dirty="0"/>
          </a:p>
        </p:txBody>
      </p:sp>
      <p:graphicFrame>
        <p:nvGraphicFramePr>
          <p:cNvPr id="5" name="Table 4"/>
          <p:cNvGraphicFramePr>
            <a:graphicFrameLocks noGrp="1"/>
          </p:cNvGraphicFramePr>
          <p:nvPr>
            <p:extLst>
              <p:ext uri="{D42A27DB-BD31-4B8C-83A1-F6EECF244321}">
                <p14:modId xmlns:p14="http://schemas.microsoft.com/office/powerpoint/2010/main" val="3194689008"/>
              </p:ext>
            </p:extLst>
          </p:nvPr>
        </p:nvGraphicFramePr>
        <p:xfrm>
          <a:off x="1030272" y="2042954"/>
          <a:ext cx="10131456" cy="3916680"/>
        </p:xfrm>
        <a:graphic>
          <a:graphicData uri="http://schemas.openxmlformats.org/drawingml/2006/table">
            <a:tbl>
              <a:tblPr/>
              <a:tblGrid>
                <a:gridCol w="3377152">
                  <a:extLst>
                    <a:ext uri="{9D8B030D-6E8A-4147-A177-3AD203B41FA5}">
                      <a16:colId xmlns:a16="http://schemas.microsoft.com/office/drawing/2014/main" val="653001856"/>
                    </a:ext>
                  </a:extLst>
                </a:gridCol>
                <a:gridCol w="1968438">
                  <a:extLst>
                    <a:ext uri="{9D8B030D-6E8A-4147-A177-3AD203B41FA5}">
                      <a16:colId xmlns:a16="http://schemas.microsoft.com/office/drawing/2014/main" val="2674656879"/>
                    </a:ext>
                  </a:extLst>
                </a:gridCol>
                <a:gridCol w="4785866">
                  <a:extLst>
                    <a:ext uri="{9D8B030D-6E8A-4147-A177-3AD203B41FA5}">
                      <a16:colId xmlns:a16="http://schemas.microsoft.com/office/drawing/2014/main" val="4240297898"/>
                    </a:ext>
                  </a:extLst>
                </a:gridCol>
              </a:tblGrid>
              <a:tr h="0">
                <a:tc>
                  <a:txBody>
                    <a:bodyPr/>
                    <a:lstStyle/>
                    <a:p>
                      <a:pPr algn="l" fontAlgn="t"/>
                      <a:r>
                        <a:rPr lang="tr-TR" b="1" dirty="0" smtClean="0">
                          <a:solidFill>
                            <a:srgbClr val="000000"/>
                          </a:solidFill>
                          <a:effectLst/>
                          <a:latin typeface="Arial" panose="020B0604020202020204" pitchFamily="34" charset="0"/>
                          <a:cs typeface="Arial" panose="020B0604020202020204" pitchFamily="34" charset="0"/>
                        </a:rPr>
                        <a:t>Programlama Dili</a:t>
                      </a:r>
                      <a:endParaRPr lang="tr-TR" b="1" dirty="0">
                        <a:solidFill>
                          <a:srgbClr val="000000"/>
                        </a:solidFill>
                        <a:effectLst/>
                        <a:latin typeface="Arial" panose="020B0604020202020204" pitchFamily="34" charset="0"/>
                        <a:cs typeface="Arial" panose="020B0604020202020204" pitchFamily="34" charset="0"/>
                      </a:endParaRPr>
                    </a:p>
                  </a:txBody>
                  <a:tcPr marL="114300" marR="114300" marT="114300" marB="114300">
                    <a:lnL w="9525" cap="flat" cmpd="sng" algn="ctr">
                      <a:solidFill>
                        <a:srgbClr val="C01E17"/>
                      </a:solidFill>
                      <a:prstDash val="solid"/>
                      <a:round/>
                      <a:headEnd type="none" w="med" len="med"/>
                      <a:tailEnd type="none" w="med" len="med"/>
                    </a:lnL>
                    <a:lnR w="9525" cap="flat" cmpd="sng" algn="ctr">
                      <a:solidFill>
                        <a:srgbClr val="C01E17"/>
                      </a:solidFill>
                      <a:prstDash val="solid"/>
                      <a:round/>
                      <a:headEnd type="none" w="med" len="med"/>
                      <a:tailEnd type="none" w="med" len="med"/>
                    </a:lnR>
                    <a:lnT w="9525" cap="flat" cmpd="sng" algn="ctr">
                      <a:solidFill>
                        <a:srgbClr val="C01E1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tr-TR" b="1" dirty="0" smtClean="0">
                          <a:solidFill>
                            <a:srgbClr val="000000"/>
                          </a:solidFill>
                          <a:effectLst/>
                          <a:latin typeface="Arial" panose="020B0604020202020204" pitchFamily="34" charset="0"/>
                          <a:cs typeface="Arial" panose="020B0604020202020204" pitchFamily="34" charset="0"/>
                        </a:rPr>
                        <a:t>Yıl</a:t>
                      </a:r>
                      <a:endParaRPr lang="tr-TR" b="1" dirty="0">
                        <a:solidFill>
                          <a:srgbClr val="000000"/>
                        </a:solidFill>
                        <a:effectLst/>
                        <a:latin typeface="Arial" panose="020B0604020202020204" pitchFamily="34" charset="0"/>
                        <a:cs typeface="Arial" panose="020B0604020202020204" pitchFamily="34" charset="0"/>
                      </a:endParaRPr>
                    </a:p>
                  </a:txBody>
                  <a:tcPr marL="114300" marR="114300" marT="114300" marB="114300">
                    <a:lnL w="9525" cap="flat" cmpd="sng" algn="ctr">
                      <a:solidFill>
                        <a:srgbClr val="C01E17"/>
                      </a:solidFill>
                      <a:prstDash val="solid"/>
                      <a:round/>
                      <a:headEnd type="none" w="med" len="med"/>
                      <a:tailEnd type="none" w="med" len="med"/>
                    </a:lnL>
                    <a:lnR w="9525" cap="flat" cmpd="sng" algn="ctr">
                      <a:solidFill>
                        <a:srgbClr val="C01E17"/>
                      </a:solidFill>
                      <a:prstDash val="solid"/>
                      <a:round/>
                      <a:headEnd type="none" w="med" len="med"/>
                      <a:tailEnd type="none" w="med" len="med"/>
                    </a:lnR>
                    <a:lnT w="9525" cap="flat" cmpd="sng" algn="ctr">
                      <a:solidFill>
                        <a:srgbClr val="C01E1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tr-TR" b="1" dirty="0" smtClean="0">
                          <a:solidFill>
                            <a:srgbClr val="000000"/>
                          </a:solidFill>
                          <a:effectLst/>
                          <a:latin typeface="Arial" panose="020B0604020202020204" pitchFamily="34" charset="0"/>
                          <a:cs typeface="Arial" panose="020B0604020202020204" pitchFamily="34" charset="0"/>
                        </a:rPr>
                        <a:t>Geliştirici(</a:t>
                      </a:r>
                      <a:r>
                        <a:rPr lang="tr-TR" b="1" dirty="0" err="1" smtClean="0">
                          <a:solidFill>
                            <a:srgbClr val="000000"/>
                          </a:solidFill>
                          <a:effectLst/>
                          <a:latin typeface="Arial" panose="020B0604020202020204" pitchFamily="34" charset="0"/>
                          <a:cs typeface="Arial" panose="020B0604020202020204" pitchFamily="34" charset="0"/>
                        </a:rPr>
                        <a:t>ler</a:t>
                      </a:r>
                      <a:r>
                        <a:rPr lang="tr-TR" b="1" dirty="0" smtClean="0">
                          <a:solidFill>
                            <a:srgbClr val="000000"/>
                          </a:solidFill>
                          <a:effectLst/>
                          <a:latin typeface="Arial" panose="020B0604020202020204" pitchFamily="34" charset="0"/>
                          <a:cs typeface="Arial" panose="020B0604020202020204" pitchFamily="34" charset="0"/>
                        </a:rPr>
                        <a:t>)</a:t>
                      </a:r>
                      <a:endParaRPr lang="tr-TR" b="1" dirty="0">
                        <a:solidFill>
                          <a:srgbClr val="000000"/>
                        </a:solidFill>
                        <a:effectLst/>
                        <a:latin typeface="Arial" panose="020B0604020202020204" pitchFamily="34" charset="0"/>
                        <a:cs typeface="Arial" panose="020B0604020202020204" pitchFamily="34" charset="0"/>
                      </a:endParaRPr>
                    </a:p>
                  </a:txBody>
                  <a:tcPr marL="114300" marR="114300" marT="114300" marB="114300">
                    <a:lnL w="9525" cap="flat" cmpd="sng" algn="ctr">
                      <a:solidFill>
                        <a:srgbClr val="C01E17"/>
                      </a:solidFill>
                      <a:prstDash val="solid"/>
                      <a:round/>
                      <a:headEnd type="none" w="med" len="med"/>
                      <a:tailEnd type="none" w="med" len="med"/>
                    </a:lnL>
                    <a:lnR w="9525" cap="flat" cmpd="sng" algn="ctr">
                      <a:solidFill>
                        <a:srgbClr val="C01E17"/>
                      </a:solidFill>
                      <a:prstDash val="solid"/>
                      <a:round/>
                      <a:headEnd type="none" w="med" len="med"/>
                      <a:tailEnd type="none" w="med" len="med"/>
                    </a:lnR>
                    <a:lnT w="9525" cap="flat" cmpd="sng" algn="ctr">
                      <a:solidFill>
                        <a:srgbClr val="C01E1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13591597"/>
                  </a:ext>
                </a:extLst>
              </a:tr>
              <a:tr h="0">
                <a:tc>
                  <a:txBody>
                    <a:bodyPr/>
                    <a:lstStyle/>
                    <a:p>
                      <a:pPr algn="just" fontAlgn="t"/>
                      <a:r>
                        <a:rPr lang="tr-TR">
                          <a:solidFill>
                            <a:srgbClr val="333333"/>
                          </a:solidFill>
                          <a:effectLst/>
                          <a:latin typeface="inter-regular"/>
                        </a:rPr>
                        <a:t>Algol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tr-TR">
                          <a:solidFill>
                            <a:srgbClr val="333333"/>
                          </a:solidFill>
                          <a:effectLst/>
                          <a:latin typeface="inter-regular"/>
                        </a:rPr>
                        <a:t>1960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tr-TR" dirty="0" smtClean="0">
                          <a:solidFill>
                            <a:srgbClr val="333333"/>
                          </a:solidFill>
                          <a:effectLst/>
                          <a:latin typeface="inter-regular"/>
                        </a:rPr>
                        <a:t>«International </a:t>
                      </a:r>
                      <a:r>
                        <a:rPr lang="tr-TR" dirty="0" err="1" smtClean="0">
                          <a:solidFill>
                            <a:srgbClr val="333333"/>
                          </a:solidFill>
                          <a:effectLst/>
                          <a:latin typeface="inter-regular"/>
                        </a:rPr>
                        <a:t>Group</a:t>
                      </a:r>
                      <a:r>
                        <a:rPr lang="tr-TR" dirty="0" smtClean="0">
                          <a:solidFill>
                            <a:srgbClr val="333333"/>
                          </a:solidFill>
                          <a:effectLst/>
                          <a:latin typeface="inter-regular"/>
                        </a:rPr>
                        <a:t>»</a:t>
                      </a:r>
                      <a:endParaRPr lang="tr-TR"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06796698"/>
                  </a:ext>
                </a:extLst>
              </a:tr>
              <a:tr h="0">
                <a:tc>
                  <a:txBody>
                    <a:bodyPr/>
                    <a:lstStyle/>
                    <a:p>
                      <a:pPr algn="just" fontAlgn="t"/>
                      <a:r>
                        <a:rPr lang="tr-TR">
                          <a:solidFill>
                            <a:srgbClr val="333333"/>
                          </a:solidFill>
                          <a:effectLst/>
                          <a:latin typeface="inter-regular"/>
                        </a:rPr>
                        <a:t>BCPL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tr-TR">
                          <a:solidFill>
                            <a:srgbClr val="333333"/>
                          </a:solidFill>
                          <a:effectLst/>
                          <a:latin typeface="inter-regular"/>
                        </a:rPr>
                        <a:t>1967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tr-TR">
                          <a:solidFill>
                            <a:srgbClr val="333333"/>
                          </a:solidFill>
                          <a:effectLst/>
                          <a:latin typeface="inter-regular"/>
                        </a:rPr>
                        <a:t>Martin Richard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72565483"/>
                  </a:ext>
                </a:extLst>
              </a:tr>
              <a:tr h="0">
                <a:tc>
                  <a:txBody>
                    <a:bodyPr/>
                    <a:lstStyle/>
                    <a:p>
                      <a:pPr algn="just" fontAlgn="t"/>
                      <a:r>
                        <a:rPr lang="tr-TR">
                          <a:solidFill>
                            <a:srgbClr val="333333"/>
                          </a:solidFill>
                          <a:effectLst/>
                          <a:latin typeface="inter-regular"/>
                        </a:rPr>
                        <a:t>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tr-TR">
                          <a:solidFill>
                            <a:srgbClr val="333333"/>
                          </a:solidFill>
                          <a:effectLst/>
                          <a:latin typeface="inter-regular"/>
                        </a:rPr>
                        <a:t>1970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tr-TR">
                          <a:solidFill>
                            <a:srgbClr val="333333"/>
                          </a:solidFill>
                          <a:effectLst/>
                          <a:latin typeface="inter-regular"/>
                        </a:rPr>
                        <a:t>Ken Thompson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68595881"/>
                  </a:ext>
                </a:extLst>
              </a:tr>
              <a:tr h="0">
                <a:tc>
                  <a:txBody>
                    <a:bodyPr/>
                    <a:lstStyle/>
                    <a:p>
                      <a:pPr algn="just" fontAlgn="t"/>
                      <a:r>
                        <a:rPr lang="tr-TR" dirty="0" smtClean="0">
                          <a:solidFill>
                            <a:srgbClr val="333333"/>
                          </a:solidFill>
                          <a:effectLst/>
                          <a:latin typeface="inter-regular"/>
                        </a:rPr>
                        <a:t>Geleneksel</a:t>
                      </a:r>
                      <a:r>
                        <a:rPr lang="tr-TR" baseline="0" dirty="0" smtClean="0">
                          <a:solidFill>
                            <a:srgbClr val="333333"/>
                          </a:solidFill>
                          <a:effectLst/>
                          <a:latin typeface="inter-regular"/>
                        </a:rPr>
                        <a:t> </a:t>
                      </a:r>
                      <a:r>
                        <a:rPr lang="tr-TR" dirty="0" smtClean="0">
                          <a:solidFill>
                            <a:srgbClr val="333333"/>
                          </a:solidFill>
                          <a:effectLst/>
                          <a:latin typeface="inter-regular"/>
                        </a:rPr>
                        <a:t>C</a:t>
                      </a:r>
                      <a:endParaRPr lang="tr-TR"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tr-TR">
                          <a:solidFill>
                            <a:srgbClr val="333333"/>
                          </a:solidFill>
                          <a:effectLst/>
                          <a:latin typeface="inter-regular"/>
                        </a:rPr>
                        <a:t>1972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tr-TR">
                          <a:solidFill>
                            <a:srgbClr val="333333"/>
                          </a:solidFill>
                          <a:effectLst/>
                          <a:latin typeface="inter-regular"/>
                        </a:rPr>
                        <a:t>Dennis Ritchie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4800166"/>
                  </a:ext>
                </a:extLst>
              </a:tr>
              <a:tr h="0">
                <a:tc>
                  <a:txBody>
                    <a:bodyPr/>
                    <a:lstStyle/>
                    <a:p>
                      <a:pPr algn="just" fontAlgn="t"/>
                      <a:r>
                        <a:rPr lang="tr-TR" dirty="0" smtClean="0">
                          <a:solidFill>
                            <a:srgbClr val="333333"/>
                          </a:solidFill>
                          <a:effectLst/>
                          <a:latin typeface="inter-regular"/>
                        </a:rPr>
                        <a:t>K&amp;R </a:t>
                      </a:r>
                      <a:r>
                        <a:rPr lang="tr-TR" dirty="0">
                          <a:solidFill>
                            <a:srgbClr val="333333"/>
                          </a:solidFill>
                          <a:effectLst/>
                          <a:latin typeface="inter-regular"/>
                        </a:rPr>
                        <a:t>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tr-TR">
                          <a:solidFill>
                            <a:srgbClr val="333333"/>
                          </a:solidFill>
                          <a:effectLst/>
                          <a:latin typeface="inter-regular"/>
                        </a:rPr>
                        <a:t>1978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tr-TR" dirty="0" err="1" smtClean="0">
                          <a:solidFill>
                            <a:srgbClr val="333333"/>
                          </a:solidFill>
                          <a:effectLst/>
                          <a:latin typeface="inter-regular"/>
                        </a:rPr>
                        <a:t>Brian</a:t>
                      </a:r>
                      <a:r>
                        <a:rPr lang="tr-TR" dirty="0" smtClean="0">
                          <a:solidFill>
                            <a:srgbClr val="333333"/>
                          </a:solidFill>
                          <a:effectLst/>
                          <a:latin typeface="inter-regular"/>
                        </a:rPr>
                        <a:t> </a:t>
                      </a:r>
                      <a:r>
                        <a:rPr lang="tr-TR" dirty="0" err="1" smtClean="0">
                          <a:solidFill>
                            <a:srgbClr val="333333"/>
                          </a:solidFill>
                          <a:effectLst/>
                          <a:latin typeface="inter-regular"/>
                        </a:rPr>
                        <a:t>Kernighan</a:t>
                      </a:r>
                      <a:r>
                        <a:rPr lang="tr-TR" dirty="0" smtClean="0">
                          <a:solidFill>
                            <a:srgbClr val="333333"/>
                          </a:solidFill>
                          <a:effectLst/>
                          <a:latin typeface="inter-regular"/>
                        </a:rPr>
                        <a:t> ve </a:t>
                      </a:r>
                      <a:r>
                        <a:rPr lang="tr-TR" dirty="0" err="1">
                          <a:solidFill>
                            <a:srgbClr val="333333"/>
                          </a:solidFill>
                          <a:effectLst/>
                          <a:latin typeface="inter-regular"/>
                        </a:rPr>
                        <a:t>Dennis</a:t>
                      </a:r>
                      <a:r>
                        <a:rPr lang="tr-TR" dirty="0">
                          <a:solidFill>
                            <a:srgbClr val="333333"/>
                          </a:solidFill>
                          <a:effectLst/>
                          <a:latin typeface="inter-regular"/>
                        </a:rPr>
                        <a:t> </a:t>
                      </a:r>
                      <a:r>
                        <a:rPr lang="tr-TR" dirty="0" err="1">
                          <a:solidFill>
                            <a:srgbClr val="333333"/>
                          </a:solidFill>
                          <a:effectLst/>
                          <a:latin typeface="inter-regular"/>
                        </a:rPr>
                        <a:t>Ritchie</a:t>
                      </a:r>
                      <a:endParaRPr lang="tr-TR"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4474990"/>
                  </a:ext>
                </a:extLst>
              </a:tr>
              <a:tr h="0">
                <a:tc>
                  <a:txBody>
                    <a:bodyPr/>
                    <a:lstStyle/>
                    <a:p>
                      <a:pPr algn="just" fontAlgn="t"/>
                      <a:r>
                        <a:rPr lang="tr-TR">
                          <a:solidFill>
                            <a:srgbClr val="333333"/>
                          </a:solidFill>
                          <a:effectLst/>
                          <a:latin typeface="inter-regular"/>
                        </a:rPr>
                        <a:t>ANSI 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tr-TR">
                          <a:solidFill>
                            <a:srgbClr val="333333"/>
                          </a:solidFill>
                          <a:effectLst/>
                          <a:latin typeface="inter-regular"/>
                        </a:rPr>
                        <a:t>1989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tr-TR" dirty="0">
                          <a:solidFill>
                            <a:srgbClr val="333333"/>
                          </a:solidFill>
                          <a:effectLst/>
                          <a:latin typeface="inter-regular"/>
                        </a:rPr>
                        <a:t>ANSI </a:t>
                      </a:r>
                      <a:r>
                        <a:rPr lang="tr-TR" dirty="0" smtClean="0">
                          <a:solidFill>
                            <a:srgbClr val="333333"/>
                          </a:solidFill>
                          <a:effectLst/>
                          <a:latin typeface="inter-regular"/>
                        </a:rPr>
                        <a:t>Komitesi</a:t>
                      </a:r>
                      <a:endParaRPr lang="tr-TR"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37837294"/>
                  </a:ext>
                </a:extLst>
              </a:tr>
              <a:tr h="0">
                <a:tc>
                  <a:txBody>
                    <a:bodyPr/>
                    <a:lstStyle/>
                    <a:p>
                      <a:pPr algn="just" fontAlgn="t"/>
                      <a:r>
                        <a:rPr lang="tr-TR">
                          <a:solidFill>
                            <a:srgbClr val="333333"/>
                          </a:solidFill>
                          <a:effectLst/>
                          <a:latin typeface="inter-regular"/>
                        </a:rPr>
                        <a:t>ANSI/ISO 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tr-TR">
                          <a:solidFill>
                            <a:srgbClr val="333333"/>
                          </a:solidFill>
                          <a:effectLst/>
                          <a:latin typeface="inter-regular"/>
                        </a:rPr>
                        <a:t>1990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tr-TR" dirty="0">
                          <a:solidFill>
                            <a:srgbClr val="333333"/>
                          </a:solidFill>
                          <a:effectLst/>
                          <a:latin typeface="inter-regular"/>
                        </a:rPr>
                        <a:t>ISO </a:t>
                      </a:r>
                      <a:r>
                        <a:rPr lang="tr-TR" dirty="0" smtClean="0">
                          <a:solidFill>
                            <a:srgbClr val="333333"/>
                          </a:solidFill>
                          <a:effectLst/>
                          <a:latin typeface="inter-regular"/>
                        </a:rPr>
                        <a:t>Komitesi</a:t>
                      </a:r>
                      <a:endParaRPr lang="tr-TR"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53405468"/>
                  </a:ext>
                </a:extLst>
              </a:tr>
              <a:tr h="0">
                <a:tc>
                  <a:txBody>
                    <a:bodyPr/>
                    <a:lstStyle/>
                    <a:p>
                      <a:pPr algn="just" fontAlgn="t"/>
                      <a:r>
                        <a:rPr lang="tr-TR">
                          <a:solidFill>
                            <a:srgbClr val="333333"/>
                          </a:solidFill>
                          <a:effectLst/>
                          <a:latin typeface="inter-regular"/>
                        </a:rPr>
                        <a:t>C99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tr-TR">
                          <a:solidFill>
                            <a:srgbClr val="333333"/>
                          </a:solidFill>
                          <a:effectLst/>
                          <a:latin typeface="inter-regular"/>
                        </a:rPr>
                        <a:t>1999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tr-TR" dirty="0" smtClean="0">
                          <a:solidFill>
                            <a:srgbClr val="333333"/>
                          </a:solidFill>
                          <a:effectLst/>
                          <a:latin typeface="inter-regular"/>
                        </a:rPr>
                        <a:t>Standardizasyon Komitesi</a:t>
                      </a:r>
                      <a:endParaRPr lang="tr-TR"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86640916"/>
                  </a:ext>
                </a:extLst>
              </a:tr>
            </a:tbl>
          </a:graphicData>
        </a:graphic>
      </p:graphicFrame>
    </p:spTree>
    <p:extLst>
      <p:ext uri="{BB962C8B-B14F-4D97-AF65-F5344CB8AC3E}">
        <p14:creationId xmlns:p14="http://schemas.microsoft.com/office/powerpoint/2010/main" val="426837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
        <p:nvSpPr>
          <p:cNvPr id="41" name="Metin kutusu 40"/>
          <p:cNvSpPr txBox="1"/>
          <p:nvPr/>
        </p:nvSpPr>
        <p:spPr>
          <a:xfrm>
            <a:off x="8352065" y="4035421"/>
            <a:ext cx="3015284" cy="707012"/>
          </a:xfrm>
          <a:prstGeom prst="rect">
            <a:avLst/>
          </a:prstGeom>
          <a:noFill/>
        </p:spPr>
        <p:txBody>
          <a:bodyPr wrap="square" lIns="90575" tIns="45287" rIns="90575" bIns="45287" rtlCol="0">
            <a:spAutoFit/>
          </a:bodyPr>
          <a:lstStyle/>
          <a:p>
            <a:pPr algn="r"/>
            <a:r>
              <a:rPr lang="tr-TR" sz="4000" b="1" dirty="0" smtClean="0">
                <a:ea typeface="Segoe UI Historic" panose="020B0502040204020203" pitchFamily="34" charset="0"/>
                <a:cs typeface="Segoe UI Light" panose="020B0502040204020203" pitchFamily="34" charset="0"/>
              </a:rPr>
              <a:t>Bilgilendirme</a:t>
            </a:r>
            <a:endParaRPr lang="tr-TR" sz="4000" b="1" dirty="0">
              <a:ea typeface="Segoe UI Historic" panose="020B0502040204020203" pitchFamily="34" charset="0"/>
              <a:cs typeface="Segoe UI Light" panose="020B0502040204020203" pitchFamily="34" charset="0"/>
            </a:endParaRPr>
          </a:p>
        </p:txBody>
      </p:sp>
      <p:grpSp>
        <p:nvGrpSpPr>
          <p:cNvPr id="46" name="Grup 45"/>
          <p:cNvGrpSpPr/>
          <p:nvPr/>
        </p:nvGrpSpPr>
        <p:grpSpPr>
          <a:xfrm>
            <a:off x="9699714" y="1942186"/>
            <a:ext cx="2160881" cy="2160881"/>
            <a:chOff x="1596446" y="0"/>
            <a:chExt cx="1414035" cy="1414035"/>
          </a:xfrm>
        </p:grpSpPr>
        <p:sp>
          <p:nvSpPr>
            <p:cNvPr id="47" name="Oval 46"/>
            <p:cNvSpPr/>
            <p:nvPr/>
          </p:nvSpPr>
          <p:spPr>
            <a:xfrm>
              <a:off x="1596446" y="0"/>
              <a:ext cx="1414035" cy="1414035"/>
            </a:xfrm>
            <a:prstGeom prst="ellipse">
              <a:avLst/>
            </a:prstGeom>
            <a:solidFill>
              <a:srgbClr val="349FB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8" name="Oval 4"/>
            <p:cNvSpPr/>
            <p:nvPr/>
          </p:nvSpPr>
          <p:spPr>
            <a:xfrm>
              <a:off x="1803527" y="207081"/>
              <a:ext cx="999873" cy="999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644525">
                <a:lnSpc>
                  <a:spcPct val="90000"/>
                </a:lnSpc>
                <a:spcBef>
                  <a:spcPct val="0"/>
                </a:spcBef>
                <a:spcAft>
                  <a:spcPct val="35000"/>
                </a:spcAft>
              </a:pPr>
              <a:r>
                <a:rPr lang="tr-TR" sz="4000" b="1" dirty="0"/>
                <a:t>Bölüm </a:t>
              </a:r>
              <a:r>
                <a:rPr lang="tr-TR" sz="6200" b="1" dirty="0"/>
                <a:t>1</a:t>
              </a:r>
              <a:endParaRPr lang="tr-TR" sz="6200" dirty="0"/>
            </a:p>
          </p:txBody>
        </p:sp>
      </p:grpSp>
    </p:spTree>
    <p:extLst>
      <p:ext uri="{BB962C8B-B14F-4D97-AF65-F5344CB8AC3E}">
        <p14:creationId xmlns:p14="http://schemas.microsoft.com/office/powerpoint/2010/main" val="2330456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6124754"/>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1979’da AT&amp;T </a:t>
            </a:r>
            <a:r>
              <a:rPr lang="tr-TR" sz="2800" dirty="0" err="1" smtClean="0"/>
              <a:t>Bell</a:t>
            </a:r>
            <a:r>
              <a:rPr lang="tr-TR" sz="2800" dirty="0" smtClean="0"/>
              <a:t> </a:t>
            </a:r>
            <a:r>
              <a:rPr lang="tr-TR" sz="2800" dirty="0" err="1"/>
              <a:t>Labs’da</a:t>
            </a:r>
            <a:r>
              <a:rPr lang="tr-TR" sz="2800" dirty="0"/>
              <a:t> </a:t>
            </a:r>
            <a:r>
              <a:rPr lang="tr-TR" sz="2800" dirty="0" err="1" smtClean="0"/>
              <a:t>Bjarne</a:t>
            </a:r>
            <a:r>
              <a:rPr lang="tr-TR" sz="2800" dirty="0" smtClean="0"/>
              <a:t> </a:t>
            </a:r>
            <a:r>
              <a:rPr lang="tr-TR" sz="2800" dirty="0" err="1" smtClean="0"/>
              <a:t>Stroustrup</a:t>
            </a:r>
            <a:r>
              <a:rPr lang="tr-TR" sz="2800" dirty="0" smtClean="0"/>
              <a:t> tarafından </a:t>
            </a:r>
            <a:r>
              <a:rPr lang="tr-TR" sz="2800" dirty="0"/>
              <a:t>geliştirilmiş</a:t>
            </a:r>
          </a:p>
          <a:p>
            <a:pPr marL="285750" indent="-285750">
              <a:buFont typeface="Arial" panose="020B0604020202020204" pitchFamily="34" charset="0"/>
              <a:buChar char="•"/>
            </a:pPr>
            <a:r>
              <a:rPr lang="tr-TR" sz="2800" dirty="0" smtClean="0"/>
              <a:t>İlk ismi, C </a:t>
            </a:r>
            <a:r>
              <a:rPr lang="tr-TR" sz="2800" dirty="0" err="1" smtClean="0"/>
              <a:t>With</a:t>
            </a:r>
            <a:r>
              <a:rPr lang="tr-TR" sz="2800" dirty="0" smtClean="0"/>
              <a:t> </a:t>
            </a:r>
            <a:r>
              <a:rPr lang="tr-TR" sz="2800" dirty="0" err="1" smtClean="0"/>
              <a:t>Classes</a:t>
            </a:r>
            <a:endParaRPr lang="tr-TR" sz="2800" dirty="0" smtClean="0"/>
          </a:p>
          <a:p>
            <a:pPr marL="285750" indent="-285750">
              <a:buFont typeface="Arial" panose="020B0604020202020204" pitchFamily="34" charset="0"/>
              <a:buChar char="•"/>
            </a:pPr>
            <a:r>
              <a:rPr lang="tr-TR" sz="2800" dirty="0" smtClean="0"/>
              <a:t>1983’te ismi C++ olarak değiştirilmiş</a:t>
            </a:r>
          </a:p>
          <a:p>
            <a:pPr marL="285750" indent="-285750">
              <a:buFont typeface="Arial" panose="020B0604020202020204" pitchFamily="34" charset="0"/>
              <a:buChar char="•"/>
            </a:pPr>
            <a:r>
              <a:rPr lang="tr-TR" sz="2800" dirty="0" smtClean="0"/>
              <a:t>Genel amaçlı, C’yi de kapsayan, üst seviye ve «nesneye yönelimli» bir programlama dili</a:t>
            </a:r>
          </a:p>
          <a:p>
            <a:pPr marL="285750" indent="-285750">
              <a:buFont typeface="Arial" panose="020B0604020202020204" pitchFamily="34" charset="0"/>
              <a:buChar char="•"/>
            </a:pPr>
            <a:r>
              <a:rPr lang="tr-TR" sz="2800" dirty="0" smtClean="0"/>
              <a:t>Nesneye </a:t>
            </a:r>
            <a:r>
              <a:rPr lang="tr-TR" sz="2800" dirty="0" err="1" smtClean="0"/>
              <a:t>Yönelimlilik</a:t>
            </a:r>
            <a:r>
              <a:rPr lang="tr-TR" sz="2800" dirty="0" smtClean="0"/>
              <a:t> konusunda </a:t>
            </a:r>
            <a:r>
              <a:rPr lang="tr-TR" sz="2800" dirty="0" err="1" smtClean="0"/>
              <a:t>Simula</a:t>
            </a:r>
            <a:r>
              <a:rPr lang="tr-TR" sz="2800" dirty="0" smtClean="0"/>
              <a:t> I ve </a:t>
            </a:r>
            <a:r>
              <a:rPr lang="tr-TR" sz="2800" dirty="0" err="1" smtClean="0"/>
              <a:t>Simula</a:t>
            </a:r>
            <a:r>
              <a:rPr lang="tr-TR" sz="2800" dirty="0" smtClean="0"/>
              <a:t> 67’den ilham almış</a:t>
            </a:r>
          </a:p>
          <a:p>
            <a:pPr marL="285750" indent="-285750">
              <a:buFont typeface="Arial" panose="020B0604020202020204" pitchFamily="34" charset="0"/>
              <a:buChar char="•"/>
            </a:pPr>
            <a:r>
              <a:rPr lang="tr-TR" sz="2800" dirty="0" smtClean="0"/>
              <a:t>Programcının, problem çözümüne odaklanmasını sağlayacak yapıda</a:t>
            </a:r>
          </a:p>
          <a:p>
            <a:pPr marL="285750" indent="-285750">
              <a:buFont typeface="Arial" panose="020B0604020202020204" pitchFamily="34" charset="0"/>
              <a:buChar char="•"/>
            </a:pPr>
            <a:r>
              <a:rPr lang="tr-TR" sz="2800" dirty="0" smtClean="0"/>
              <a:t>Sınıf kavramı sayesinde yeni veri türleri oluşturmaya, var olan türlerden yenilerini oluşturmaya elverişli</a:t>
            </a:r>
          </a:p>
          <a:p>
            <a:pPr marL="285750" indent="-285750">
              <a:buFont typeface="Arial" panose="020B0604020202020204" pitchFamily="34" charset="0"/>
              <a:buChar char="•"/>
            </a:pPr>
            <a:r>
              <a:rPr lang="tr-TR" sz="2800" dirty="0" smtClean="0"/>
              <a:t>Çok biçimlilik sayesinde türetilmiş sınıflar tanımlamaya uygun</a:t>
            </a:r>
          </a:p>
          <a:p>
            <a:pPr marL="285750" indent="-285750">
              <a:buFont typeface="Arial" panose="020B0604020202020204" pitchFamily="34" charset="0"/>
              <a:buChar char="•"/>
            </a:pPr>
            <a:r>
              <a:rPr lang="tr-TR" sz="2800" dirty="0" smtClean="0"/>
              <a:t>1998 yılında ISO tarafından standardı yayımlanmış</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endParaRPr lang="tr-TR" sz="2800" dirty="0" smtClean="0"/>
          </a:p>
        </p:txBody>
      </p:sp>
      <p:sp>
        <p:nvSpPr>
          <p:cNvPr id="4" name="TextBox 3"/>
          <p:cNvSpPr txBox="1"/>
          <p:nvPr/>
        </p:nvSpPr>
        <p:spPr>
          <a:xfrm>
            <a:off x="661307" y="1053193"/>
            <a:ext cx="6156301" cy="707886"/>
          </a:xfrm>
          <a:prstGeom prst="rect">
            <a:avLst/>
          </a:prstGeom>
          <a:noFill/>
        </p:spPr>
        <p:txBody>
          <a:bodyPr wrap="none" rtlCol="0">
            <a:spAutoFit/>
          </a:bodyPr>
          <a:lstStyle/>
          <a:p>
            <a:r>
              <a:rPr lang="tr-TR" sz="4000" b="1" dirty="0" smtClean="0"/>
              <a:t>BAŞLARKEN: C++ HAKKINDA</a:t>
            </a:r>
            <a:endParaRPr lang="tr-TR" sz="4000" b="1" dirty="0"/>
          </a:p>
        </p:txBody>
      </p:sp>
    </p:spTree>
    <p:extLst>
      <p:ext uri="{BB962C8B-B14F-4D97-AF65-F5344CB8AC3E}">
        <p14:creationId xmlns:p14="http://schemas.microsoft.com/office/powerpoint/2010/main" val="2553712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9908097" cy="707886"/>
          </a:xfrm>
          <a:prstGeom prst="rect">
            <a:avLst/>
          </a:prstGeom>
          <a:noFill/>
        </p:spPr>
        <p:txBody>
          <a:bodyPr wrap="none" rtlCol="0">
            <a:spAutoFit/>
          </a:bodyPr>
          <a:lstStyle/>
          <a:p>
            <a:r>
              <a:rPr lang="tr-TR" sz="4000" b="1" dirty="0" smtClean="0"/>
              <a:t>BAŞLARKEN: PROGRAMLAMA DİLİ SEVİYELERİ</a:t>
            </a:r>
            <a:endParaRPr lang="tr-TR" sz="4000" b="1" dirty="0"/>
          </a:p>
        </p:txBody>
      </p:sp>
      <p:sp>
        <p:nvSpPr>
          <p:cNvPr id="6" name="TextBox 5"/>
          <p:cNvSpPr txBox="1"/>
          <p:nvPr/>
        </p:nvSpPr>
        <p:spPr>
          <a:xfrm>
            <a:off x="661307" y="1992086"/>
            <a:ext cx="11184329" cy="4832092"/>
          </a:xfrm>
          <a:prstGeom prst="rect">
            <a:avLst/>
          </a:prstGeom>
          <a:noFill/>
        </p:spPr>
        <p:txBody>
          <a:bodyPr wrap="square" rtlCol="0">
            <a:spAutoFit/>
          </a:bodyPr>
          <a:lstStyle/>
          <a:p>
            <a:r>
              <a:rPr lang="tr-TR" sz="2800" b="1" dirty="0" smtClean="0"/>
              <a:t>Makine Dili</a:t>
            </a:r>
          </a:p>
          <a:p>
            <a:pPr marL="285750" indent="-285750">
              <a:buFont typeface="Arial" panose="020B0604020202020204" pitchFamily="34" charset="0"/>
              <a:buChar char="•"/>
            </a:pPr>
            <a:r>
              <a:rPr lang="tr-TR" sz="2800" dirty="0" smtClean="0"/>
              <a:t>Tüm programlama sözcüklerinin ve verinin 0’lar ve 1’ler ile temsil edildiği </a:t>
            </a:r>
            <a:r>
              <a:rPr lang="tr-TR" sz="2800" u="sng" dirty="0" smtClean="0"/>
              <a:t>en alt seviye</a:t>
            </a:r>
            <a:r>
              <a:rPr lang="tr-TR" sz="2800" dirty="0" smtClean="0"/>
              <a:t> programlama dili</a:t>
            </a:r>
          </a:p>
          <a:p>
            <a:pPr marL="285750" indent="-285750">
              <a:buFont typeface="Arial" panose="020B0604020202020204" pitchFamily="34" charset="0"/>
              <a:buChar char="•"/>
            </a:pPr>
            <a:r>
              <a:rPr lang="tr-TR" sz="2800" dirty="0" smtClean="0"/>
              <a:t>Herhangi bir çevrim/derleme/yorumlama işlemine gerek kalmaksızın doğrudan çalıştırılabilir</a:t>
            </a:r>
          </a:p>
          <a:p>
            <a:pPr marL="285750" indent="-285750">
              <a:buFont typeface="Arial" panose="020B0604020202020204" pitchFamily="34" charset="0"/>
              <a:buChar char="•"/>
            </a:pPr>
            <a:r>
              <a:rPr lang="tr-TR" sz="2800" dirty="0" smtClean="0"/>
              <a:t>Çalıştırılması çok hızlı</a:t>
            </a:r>
          </a:p>
          <a:p>
            <a:pPr marL="285750" indent="-285750">
              <a:buFont typeface="Arial" panose="020B0604020202020204" pitchFamily="34" charset="0"/>
              <a:buChar char="•"/>
            </a:pPr>
            <a:r>
              <a:rPr lang="tr-TR" sz="2800" dirty="0" smtClean="0"/>
              <a:t>Bellek kullanımı çok tutumlu/tasarruflu</a:t>
            </a:r>
          </a:p>
          <a:p>
            <a:pPr marL="285750" indent="-285750">
              <a:buFont typeface="Arial" panose="020B0604020202020204" pitchFamily="34" charset="0"/>
              <a:buChar char="•"/>
            </a:pPr>
            <a:r>
              <a:rPr lang="tr-TR" sz="2800" dirty="0" smtClean="0"/>
              <a:t>Öğrenilmesi ve öğretilmesi çok zor</a:t>
            </a:r>
          </a:p>
          <a:p>
            <a:pPr marL="285750" indent="-285750">
              <a:buFont typeface="Arial" panose="020B0604020202020204" pitchFamily="34" charset="0"/>
              <a:buChar char="•"/>
            </a:pPr>
            <a:r>
              <a:rPr lang="tr-TR" sz="2800" dirty="0" smtClean="0"/>
              <a:t>Programın çalıştırılacağı bilgisayarın donanımını da bilmek gerekli</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endParaRPr lang="tr-TR" sz="2800" dirty="0" smtClean="0"/>
          </a:p>
        </p:txBody>
      </p:sp>
    </p:spTree>
    <p:extLst>
      <p:ext uri="{BB962C8B-B14F-4D97-AF65-F5344CB8AC3E}">
        <p14:creationId xmlns:p14="http://schemas.microsoft.com/office/powerpoint/2010/main" val="1659373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9908097" cy="707886"/>
          </a:xfrm>
          <a:prstGeom prst="rect">
            <a:avLst/>
          </a:prstGeom>
          <a:noFill/>
        </p:spPr>
        <p:txBody>
          <a:bodyPr wrap="none" rtlCol="0">
            <a:spAutoFit/>
          </a:bodyPr>
          <a:lstStyle/>
          <a:p>
            <a:r>
              <a:rPr lang="tr-TR" sz="4000" b="1" dirty="0" smtClean="0"/>
              <a:t>BAŞLARKEN: PROGRAMLAMA DİLİ SEVİYELERİ</a:t>
            </a:r>
            <a:endParaRPr lang="tr-TR" sz="4000" b="1" dirty="0"/>
          </a:p>
        </p:txBody>
      </p:sp>
      <p:sp>
        <p:nvSpPr>
          <p:cNvPr id="6" name="TextBox 5"/>
          <p:cNvSpPr txBox="1"/>
          <p:nvPr/>
        </p:nvSpPr>
        <p:spPr>
          <a:xfrm>
            <a:off x="661307" y="1992086"/>
            <a:ext cx="11111593" cy="5262979"/>
          </a:xfrm>
          <a:prstGeom prst="rect">
            <a:avLst/>
          </a:prstGeom>
          <a:noFill/>
        </p:spPr>
        <p:txBody>
          <a:bodyPr wrap="square" rtlCol="0">
            <a:spAutoFit/>
          </a:bodyPr>
          <a:lstStyle/>
          <a:p>
            <a:r>
              <a:rPr lang="tr-TR" sz="2800" b="1" dirty="0" smtClean="0"/>
              <a:t>Assembly (Çevirici) Dili</a:t>
            </a:r>
          </a:p>
          <a:p>
            <a:pPr marL="285750" indent="-285750">
              <a:buFont typeface="Arial" panose="020B0604020202020204" pitchFamily="34" charset="0"/>
              <a:buChar char="•"/>
            </a:pPr>
            <a:r>
              <a:rPr lang="tr-TR" sz="2800" dirty="0" smtClean="0"/>
              <a:t>Programlama sözcüklerinin doğal dildekine benzer şekilde komutlar ile ifade edildiği (JUMP, LOAD, vb.); verinin 0’lar ve 1’ler ile temsil edildiği </a:t>
            </a:r>
            <a:r>
              <a:rPr lang="tr-TR" sz="2800" u="sng" dirty="0" smtClean="0"/>
              <a:t>orta seviye</a:t>
            </a:r>
            <a:r>
              <a:rPr lang="tr-TR" sz="2800" dirty="0" smtClean="0"/>
              <a:t> programlama dili</a:t>
            </a:r>
          </a:p>
          <a:p>
            <a:pPr marL="285750" indent="-285750">
              <a:buFont typeface="Arial" panose="020B0604020202020204" pitchFamily="34" charset="0"/>
              <a:buChar char="•"/>
            </a:pPr>
            <a:r>
              <a:rPr lang="tr-TR" sz="2800" dirty="0" smtClean="0"/>
              <a:t>Basit bir çevrim (</a:t>
            </a:r>
            <a:r>
              <a:rPr lang="tr-TR" sz="2800" dirty="0" err="1" smtClean="0"/>
              <a:t>assembly</a:t>
            </a:r>
            <a:r>
              <a:rPr lang="tr-TR" sz="2800" dirty="0" smtClean="0"/>
              <a:t>) işlemi ile makine diline dönüştürülerek çalıştırılabilir</a:t>
            </a:r>
          </a:p>
          <a:p>
            <a:pPr marL="285750" indent="-285750">
              <a:buFont typeface="Arial" panose="020B0604020202020204" pitchFamily="34" charset="0"/>
              <a:buChar char="•"/>
            </a:pPr>
            <a:r>
              <a:rPr lang="tr-TR" sz="2800" dirty="0" smtClean="0"/>
              <a:t>Çalıştırılması makine diline göre bir miktar daha yavaş</a:t>
            </a:r>
          </a:p>
          <a:p>
            <a:pPr marL="285750" indent="-285750">
              <a:buFont typeface="Arial" panose="020B0604020202020204" pitchFamily="34" charset="0"/>
              <a:buChar char="•"/>
            </a:pPr>
            <a:r>
              <a:rPr lang="tr-TR" sz="2800" dirty="0"/>
              <a:t>Bellek kullanımı </a:t>
            </a:r>
            <a:r>
              <a:rPr lang="tr-TR" sz="2800" dirty="0" smtClean="0"/>
              <a:t>tutumlu/tasarruflu</a:t>
            </a:r>
          </a:p>
          <a:p>
            <a:pPr marL="285750" indent="-285750">
              <a:buFont typeface="Arial" panose="020B0604020202020204" pitchFamily="34" charset="0"/>
              <a:buChar char="•"/>
            </a:pPr>
            <a:r>
              <a:rPr lang="tr-TR" sz="2800" dirty="0" smtClean="0"/>
              <a:t>Öğrenilmesi ve öğretilmesi makine diline göre daha kolay</a:t>
            </a:r>
          </a:p>
          <a:p>
            <a:pPr marL="285750" indent="-285750">
              <a:buFont typeface="Arial" panose="020B0604020202020204" pitchFamily="34" charset="0"/>
              <a:buChar char="•"/>
            </a:pPr>
            <a:r>
              <a:rPr lang="tr-TR" sz="2800" dirty="0" smtClean="0"/>
              <a:t>Programın çalıştırılacağı bilgisayarın donanımını da bilmek gerekli</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endParaRPr lang="tr-TR" sz="2800" dirty="0" smtClean="0"/>
          </a:p>
        </p:txBody>
      </p:sp>
    </p:spTree>
    <p:extLst>
      <p:ext uri="{BB962C8B-B14F-4D97-AF65-F5344CB8AC3E}">
        <p14:creationId xmlns:p14="http://schemas.microsoft.com/office/powerpoint/2010/main" val="1311157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9908097" cy="707886"/>
          </a:xfrm>
          <a:prstGeom prst="rect">
            <a:avLst/>
          </a:prstGeom>
          <a:noFill/>
        </p:spPr>
        <p:txBody>
          <a:bodyPr wrap="none" rtlCol="0">
            <a:spAutoFit/>
          </a:bodyPr>
          <a:lstStyle/>
          <a:p>
            <a:r>
              <a:rPr lang="tr-TR" sz="4000" b="1" dirty="0" smtClean="0"/>
              <a:t>BAŞLARKEN: PROGRAMLAMA DİLİ SEVİYELERİ</a:t>
            </a:r>
            <a:endParaRPr lang="tr-TR" sz="4000" b="1" dirty="0"/>
          </a:p>
        </p:txBody>
      </p:sp>
      <p:sp>
        <p:nvSpPr>
          <p:cNvPr id="6" name="TextBox 5"/>
          <p:cNvSpPr txBox="1"/>
          <p:nvPr/>
        </p:nvSpPr>
        <p:spPr>
          <a:xfrm>
            <a:off x="661307" y="1992086"/>
            <a:ext cx="11111593" cy="5262979"/>
          </a:xfrm>
          <a:prstGeom prst="rect">
            <a:avLst/>
          </a:prstGeom>
          <a:noFill/>
        </p:spPr>
        <p:txBody>
          <a:bodyPr wrap="square" rtlCol="0">
            <a:spAutoFit/>
          </a:bodyPr>
          <a:lstStyle/>
          <a:p>
            <a:r>
              <a:rPr lang="tr-TR" sz="2800" b="1" dirty="0" smtClean="0"/>
              <a:t>Üst Seviye Programlama Dilleri</a:t>
            </a:r>
          </a:p>
          <a:p>
            <a:pPr marL="285750" indent="-285750">
              <a:buFont typeface="Arial" panose="020B0604020202020204" pitchFamily="34" charset="0"/>
              <a:buChar char="•"/>
            </a:pPr>
            <a:r>
              <a:rPr lang="tr-TR" sz="2800" dirty="0" smtClean="0"/>
              <a:t>Yazılan programların/kodların doğal dildekine benzer şekilde ile ifade edildiği (IF, FOR, WHILE, vb.); verinin olduğu gibi temsil edildiği genel amaçlı programlama dilleri (PERL, Basic, COBOL, Fortran, Pascal, C)</a:t>
            </a:r>
          </a:p>
          <a:p>
            <a:pPr marL="285750" indent="-285750">
              <a:buFont typeface="Arial" panose="020B0604020202020204" pitchFamily="34" charset="0"/>
              <a:buChar char="•"/>
            </a:pPr>
            <a:r>
              <a:rPr lang="tr-TR" sz="2800" dirty="0" smtClean="0"/>
              <a:t>Daha kapsamlı çevrim/derleme/yorumlama işlemleri ile dönüştürülerek çalıştırılabilir</a:t>
            </a:r>
          </a:p>
          <a:p>
            <a:pPr marL="285750" indent="-285750">
              <a:buFont typeface="Arial" panose="020B0604020202020204" pitchFamily="34" charset="0"/>
              <a:buChar char="•"/>
            </a:pPr>
            <a:r>
              <a:rPr lang="tr-TR" sz="2800" dirty="0" smtClean="0"/>
              <a:t>Çalıştırılması daha yavaş</a:t>
            </a:r>
          </a:p>
          <a:p>
            <a:pPr marL="285750" indent="-285750">
              <a:buFont typeface="Arial" panose="020B0604020202020204" pitchFamily="34" charset="0"/>
              <a:buChar char="•"/>
            </a:pPr>
            <a:r>
              <a:rPr lang="tr-TR" sz="2800" dirty="0"/>
              <a:t>Bellek kullanımı </a:t>
            </a:r>
            <a:r>
              <a:rPr lang="tr-TR" sz="2800" dirty="0" smtClean="0"/>
              <a:t>az tutumlu/tasarruflu</a:t>
            </a:r>
            <a:endParaRPr lang="tr-TR" sz="2800" dirty="0"/>
          </a:p>
          <a:p>
            <a:pPr marL="285750" indent="-285750">
              <a:buFont typeface="Arial" panose="020B0604020202020204" pitchFamily="34" charset="0"/>
              <a:buChar char="•"/>
            </a:pPr>
            <a:r>
              <a:rPr lang="tr-TR" sz="2800" dirty="0" smtClean="0"/>
              <a:t>Öğrenilmesi ve öğretilmesi çok daha kolay</a:t>
            </a:r>
          </a:p>
          <a:p>
            <a:pPr marL="285750" indent="-285750">
              <a:buFont typeface="Arial" panose="020B0604020202020204" pitchFamily="34" charset="0"/>
              <a:buChar char="•"/>
            </a:pPr>
            <a:r>
              <a:rPr lang="tr-TR" sz="2800" dirty="0" smtClean="0"/>
              <a:t>Programın çalıştırılacağı bilgisayarın donanımını da bilmek </a:t>
            </a:r>
            <a:r>
              <a:rPr lang="tr-TR" sz="2800" u="sng" dirty="0" smtClean="0"/>
              <a:t>gerekmemekte</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endParaRPr lang="tr-TR" sz="2800" dirty="0" smtClean="0"/>
          </a:p>
        </p:txBody>
      </p:sp>
    </p:spTree>
    <p:extLst>
      <p:ext uri="{BB962C8B-B14F-4D97-AF65-F5344CB8AC3E}">
        <p14:creationId xmlns:p14="http://schemas.microsoft.com/office/powerpoint/2010/main" val="3749423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5084854" cy="707886"/>
          </a:xfrm>
          <a:prstGeom prst="rect">
            <a:avLst/>
          </a:prstGeom>
          <a:noFill/>
        </p:spPr>
        <p:txBody>
          <a:bodyPr wrap="none" rtlCol="0">
            <a:spAutoFit/>
          </a:bodyPr>
          <a:lstStyle/>
          <a:p>
            <a:r>
              <a:rPr lang="tr-TR" sz="4000" b="1" dirty="0" smtClean="0"/>
              <a:t>BAŞLARKEN: NEDEN C?</a:t>
            </a:r>
            <a:endParaRPr lang="tr-TR" sz="4000" b="1" dirty="0"/>
          </a:p>
        </p:txBody>
      </p:sp>
      <p:sp>
        <p:nvSpPr>
          <p:cNvPr id="6" name="TextBox 5"/>
          <p:cNvSpPr txBox="1"/>
          <p:nvPr/>
        </p:nvSpPr>
        <p:spPr>
          <a:xfrm>
            <a:off x="661307" y="1992086"/>
            <a:ext cx="11111593" cy="4401205"/>
          </a:xfrm>
          <a:prstGeom prst="rect">
            <a:avLst/>
          </a:prstGeom>
          <a:noFill/>
        </p:spPr>
        <p:txBody>
          <a:bodyPr wrap="square" rtlCol="0">
            <a:spAutoFit/>
          </a:bodyPr>
          <a:lstStyle/>
          <a:p>
            <a:r>
              <a:rPr lang="tr-TR" sz="2800" b="1" dirty="0" smtClean="0"/>
              <a:t>Anaç Bir Dil Olmasından Ötürü</a:t>
            </a:r>
          </a:p>
          <a:p>
            <a:pPr marL="285750" indent="-285750">
              <a:buFont typeface="Arial" panose="020B0604020202020204" pitchFamily="34" charset="0"/>
              <a:buChar char="•"/>
            </a:pPr>
            <a:r>
              <a:rPr lang="tr-TR" sz="2800" dirty="0" smtClean="0"/>
              <a:t>Birçok derleyicinin, bazı Java Sanal Makinelerinin, bazı başka programlama dilleri C’de geliştirilmiş</a:t>
            </a:r>
          </a:p>
          <a:p>
            <a:pPr marL="285750" indent="-285750">
              <a:buFont typeface="Arial" panose="020B0604020202020204" pitchFamily="34" charset="0"/>
              <a:buChar char="•"/>
            </a:pPr>
            <a:r>
              <a:rPr lang="tr-TR" sz="2800" dirty="0" smtClean="0"/>
              <a:t>Sözdizimi ile </a:t>
            </a:r>
            <a:r>
              <a:rPr lang="tr-TR" sz="2800" dirty="0"/>
              <a:t>C</a:t>
            </a:r>
            <a:r>
              <a:rPr lang="tr-TR" sz="2800" dirty="0" smtClean="0"/>
              <a:t>++, Java, C# gibi birçok dile ilham kaynağı olmuş</a:t>
            </a:r>
          </a:p>
          <a:p>
            <a:r>
              <a:rPr lang="tr-TR" sz="2800" b="1" dirty="0" smtClean="0"/>
              <a:t>Sistem Programlama Dili Olmasından Ötürü</a:t>
            </a:r>
          </a:p>
          <a:p>
            <a:pPr marL="285750" indent="-285750">
              <a:buFont typeface="Arial" panose="020B0604020202020204" pitchFamily="34" charset="0"/>
              <a:buChar char="•"/>
            </a:pPr>
            <a:r>
              <a:rPr lang="tr-TR" sz="2800" dirty="0"/>
              <a:t>B</a:t>
            </a:r>
            <a:r>
              <a:rPr lang="tr-TR" sz="2800" dirty="0" smtClean="0"/>
              <a:t>irçok aygıt sürücüsü, işletim sistemi çekirdeği (</a:t>
            </a:r>
            <a:r>
              <a:rPr lang="tr-TR" sz="2800" dirty="0" err="1" smtClean="0"/>
              <a:t>örn</a:t>
            </a:r>
            <a:r>
              <a:rPr lang="tr-TR" sz="2800" dirty="0" smtClean="0"/>
              <a:t>. Linux</a:t>
            </a:r>
            <a:r>
              <a:rPr lang="tr-TR" sz="2800" dirty="0"/>
              <a:t>) C’de geliştirilmiş </a:t>
            </a:r>
            <a:endParaRPr lang="tr-TR" sz="2800" dirty="0" smtClean="0"/>
          </a:p>
          <a:p>
            <a:r>
              <a:rPr lang="tr-TR" sz="2800" b="1" dirty="0" err="1" smtClean="0"/>
              <a:t>Prosedürel</a:t>
            </a:r>
            <a:r>
              <a:rPr lang="tr-TR" sz="2800" b="1" dirty="0" smtClean="0"/>
              <a:t> Bir Dil Olmasından Ötürü</a:t>
            </a:r>
          </a:p>
          <a:p>
            <a:pPr marL="285750" indent="-285750">
              <a:buFont typeface="Arial" panose="020B0604020202020204" pitchFamily="34" charset="0"/>
              <a:buChar char="•"/>
            </a:pPr>
            <a:r>
              <a:rPr lang="tr-TR" sz="2800" dirty="0" smtClean="0"/>
              <a:t>Prosedür: Fonksiyon, </a:t>
            </a:r>
            <a:r>
              <a:rPr lang="tr-TR" sz="2800" dirty="0" err="1" smtClean="0"/>
              <a:t>Metod</a:t>
            </a:r>
            <a:r>
              <a:rPr lang="tr-TR" sz="2800" dirty="0" smtClean="0"/>
              <a:t>, Rutin, Alt Rutin, vb.</a:t>
            </a:r>
          </a:p>
          <a:p>
            <a:pPr marL="285750" indent="-285750">
              <a:buFont typeface="Arial" panose="020B0604020202020204" pitchFamily="34" charset="0"/>
              <a:buChar char="•"/>
            </a:pPr>
            <a:r>
              <a:rPr lang="tr-TR" sz="2800" dirty="0" smtClean="0"/>
              <a:t>Geliştirilen bir program, fonksiyonlara ve veri yapılarına ayrıştırılabilir</a:t>
            </a:r>
          </a:p>
        </p:txBody>
      </p:sp>
    </p:spTree>
    <p:extLst>
      <p:ext uri="{BB962C8B-B14F-4D97-AF65-F5344CB8AC3E}">
        <p14:creationId xmlns:p14="http://schemas.microsoft.com/office/powerpoint/2010/main" val="4120217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5084854" cy="707886"/>
          </a:xfrm>
          <a:prstGeom prst="rect">
            <a:avLst/>
          </a:prstGeom>
          <a:noFill/>
        </p:spPr>
        <p:txBody>
          <a:bodyPr wrap="none" rtlCol="0">
            <a:spAutoFit/>
          </a:bodyPr>
          <a:lstStyle/>
          <a:p>
            <a:r>
              <a:rPr lang="tr-TR" sz="4000" b="1" dirty="0" smtClean="0"/>
              <a:t>BAŞLARKEN: NEDEN C?</a:t>
            </a:r>
            <a:endParaRPr lang="tr-TR" sz="4000" b="1" dirty="0"/>
          </a:p>
        </p:txBody>
      </p:sp>
      <p:sp>
        <p:nvSpPr>
          <p:cNvPr id="6" name="TextBox 5"/>
          <p:cNvSpPr txBox="1"/>
          <p:nvPr/>
        </p:nvSpPr>
        <p:spPr>
          <a:xfrm>
            <a:off x="661307" y="1992086"/>
            <a:ext cx="11111593" cy="4401205"/>
          </a:xfrm>
          <a:prstGeom prst="rect">
            <a:avLst/>
          </a:prstGeom>
          <a:noFill/>
        </p:spPr>
        <p:txBody>
          <a:bodyPr wrap="square" rtlCol="0">
            <a:spAutoFit/>
          </a:bodyPr>
          <a:lstStyle/>
          <a:p>
            <a:r>
              <a:rPr lang="tr-TR" sz="2800" b="1" dirty="0" smtClean="0"/>
              <a:t>Yapılandırılmış Bir Dil Olmasından Ötürü</a:t>
            </a:r>
          </a:p>
          <a:p>
            <a:pPr marL="285750" indent="-285750">
              <a:buFont typeface="Arial" panose="020B0604020202020204" pitchFamily="34" charset="0"/>
              <a:buChar char="•"/>
            </a:pPr>
            <a:r>
              <a:rPr lang="tr-TR" sz="2800" dirty="0" err="1" smtClean="0"/>
              <a:t>Prosedürel</a:t>
            </a:r>
            <a:r>
              <a:rPr lang="tr-TR" sz="2800" dirty="0" smtClean="0"/>
              <a:t> olmasının ötesinde, geliştirilen yazılımın kolay anlaşılabilir birçok küçük parçaya bölünebilmesinden ötürü</a:t>
            </a:r>
          </a:p>
          <a:p>
            <a:pPr marL="285750" indent="-285750">
              <a:buFont typeface="Arial" panose="020B0604020202020204" pitchFamily="34" charset="0"/>
              <a:buChar char="•"/>
            </a:pPr>
            <a:r>
              <a:rPr lang="tr-TR" sz="2800" dirty="0" smtClean="0"/>
              <a:t>Geliştirme ve bakım-idame kolaylığı</a:t>
            </a:r>
          </a:p>
          <a:p>
            <a:r>
              <a:rPr lang="tr-TR" sz="2800" b="1" dirty="0" smtClean="0"/>
              <a:t>Farklı Bakış Açıları ile Üst veya Alt Seviye Bir Dil Olabilmesinden Ötürü</a:t>
            </a:r>
          </a:p>
          <a:p>
            <a:pPr marL="285750" indent="-285750">
              <a:buFont typeface="Arial" panose="020B0604020202020204" pitchFamily="34" charset="0"/>
              <a:buChar char="•"/>
            </a:pPr>
            <a:r>
              <a:rPr lang="tr-TR" sz="2800" dirty="0" smtClean="0"/>
              <a:t>Gerektiğinde bellek adresleri ve işaretçiler gibi alt seviye veri yapıları ile uğraşılabilmesi</a:t>
            </a:r>
          </a:p>
          <a:p>
            <a:pPr marL="285750" indent="-285750">
              <a:buFont typeface="Arial" panose="020B0604020202020204" pitchFamily="34" charset="0"/>
              <a:buChar char="•"/>
            </a:pPr>
            <a:r>
              <a:rPr lang="tr-TR" sz="2800" dirty="0" smtClean="0"/>
              <a:t>Gerekmediği sürece, donanımdan bağımsız ve daha üst seviyede işlemler yapan yazılımların geliştirilmesine olanak vermesi</a:t>
            </a:r>
          </a:p>
          <a:p>
            <a:endParaRPr lang="tr-TR" sz="2800" dirty="0" smtClean="0"/>
          </a:p>
        </p:txBody>
      </p:sp>
    </p:spTree>
    <p:extLst>
      <p:ext uri="{BB962C8B-B14F-4D97-AF65-F5344CB8AC3E}">
        <p14:creationId xmlns:p14="http://schemas.microsoft.com/office/powerpoint/2010/main" val="86911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5735673" cy="707886"/>
          </a:xfrm>
          <a:prstGeom prst="rect">
            <a:avLst/>
          </a:prstGeom>
          <a:noFill/>
        </p:spPr>
        <p:txBody>
          <a:bodyPr wrap="none" rtlCol="0">
            <a:spAutoFit/>
          </a:bodyPr>
          <a:lstStyle/>
          <a:p>
            <a:r>
              <a:rPr lang="tr-TR" sz="4000" b="1" dirty="0" smtClean="0"/>
              <a:t>DERLEYİCİ / YORUMLAYICI</a:t>
            </a:r>
            <a:endParaRPr lang="tr-TR" sz="4000" b="1" dirty="0"/>
          </a:p>
        </p:txBody>
      </p:sp>
      <p:sp>
        <p:nvSpPr>
          <p:cNvPr id="2" name="TextBox 1"/>
          <p:cNvSpPr txBox="1"/>
          <p:nvPr/>
        </p:nvSpPr>
        <p:spPr>
          <a:xfrm>
            <a:off x="1022257" y="1975325"/>
            <a:ext cx="2720068" cy="923330"/>
          </a:xfrm>
          <a:prstGeom prst="rect">
            <a:avLst/>
          </a:prstGeom>
          <a:noFill/>
          <a:ln>
            <a:solidFill>
              <a:schemeClr val="tx1"/>
            </a:solidFill>
          </a:ln>
        </p:spPr>
        <p:txBody>
          <a:bodyPr wrap="square" rtlCol="0">
            <a:spAutoFit/>
          </a:bodyPr>
          <a:lstStyle/>
          <a:p>
            <a:pPr algn="ctr"/>
            <a:r>
              <a:rPr lang="tr-TR" dirty="0" smtClean="0"/>
              <a:t>Üst Seviye Programlama Dilinde Yazılmış Yazılım Kaynak Kodu</a:t>
            </a:r>
            <a:endParaRPr lang="tr-TR" dirty="0"/>
          </a:p>
        </p:txBody>
      </p:sp>
      <p:sp>
        <p:nvSpPr>
          <p:cNvPr id="7" name="TextBox 6"/>
          <p:cNvSpPr txBox="1"/>
          <p:nvPr/>
        </p:nvSpPr>
        <p:spPr>
          <a:xfrm>
            <a:off x="4356007" y="1975325"/>
            <a:ext cx="1691367" cy="923330"/>
          </a:xfrm>
          <a:prstGeom prst="rect">
            <a:avLst/>
          </a:prstGeom>
          <a:noFill/>
          <a:ln>
            <a:solidFill>
              <a:schemeClr val="tx1"/>
            </a:solidFill>
          </a:ln>
        </p:spPr>
        <p:txBody>
          <a:bodyPr wrap="square" rtlCol="0">
            <a:spAutoFit/>
          </a:bodyPr>
          <a:lstStyle/>
          <a:p>
            <a:pPr algn="ctr"/>
            <a:endParaRPr lang="tr-TR" dirty="0" smtClean="0"/>
          </a:p>
          <a:p>
            <a:pPr algn="ctr"/>
            <a:r>
              <a:rPr lang="tr-TR" dirty="0" smtClean="0"/>
              <a:t>DERLEYİCİ</a:t>
            </a:r>
          </a:p>
          <a:p>
            <a:pPr algn="ctr"/>
            <a:endParaRPr lang="tr-TR" dirty="0"/>
          </a:p>
        </p:txBody>
      </p:sp>
      <p:sp>
        <p:nvSpPr>
          <p:cNvPr id="8" name="TextBox 7"/>
          <p:cNvSpPr txBox="1"/>
          <p:nvPr/>
        </p:nvSpPr>
        <p:spPr>
          <a:xfrm>
            <a:off x="6661056" y="1975325"/>
            <a:ext cx="2167617" cy="923330"/>
          </a:xfrm>
          <a:prstGeom prst="rect">
            <a:avLst/>
          </a:prstGeom>
          <a:noFill/>
          <a:ln>
            <a:solidFill>
              <a:schemeClr val="tx1"/>
            </a:solidFill>
          </a:ln>
        </p:spPr>
        <p:txBody>
          <a:bodyPr wrap="square" rtlCol="0">
            <a:spAutoFit/>
          </a:bodyPr>
          <a:lstStyle/>
          <a:p>
            <a:pPr algn="ctr"/>
            <a:r>
              <a:rPr lang="tr-TR" dirty="0" smtClean="0"/>
              <a:t>Makine Kodu (Bilgisayarda Çalıştırılabilir Kod)</a:t>
            </a:r>
          </a:p>
        </p:txBody>
      </p:sp>
      <p:sp>
        <p:nvSpPr>
          <p:cNvPr id="9" name="TextBox 8"/>
          <p:cNvSpPr txBox="1"/>
          <p:nvPr/>
        </p:nvSpPr>
        <p:spPr>
          <a:xfrm>
            <a:off x="4356007" y="3099275"/>
            <a:ext cx="1691367" cy="646331"/>
          </a:xfrm>
          <a:prstGeom prst="rect">
            <a:avLst/>
          </a:prstGeom>
          <a:noFill/>
          <a:ln>
            <a:solidFill>
              <a:schemeClr val="tx1"/>
            </a:solidFill>
          </a:ln>
        </p:spPr>
        <p:txBody>
          <a:bodyPr wrap="square" rtlCol="0">
            <a:spAutoFit/>
          </a:bodyPr>
          <a:lstStyle/>
          <a:p>
            <a:pPr algn="ctr"/>
            <a:r>
              <a:rPr lang="tr-TR" dirty="0" smtClean="0"/>
              <a:t>Hata ve Uyarı Mesajları</a:t>
            </a:r>
          </a:p>
        </p:txBody>
      </p:sp>
      <p:cxnSp>
        <p:nvCxnSpPr>
          <p:cNvPr id="10" name="Straight Arrow Connector 9"/>
          <p:cNvCxnSpPr>
            <a:stCxn id="2" idx="3"/>
            <a:endCxn id="7" idx="1"/>
          </p:cNvCxnSpPr>
          <p:nvPr/>
        </p:nvCxnSpPr>
        <p:spPr>
          <a:xfrm>
            <a:off x="3742325" y="2436990"/>
            <a:ext cx="613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9" idx="0"/>
          </p:cNvCxnSpPr>
          <p:nvPr/>
        </p:nvCxnSpPr>
        <p:spPr>
          <a:xfrm>
            <a:off x="5201691" y="2898655"/>
            <a:ext cx="0" cy="200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8" idx="1"/>
          </p:cNvCxnSpPr>
          <p:nvPr/>
        </p:nvCxnSpPr>
        <p:spPr>
          <a:xfrm>
            <a:off x="6047374" y="2436990"/>
            <a:ext cx="613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828673" y="2436990"/>
            <a:ext cx="613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597909" y="2252324"/>
            <a:ext cx="978601" cy="369332"/>
          </a:xfrm>
          <a:prstGeom prst="rect">
            <a:avLst/>
          </a:prstGeom>
          <a:noFill/>
        </p:spPr>
        <p:txBody>
          <a:bodyPr wrap="none" rtlCol="0">
            <a:spAutoFit/>
          </a:bodyPr>
          <a:lstStyle/>
          <a:p>
            <a:r>
              <a:rPr lang="tr-TR" dirty="0" smtClean="0"/>
              <a:t>Çıktı(</a:t>
            </a:r>
            <a:r>
              <a:rPr lang="tr-TR" dirty="0" err="1" smtClean="0"/>
              <a:t>lar</a:t>
            </a:r>
            <a:r>
              <a:rPr lang="tr-TR" dirty="0" smtClean="0"/>
              <a:t>)</a:t>
            </a:r>
            <a:endParaRPr lang="tr-TR" dirty="0"/>
          </a:p>
        </p:txBody>
      </p:sp>
      <p:sp>
        <p:nvSpPr>
          <p:cNvPr id="19" name="TextBox 18"/>
          <p:cNvSpPr txBox="1"/>
          <p:nvPr/>
        </p:nvSpPr>
        <p:spPr>
          <a:xfrm>
            <a:off x="1022257" y="4530853"/>
            <a:ext cx="2720068" cy="923330"/>
          </a:xfrm>
          <a:prstGeom prst="rect">
            <a:avLst/>
          </a:prstGeom>
          <a:noFill/>
          <a:ln>
            <a:solidFill>
              <a:schemeClr val="tx1"/>
            </a:solidFill>
          </a:ln>
        </p:spPr>
        <p:txBody>
          <a:bodyPr wrap="square" rtlCol="0">
            <a:spAutoFit/>
          </a:bodyPr>
          <a:lstStyle/>
          <a:p>
            <a:pPr algn="ctr"/>
            <a:r>
              <a:rPr lang="tr-TR" dirty="0" smtClean="0"/>
              <a:t>Üst Seviye Programlama Dilinde Yazılmış Yazılım Kaynak Kodu</a:t>
            </a:r>
            <a:endParaRPr lang="tr-TR" dirty="0"/>
          </a:p>
        </p:txBody>
      </p:sp>
      <p:sp>
        <p:nvSpPr>
          <p:cNvPr id="20" name="TextBox 19"/>
          <p:cNvSpPr txBox="1"/>
          <p:nvPr/>
        </p:nvSpPr>
        <p:spPr>
          <a:xfrm>
            <a:off x="4356007" y="4530853"/>
            <a:ext cx="1691367" cy="923330"/>
          </a:xfrm>
          <a:prstGeom prst="rect">
            <a:avLst/>
          </a:prstGeom>
          <a:noFill/>
          <a:ln>
            <a:solidFill>
              <a:schemeClr val="tx1"/>
            </a:solidFill>
          </a:ln>
        </p:spPr>
        <p:txBody>
          <a:bodyPr wrap="square" rtlCol="0">
            <a:spAutoFit/>
          </a:bodyPr>
          <a:lstStyle/>
          <a:p>
            <a:pPr algn="ctr"/>
            <a:endParaRPr lang="tr-TR" dirty="0" smtClean="0"/>
          </a:p>
          <a:p>
            <a:pPr algn="ctr"/>
            <a:r>
              <a:rPr lang="tr-TR" dirty="0" smtClean="0"/>
              <a:t>YORUMLAYICI</a:t>
            </a:r>
          </a:p>
          <a:p>
            <a:pPr algn="ctr"/>
            <a:endParaRPr lang="tr-TR" dirty="0"/>
          </a:p>
        </p:txBody>
      </p:sp>
      <p:sp>
        <p:nvSpPr>
          <p:cNvPr id="21" name="TextBox 20"/>
          <p:cNvSpPr txBox="1"/>
          <p:nvPr/>
        </p:nvSpPr>
        <p:spPr>
          <a:xfrm>
            <a:off x="6661056" y="4530853"/>
            <a:ext cx="2167617" cy="923330"/>
          </a:xfrm>
          <a:prstGeom prst="rect">
            <a:avLst/>
          </a:prstGeom>
          <a:noFill/>
          <a:ln>
            <a:solidFill>
              <a:schemeClr val="tx1"/>
            </a:solidFill>
          </a:ln>
        </p:spPr>
        <p:txBody>
          <a:bodyPr wrap="square" rtlCol="0">
            <a:spAutoFit/>
          </a:bodyPr>
          <a:lstStyle/>
          <a:p>
            <a:pPr algn="ctr"/>
            <a:r>
              <a:rPr lang="tr-TR" dirty="0" smtClean="0"/>
              <a:t>Makine Kodu (Bilgisayarda Çalıştırılabilir Kod)</a:t>
            </a:r>
          </a:p>
        </p:txBody>
      </p:sp>
      <p:sp>
        <p:nvSpPr>
          <p:cNvPr id="22" name="TextBox 21"/>
          <p:cNvSpPr txBox="1"/>
          <p:nvPr/>
        </p:nvSpPr>
        <p:spPr>
          <a:xfrm>
            <a:off x="4356007" y="5654803"/>
            <a:ext cx="1691367" cy="646331"/>
          </a:xfrm>
          <a:prstGeom prst="rect">
            <a:avLst/>
          </a:prstGeom>
          <a:noFill/>
          <a:ln>
            <a:solidFill>
              <a:schemeClr val="tx1"/>
            </a:solidFill>
          </a:ln>
        </p:spPr>
        <p:txBody>
          <a:bodyPr wrap="square" rtlCol="0">
            <a:spAutoFit/>
          </a:bodyPr>
          <a:lstStyle/>
          <a:p>
            <a:pPr algn="ctr"/>
            <a:r>
              <a:rPr lang="tr-TR" dirty="0" smtClean="0"/>
              <a:t>Hata ve Uyarı Mesajları</a:t>
            </a:r>
          </a:p>
        </p:txBody>
      </p:sp>
      <p:cxnSp>
        <p:nvCxnSpPr>
          <p:cNvPr id="23" name="Straight Arrow Connector 22"/>
          <p:cNvCxnSpPr>
            <a:stCxn id="19" idx="3"/>
            <a:endCxn id="20" idx="1"/>
          </p:cNvCxnSpPr>
          <p:nvPr/>
        </p:nvCxnSpPr>
        <p:spPr>
          <a:xfrm>
            <a:off x="3742325" y="4992518"/>
            <a:ext cx="613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22" idx="3"/>
          </p:cNvCxnSpPr>
          <p:nvPr/>
        </p:nvCxnSpPr>
        <p:spPr>
          <a:xfrm rot="10800000" flipV="1">
            <a:off x="6047374" y="5454183"/>
            <a:ext cx="1659604" cy="523786"/>
          </a:xfrm>
          <a:prstGeom prst="bentConnector3">
            <a:avLst>
              <a:gd name="adj1" fmla="val -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3"/>
            <a:endCxn id="21" idx="1"/>
          </p:cNvCxnSpPr>
          <p:nvPr/>
        </p:nvCxnSpPr>
        <p:spPr>
          <a:xfrm>
            <a:off x="6047374" y="4992518"/>
            <a:ext cx="613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828673" y="4992518"/>
            <a:ext cx="613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597909" y="4807852"/>
            <a:ext cx="978601" cy="369332"/>
          </a:xfrm>
          <a:prstGeom prst="rect">
            <a:avLst/>
          </a:prstGeom>
          <a:noFill/>
        </p:spPr>
        <p:txBody>
          <a:bodyPr wrap="none" rtlCol="0">
            <a:spAutoFit/>
          </a:bodyPr>
          <a:lstStyle/>
          <a:p>
            <a:r>
              <a:rPr lang="tr-TR" dirty="0" smtClean="0"/>
              <a:t>Çıktı(</a:t>
            </a:r>
            <a:r>
              <a:rPr lang="tr-TR" dirty="0" err="1" smtClean="0"/>
              <a:t>lar</a:t>
            </a:r>
            <a:r>
              <a:rPr lang="tr-TR" dirty="0" smtClean="0"/>
              <a:t>)</a:t>
            </a:r>
            <a:endParaRPr lang="tr-TR" dirty="0"/>
          </a:p>
        </p:txBody>
      </p:sp>
      <p:cxnSp>
        <p:nvCxnSpPr>
          <p:cNvPr id="29" name="Straight Connector 28"/>
          <p:cNvCxnSpPr/>
          <p:nvPr/>
        </p:nvCxnSpPr>
        <p:spPr>
          <a:xfrm>
            <a:off x="6384948" y="1749047"/>
            <a:ext cx="0" cy="21010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6513" y="3231440"/>
            <a:ext cx="1953805" cy="369332"/>
          </a:xfrm>
          <a:prstGeom prst="rect">
            <a:avLst/>
          </a:prstGeom>
          <a:noFill/>
        </p:spPr>
        <p:txBody>
          <a:bodyPr wrap="none" rtlCol="0">
            <a:spAutoFit/>
          </a:bodyPr>
          <a:lstStyle/>
          <a:p>
            <a:r>
              <a:rPr lang="tr-TR" i="1" dirty="0" smtClean="0">
                <a:solidFill>
                  <a:srgbClr val="0070C0"/>
                </a:solidFill>
              </a:rPr>
              <a:t>Geliştirme Ortamı </a:t>
            </a:r>
            <a:endParaRPr lang="tr-TR" i="1" dirty="0">
              <a:solidFill>
                <a:srgbClr val="0070C0"/>
              </a:solidFill>
            </a:endParaRPr>
          </a:p>
        </p:txBody>
      </p:sp>
      <p:sp>
        <p:nvSpPr>
          <p:cNvPr id="31" name="TextBox 30"/>
          <p:cNvSpPr txBox="1"/>
          <p:nvPr/>
        </p:nvSpPr>
        <p:spPr>
          <a:xfrm>
            <a:off x="8221319" y="3231439"/>
            <a:ext cx="2384435" cy="369332"/>
          </a:xfrm>
          <a:prstGeom prst="rect">
            <a:avLst/>
          </a:prstGeom>
          <a:noFill/>
        </p:spPr>
        <p:txBody>
          <a:bodyPr wrap="none" rtlCol="0">
            <a:spAutoFit/>
          </a:bodyPr>
          <a:lstStyle/>
          <a:p>
            <a:r>
              <a:rPr lang="tr-TR" i="1" dirty="0" smtClean="0">
                <a:solidFill>
                  <a:srgbClr val="0070C0"/>
                </a:solidFill>
              </a:rPr>
              <a:t>Yazılım Çalışma Ortamı </a:t>
            </a:r>
            <a:endParaRPr lang="tr-TR" i="1" dirty="0">
              <a:solidFill>
                <a:srgbClr val="0070C0"/>
              </a:solidFill>
            </a:endParaRPr>
          </a:p>
        </p:txBody>
      </p:sp>
      <p:sp>
        <p:nvSpPr>
          <p:cNvPr id="32" name="TextBox 31"/>
          <p:cNvSpPr txBox="1"/>
          <p:nvPr/>
        </p:nvSpPr>
        <p:spPr>
          <a:xfrm>
            <a:off x="7706978" y="5954886"/>
            <a:ext cx="2953757" cy="369332"/>
          </a:xfrm>
          <a:prstGeom prst="rect">
            <a:avLst/>
          </a:prstGeom>
          <a:noFill/>
        </p:spPr>
        <p:txBody>
          <a:bodyPr wrap="none" rtlCol="0">
            <a:spAutoFit/>
          </a:bodyPr>
          <a:lstStyle/>
          <a:p>
            <a:r>
              <a:rPr lang="tr-TR" i="1" dirty="0" smtClean="0">
                <a:solidFill>
                  <a:srgbClr val="0070C0"/>
                </a:solidFill>
              </a:rPr>
              <a:t>Geliştirme ve Çalışma Ortamı </a:t>
            </a:r>
            <a:endParaRPr lang="tr-TR" i="1" dirty="0">
              <a:solidFill>
                <a:srgbClr val="0070C0"/>
              </a:solidFill>
            </a:endParaRPr>
          </a:p>
        </p:txBody>
      </p:sp>
      <p:cxnSp>
        <p:nvCxnSpPr>
          <p:cNvPr id="36" name="Straight Arrow Connector 23"/>
          <p:cNvCxnSpPr>
            <a:stCxn id="22" idx="1"/>
            <a:endCxn id="19" idx="2"/>
          </p:cNvCxnSpPr>
          <p:nvPr/>
        </p:nvCxnSpPr>
        <p:spPr>
          <a:xfrm rot="10800000">
            <a:off x="2382291" y="5454183"/>
            <a:ext cx="1973716" cy="5237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755848" y="4593437"/>
            <a:ext cx="678904" cy="369332"/>
          </a:xfrm>
          <a:prstGeom prst="rect">
            <a:avLst/>
          </a:prstGeom>
          <a:noFill/>
        </p:spPr>
        <p:txBody>
          <a:bodyPr wrap="none" rtlCol="0">
            <a:spAutoFit/>
          </a:bodyPr>
          <a:lstStyle/>
          <a:p>
            <a:r>
              <a:rPr lang="tr-TR" dirty="0" smtClean="0"/>
              <a:t>Satır </a:t>
            </a:r>
            <a:endParaRPr lang="tr-TR" dirty="0"/>
          </a:p>
        </p:txBody>
      </p:sp>
      <p:sp>
        <p:nvSpPr>
          <p:cNvPr id="40" name="TextBox 39"/>
          <p:cNvSpPr txBox="1"/>
          <p:nvPr/>
        </p:nvSpPr>
        <p:spPr>
          <a:xfrm>
            <a:off x="3052194" y="5625934"/>
            <a:ext cx="1407308" cy="369332"/>
          </a:xfrm>
          <a:prstGeom prst="rect">
            <a:avLst/>
          </a:prstGeom>
          <a:noFill/>
        </p:spPr>
        <p:txBody>
          <a:bodyPr wrap="none" rtlCol="0">
            <a:spAutoFit/>
          </a:bodyPr>
          <a:lstStyle/>
          <a:p>
            <a:r>
              <a:rPr lang="tr-TR" dirty="0" smtClean="0"/>
              <a:t>Sonraki Satır </a:t>
            </a:r>
            <a:endParaRPr lang="tr-TR" dirty="0"/>
          </a:p>
        </p:txBody>
      </p:sp>
      <p:sp>
        <p:nvSpPr>
          <p:cNvPr id="41" name="TextBox 40"/>
          <p:cNvSpPr txBox="1"/>
          <p:nvPr/>
        </p:nvSpPr>
        <p:spPr>
          <a:xfrm>
            <a:off x="3764005" y="1835131"/>
            <a:ext cx="628098" cy="646331"/>
          </a:xfrm>
          <a:prstGeom prst="rect">
            <a:avLst/>
          </a:prstGeom>
          <a:noFill/>
        </p:spPr>
        <p:txBody>
          <a:bodyPr wrap="square" rtlCol="0">
            <a:spAutoFit/>
          </a:bodyPr>
          <a:lstStyle/>
          <a:p>
            <a:r>
              <a:rPr lang="tr-TR" dirty="0" smtClean="0"/>
              <a:t>Tüm Kod</a:t>
            </a:r>
            <a:endParaRPr lang="tr-TR" dirty="0"/>
          </a:p>
        </p:txBody>
      </p:sp>
    </p:spTree>
    <p:extLst>
      <p:ext uri="{BB962C8B-B14F-4D97-AF65-F5344CB8AC3E}">
        <p14:creationId xmlns:p14="http://schemas.microsoft.com/office/powerpoint/2010/main" val="3851452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
        <p:nvSpPr>
          <p:cNvPr id="41" name="Metin kutusu 40"/>
          <p:cNvSpPr txBox="1"/>
          <p:nvPr/>
        </p:nvSpPr>
        <p:spPr>
          <a:xfrm>
            <a:off x="7453993" y="4035421"/>
            <a:ext cx="3913355" cy="1322565"/>
          </a:xfrm>
          <a:prstGeom prst="rect">
            <a:avLst/>
          </a:prstGeom>
          <a:noFill/>
        </p:spPr>
        <p:txBody>
          <a:bodyPr wrap="square" lIns="90575" tIns="45287" rIns="90575" bIns="45287" rtlCol="0">
            <a:spAutoFit/>
          </a:bodyPr>
          <a:lstStyle/>
          <a:p>
            <a:pPr algn="r"/>
            <a:r>
              <a:rPr lang="tr-TR" sz="4000" b="1" dirty="0" err="1" smtClean="0">
                <a:ea typeface="Segoe UI Historic" panose="020B0502040204020203" pitchFamily="34" charset="0"/>
                <a:cs typeface="Segoe UI Light" panose="020B0502040204020203" pitchFamily="34" charset="0"/>
              </a:rPr>
              <a:t>Yazılımcılığın</a:t>
            </a:r>
            <a:r>
              <a:rPr lang="tr-TR" sz="4000" b="1" dirty="0" smtClean="0">
                <a:ea typeface="Segoe UI Historic" panose="020B0502040204020203" pitchFamily="34" charset="0"/>
                <a:cs typeface="Segoe UI Light" panose="020B0502040204020203" pitchFamily="34" charset="0"/>
              </a:rPr>
              <a:t> Temel Unsurları</a:t>
            </a:r>
            <a:endParaRPr lang="tr-TR" sz="4000" b="1" dirty="0">
              <a:ea typeface="Segoe UI Historic" panose="020B0502040204020203" pitchFamily="34" charset="0"/>
              <a:cs typeface="Segoe UI Light" panose="020B0502040204020203" pitchFamily="34" charset="0"/>
            </a:endParaRPr>
          </a:p>
        </p:txBody>
      </p:sp>
      <p:grpSp>
        <p:nvGrpSpPr>
          <p:cNvPr id="46" name="Grup 45"/>
          <p:cNvGrpSpPr/>
          <p:nvPr/>
        </p:nvGrpSpPr>
        <p:grpSpPr>
          <a:xfrm>
            <a:off x="9699714" y="1942186"/>
            <a:ext cx="2160881" cy="2160881"/>
            <a:chOff x="1596446" y="0"/>
            <a:chExt cx="1414035" cy="1414035"/>
          </a:xfrm>
        </p:grpSpPr>
        <p:sp>
          <p:nvSpPr>
            <p:cNvPr id="47" name="Oval 46"/>
            <p:cNvSpPr/>
            <p:nvPr/>
          </p:nvSpPr>
          <p:spPr>
            <a:xfrm>
              <a:off x="1596446" y="0"/>
              <a:ext cx="1414035" cy="1414035"/>
            </a:xfrm>
            <a:prstGeom prst="ellipse">
              <a:avLst/>
            </a:prstGeom>
            <a:solidFill>
              <a:srgbClr val="349FB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8" name="Oval 4"/>
            <p:cNvSpPr/>
            <p:nvPr/>
          </p:nvSpPr>
          <p:spPr>
            <a:xfrm>
              <a:off x="1803527" y="207081"/>
              <a:ext cx="999873" cy="999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644525">
                <a:lnSpc>
                  <a:spcPct val="90000"/>
                </a:lnSpc>
                <a:spcBef>
                  <a:spcPct val="0"/>
                </a:spcBef>
                <a:spcAft>
                  <a:spcPct val="35000"/>
                </a:spcAft>
              </a:pPr>
              <a:r>
                <a:rPr lang="tr-TR" sz="4000" b="1" dirty="0"/>
                <a:t>Bölüm </a:t>
              </a:r>
              <a:r>
                <a:rPr lang="tr-TR" sz="6200" b="1" dirty="0"/>
                <a:t>3</a:t>
              </a:r>
              <a:endParaRPr lang="tr-TR" sz="6200" dirty="0"/>
            </a:p>
          </p:txBody>
        </p:sp>
      </p:grpSp>
    </p:spTree>
    <p:extLst>
      <p:ext uri="{BB962C8B-B14F-4D97-AF65-F5344CB8AC3E}">
        <p14:creationId xmlns:p14="http://schemas.microsoft.com/office/powerpoint/2010/main" val="18015935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3108543"/>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Algoritma Kavramı</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Algoritmaların Gösterimi</a:t>
            </a:r>
            <a:endParaRPr lang="tr-TR" sz="2800" dirty="0"/>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Veri Okuryazarlığı</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Basit ve Bileşik Veri Yapıları</a:t>
            </a:r>
          </a:p>
        </p:txBody>
      </p:sp>
      <p:sp>
        <p:nvSpPr>
          <p:cNvPr id="4" name="TextBox 3"/>
          <p:cNvSpPr txBox="1"/>
          <p:nvPr/>
        </p:nvSpPr>
        <p:spPr>
          <a:xfrm>
            <a:off x="661307" y="1053193"/>
            <a:ext cx="7147854" cy="707886"/>
          </a:xfrm>
          <a:prstGeom prst="rect">
            <a:avLst/>
          </a:prstGeom>
          <a:noFill/>
        </p:spPr>
        <p:txBody>
          <a:bodyPr wrap="none" rtlCol="0">
            <a:spAutoFit/>
          </a:bodyPr>
          <a:lstStyle/>
          <a:p>
            <a:r>
              <a:rPr lang="tr-TR" sz="4000" b="1" dirty="0" smtClean="0"/>
              <a:t>BÖLÜM 3: NELER ÖĞRENECEĞİZ?</a:t>
            </a:r>
            <a:endParaRPr lang="tr-TR" sz="4000" b="1" dirty="0"/>
          </a:p>
        </p:txBody>
      </p:sp>
    </p:spTree>
    <p:extLst>
      <p:ext uri="{BB962C8B-B14F-4D97-AF65-F5344CB8AC3E}">
        <p14:creationId xmlns:p14="http://schemas.microsoft.com/office/powerpoint/2010/main" val="7488976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3970318"/>
          </a:xfrm>
          <a:prstGeom prst="rect">
            <a:avLst/>
          </a:prstGeom>
          <a:noFill/>
        </p:spPr>
        <p:txBody>
          <a:bodyPr wrap="square" rtlCol="0">
            <a:spAutoFit/>
          </a:bodyPr>
          <a:lstStyle/>
          <a:p>
            <a:pPr marL="457200" indent="-457200">
              <a:buFont typeface="Arial" panose="020B0604020202020204" pitchFamily="34" charset="0"/>
              <a:buChar char="•"/>
            </a:pPr>
            <a:r>
              <a:rPr lang="tr-TR" sz="2800" dirty="0" smtClean="0"/>
              <a:t>Etimolojik Köken: Ünlü </a:t>
            </a:r>
            <a:r>
              <a:rPr lang="tr-TR" sz="2800" dirty="0"/>
              <a:t>Fars bilim insanı Harezmi (tam adıyla Muhammed Musa bin el-Harezmi)’</a:t>
            </a:r>
            <a:r>
              <a:rPr lang="tr-TR" sz="2800" dirty="0" err="1"/>
              <a:t>nin</a:t>
            </a:r>
            <a:r>
              <a:rPr lang="tr-TR" sz="2800" dirty="0"/>
              <a:t> </a:t>
            </a:r>
            <a:r>
              <a:rPr lang="tr-TR" sz="2800" dirty="0" smtClean="0"/>
              <a:t>ismi</a:t>
            </a:r>
            <a:endParaRPr lang="tr-TR" sz="2800" dirty="0"/>
          </a:p>
          <a:p>
            <a:pPr marL="457200" indent="-457200">
              <a:buFont typeface="Arial" panose="020B0604020202020204" pitchFamily="34" charset="0"/>
              <a:buChar char="•"/>
            </a:pPr>
            <a:endParaRPr lang="tr-TR" sz="2800" dirty="0" smtClean="0"/>
          </a:p>
          <a:p>
            <a:pPr marL="457200" indent="-457200">
              <a:buFont typeface="Arial" panose="020B0604020202020204" pitchFamily="34" charset="0"/>
              <a:buChar char="•"/>
            </a:pPr>
            <a:r>
              <a:rPr lang="tr-TR" sz="2800" dirty="0" smtClean="0"/>
              <a:t>Batılı </a:t>
            </a:r>
            <a:r>
              <a:rPr lang="tr-TR" sz="2800" dirty="0"/>
              <a:t>toplumlar el-Harezmi’nin ismini </a:t>
            </a:r>
            <a:r>
              <a:rPr lang="tr-TR" sz="2800" dirty="0" err="1"/>
              <a:t>Algorithmi</a:t>
            </a:r>
            <a:r>
              <a:rPr lang="tr-TR" sz="2800" dirty="0"/>
              <a:t> olarak </a:t>
            </a:r>
            <a:r>
              <a:rPr lang="tr-TR" sz="2800" dirty="0" smtClean="0"/>
              <a:t>bilmekte</a:t>
            </a:r>
            <a:endParaRPr lang="tr-TR" sz="2800" dirty="0"/>
          </a:p>
          <a:p>
            <a:pPr marL="457200" indent="-457200">
              <a:buFont typeface="Arial" panose="020B0604020202020204" pitchFamily="34" charset="0"/>
              <a:buChar char="•"/>
            </a:pPr>
            <a:endParaRPr lang="tr-TR" sz="2800" dirty="0" smtClean="0"/>
          </a:p>
          <a:p>
            <a:pPr marL="457200" indent="-457200">
              <a:buFont typeface="Arial" panose="020B0604020202020204" pitchFamily="34" charset="0"/>
              <a:buChar char="•"/>
            </a:pPr>
            <a:r>
              <a:rPr lang="tr-TR" sz="2800" dirty="0" smtClean="0"/>
              <a:t>Cebirsel </a:t>
            </a:r>
            <a:r>
              <a:rPr lang="tr-TR" sz="2800" dirty="0"/>
              <a:t>denklemlerin sistematik olarak çözümünü bulan ilk </a:t>
            </a:r>
            <a:r>
              <a:rPr lang="tr-TR" sz="2800" dirty="0" smtClean="0"/>
              <a:t>kişi</a:t>
            </a:r>
            <a:endParaRPr lang="tr-TR" sz="2800" dirty="0"/>
          </a:p>
          <a:p>
            <a:pPr marL="457200" indent="-457200">
              <a:buFont typeface="Arial" panose="020B0604020202020204" pitchFamily="34" charset="0"/>
              <a:buChar char="•"/>
            </a:pPr>
            <a:endParaRPr lang="tr-TR" sz="2800" dirty="0" smtClean="0"/>
          </a:p>
          <a:p>
            <a:pPr marL="457200" indent="-457200">
              <a:buFont typeface="Arial" panose="020B0604020202020204" pitchFamily="34" charset="0"/>
              <a:buChar char="•"/>
            </a:pPr>
            <a:r>
              <a:rPr lang="tr-TR" sz="2800" dirty="0" smtClean="0"/>
              <a:t>«</a:t>
            </a:r>
            <a:r>
              <a:rPr lang="tr-TR" sz="2800" dirty="0"/>
              <a:t>Sistematik adımlarla problem çözümü» el-Harezmi’nin ismiyle </a:t>
            </a:r>
            <a:r>
              <a:rPr lang="tr-TR" sz="2800" dirty="0" smtClean="0"/>
              <a:t>anılmakta</a:t>
            </a:r>
            <a:endParaRPr lang="tr-TR" sz="2800" dirty="0"/>
          </a:p>
        </p:txBody>
      </p:sp>
      <p:sp>
        <p:nvSpPr>
          <p:cNvPr id="4" name="TextBox 3"/>
          <p:cNvSpPr txBox="1"/>
          <p:nvPr/>
        </p:nvSpPr>
        <p:spPr>
          <a:xfrm>
            <a:off x="661307" y="1053193"/>
            <a:ext cx="5921878" cy="707886"/>
          </a:xfrm>
          <a:prstGeom prst="rect">
            <a:avLst/>
          </a:prstGeom>
          <a:noFill/>
        </p:spPr>
        <p:txBody>
          <a:bodyPr wrap="none" rtlCol="0">
            <a:spAutoFit/>
          </a:bodyPr>
          <a:lstStyle/>
          <a:p>
            <a:r>
              <a:rPr lang="tr-TR" sz="4000" b="1" dirty="0" smtClean="0"/>
              <a:t>Algoritma Kavramı: Tarihçe</a:t>
            </a:r>
            <a:endParaRPr lang="tr-TR" sz="4000" b="1" dirty="0"/>
          </a:p>
        </p:txBody>
      </p:sp>
    </p:spTree>
    <p:extLst>
      <p:ext uri="{BB962C8B-B14F-4D97-AF65-F5344CB8AC3E}">
        <p14:creationId xmlns:p14="http://schemas.microsoft.com/office/powerpoint/2010/main" val="1665457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893493"/>
            <a:ext cx="11184329" cy="4832092"/>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C++ Programlama Dili Eğitimi Nedir?</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Eğitimin Hedefi / Amacı</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Eğitim Seviyesi / Niteliği</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Hedef Kitle</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Ön Koşul / Beceriler</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Kullanılacak Yazılım, Araç ve Gereçler</a:t>
            </a:r>
          </a:p>
        </p:txBody>
      </p:sp>
      <p:sp>
        <p:nvSpPr>
          <p:cNvPr id="4" name="TextBox 3"/>
          <p:cNvSpPr txBox="1"/>
          <p:nvPr/>
        </p:nvSpPr>
        <p:spPr>
          <a:xfrm>
            <a:off x="661307" y="1053193"/>
            <a:ext cx="8242513" cy="707886"/>
          </a:xfrm>
          <a:prstGeom prst="rect">
            <a:avLst/>
          </a:prstGeom>
          <a:noFill/>
        </p:spPr>
        <p:txBody>
          <a:bodyPr wrap="none" rtlCol="0">
            <a:spAutoFit/>
          </a:bodyPr>
          <a:lstStyle/>
          <a:p>
            <a:r>
              <a:rPr lang="tr-TR" sz="4000" b="1" dirty="0" smtClean="0"/>
              <a:t>BÖLÜM 1: NELERDEN BAHSEDECEĞİZ?</a:t>
            </a:r>
            <a:endParaRPr lang="tr-TR" sz="4000" b="1" dirty="0"/>
          </a:p>
        </p:txBody>
      </p:sp>
    </p:spTree>
    <p:extLst>
      <p:ext uri="{BB962C8B-B14F-4D97-AF65-F5344CB8AC3E}">
        <p14:creationId xmlns:p14="http://schemas.microsoft.com/office/powerpoint/2010/main" val="4022640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3539430"/>
          </a:xfrm>
          <a:prstGeom prst="rect">
            <a:avLst/>
          </a:prstGeom>
          <a:noFill/>
        </p:spPr>
        <p:txBody>
          <a:bodyPr wrap="square" rtlCol="0">
            <a:spAutoFit/>
          </a:bodyPr>
          <a:lstStyle/>
          <a:p>
            <a:pPr marL="457200" indent="-457200">
              <a:buFont typeface="Arial" panose="020B0604020202020204" pitchFamily="34" charset="0"/>
              <a:buChar char="•"/>
            </a:pPr>
            <a:r>
              <a:rPr lang="tr-TR" sz="2800" dirty="0" smtClean="0"/>
              <a:t>Algoritma</a:t>
            </a:r>
            <a:r>
              <a:rPr lang="tr-TR" sz="2800" dirty="0"/>
              <a:t>: bir işin nasıl yapılacağını tarif eden adımlar kümesi </a:t>
            </a:r>
          </a:p>
          <a:p>
            <a:pPr marL="457200" indent="-457200">
              <a:buFont typeface="Arial" panose="020B0604020202020204" pitchFamily="34" charset="0"/>
              <a:buChar char="•"/>
            </a:pPr>
            <a:endParaRPr lang="tr-TR" sz="2800" dirty="0" smtClean="0"/>
          </a:p>
          <a:p>
            <a:pPr marL="457200" indent="-457200">
              <a:buFont typeface="Arial" panose="020B0604020202020204" pitchFamily="34" charset="0"/>
              <a:buChar char="•"/>
            </a:pPr>
            <a:r>
              <a:rPr lang="tr-TR" sz="2800" dirty="0" smtClean="0"/>
              <a:t>Günlük </a:t>
            </a:r>
            <a:r>
              <a:rPr lang="tr-TR" sz="2800" dirty="0"/>
              <a:t>hayatımızın büyük kısmında, farkında olmadan da olsa algoritmalar ile karşı karşıya gelmekteyiz: </a:t>
            </a:r>
          </a:p>
          <a:p>
            <a:pPr lvl="2" indent="-457200">
              <a:buFont typeface="Arial" panose="020B0604020202020204" pitchFamily="34" charset="0"/>
              <a:buChar char="•"/>
            </a:pPr>
            <a:r>
              <a:rPr lang="tr-TR" sz="2800" dirty="0"/>
              <a:t>Bir yemeğin yapılmasındaki adımları içeren yemek tarifi </a:t>
            </a:r>
          </a:p>
          <a:p>
            <a:pPr lvl="2" indent="-457200">
              <a:buFont typeface="Arial" panose="020B0604020202020204" pitchFamily="34" charset="0"/>
              <a:buChar char="•"/>
            </a:pPr>
            <a:r>
              <a:rPr lang="tr-TR" sz="2800" dirty="0"/>
              <a:t>Konumunu bilmediğimiz bir restoranı bulmamıza yardımcı olan yol tarifi </a:t>
            </a:r>
          </a:p>
          <a:p>
            <a:pPr lvl="2" indent="-457200">
              <a:buFont typeface="Arial" panose="020B0604020202020204" pitchFamily="34" charset="0"/>
              <a:buChar char="•"/>
            </a:pPr>
            <a:r>
              <a:rPr lang="tr-TR" sz="2800" dirty="0"/>
              <a:t>Bir elektronik cihazın kullanım kılavuzu</a:t>
            </a:r>
          </a:p>
        </p:txBody>
      </p:sp>
      <p:sp>
        <p:nvSpPr>
          <p:cNvPr id="4" name="TextBox 3"/>
          <p:cNvSpPr txBox="1"/>
          <p:nvPr/>
        </p:nvSpPr>
        <p:spPr>
          <a:xfrm>
            <a:off x="661307" y="1053193"/>
            <a:ext cx="5683031" cy="707886"/>
          </a:xfrm>
          <a:prstGeom prst="rect">
            <a:avLst/>
          </a:prstGeom>
          <a:noFill/>
        </p:spPr>
        <p:txBody>
          <a:bodyPr wrap="none" rtlCol="0">
            <a:spAutoFit/>
          </a:bodyPr>
          <a:lstStyle/>
          <a:p>
            <a:r>
              <a:rPr lang="tr-TR" sz="4000" b="1" dirty="0" smtClean="0"/>
              <a:t>Algoritma Kavramı: Tanım</a:t>
            </a:r>
            <a:endParaRPr lang="tr-TR" sz="4000" b="1" dirty="0"/>
          </a:p>
        </p:txBody>
      </p:sp>
    </p:spTree>
    <p:extLst>
      <p:ext uri="{BB962C8B-B14F-4D97-AF65-F5344CB8AC3E}">
        <p14:creationId xmlns:p14="http://schemas.microsoft.com/office/powerpoint/2010/main" val="35161215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4770537"/>
          </a:xfrm>
          <a:prstGeom prst="rect">
            <a:avLst/>
          </a:prstGeom>
          <a:noFill/>
        </p:spPr>
        <p:txBody>
          <a:bodyPr wrap="square" rtlCol="0">
            <a:spAutoFit/>
          </a:bodyPr>
          <a:lstStyle/>
          <a:p>
            <a:pPr marL="457200" indent="-457200">
              <a:buFont typeface="Arial" panose="020B0604020202020204" pitchFamily="34" charset="0"/>
              <a:buChar char="•"/>
            </a:pPr>
            <a:r>
              <a:rPr lang="tr-TR" sz="2800" dirty="0" smtClean="0"/>
              <a:t>Hesabın </a:t>
            </a:r>
            <a:r>
              <a:rPr lang="tr-TR" sz="2800" dirty="0"/>
              <a:t>bulunduğu bankaya ait bir ATM’ye gidilir.</a:t>
            </a:r>
          </a:p>
          <a:p>
            <a:pPr marL="457200" indent="-457200">
              <a:buFont typeface="Arial" panose="020B0604020202020204" pitchFamily="34" charset="0"/>
              <a:buChar char="•"/>
            </a:pPr>
            <a:endParaRPr lang="tr-TR" sz="2000" dirty="0" smtClean="0"/>
          </a:p>
          <a:p>
            <a:pPr marL="457200" indent="-457200">
              <a:buFont typeface="Arial" panose="020B0604020202020204" pitchFamily="34" charset="0"/>
              <a:buChar char="•"/>
            </a:pPr>
            <a:r>
              <a:rPr lang="tr-TR" sz="2800" dirty="0" smtClean="0"/>
              <a:t>ATM </a:t>
            </a:r>
            <a:r>
              <a:rPr lang="tr-TR" sz="2800" dirty="0"/>
              <a:t>önündeki bekleme kuyruğuna girilir.</a:t>
            </a:r>
          </a:p>
          <a:p>
            <a:pPr marL="457200" indent="-457200">
              <a:buFont typeface="Arial" panose="020B0604020202020204" pitchFamily="34" charset="0"/>
              <a:buChar char="•"/>
            </a:pPr>
            <a:endParaRPr lang="tr-TR" sz="2000" dirty="0" smtClean="0"/>
          </a:p>
          <a:p>
            <a:pPr marL="457200" indent="-457200">
              <a:buFont typeface="Arial" panose="020B0604020202020204" pitchFamily="34" charset="0"/>
              <a:buChar char="•"/>
            </a:pPr>
            <a:r>
              <a:rPr lang="tr-TR" sz="2800" dirty="0" smtClean="0"/>
              <a:t>İşlem </a:t>
            </a:r>
            <a:r>
              <a:rPr lang="tr-TR" sz="2800" dirty="0"/>
              <a:t>sırası gelene kadar kuyrukta beklenir.</a:t>
            </a:r>
          </a:p>
          <a:p>
            <a:pPr marL="457200" indent="-457200">
              <a:buFont typeface="Arial" panose="020B0604020202020204" pitchFamily="34" charset="0"/>
              <a:buChar char="•"/>
            </a:pPr>
            <a:endParaRPr lang="tr-TR" sz="2000" dirty="0" smtClean="0"/>
          </a:p>
          <a:p>
            <a:pPr marL="457200" indent="-457200">
              <a:buFont typeface="Arial" panose="020B0604020202020204" pitchFamily="34" charset="0"/>
              <a:buChar char="•"/>
            </a:pPr>
            <a:r>
              <a:rPr lang="tr-TR" sz="2800" dirty="0" smtClean="0"/>
              <a:t>İşlem </a:t>
            </a:r>
            <a:r>
              <a:rPr lang="tr-TR" sz="2800" dirty="0"/>
              <a:t>sırası geldiğinde, banka kartı ATM’nin kart haznesine takılır.</a:t>
            </a:r>
          </a:p>
          <a:p>
            <a:pPr marL="457200" indent="-457200">
              <a:buFont typeface="Arial" panose="020B0604020202020204" pitchFamily="34" charset="0"/>
              <a:buChar char="•"/>
            </a:pPr>
            <a:endParaRPr lang="tr-TR" sz="2000" dirty="0" smtClean="0"/>
          </a:p>
          <a:p>
            <a:pPr marL="457200" indent="-457200">
              <a:buFont typeface="Arial" panose="020B0604020202020204" pitchFamily="34" charset="0"/>
              <a:buChar char="•"/>
            </a:pPr>
            <a:r>
              <a:rPr lang="tr-TR" sz="2800" dirty="0" smtClean="0"/>
              <a:t>Banka </a:t>
            </a:r>
            <a:r>
              <a:rPr lang="tr-TR" sz="2800" dirty="0"/>
              <a:t>kartına ait şifre girilir ve “Giriş” tuşuna basılır.</a:t>
            </a:r>
          </a:p>
          <a:p>
            <a:pPr marL="457200" indent="-457200">
              <a:buFont typeface="Arial" panose="020B0604020202020204" pitchFamily="34" charset="0"/>
              <a:buChar char="•"/>
            </a:pPr>
            <a:endParaRPr lang="tr-TR" sz="2000" dirty="0" smtClean="0"/>
          </a:p>
          <a:p>
            <a:pPr marL="457200" indent="-457200">
              <a:buFont typeface="Arial" panose="020B0604020202020204" pitchFamily="34" charset="0"/>
              <a:buChar char="•"/>
            </a:pPr>
            <a:r>
              <a:rPr lang="tr-TR" sz="2800" dirty="0" smtClean="0"/>
              <a:t>Para </a:t>
            </a:r>
            <a:r>
              <a:rPr lang="tr-TR" sz="2800" dirty="0"/>
              <a:t>çekme menüsüne erişilir.</a:t>
            </a:r>
          </a:p>
          <a:p>
            <a:endParaRPr lang="tr-TR" sz="2800" dirty="0"/>
          </a:p>
        </p:txBody>
      </p:sp>
      <p:sp>
        <p:nvSpPr>
          <p:cNvPr id="4" name="TextBox 3"/>
          <p:cNvSpPr txBox="1"/>
          <p:nvPr/>
        </p:nvSpPr>
        <p:spPr>
          <a:xfrm>
            <a:off x="661307" y="1053193"/>
            <a:ext cx="10448501" cy="707886"/>
          </a:xfrm>
          <a:prstGeom prst="rect">
            <a:avLst/>
          </a:prstGeom>
          <a:noFill/>
        </p:spPr>
        <p:txBody>
          <a:bodyPr wrap="none" rtlCol="0">
            <a:spAutoFit/>
          </a:bodyPr>
          <a:lstStyle/>
          <a:p>
            <a:r>
              <a:rPr lang="tr-TR" sz="4000" b="1" dirty="0" smtClean="0"/>
              <a:t>Algoritma Kavramı: ATM’den Para Çekme Örneği</a:t>
            </a:r>
            <a:endParaRPr lang="tr-TR" sz="4000" b="1" dirty="0"/>
          </a:p>
        </p:txBody>
      </p:sp>
    </p:spTree>
    <p:extLst>
      <p:ext uri="{BB962C8B-B14F-4D97-AF65-F5344CB8AC3E}">
        <p14:creationId xmlns:p14="http://schemas.microsoft.com/office/powerpoint/2010/main" val="29504142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4770537"/>
          </a:xfrm>
          <a:prstGeom prst="rect">
            <a:avLst/>
          </a:prstGeom>
          <a:noFill/>
        </p:spPr>
        <p:txBody>
          <a:bodyPr wrap="square" rtlCol="0">
            <a:spAutoFit/>
          </a:bodyPr>
          <a:lstStyle/>
          <a:p>
            <a:pPr marL="457200" indent="-457200">
              <a:buFont typeface="Arial" panose="020B0604020202020204" pitchFamily="34" charset="0"/>
              <a:buChar char="•"/>
            </a:pPr>
            <a:r>
              <a:rPr lang="tr-TR" sz="2800" dirty="0" smtClean="0"/>
              <a:t>Çekilecek </a:t>
            </a:r>
            <a:r>
              <a:rPr lang="tr-TR" sz="2800" dirty="0"/>
              <a:t>nakit tutarı belirlenir ve “Devam” tuşuna basılır.</a:t>
            </a:r>
          </a:p>
          <a:p>
            <a:pPr marL="457200" indent="-457200">
              <a:buFont typeface="Arial" panose="020B0604020202020204" pitchFamily="34" charset="0"/>
              <a:buChar char="•"/>
            </a:pPr>
            <a:endParaRPr lang="tr-TR" sz="2000" dirty="0" smtClean="0"/>
          </a:p>
          <a:p>
            <a:pPr marL="457200" indent="-457200">
              <a:buFont typeface="Arial" panose="020B0604020202020204" pitchFamily="34" charset="0"/>
              <a:buChar char="•"/>
            </a:pPr>
            <a:r>
              <a:rPr lang="tr-TR" sz="2800" dirty="0" smtClean="0"/>
              <a:t>ATM</a:t>
            </a:r>
            <a:r>
              <a:rPr lang="tr-TR" sz="2800" dirty="0"/>
              <a:t>, banka kartını kart haznesinden çıkartır.</a:t>
            </a:r>
          </a:p>
          <a:p>
            <a:pPr marL="457200" indent="-457200">
              <a:buFont typeface="Arial" panose="020B0604020202020204" pitchFamily="34" charset="0"/>
              <a:buChar char="•"/>
            </a:pPr>
            <a:endParaRPr lang="tr-TR" sz="2000" dirty="0" smtClean="0"/>
          </a:p>
          <a:p>
            <a:pPr marL="457200" indent="-457200">
              <a:buFont typeface="Arial" panose="020B0604020202020204" pitchFamily="34" charset="0"/>
              <a:buChar char="•"/>
            </a:pPr>
            <a:r>
              <a:rPr lang="tr-TR" sz="2800" dirty="0" smtClean="0"/>
              <a:t>Banka </a:t>
            </a:r>
            <a:r>
              <a:rPr lang="tr-TR" sz="2800" dirty="0"/>
              <a:t>kartı ATM’den geri alınır.</a:t>
            </a:r>
          </a:p>
          <a:p>
            <a:pPr marL="457200" indent="-457200">
              <a:buFont typeface="Arial" panose="020B0604020202020204" pitchFamily="34" charset="0"/>
              <a:buChar char="•"/>
            </a:pPr>
            <a:endParaRPr lang="tr-TR" sz="2000" dirty="0" smtClean="0"/>
          </a:p>
          <a:p>
            <a:pPr marL="457200" indent="-457200">
              <a:buFont typeface="Arial" panose="020B0604020202020204" pitchFamily="34" charset="0"/>
              <a:buChar char="•"/>
            </a:pPr>
            <a:r>
              <a:rPr lang="tr-TR" sz="2800" dirty="0" smtClean="0"/>
              <a:t>ATM</a:t>
            </a:r>
            <a:r>
              <a:rPr lang="tr-TR" sz="2800" dirty="0"/>
              <a:t>, nakit parayı para haznesine doldurur.</a:t>
            </a:r>
          </a:p>
          <a:p>
            <a:pPr marL="457200" indent="-457200">
              <a:buFont typeface="Arial" panose="020B0604020202020204" pitchFamily="34" charset="0"/>
              <a:buChar char="•"/>
            </a:pPr>
            <a:endParaRPr lang="tr-TR" sz="2000" dirty="0" smtClean="0"/>
          </a:p>
          <a:p>
            <a:pPr marL="457200" indent="-457200">
              <a:buFont typeface="Arial" panose="020B0604020202020204" pitchFamily="34" charset="0"/>
              <a:buChar char="•"/>
            </a:pPr>
            <a:r>
              <a:rPr lang="tr-TR" sz="2800" dirty="0" smtClean="0"/>
              <a:t>Nakit </a:t>
            </a:r>
            <a:r>
              <a:rPr lang="tr-TR" sz="2800" dirty="0"/>
              <a:t>para ATM’den alınır.</a:t>
            </a:r>
          </a:p>
          <a:p>
            <a:pPr marL="457200" indent="-457200">
              <a:buFont typeface="Arial" panose="020B0604020202020204" pitchFamily="34" charset="0"/>
              <a:buChar char="•"/>
            </a:pPr>
            <a:endParaRPr lang="tr-TR" sz="2000" dirty="0" smtClean="0"/>
          </a:p>
          <a:p>
            <a:pPr marL="457200" indent="-457200">
              <a:buFont typeface="Arial" panose="020B0604020202020204" pitchFamily="34" charset="0"/>
              <a:buChar char="•"/>
            </a:pPr>
            <a:r>
              <a:rPr lang="tr-TR" sz="2800" dirty="0" smtClean="0"/>
              <a:t>Para </a:t>
            </a:r>
            <a:r>
              <a:rPr lang="tr-TR" sz="2800" dirty="0"/>
              <a:t>çekme işlemi tamamlanarak, işlem kuyruğundan çıkılır.</a:t>
            </a:r>
          </a:p>
          <a:p>
            <a:pPr marL="457200" indent="-457200">
              <a:buFont typeface="Arial" panose="020B0604020202020204" pitchFamily="34" charset="0"/>
              <a:buChar char="•"/>
            </a:pPr>
            <a:endParaRPr lang="tr-TR" sz="2800" dirty="0"/>
          </a:p>
        </p:txBody>
      </p:sp>
      <p:sp>
        <p:nvSpPr>
          <p:cNvPr id="4" name="TextBox 3"/>
          <p:cNvSpPr txBox="1"/>
          <p:nvPr/>
        </p:nvSpPr>
        <p:spPr>
          <a:xfrm>
            <a:off x="661307" y="1053193"/>
            <a:ext cx="10448501" cy="707886"/>
          </a:xfrm>
          <a:prstGeom prst="rect">
            <a:avLst/>
          </a:prstGeom>
          <a:noFill/>
        </p:spPr>
        <p:txBody>
          <a:bodyPr wrap="none" rtlCol="0">
            <a:spAutoFit/>
          </a:bodyPr>
          <a:lstStyle/>
          <a:p>
            <a:r>
              <a:rPr lang="tr-TR" sz="4000" b="1" dirty="0" smtClean="0"/>
              <a:t>Algoritma Kavramı: ATM’den Para Çekme Örneği</a:t>
            </a:r>
            <a:endParaRPr lang="tr-TR" sz="4000" b="1" dirty="0"/>
          </a:p>
        </p:txBody>
      </p:sp>
    </p:spTree>
    <p:extLst>
      <p:ext uri="{BB962C8B-B14F-4D97-AF65-F5344CB8AC3E}">
        <p14:creationId xmlns:p14="http://schemas.microsoft.com/office/powerpoint/2010/main" val="19267922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5386090"/>
          </a:xfrm>
          <a:prstGeom prst="rect">
            <a:avLst/>
          </a:prstGeom>
          <a:noFill/>
        </p:spPr>
        <p:txBody>
          <a:bodyPr wrap="square" rtlCol="0">
            <a:spAutoFit/>
          </a:bodyPr>
          <a:lstStyle/>
          <a:p>
            <a:pPr marL="457200" indent="-457200">
              <a:buFont typeface="Arial" panose="020B0604020202020204" pitchFamily="34" charset="0"/>
              <a:buChar char="•"/>
            </a:pPr>
            <a:r>
              <a:rPr lang="tr-TR" sz="2800" dirty="0" smtClean="0"/>
              <a:t>Yazılım camiasındaki temel </a:t>
            </a:r>
            <a:r>
              <a:rPr lang="tr-TR" sz="2800" dirty="0"/>
              <a:t>unsurlardan </a:t>
            </a:r>
            <a:r>
              <a:rPr lang="tr-TR" sz="2800" dirty="0" smtClean="0"/>
              <a:t>birisi</a:t>
            </a:r>
            <a:endParaRPr lang="tr-TR" sz="2800" dirty="0"/>
          </a:p>
          <a:p>
            <a:pPr marL="457200" indent="-457200">
              <a:buFont typeface="Arial" panose="020B0604020202020204" pitchFamily="34" charset="0"/>
              <a:buChar char="•"/>
            </a:pPr>
            <a:endParaRPr lang="tr-TR" sz="1600" dirty="0" smtClean="0"/>
          </a:p>
          <a:p>
            <a:pPr marL="457200" indent="-457200">
              <a:buFont typeface="Arial" panose="020B0604020202020204" pitchFamily="34" charset="0"/>
              <a:buChar char="•"/>
            </a:pPr>
            <a:r>
              <a:rPr lang="tr-TR" sz="2800" dirty="0" smtClean="0"/>
              <a:t>Bilgisayarın </a:t>
            </a:r>
            <a:r>
              <a:rPr lang="tr-TR" sz="2800" dirty="0"/>
              <a:t>yapacağı </a:t>
            </a:r>
            <a:r>
              <a:rPr lang="tr-TR" sz="2800" dirty="0" smtClean="0"/>
              <a:t>işlemlerin tarif edilmesinde kullanılmakta</a:t>
            </a:r>
            <a:endParaRPr lang="tr-TR" sz="2800" dirty="0"/>
          </a:p>
          <a:p>
            <a:pPr marL="457200" indent="-457200">
              <a:buFont typeface="Arial" panose="020B0604020202020204" pitchFamily="34" charset="0"/>
              <a:buChar char="•"/>
            </a:pPr>
            <a:endParaRPr lang="tr-TR" sz="1600" dirty="0" smtClean="0"/>
          </a:p>
          <a:p>
            <a:pPr marL="457200" indent="-457200">
              <a:buFont typeface="Arial" panose="020B0604020202020204" pitchFamily="34" charset="0"/>
              <a:buChar char="•"/>
            </a:pPr>
            <a:r>
              <a:rPr lang="tr-TR" sz="2800" dirty="0" smtClean="0"/>
              <a:t>Eldeki bir </a:t>
            </a:r>
            <a:r>
              <a:rPr lang="tr-TR" sz="2800" dirty="0"/>
              <a:t>problem için uygun bir algoritma geliştirilemiyorsa, o problemin </a:t>
            </a:r>
            <a:r>
              <a:rPr lang="tr-TR" sz="2800" dirty="0" smtClean="0"/>
              <a:t>bilgisayar programı </a:t>
            </a:r>
            <a:r>
              <a:rPr lang="tr-TR" sz="2800" dirty="0"/>
              <a:t>ile çözülmesi mümkün </a:t>
            </a:r>
            <a:r>
              <a:rPr lang="tr-TR" sz="2800" dirty="0" smtClean="0"/>
              <a:t>değil</a:t>
            </a:r>
            <a:endParaRPr lang="tr-TR" sz="2800" dirty="0"/>
          </a:p>
          <a:p>
            <a:pPr marL="457200" indent="-457200">
              <a:buFont typeface="Arial" panose="020B0604020202020204" pitchFamily="34" charset="0"/>
              <a:buChar char="•"/>
            </a:pPr>
            <a:endParaRPr lang="tr-TR" sz="1600" dirty="0" smtClean="0"/>
          </a:p>
          <a:p>
            <a:pPr marL="457200" indent="-457200">
              <a:buFont typeface="Arial" panose="020B0604020202020204" pitchFamily="34" charset="0"/>
              <a:buChar char="•"/>
            </a:pPr>
            <a:r>
              <a:rPr lang="tr-TR" sz="2800" dirty="0" smtClean="0"/>
              <a:t>Kendi </a:t>
            </a:r>
            <a:r>
              <a:rPr lang="tr-TR" sz="2800" dirty="0"/>
              <a:t>aralarında sınıflandırılabilir ve karşılaştırılabilir </a:t>
            </a:r>
          </a:p>
          <a:p>
            <a:pPr marL="457200" indent="-457200">
              <a:buFont typeface="Arial" panose="020B0604020202020204" pitchFamily="34" charset="0"/>
              <a:buChar char="•"/>
            </a:pPr>
            <a:endParaRPr lang="tr-TR" sz="1600" dirty="0" smtClean="0"/>
          </a:p>
          <a:p>
            <a:pPr marL="457200" indent="-457200">
              <a:buFont typeface="Arial" panose="020B0604020202020204" pitchFamily="34" charset="0"/>
              <a:buChar char="•"/>
            </a:pPr>
            <a:r>
              <a:rPr lang="tr-TR" sz="2800" dirty="0" smtClean="0"/>
              <a:t>Aynı </a:t>
            </a:r>
            <a:r>
              <a:rPr lang="tr-TR" sz="2800" dirty="0"/>
              <a:t>işlevi gören algoritmalar, farklı adımlara sahip olabilir </a:t>
            </a:r>
          </a:p>
          <a:p>
            <a:pPr marL="457200" indent="-457200">
              <a:buFont typeface="Arial" panose="020B0604020202020204" pitchFamily="34" charset="0"/>
              <a:buChar char="•"/>
            </a:pPr>
            <a:endParaRPr lang="tr-TR" sz="1600" dirty="0" smtClean="0"/>
          </a:p>
          <a:p>
            <a:pPr marL="457200" indent="-457200">
              <a:buFont typeface="Arial" panose="020B0604020202020204" pitchFamily="34" charset="0"/>
              <a:buChar char="•"/>
            </a:pPr>
            <a:r>
              <a:rPr lang="tr-TR" sz="2800" dirty="0" smtClean="0"/>
              <a:t>Programcılar</a:t>
            </a:r>
            <a:r>
              <a:rPr lang="tr-TR" sz="2800" dirty="0"/>
              <a:t>, kendi ihtiyaçları doğrultusunda en uygun algoritmayı tasarlamak ve kodlamak </a:t>
            </a:r>
            <a:r>
              <a:rPr lang="tr-TR" sz="2800" dirty="0" smtClean="0"/>
              <a:t>durumunda</a:t>
            </a:r>
            <a:endParaRPr lang="tr-TR" sz="2800" dirty="0"/>
          </a:p>
          <a:p>
            <a:pPr marL="457200" indent="-457200">
              <a:buFont typeface="Arial" panose="020B0604020202020204" pitchFamily="34" charset="0"/>
              <a:buChar char="•"/>
            </a:pPr>
            <a:endParaRPr lang="tr-TR" sz="2800" dirty="0"/>
          </a:p>
        </p:txBody>
      </p:sp>
      <p:sp>
        <p:nvSpPr>
          <p:cNvPr id="4" name="TextBox 3"/>
          <p:cNvSpPr txBox="1"/>
          <p:nvPr/>
        </p:nvSpPr>
        <p:spPr>
          <a:xfrm>
            <a:off x="661307" y="1053193"/>
            <a:ext cx="6539354" cy="707886"/>
          </a:xfrm>
          <a:prstGeom prst="rect">
            <a:avLst/>
          </a:prstGeom>
          <a:noFill/>
        </p:spPr>
        <p:txBody>
          <a:bodyPr wrap="none" rtlCol="0">
            <a:spAutoFit/>
          </a:bodyPr>
          <a:lstStyle/>
          <a:p>
            <a:r>
              <a:rPr lang="tr-TR" sz="4000" b="1" dirty="0" smtClean="0"/>
              <a:t>Algoritma Kavramının Önemi</a:t>
            </a:r>
            <a:endParaRPr lang="tr-TR" sz="4000" b="1" dirty="0"/>
          </a:p>
        </p:txBody>
      </p:sp>
    </p:spTree>
    <p:extLst>
      <p:ext uri="{BB962C8B-B14F-4D97-AF65-F5344CB8AC3E}">
        <p14:creationId xmlns:p14="http://schemas.microsoft.com/office/powerpoint/2010/main" val="33334719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6794937" cy="707886"/>
          </a:xfrm>
          <a:prstGeom prst="rect">
            <a:avLst/>
          </a:prstGeom>
          <a:noFill/>
        </p:spPr>
        <p:txBody>
          <a:bodyPr wrap="none" rtlCol="0">
            <a:spAutoFit/>
          </a:bodyPr>
          <a:lstStyle/>
          <a:p>
            <a:r>
              <a:rPr lang="tr-TR" sz="4000" b="1" dirty="0" smtClean="0"/>
              <a:t>Algoritma Gösterim Yöntemleri</a:t>
            </a:r>
            <a:endParaRPr lang="tr-TR" sz="4000" b="1" dirty="0"/>
          </a:p>
        </p:txBody>
      </p:sp>
      <p:sp>
        <p:nvSpPr>
          <p:cNvPr id="5" name="Content Placeholder 2"/>
          <p:cNvSpPr>
            <a:spLocks noGrp="1"/>
          </p:cNvSpPr>
          <p:nvPr>
            <p:ph idx="1"/>
          </p:nvPr>
        </p:nvSpPr>
        <p:spPr>
          <a:xfrm>
            <a:off x="14241" y="1825625"/>
            <a:ext cx="11339559" cy="4351338"/>
          </a:xfrm>
        </p:spPr>
        <p:txBody>
          <a:bodyPr>
            <a:normAutofit/>
          </a:bodyPr>
          <a:lstStyle/>
          <a:p>
            <a:pPr marL="0" indent="0">
              <a:buNone/>
            </a:pPr>
            <a:r>
              <a:rPr lang="tr-TR" b="1" dirty="0" smtClean="0"/>
              <a:t>Konuşma Dili		Akış Şeması veya Diyagramı		Sözde Kod</a:t>
            </a:r>
          </a:p>
        </p:txBody>
      </p:sp>
      <p:pic>
        <p:nvPicPr>
          <p:cNvPr id="6" name="Picture 5"/>
          <p:cNvPicPr>
            <a:picLocks noChangeAspect="1"/>
          </p:cNvPicPr>
          <p:nvPr/>
        </p:nvPicPr>
        <p:blipFill>
          <a:blip r:embed="rId2"/>
          <a:stretch>
            <a:fillRect/>
          </a:stretch>
        </p:blipFill>
        <p:spPr>
          <a:xfrm>
            <a:off x="8483037" y="3262813"/>
            <a:ext cx="3660538" cy="2593311"/>
          </a:xfrm>
          <a:prstGeom prst="rect">
            <a:avLst/>
          </a:prstGeom>
        </p:spPr>
      </p:pic>
      <p:pic>
        <p:nvPicPr>
          <p:cNvPr id="7" name="Picture 6"/>
          <p:cNvPicPr>
            <a:picLocks noChangeAspect="1"/>
          </p:cNvPicPr>
          <p:nvPr/>
        </p:nvPicPr>
        <p:blipFill>
          <a:blip r:embed="rId3"/>
          <a:stretch>
            <a:fillRect/>
          </a:stretch>
        </p:blipFill>
        <p:spPr>
          <a:xfrm>
            <a:off x="3434166" y="3227493"/>
            <a:ext cx="5020604" cy="2637177"/>
          </a:xfrm>
          <a:prstGeom prst="rect">
            <a:avLst/>
          </a:prstGeom>
        </p:spPr>
      </p:pic>
      <p:sp>
        <p:nvSpPr>
          <p:cNvPr id="8" name="Rectangle 7"/>
          <p:cNvSpPr/>
          <p:nvPr/>
        </p:nvSpPr>
        <p:spPr>
          <a:xfrm>
            <a:off x="14241" y="2911300"/>
            <a:ext cx="3506625" cy="3139321"/>
          </a:xfrm>
          <a:prstGeom prst="rect">
            <a:avLst/>
          </a:prstGeom>
        </p:spPr>
        <p:txBody>
          <a:bodyPr wrap="square">
            <a:spAutoFit/>
          </a:bodyPr>
          <a:lstStyle/>
          <a:p>
            <a:r>
              <a:rPr lang="tr-TR" b="1" dirty="0" smtClean="0"/>
              <a:t>Adımlar: </a:t>
            </a:r>
          </a:p>
          <a:p>
            <a:r>
              <a:rPr lang="tr-TR" b="1" dirty="0" smtClean="0"/>
              <a:t>Adım 1. </a:t>
            </a:r>
            <a:r>
              <a:rPr lang="tr-TR" dirty="0" smtClean="0"/>
              <a:t>Sayılardan büyük olanı A, küçük olanı B olarak isimlendir.</a:t>
            </a:r>
          </a:p>
          <a:p>
            <a:r>
              <a:rPr lang="tr-TR" b="1" dirty="0" smtClean="0"/>
              <a:t>Adım 2. </a:t>
            </a:r>
            <a:r>
              <a:rPr lang="tr-TR" dirty="0" smtClean="0"/>
              <a:t>A sayısını B sayısına böl, kalanı K olarak isimlendir.</a:t>
            </a:r>
          </a:p>
          <a:p>
            <a:r>
              <a:rPr lang="tr-TR" b="1" dirty="0" smtClean="0"/>
              <a:t>Adım 3. </a:t>
            </a:r>
            <a:r>
              <a:rPr lang="tr-TR" dirty="0" smtClean="0"/>
              <a:t>K sayısı 0’dan farklı ise, A sayısına B’nin değerini ata, B sayısına da </a:t>
            </a:r>
            <a:r>
              <a:rPr lang="tr-TR" dirty="0" err="1" smtClean="0"/>
              <a:t>K’nın</a:t>
            </a:r>
            <a:r>
              <a:rPr lang="tr-TR" dirty="0" smtClean="0"/>
              <a:t> değerini ata ve Adım 2’ye geri dön. K sayısı 0 ise, ortak bölenlerin en büyüğü B’nin değeridir.</a:t>
            </a:r>
          </a:p>
        </p:txBody>
      </p:sp>
    </p:spTree>
    <p:extLst>
      <p:ext uri="{BB962C8B-B14F-4D97-AF65-F5344CB8AC3E}">
        <p14:creationId xmlns:p14="http://schemas.microsoft.com/office/powerpoint/2010/main" val="35813857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3970318"/>
          </a:xfrm>
          <a:prstGeom prst="rect">
            <a:avLst/>
          </a:prstGeom>
          <a:noFill/>
        </p:spPr>
        <p:txBody>
          <a:bodyPr wrap="square" rtlCol="0">
            <a:spAutoFit/>
          </a:bodyPr>
          <a:lstStyle/>
          <a:p>
            <a:pPr marL="457200" indent="-457200">
              <a:buFont typeface="Arial" panose="020B0604020202020204" pitchFamily="34" charset="0"/>
              <a:buChar char="•"/>
            </a:pPr>
            <a:r>
              <a:rPr lang="tr-TR" sz="2800" dirty="0" err="1"/>
              <a:t>Latince’de</a:t>
            </a:r>
            <a:r>
              <a:rPr lang="tr-TR" sz="2800" dirty="0"/>
              <a:t> “gerçek, reel” anlamına gelen “</a:t>
            </a:r>
            <a:r>
              <a:rPr lang="tr-TR" sz="2800" i="1" dirty="0" err="1"/>
              <a:t>datum</a:t>
            </a:r>
            <a:r>
              <a:rPr lang="tr-TR" sz="2800" dirty="0"/>
              <a:t>” (“</a:t>
            </a:r>
            <a:r>
              <a:rPr lang="tr-TR" sz="2800" i="1" dirty="0"/>
              <a:t>Data</a:t>
            </a:r>
            <a:r>
              <a:rPr lang="tr-TR" sz="2800" dirty="0"/>
              <a:t>”, “</a:t>
            </a:r>
            <a:r>
              <a:rPr lang="tr-TR" sz="2800" i="1" dirty="0" err="1"/>
              <a:t>datum</a:t>
            </a:r>
            <a:r>
              <a:rPr lang="tr-TR" sz="2800" dirty="0" err="1"/>
              <a:t>”un</a:t>
            </a:r>
            <a:r>
              <a:rPr lang="tr-TR" sz="2800" dirty="0"/>
              <a:t> </a:t>
            </a:r>
            <a:r>
              <a:rPr lang="tr-TR" sz="2800" dirty="0" smtClean="0"/>
              <a:t>çoğulu</a:t>
            </a:r>
          </a:p>
          <a:p>
            <a:endParaRPr lang="tr-TR" sz="2800" dirty="0"/>
          </a:p>
          <a:p>
            <a:pPr marL="457200" indent="-457200">
              <a:buFont typeface="Arial" panose="020B0604020202020204" pitchFamily="34" charset="0"/>
              <a:buChar char="•"/>
            </a:pPr>
            <a:r>
              <a:rPr lang="tr-TR" sz="2800" dirty="0"/>
              <a:t>Sözlük anlamı olarak gerçeklik temel alınsa da, günümüzdeki kullanım </a:t>
            </a:r>
            <a:r>
              <a:rPr lang="tr-TR" sz="2800" dirty="0" smtClean="0"/>
              <a:t>şekliyle </a:t>
            </a:r>
            <a:r>
              <a:rPr lang="tr-TR" sz="2800" dirty="0"/>
              <a:t>her zaman somut gerçeklik </a:t>
            </a:r>
            <a:r>
              <a:rPr lang="tr-TR" sz="2800" dirty="0" smtClean="0"/>
              <a:t>göstermemekte</a:t>
            </a:r>
          </a:p>
          <a:p>
            <a:pPr marL="457200" indent="-457200">
              <a:buFont typeface="Arial" panose="020B0604020202020204" pitchFamily="34" charset="0"/>
              <a:buChar char="•"/>
            </a:pPr>
            <a:endParaRPr lang="tr-TR" sz="2800" dirty="0"/>
          </a:p>
          <a:p>
            <a:pPr marL="457200" indent="-457200">
              <a:buFont typeface="Arial" panose="020B0604020202020204" pitchFamily="34" charset="0"/>
              <a:buChar char="•"/>
            </a:pPr>
            <a:r>
              <a:rPr lang="tr-TR" sz="2800" dirty="0" smtClean="0"/>
              <a:t>Kavramsal </a:t>
            </a:r>
            <a:r>
              <a:rPr lang="tr-TR" sz="2800" dirty="0"/>
              <a:t>anlamda veri: ‘kayıt altına alınmış her türlü </a:t>
            </a:r>
            <a:r>
              <a:rPr lang="tr-TR" sz="2800" dirty="0" smtClean="0"/>
              <a:t>gözlem, ölçüm, olay</a:t>
            </a:r>
            <a:r>
              <a:rPr lang="tr-TR" sz="2800" dirty="0"/>
              <a:t>, durum, </a:t>
            </a:r>
            <a:r>
              <a:rPr lang="tr-TR" sz="2800" dirty="0" smtClean="0"/>
              <a:t>fikir’</a:t>
            </a:r>
            <a:endParaRPr lang="tr-TR" sz="2800" dirty="0"/>
          </a:p>
          <a:p>
            <a:pPr marL="457200" indent="-457200">
              <a:buFont typeface="Arial" panose="020B0604020202020204" pitchFamily="34" charset="0"/>
              <a:buChar char="•"/>
            </a:pPr>
            <a:endParaRPr lang="tr-TR" sz="2800" dirty="0"/>
          </a:p>
        </p:txBody>
      </p:sp>
      <p:sp>
        <p:nvSpPr>
          <p:cNvPr id="4" name="TextBox 3"/>
          <p:cNvSpPr txBox="1"/>
          <p:nvPr/>
        </p:nvSpPr>
        <p:spPr>
          <a:xfrm>
            <a:off x="661307" y="1053193"/>
            <a:ext cx="4309000" cy="707886"/>
          </a:xfrm>
          <a:prstGeom prst="rect">
            <a:avLst/>
          </a:prstGeom>
          <a:noFill/>
        </p:spPr>
        <p:txBody>
          <a:bodyPr wrap="none" rtlCol="0">
            <a:spAutoFit/>
          </a:bodyPr>
          <a:lstStyle/>
          <a:p>
            <a:r>
              <a:rPr lang="tr-TR" sz="4000" b="1" dirty="0" smtClean="0"/>
              <a:t>Veri (Data) Kavramı</a:t>
            </a:r>
            <a:endParaRPr lang="tr-TR" sz="4000" b="1" dirty="0"/>
          </a:p>
        </p:txBody>
      </p:sp>
    </p:spTree>
    <p:extLst>
      <p:ext uri="{BB962C8B-B14F-4D97-AF65-F5344CB8AC3E}">
        <p14:creationId xmlns:p14="http://schemas.microsoft.com/office/powerpoint/2010/main" val="4980619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271" y="1787979"/>
            <a:ext cx="11633365" cy="1384995"/>
          </a:xfrm>
          <a:prstGeom prst="rect">
            <a:avLst/>
          </a:prstGeom>
          <a:noFill/>
        </p:spPr>
        <p:txBody>
          <a:bodyPr wrap="square" rtlCol="0">
            <a:spAutoFit/>
          </a:bodyPr>
          <a:lstStyle/>
          <a:p>
            <a:pPr marL="457200" indent="-457200">
              <a:buFont typeface="Arial" panose="020B0604020202020204" pitchFamily="34" charset="0"/>
              <a:buChar char="•"/>
            </a:pPr>
            <a:r>
              <a:rPr lang="tr-TR" sz="2800" dirty="0" err="1" smtClean="0"/>
              <a:t>Spreadsheet</a:t>
            </a:r>
            <a:r>
              <a:rPr lang="tr-TR" sz="2800" dirty="0" smtClean="0"/>
              <a:t> tarzı yazılımlarda karşımıza çıkan, farklı tiplerde veriler içeren tablolar</a:t>
            </a:r>
            <a:endParaRPr lang="tr-TR" sz="2800" dirty="0"/>
          </a:p>
          <a:p>
            <a:pPr marL="457200" indent="-457200">
              <a:buFont typeface="Arial" panose="020B0604020202020204" pitchFamily="34" charset="0"/>
              <a:buChar char="•"/>
            </a:pPr>
            <a:endParaRPr lang="tr-TR" sz="2800" dirty="0"/>
          </a:p>
        </p:txBody>
      </p:sp>
      <p:sp>
        <p:nvSpPr>
          <p:cNvPr id="4" name="TextBox 3"/>
          <p:cNvSpPr txBox="1"/>
          <p:nvPr/>
        </p:nvSpPr>
        <p:spPr>
          <a:xfrm>
            <a:off x="661307" y="1053193"/>
            <a:ext cx="4413901" cy="707886"/>
          </a:xfrm>
          <a:prstGeom prst="rect">
            <a:avLst/>
          </a:prstGeom>
          <a:noFill/>
        </p:spPr>
        <p:txBody>
          <a:bodyPr wrap="none" rtlCol="0">
            <a:spAutoFit/>
          </a:bodyPr>
          <a:lstStyle/>
          <a:p>
            <a:r>
              <a:rPr lang="tr-TR" sz="4000" b="1" dirty="0" smtClean="0"/>
              <a:t>Veri (Data) Tabloları</a:t>
            </a:r>
            <a:endParaRPr lang="tr-TR" sz="4000" b="1" dirty="0"/>
          </a:p>
        </p:txBody>
      </p:sp>
      <p:graphicFrame>
        <p:nvGraphicFramePr>
          <p:cNvPr id="5" name="Table 4"/>
          <p:cNvGraphicFramePr>
            <a:graphicFrameLocks noGrp="1"/>
          </p:cNvGraphicFramePr>
          <p:nvPr>
            <p:extLst>
              <p:ext uri="{D42A27DB-BD31-4B8C-83A1-F6EECF244321}">
                <p14:modId xmlns:p14="http://schemas.microsoft.com/office/powerpoint/2010/main" val="3209057688"/>
              </p:ext>
            </p:extLst>
          </p:nvPr>
        </p:nvGraphicFramePr>
        <p:xfrm>
          <a:off x="1006166" y="2814272"/>
          <a:ext cx="10179666" cy="3786893"/>
        </p:xfrm>
        <a:graphic>
          <a:graphicData uri="http://schemas.openxmlformats.org/drawingml/2006/table">
            <a:tbl>
              <a:tblPr firstRow="1" bandRow="1">
                <a:tableStyleId>{5C22544A-7EE6-4342-B048-85BDC9FD1C3A}</a:tableStyleId>
              </a:tblPr>
              <a:tblGrid>
                <a:gridCol w="1454238">
                  <a:extLst>
                    <a:ext uri="{9D8B030D-6E8A-4147-A177-3AD203B41FA5}">
                      <a16:colId xmlns:a16="http://schemas.microsoft.com/office/drawing/2014/main" val="3528515153"/>
                    </a:ext>
                  </a:extLst>
                </a:gridCol>
                <a:gridCol w="1454238">
                  <a:extLst>
                    <a:ext uri="{9D8B030D-6E8A-4147-A177-3AD203B41FA5}">
                      <a16:colId xmlns:a16="http://schemas.microsoft.com/office/drawing/2014/main" val="1036340341"/>
                    </a:ext>
                  </a:extLst>
                </a:gridCol>
                <a:gridCol w="1454238">
                  <a:extLst>
                    <a:ext uri="{9D8B030D-6E8A-4147-A177-3AD203B41FA5}">
                      <a16:colId xmlns:a16="http://schemas.microsoft.com/office/drawing/2014/main" val="2651474315"/>
                    </a:ext>
                  </a:extLst>
                </a:gridCol>
                <a:gridCol w="1454238">
                  <a:extLst>
                    <a:ext uri="{9D8B030D-6E8A-4147-A177-3AD203B41FA5}">
                      <a16:colId xmlns:a16="http://schemas.microsoft.com/office/drawing/2014/main" val="3215830463"/>
                    </a:ext>
                  </a:extLst>
                </a:gridCol>
                <a:gridCol w="1454238">
                  <a:extLst>
                    <a:ext uri="{9D8B030D-6E8A-4147-A177-3AD203B41FA5}">
                      <a16:colId xmlns:a16="http://schemas.microsoft.com/office/drawing/2014/main" val="1447339691"/>
                    </a:ext>
                  </a:extLst>
                </a:gridCol>
                <a:gridCol w="1148500">
                  <a:extLst>
                    <a:ext uri="{9D8B030D-6E8A-4147-A177-3AD203B41FA5}">
                      <a16:colId xmlns:a16="http://schemas.microsoft.com/office/drawing/2014/main" val="1812935564"/>
                    </a:ext>
                  </a:extLst>
                </a:gridCol>
                <a:gridCol w="1759976">
                  <a:extLst>
                    <a:ext uri="{9D8B030D-6E8A-4147-A177-3AD203B41FA5}">
                      <a16:colId xmlns:a16="http://schemas.microsoft.com/office/drawing/2014/main" val="4207853996"/>
                    </a:ext>
                  </a:extLst>
                </a:gridCol>
              </a:tblGrid>
              <a:tr h="684287">
                <a:tc>
                  <a:txBody>
                    <a:bodyPr/>
                    <a:lstStyle/>
                    <a:p>
                      <a:r>
                        <a:rPr lang="tr-TR" dirty="0" smtClean="0"/>
                        <a:t>İsim</a:t>
                      </a:r>
                      <a:endParaRPr lang="tr-TR" dirty="0"/>
                    </a:p>
                  </a:txBody>
                  <a:tcPr/>
                </a:tc>
                <a:tc>
                  <a:txBody>
                    <a:bodyPr/>
                    <a:lstStyle/>
                    <a:p>
                      <a:r>
                        <a:rPr lang="tr-TR" dirty="0" smtClean="0"/>
                        <a:t>Cinsiyet</a:t>
                      </a:r>
                      <a:endParaRPr lang="tr-TR" dirty="0"/>
                    </a:p>
                  </a:txBody>
                  <a:tcPr/>
                </a:tc>
                <a:tc>
                  <a:txBody>
                    <a:bodyPr/>
                    <a:lstStyle/>
                    <a:p>
                      <a:r>
                        <a:rPr lang="tr-TR" dirty="0" smtClean="0"/>
                        <a:t>Doğum Yılı</a:t>
                      </a:r>
                      <a:endParaRPr lang="tr-TR" dirty="0"/>
                    </a:p>
                  </a:txBody>
                  <a:tcPr/>
                </a:tc>
                <a:tc>
                  <a:txBody>
                    <a:bodyPr/>
                    <a:lstStyle/>
                    <a:p>
                      <a:r>
                        <a:rPr lang="tr-TR" dirty="0" smtClean="0"/>
                        <a:t>Eğitim Düzeyi</a:t>
                      </a:r>
                      <a:endParaRPr lang="tr-TR" dirty="0"/>
                    </a:p>
                  </a:txBody>
                  <a:tcPr/>
                </a:tc>
                <a:tc>
                  <a:txBody>
                    <a:bodyPr/>
                    <a:lstStyle/>
                    <a:p>
                      <a:r>
                        <a:rPr lang="tr-TR" dirty="0" smtClean="0"/>
                        <a:t>Ağırlık (kg)</a:t>
                      </a:r>
                      <a:endParaRPr lang="tr-TR" dirty="0"/>
                    </a:p>
                  </a:txBody>
                  <a:tcPr/>
                </a:tc>
                <a:tc>
                  <a:txBody>
                    <a:bodyPr/>
                    <a:lstStyle/>
                    <a:p>
                      <a:r>
                        <a:rPr lang="tr-TR" dirty="0" smtClean="0"/>
                        <a:t>Boy (cm)</a:t>
                      </a:r>
                      <a:endParaRPr lang="tr-TR" dirty="0"/>
                    </a:p>
                  </a:txBody>
                  <a:tcPr/>
                </a:tc>
                <a:tc>
                  <a:txBody>
                    <a:bodyPr/>
                    <a:lstStyle/>
                    <a:p>
                      <a:r>
                        <a:rPr lang="tr-TR" dirty="0" smtClean="0"/>
                        <a:t>Aylık Gelir (TL Aralık)</a:t>
                      </a:r>
                      <a:endParaRPr lang="tr-TR" dirty="0"/>
                    </a:p>
                  </a:txBody>
                  <a:tcPr/>
                </a:tc>
                <a:extLst>
                  <a:ext uri="{0D108BD9-81ED-4DB2-BD59-A6C34878D82A}">
                    <a16:rowId xmlns:a16="http://schemas.microsoft.com/office/drawing/2014/main" val="2221836064"/>
                  </a:ext>
                </a:extLst>
              </a:tr>
              <a:tr h="517101">
                <a:tc>
                  <a:txBody>
                    <a:bodyPr/>
                    <a:lstStyle/>
                    <a:p>
                      <a:r>
                        <a:rPr lang="tr-TR" dirty="0" smtClean="0"/>
                        <a:t>…</a:t>
                      </a:r>
                      <a:endParaRPr lang="tr-TR" dirty="0"/>
                    </a:p>
                  </a:txBody>
                  <a:tcPr/>
                </a:tc>
                <a:tc>
                  <a:txBody>
                    <a:bodyPr/>
                    <a:lstStyle/>
                    <a:p>
                      <a:r>
                        <a:rPr lang="tr-TR" dirty="0" smtClean="0"/>
                        <a:t>E</a:t>
                      </a:r>
                      <a:endParaRPr lang="tr-TR" dirty="0"/>
                    </a:p>
                  </a:txBody>
                  <a:tcPr/>
                </a:tc>
                <a:tc>
                  <a:txBody>
                    <a:bodyPr/>
                    <a:lstStyle/>
                    <a:p>
                      <a:r>
                        <a:rPr lang="tr-TR" dirty="0" smtClean="0"/>
                        <a:t>1976</a:t>
                      </a:r>
                      <a:endParaRPr lang="tr-TR" dirty="0"/>
                    </a:p>
                  </a:txBody>
                  <a:tcPr/>
                </a:tc>
                <a:tc>
                  <a:txBody>
                    <a:bodyPr/>
                    <a:lstStyle/>
                    <a:p>
                      <a:r>
                        <a:rPr lang="tr-TR" dirty="0" smtClean="0"/>
                        <a:t>İlkokul</a:t>
                      </a:r>
                      <a:endParaRPr lang="tr-TR" dirty="0"/>
                    </a:p>
                  </a:txBody>
                  <a:tcPr/>
                </a:tc>
                <a:tc>
                  <a:txBody>
                    <a:bodyPr/>
                    <a:lstStyle/>
                    <a:p>
                      <a:r>
                        <a:rPr lang="tr-TR" dirty="0" smtClean="0"/>
                        <a:t>78.4</a:t>
                      </a:r>
                      <a:endParaRPr lang="tr-TR" dirty="0"/>
                    </a:p>
                  </a:txBody>
                  <a:tcPr/>
                </a:tc>
                <a:tc>
                  <a:txBody>
                    <a:bodyPr/>
                    <a:lstStyle/>
                    <a:p>
                      <a:r>
                        <a:rPr lang="tr-TR" dirty="0" smtClean="0"/>
                        <a:t>181</a:t>
                      </a:r>
                      <a:endParaRPr lang="tr-TR" dirty="0"/>
                    </a:p>
                  </a:txBody>
                  <a:tcPr/>
                </a:tc>
                <a:tc>
                  <a:txBody>
                    <a:bodyPr/>
                    <a:lstStyle/>
                    <a:p>
                      <a:r>
                        <a:rPr lang="tr-TR" dirty="0" smtClean="0"/>
                        <a:t>[2300, 4500]</a:t>
                      </a:r>
                      <a:endParaRPr lang="tr-TR" dirty="0"/>
                    </a:p>
                  </a:txBody>
                  <a:tcPr/>
                </a:tc>
                <a:extLst>
                  <a:ext uri="{0D108BD9-81ED-4DB2-BD59-A6C34878D82A}">
                    <a16:rowId xmlns:a16="http://schemas.microsoft.com/office/drawing/2014/main" val="1457087692"/>
                  </a:ext>
                </a:extLst>
              </a:tr>
              <a:tr h="517101">
                <a:tc>
                  <a:txBody>
                    <a:bodyPr/>
                    <a:lstStyle/>
                    <a:p>
                      <a:r>
                        <a:rPr lang="tr-TR" dirty="0" smtClean="0"/>
                        <a:t>…</a:t>
                      </a:r>
                      <a:endParaRPr lang="tr-TR" dirty="0"/>
                    </a:p>
                  </a:txBody>
                  <a:tcPr/>
                </a:tc>
                <a:tc>
                  <a:txBody>
                    <a:bodyPr/>
                    <a:lstStyle/>
                    <a:p>
                      <a:r>
                        <a:rPr lang="tr-TR" dirty="0" smtClean="0"/>
                        <a:t>K</a:t>
                      </a:r>
                      <a:endParaRPr lang="tr-TR" dirty="0"/>
                    </a:p>
                  </a:txBody>
                  <a:tcPr/>
                </a:tc>
                <a:tc>
                  <a:txBody>
                    <a:bodyPr/>
                    <a:lstStyle/>
                    <a:p>
                      <a:r>
                        <a:rPr lang="tr-TR" dirty="0" smtClean="0"/>
                        <a:t>1984</a:t>
                      </a:r>
                      <a:endParaRPr lang="tr-TR" dirty="0"/>
                    </a:p>
                  </a:txBody>
                  <a:tcPr/>
                </a:tc>
                <a:tc>
                  <a:txBody>
                    <a:bodyPr/>
                    <a:lstStyle/>
                    <a:p>
                      <a:r>
                        <a:rPr lang="tr-TR" dirty="0" smtClean="0"/>
                        <a:t>Yüksek Lisans</a:t>
                      </a:r>
                      <a:endParaRPr lang="tr-TR" dirty="0"/>
                    </a:p>
                  </a:txBody>
                  <a:tcPr/>
                </a:tc>
                <a:tc>
                  <a:txBody>
                    <a:bodyPr/>
                    <a:lstStyle/>
                    <a:p>
                      <a:r>
                        <a:rPr lang="tr-TR" dirty="0" smtClean="0"/>
                        <a:t>88.5</a:t>
                      </a:r>
                      <a:endParaRPr lang="tr-TR" dirty="0"/>
                    </a:p>
                  </a:txBody>
                  <a:tcPr/>
                </a:tc>
                <a:tc>
                  <a:txBody>
                    <a:bodyPr/>
                    <a:lstStyle/>
                    <a:p>
                      <a:r>
                        <a:rPr lang="tr-TR" dirty="0" smtClean="0"/>
                        <a:t>169</a:t>
                      </a:r>
                      <a:endParaRPr lang="tr-TR" dirty="0"/>
                    </a:p>
                  </a:txBody>
                  <a:tcPr/>
                </a:tc>
                <a:tc>
                  <a:txBody>
                    <a:bodyPr/>
                    <a:lstStyle/>
                    <a:p>
                      <a:r>
                        <a:rPr lang="tr-TR" dirty="0" smtClean="0"/>
                        <a:t>[2300, 4500]</a:t>
                      </a:r>
                      <a:endParaRPr lang="tr-TR" dirty="0"/>
                    </a:p>
                  </a:txBody>
                  <a:tcPr/>
                </a:tc>
                <a:extLst>
                  <a:ext uri="{0D108BD9-81ED-4DB2-BD59-A6C34878D82A}">
                    <a16:rowId xmlns:a16="http://schemas.microsoft.com/office/drawing/2014/main" val="2774494568"/>
                  </a:ext>
                </a:extLst>
              </a:tr>
              <a:tr h="517101">
                <a:tc>
                  <a:txBody>
                    <a:bodyPr/>
                    <a:lstStyle/>
                    <a:p>
                      <a:r>
                        <a:rPr lang="tr-TR" dirty="0" smtClean="0"/>
                        <a:t>…</a:t>
                      </a:r>
                      <a:endParaRPr lang="tr-TR" dirty="0"/>
                    </a:p>
                  </a:txBody>
                  <a:tcPr/>
                </a:tc>
                <a:tc>
                  <a:txBody>
                    <a:bodyPr/>
                    <a:lstStyle/>
                    <a:p>
                      <a:r>
                        <a:rPr lang="tr-TR" dirty="0" smtClean="0"/>
                        <a:t>K</a:t>
                      </a:r>
                      <a:endParaRPr lang="tr-TR" dirty="0"/>
                    </a:p>
                  </a:txBody>
                  <a:tcPr/>
                </a:tc>
                <a:tc>
                  <a:txBody>
                    <a:bodyPr/>
                    <a:lstStyle/>
                    <a:p>
                      <a:r>
                        <a:rPr lang="tr-TR" dirty="0" smtClean="0"/>
                        <a:t>1988</a:t>
                      </a:r>
                      <a:endParaRPr lang="tr-TR" dirty="0"/>
                    </a:p>
                  </a:txBody>
                  <a:tcPr/>
                </a:tc>
                <a:tc>
                  <a:txBody>
                    <a:bodyPr/>
                    <a:lstStyle/>
                    <a:p>
                      <a:r>
                        <a:rPr lang="tr-TR" dirty="0" smtClean="0"/>
                        <a:t>Lise</a:t>
                      </a:r>
                      <a:endParaRPr lang="tr-TR" dirty="0"/>
                    </a:p>
                  </a:txBody>
                  <a:tcPr/>
                </a:tc>
                <a:tc>
                  <a:txBody>
                    <a:bodyPr/>
                    <a:lstStyle/>
                    <a:p>
                      <a:r>
                        <a:rPr lang="tr-TR" dirty="0" smtClean="0"/>
                        <a:t>56.0</a:t>
                      </a:r>
                      <a:endParaRPr lang="tr-TR" dirty="0"/>
                    </a:p>
                  </a:txBody>
                  <a:tcPr/>
                </a:tc>
                <a:tc>
                  <a:txBody>
                    <a:bodyPr/>
                    <a:lstStyle/>
                    <a:p>
                      <a:r>
                        <a:rPr lang="tr-TR" dirty="0" smtClean="0"/>
                        <a:t>161</a:t>
                      </a:r>
                      <a:endParaRPr lang="tr-TR" dirty="0"/>
                    </a:p>
                  </a:txBody>
                  <a:tcPr/>
                </a:tc>
                <a:tc>
                  <a:txBody>
                    <a:bodyPr/>
                    <a:lstStyle/>
                    <a:p>
                      <a:r>
                        <a:rPr lang="tr-TR" dirty="0" smtClean="0"/>
                        <a:t>[4500, 7000]</a:t>
                      </a:r>
                      <a:endParaRPr lang="tr-TR" dirty="0"/>
                    </a:p>
                  </a:txBody>
                  <a:tcPr/>
                </a:tc>
                <a:extLst>
                  <a:ext uri="{0D108BD9-81ED-4DB2-BD59-A6C34878D82A}">
                    <a16:rowId xmlns:a16="http://schemas.microsoft.com/office/drawing/2014/main" val="3875649203"/>
                  </a:ext>
                </a:extLst>
              </a:tr>
              <a:tr h="517101">
                <a:tc>
                  <a:txBody>
                    <a:bodyPr/>
                    <a:lstStyle/>
                    <a:p>
                      <a:r>
                        <a:rPr lang="tr-TR" dirty="0" smtClean="0"/>
                        <a:t>…</a:t>
                      </a:r>
                      <a:endParaRPr lang="tr-TR" dirty="0"/>
                    </a:p>
                  </a:txBody>
                  <a:tcPr/>
                </a:tc>
                <a:tc>
                  <a:txBody>
                    <a:bodyPr/>
                    <a:lstStyle/>
                    <a:p>
                      <a:r>
                        <a:rPr lang="tr-TR" dirty="0" smtClean="0"/>
                        <a:t>E</a:t>
                      </a:r>
                      <a:endParaRPr lang="tr-TR" dirty="0"/>
                    </a:p>
                  </a:txBody>
                  <a:tcPr/>
                </a:tc>
                <a:tc>
                  <a:txBody>
                    <a:bodyPr/>
                    <a:lstStyle/>
                    <a:p>
                      <a:r>
                        <a:rPr lang="tr-TR" dirty="0" smtClean="0"/>
                        <a:t>1966</a:t>
                      </a:r>
                      <a:endParaRPr lang="tr-TR" dirty="0"/>
                    </a:p>
                  </a:txBody>
                  <a:tcPr/>
                </a:tc>
                <a:tc>
                  <a:txBody>
                    <a:bodyPr/>
                    <a:lstStyle/>
                    <a:p>
                      <a:r>
                        <a:rPr lang="tr-TR" dirty="0" smtClean="0"/>
                        <a:t>Lisans</a:t>
                      </a:r>
                      <a:endParaRPr lang="tr-TR" dirty="0"/>
                    </a:p>
                  </a:txBody>
                  <a:tcPr/>
                </a:tc>
                <a:tc>
                  <a:txBody>
                    <a:bodyPr/>
                    <a:lstStyle/>
                    <a:p>
                      <a:r>
                        <a:rPr lang="tr-TR" dirty="0" smtClean="0"/>
                        <a:t>78.8</a:t>
                      </a:r>
                      <a:endParaRPr lang="tr-TR" dirty="0"/>
                    </a:p>
                  </a:txBody>
                  <a:tcPr/>
                </a:tc>
                <a:tc>
                  <a:txBody>
                    <a:bodyPr/>
                    <a:lstStyle/>
                    <a:p>
                      <a:r>
                        <a:rPr lang="tr-TR" dirty="0" smtClean="0"/>
                        <a:t>174</a:t>
                      </a:r>
                      <a:endParaRPr lang="tr-TR" dirty="0"/>
                    </a:p>
                  </a:txBody>
                  <a:tcPr/>
                </a:tc>
                <a:tc>
                  <a:txBody>
                    <a:bodyPr/>
                    <a:lstStyle/>
                    <a:p>
                      <a:r>
                        <a:rPr lang="tr-TR" dirty="0" smtClean="0"/>
                        <a:t>[4500, 7000]</a:t>
                      </a:r>
                      <a:endParaRPr lang="tr-TR" dirty="0"/>
                    </a:p>
                  </a:txBody>
                  <a:tcPr/>
                </a:tc>
                <a:extLst>
                  <a:ext uri="{0D108BD9-81ED-4DB2-BD59-A6C34878D82A}">
                    <a16:rowId xmlns:a16="http://schemas.microsoft.com/office/drawing/2014/main" val="4234557677"/>
                  </a:ext>
                </a:extLst>
              </a:tr>
              <a:tr h="517101">
                <a:tc>
                  <a:txBody>
                    <a:bodyPr/>
                    <a:lstStyle/>
                    <a:p>
                      <a:r>
                        <a:rPr lang="tr-TR" dirty="0" smtClean="0"/>
                        <a:t>…</a:t>
                      </a:r>
                      <a:endParaRPr lang="tr-TR" dirty="0"/>
                    </a:p>
                  </a:txBody>
                  <a:tcPr/>
                </a:tc>
                <a:tc>
                  <a:txBody>
                    <a:bodyPr/>
                    <a:lstStyle/>
                    <a:p>
                      <a:r>
                        <a:rPr lang="tr-TR" dirty="0" smtClean="0"/>
                        <a:t>K</a:t>
                      </a:r>
                      <a:endParaRPr lang="tr-TR" dirty="0"/>
                    </a:p>
                  </a:txBody>
                  <a:tcPr/>
                </a:tc>
                <a:tc>
                  <a:txBody>
                    <a:bodyPr/>
                    <a:lstStyle/>
                    <a:p>
                      <a:r>
                        <a:rPr lang="tr-TR" dirty="0" smtClean="0"/>
                        <a:t>1961</a:t>
                      </a:r>
                      <a:endParaRPr lang="tr-TR" dirty="0"/>
                    </a:p>
                  </a:txBody>
                  <a:tcPr/>
                </a:tc>
                <a:tc>
                  <a:txBody>
                    <a:bodyPr/>
                    <a:lstStyle/>
                    <a:p>
                      <a:r>
                        <a:rPr lang="tr-TR" dirty="0" smtClean="0"/>
                        <a:t>Lisans</a:t>
                      </a:r>
                      <a:endParaRPr lang="tr-TR" dirty="0"/>
                    </a:p>
                  </a:txBody>
                  <a:tcPr/>
                </a:tc>
                <a:tc>
                  <a:txBody>
                    <a:bodyPr/>
                    <a:lstStyle/>
                    <a:p>
                      <a:r>
                        <a:rPr lang="tr-TR" dirty="0" smtClean="0"/>
                        <a:t>54.5</a:t>
                      </a:r>
                      <a:endParaRPr lang="tr-TR" dirty="0"/>
                    </a:p>
                  </a:txBody>
                  <a:tcPr/>
                </a:tc>
                <a:tc>
                  <a:txBody>
                    <a:bodyPr/>
                    <a:lstStyle/>
                    <a:p>
                      <a:r>
                        <a:rPr lang="tr-TR" dirty="0" smtClean="0"/>
                        <a:t>165</a:t>
                      </a:r>
                      <a:endParaRPr lang="tr-TR" dirty="0"/>
                    </a:p>
                  </a:txBody>
                  <a:tcPr/>
                </a:tc>
                <a:tc>
                  <a:txBody>
                    <a:bodyPr/>
                    <a:lstStyle/>
                    <a:p>
                      <a:r>
                        <a:rPr lang="tr-TR" dirty="0" smtClean="0"/>
                        <a:t>[7000, 10500]</a:t>
                      </a:r>
                      <a:endParaRPr lang="tr-TR" dirty="0"/>
                    </a:p>
                  </a:txBody>
                  <a:tcPr/>
                </a:tc>
                <a:extLst>
                  <a:ext uri="{0D108BD9-81ED-4DB2-BD59-A6C34878D82A}">
                    <a16:rowId xmlns:a16="http://schemas.microsoft.com/office/drawing/2014/main" val="924014371"/>
                  </a:ext>
                </a:extLst>
              </a:tr>
              <a:tr h="517101">
                <a:tc>
                  <a:txBody>
                    <a:bodyPr/>
                    <a:lstStyle/>
                    <a:p>
                      <a:r>
                        <a:rPr lang="tr-TR" dirty="0" smtClean="0"/>
                        <a:t>…</a:t>
                      </a:r>
                      <a:endParaRPr lang="tr-TR" dirty="0"/>
                    </a:p>
                  </a:txBody>
                  <a:tcPr/>
                </a:tc>
                <a:tc>
                  <a:txBody>
                    <a:bodyPr/>
                    <a:lstStyle/>
                    <a:p>
                      <a:r>
                        <a:rPr lang="tr-TR" dirty="0" smtClean="0"/>
                        <a:t>E</a:t>
                      </a:r>
                      <a:endParaRPr lang="tr-TR" dirty="0"/>
                    </a:p>
                  </a:txBody>
                  <a:tcPr/>
                </a:tc>
                <a:tc>
                  <a:txBody>
                    <a:bodyPr/>
                    <a:lstStyle/>
                    <a:p>
                      <a:r>
                        <a:rPr lang="tr-TR" dirty="0" smtClean="0"/>
                        <a:t>1989</a:t>
                      </a:r>
                      <a:endParaRPr lang="tr-TR" dirty="0"/>
                    </a:p>
                  </a:txBody>
                  <a:tcPr/>
                </a:tc>
                <a:tc>
                  <a:txBody>
                    <a:bodyPr/>
                    <a:lstStyle/>
                    <a:p>
                      <a:r>
                        <a:rPr lang="tr-TR" dirty="0" smtClean="0"/>
                        <a:t>Ön Lisans</a:t>
                      </a:r>
                      <a:endParaRPr lang="tr-TR" dirty="0"/>
                    </a:p>
                  </a:txBody>
                  <a:tcPr/>
                </a:tc>
                <a:tc>
                  <a:txBody>
                    <a:bodyPr/>
                    <a:lstStyle/>
                    <a:p>
                      <a:r>
                        <a:rPr lang="tr-TR" dirty="0" smtClean="0"/>
                        <a:t>89.7</a:t>
                      </a:r>
                      <a:endParaRPr lang="tr-TR" dirty="0"/>
                    </a:p>
                  </a:txBody>
                  <a:tcPr/>
                </a:tc>
                <a:tc>
                  <a:txBody>
                    <a:bodyPr/>
                    <a:lstStyle/>
                    <a:p>
                      <a:r>
                        <a:rPr lang="tr-TR" dirty="0" smtClean="0"/>
                        <a:t>167</a:t>
                      </a:r>
                      <a:endParaRPr lang="tr-TR" dirty="0"/>
                    </a:p>
                  </a:txBody>
                  <a:tcPr/>
                </a:tc>
                <a:tc>
                  <a:txBody>
                    <a:bodyPr/>
                    <a:lstStyle/>
                    <a:p>
                      <a:r>
                        <a:rPr lang="tr-TR" dirty="0" smtClean="0"/>
                        <a:t>[4500, 7000]</a:t>
                      </a:r>
                      <a:endParaRPr lang="tr-TR" dirty="0"/>
                    </a:p>
                  </a:txBody>
                  <a:tcPr/>
                </a:tc>
                <a:extLst>
                  <a:ext uri="{0D108BD9-81ED-4DB2-BD59-A6C34878D82A}">
                    <a16:rowId xmlns:a16="http://schemas.microsoft.com/office/drawing/2014/main" val="2485476699"/>
                  </a:ext>
                </a:extLst>
              </a:tr>
            </a:tbl>
          </a:graphicData>
        </a:graphic>
      </p:graphicFrame>
    </p:spTree>
    <p:extLst>
      <p:ext uri="{BB962C8B-B14F-4D97-AF65-F5344CB8AC3E}">
        <p14:creationId xmlns:p14="http://schemas.microsoft.com/office/powerpoint/2010/main" val="35823535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7393178" cy="707886"/>
          </a:xfrm>
          <a:prstGeom prst="rect">
            <a:avLst/>
          </a:prstGeom>
          <a:noFill/>
        </p:spPr>
        <p:txBody>
          <a:bodyPr wrap="none" rtlCol="0">
            <a:spAutoFit/>
          </a:bodyPr>
          <a:lstStyle/>
          <a:p>
            <a:r>
              <a:rPr lang="tr-TR" sz="4000" b="1" dirty="0" smtClean="0"/>
              <a:t>Veri Hiyerarşisi – Ölçüm Seviyeleri</a:t>
            </a:r>
            <a:endParaRPr lang="tr-TR" sz="4000" b="1" dirty="0"/>
          </a:p>
        </p:txBody>
      </p:sp>
      <p:sp>
        <p:nvSpPr>
          <p:cNvPr id="7" name="Content Placeholder 2"/>
          <p:cNvSpPr>
            <a:spLocks noGrp="1"/>
          </p:cNvSpPr>
          <p:nvPr>
            <p:ph idx="1"/>
          </p:nvPr>
        </p:nvSpPr>
        <p:spPr>
          <a:xfrm>
            <a:off x="247477" y="1852064"/>
            <a:ext cx="11198942" cy="5373329"/>
          </a:xfrm>
        </p:spPr>
        <p:txBody>
          <a:bodyPr>
            <a:normAutofit/>
          </a:bodyPr>
          <a:lstStyle/>
          <a:p>
            <a:pPr marL="0" indent="0">
              <a:buNone/>
            </a:pPr>
            <a:r>
              <a:rPr lang="tr-TR" sz="2400" u="sng" dirty="0" smtClean="0"/>
              <a:t>Tek bir değeri</a:t>
            </a:r>
            <a:r>
              <a:rPr lang="tr-TR" sz="2400" dirty="0" smtClean="0"/>
              <a:t> bilgisayar hafızasında depolamaya ve işlemeye yönelik veri türleri</a:t>
            </a:r>
          </a:p>
          <a:p>
            <a:r>
              <a:rPr lang="tr-TR" sz="2400" dirty="0" smtClean="0"/>
              <a:t>Nümerik </a:t>
            </a:r>
            <a:r>
              <a:rPr lang="tr-TR" sz="2400" dirty="0"/>
              <a:t>Veriler</a:t>
            </a:r>
          </a:p>
          <a:p>
            <a:pPr lvl="1"/>
            <a:r>
              <a:rPr lang="tr-TR" sz="2000" dirty="0"/>
              <a:t>Sürekli (Yaş, Sıcaklık, vb.) </a:t>
            </a:r>
          </a:p>
          <a:p>
            <a:pPr lvl="1"/>
            <a:r>
              <a:rPr lang="tr-TR" sz="2000" dirty="0"/>
              <a:t>Ayrık ya da Aralıklı (Çocuk Sayısı, Kaza Sayısı, Ceza Sayısı, vb.)</a:t>
            </a:r>
            <a:endParaRPr lang="da-DK" sz="2000" dirty="0"/>
          </a:p>
          <a:p>
            <a:r>
              <a:rPr lang="tr-TR" sz="2400" dirty="0"/>
              <a:t>Nominal Veriler</a:t>
            </a:r>
          </a:p>
          <a:p>
            <a:pPr lvl="1"/>
            <a:r>
              <a:rPr lang="tr-TR" sz="2000" dirty="0"/>
              <a:t>İkilik (</a:t>
            </a:r>
            <a:r>
              <a:rPr lang="tr-TR" sz="2000" i="1" dirty="0" err="1"/>
              <a:t>Binary</a:t>
            </a:r>
            <a:r>
              <a:rPr lang="tr-TR" sz="2000" dirty="0"/>
              <a:t>) (Var/Yok, Kadın/Erkek, Hasta/Sağlıklı, vb.)</a:t>
            </a:r>
          </a:p>
          <a:p>
            <a:pPr lvl="1"/>
            <a:r>
              <a:rPr lang="tr-TR" sz="2000" dirty="0"/>
              <a:t>İkiden Çok Kategorili (Medeni Durum, Irk, Şehir, İsim, vb.)</a:t>
            </a:r>
          </a:p>
          <a:p>
            <a:r>
              <a:rPr lang="tr-TR" sz="2400" dirty="0" err="1"/>
              <a:t>Ordinal</a:t>
            </a:r>
            <a:r>
              <a:rPr lang="tr-TR" sz="2400" dirty="0"/>
              <a:t> Veriler</a:t>
            </a:r>
          </a:p>
          <a:p>
            <a:pPr lvl="1"/>
            <a:r>
              <a:rPr lang="tr-TR" sz="2000" dirty="0"/>
              <a:t>Sıralı Kategorik Veriler (Eğitim Düzeyi, </a:t>
            </a:r>
            <a:r>
              <a:rPr lang="tr-TR" sz="2000" dirty="0" smtClean="0"/>
              <a:t>Rütbe, Gelişmişlik </a:t>
            </a:r>
            <a:r>
              <a:rPr lang="tr-TR" sz="2000" dirty="0"/>
              <a:t>Derecesi, Sosyoekonomik Ölçek Değeri, vb.)</a:t>
            </a:r>
          </a:p>
          <a:p>
            <a:r>
              <a:rPr lang="tr-TR" sz="2400" dirty="0" err="1"/>
              <a:t>Rasyo</a:t>
            </a:r>
            <a:r>
              <a:rPr lang="tr-TR" sz="2400" dirty="0"/>
              <a:t> (</a:t>
            </a:r>
            <a:r>
              <a:rPr lang="tr-TR" sz="2400" i="1" dirty="0" err="1"/>
              <a:t>Ratio</a:t>
            </a:r>
            <a:r>
              <a:rPr lang="tr-TR" sz="2400" dirty="0"/>
              <a:t>) Veriler</a:t>
            </a:r>
          </a:p>
          <a:p>
            <a:pPr lvl="1"/>
            <a:r>
              <a:rPr lang="tr-TR" sz="2000" dirty="0"/>
              <a:t>Belirli bir referansa göre oranlı sayısal veriler (Mutlak Sıcaklık, </a:t>
            </a:r>
            <a:r>
              <a:rPr lang="tr-TR" sz="2000" dirty="0" smtClean="0"/>
              <a:t>Bağıl Nem, Desibel </a:t>
            </a:r>
            <a:r>
              <a:rPr lang="tr-TR" sz="2000" dirty="0"/>
              <a:t>Cinsinden Sinyal Şiddeti, Richter Ölçeğine Göre Deprem Şiddeti, vb</a:t>
            </a:r>
            <a:r>
              <a:rPr lang="tr-TR" sz="2000" dirty="0" smtClean="0"/>
              <a:t>.)</a:t>
            </a:r>
            <a:endParaRPr lang="tr-TR" sz="2000" dirty="0"/>
          </a:p>
        </p:txBody>
      </p:sp>
      <p:sp>
        <p:nvSpPr>
          <p:cNvPr id="8" name="TextBox 7"/>
          <p:cNvSpPr txBox="1"/>
          <p:nvPr/>
        </p:nvSpPr>
        <p:spPr>
          <a:xfrm>
            <a:off x="7887255" y="2590289"/>
            <a:ext cx="3970831" cy="646331"/>
          </a:xfrm>
          <a:prstGeom prst="rect">
            <a:avLst/>
          </a:prstGeom>
          <a:noFill/>
        </p:spPr>
        <p:txBody>
          <a:bodyPr wrap="none" rtlCol="0">
            <a:spAutoFit/>
          </a:bodyPr>
          <a:lstStyle/>
          <a:p>
            <a:r>
              <a:rPr lang="tr-TR" dirty="0" err="1">
                <a:solidFill>
                  <a:srgbClr val="FF0000"/>
                </a:solidFill>
              </a:rPr>
              <a:t>Ondalıklı</a:t>
            </a:r>
            <a:r>
              <a:rPr lang="tr-TR" dirty="0">
                <a:solidFill>
                  <a:srgbClr val="FF0000"/>
                </a:solidFill>
              </a:rPr>
              <a:t> veya Kesirli Sayı (</a:t>
            </a:r>
            <a:r>
              <a:rPr lang="tr-TR" dirty="0" err="1">
                <a:solidFill>
                  <a:srgbClr val="FF0000"/>
                </a:solidFill>
              </a:rPr>
              <a:t>float</a:t>
            </a:r>
            <a:r>
              <a:rPr lang="tr-TR" dirty="0">
                <a:solidFill>
                  <a:srgbClr val="FF0000"/>
                </a:solidFill>
              </a:rPr>
              <a:t>, </a:t>
            </a:r>
            <a:r>
              <a:rPr lang="tr-TR" dirty="0" err="1">
                <a:solidFill>
                  <a:srgbClr val="FF0000"/>
                </a:solidFill>
              </a:rPr>
              <a:t>double</a:t>
            </a:r>
            <a:r>
              <a:rPr lang="tr-TR" dirty="0" smtClean="0">
                <a:solidFill>
                  <a:srgbClr val="FF0000"/>
                </a:solidFill>
              </a:rPr>
              <a:t>),</a:t>
            </a:r>
            <a:endParaRPr lang="tr-TR" dirty="0">
              <a:solidFill>
                <a:srgbClr val="FF0000"/>
              </a:solidFill>
            </a:endParaRPr>
          </a:p>
          <a:p>
            <a:r>
              <a:rPr lang="tr-TR" dirty="0" smtClean="0">
                <a:solidFill>
                  <a:srgbClr val="FF0000"/>
                </a:solidFill>
              </a:rPr>
              <a:t>Tamsayı (</a:t>
            </a:r>
            <a:r>
              <a:rPr lang="tr-TR" dirty="0" err="1" smtClean="0">
                <a:solidFill>
                  <a:srgbClr val="FF0000"/>
                </a:solidFill>
              </a:rPr>
              <a:t>integer</a:t>
            </a:r>
            <a:r>
              <a:rPr lang="tr-TR" dirty="0" smtClean="0">
                <a:solidFill>
                  <a:srgbClr val="FF0000"/>
                </a:solidFill>
              </a:rPr>
              <a:t>, </a:t>
            </a:r>
            <a:r>
              <a:rPr lang="tr-TR" dirty="0" err="1" smtClean="0">
                <a:solidFill>
                  <a:srgbClr val="FF0000"/>
                </a:solidFill>
              </a:rPr>
              <a:t>int</a:t>
            </a:r>
            <a:r>
              <a:rPr lang="tr-TR" dirty="0" smtClean="0">
                <a:solidFill>
                  <a:srgbClr val="FF0000"/>
                </a:solidFill>
              </a:rPr>
              <a:t>) </a:t>
            </a:r>
          </a:p>
        </p:txBody>
      </p:sp>
      <p:sp>
        <p:nvSpPr>
          <p:cNvPr id="9" name="Right Brace 8"/>
          <p:cNvSpPr/>
          <p:nvPr/>
        </p:nvSpPr>
        <p:spPr>
          <a:xfrm>
            <a:off x="7534581" y="2399501"/>
            <a:ext cx="235974" cy="90991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0" name="Right Brace 9"/>
          <p:cNvSpPr/>
          <p:nvPr/>
        </p:nvSpPr>
        <p:spPr>
          <a:xfrm>
            <a:off x="7529667" y="3712109"/>
            <a:ext cx="235974" cy="90991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1" name="TextBox 10"/>
          <p:cNvSpPr txBox="1"/>
          <p:nvPr/>
        </p:nvSpPr>
        <p:spPr>
          <a:xfrm>
            <a:off x="7892173" y="3843903"/>
            <a:ext cx="3039678" cy="646331"/>
          </a:xfrm>
          <a:prstGeom prst="rect">
            <a:avLst/>
          </a:prstGeom>
          <a:noFill/>
        </p:spPr>
        <p:txBody>
          <a:bodyPr wrap="none" rtlCol="0">
            <a:spAutoFit/>
          </a:bodyPr>
          <a:lstStyle/>
          <a:p>
            <a:r>
              <a:rPr lang="tr-TR" dirty="0" err="1" smtClean="0">
                <a:solidFill>
                  <a:srgbClr val="FF0000"/>
                </a:solidFill>
              </a:rPr>
              <a:t>Boolean</a:t>
            </a:r>
            <a:r>
              <a:rPr lang="tr-TR" dirty="0" smtClean="0">
                <a:solidFill>
                  <a:srgbClr val="FF0000"/>
                </a:solidFill>
              </a:rPr>
              <a:t> (</a:t>
            </a:r>
            <a:r>
              <a:rPr lang="tr-TR" dirty="0" err="1" smtClean="0">
                <a:solidFill>
                  <a:srgbClr val="FF0000"/>
                </a:solidFill>
              </a:rPr>
              <a:t>bool</a:t>
            </a:r>
            <a:r>
              <a:rPr lang="tr-TR" dirty="0" smtClean="0">
                <a:solidFill>
                  <a:srgbClr val="FF0000"/>
                </a:solidFill>
              </a:rPr>
              <a:t>, </a:t>
            </a:r>
            <a:r>
              <a:rPr lang="tr-TR" dirty="0" err="1" smtClean="0">
                <a:solidFill>
                  <a:srgbClr val="FF0000"/>
                </a:solidFill>
              </a:rPr>
              <a:t>boolean</a:t>
            </a:r>
            <a:r>
              <a:rPr lang="tr-TR" dirty="0" smtClean="0">
                <a:solidFill>
                  <a:srgbClr val="FF0000"/>
                </a:solidFill>
              </a:rPr>
              <a:t>),</a:t>
            </a:r>
            <a:endParaRPr lang="tr-TR" dirty="0">
              <a:solidFill>
                <a:srgbClr val="FF0000"/>
              </a:solidFill>
            </a:endParaRPr>
          </a:p>
          <a:p>
            <a:r>
              <a:rPr lang="tr-TR" dirty="0" smtClean="0">
                <a:solidFill>
                  <a:srgbClr val="FF0000"/>
                </a:solidFill>
              </a:rPr>
              <a:t>Numaralandırılmış Tip (</a:t>
            </a:r>
            <a:r>
              <a:rPr lang="tr-TR" dirty="0" err="1" smtClean="0">
                <a:solidFill>
                  <a:srgbClr val="FF0000"/>
                </a:solidFill>
              </a:rPr>
              <a:t>enum</a:t>
            </a:r>
            <a:r>
              <a:rPr lang="tr-TR" dirty="0" smtClean="0">
                <a:solidFill>
                  <a:srgbClr val="FF0000"/>
                </a:solidFill>
              </a:rPr>
              <a:t>) </a:t>
            </a:r>
          </a:p>
        </p:txBody>
      </p:sp>
      <p:sp>
        <p:nvSpPr>
          <p:cNvPr id="12" name="TextBox 11"/>
          <p:cNvSpPr txBox="1"/>
          <p:nvPr/>
        </p:nvSpPr>
        <p:spPr>
          <a:xfrm>
            <a:off x="7931501" y="6075835"/>
            <a:ext cx="3970831" cy="369332"/>
          </a:xfrm>
          <a:prstGeom prst="rect">
            <a:avLst/>
          </a:prstGeom>
          <a:noFill/>
        </p:spPr>
        <p:txBody>
          <a:bodyPr wrap="none" rtlCol="0">
            <a:spAutoFit/>
          </a:bodyPr>
          <a:lstStyle/>
          <a:p>
            <a:r>
              <a:rPr lang="tr-TR" dirty="0" err="1">
                <a:solidFill>
                  <a:srgbClr val="FF0000"/>
                </a:solidFill>
              </a:rPr>
              <a:t>Ondalıklı</a:t>
            </a:r>
            <a:r>
              <a:rPr lang="tr-TR" dirty="0">
                <a:solidFill>
                  <a:srgbClr val="FF0000"/>
                </a:solidFill>
              </a:rPr>
              <a:t> veya Kesirli Sayı (</a:t>
            </a:r>
            <a:r>
              <a:rPr lang="tr-TR" dirty="0" err="1">
                <a:solidFill>
                  <a:srgbClr val="FF0000"/>
                </a:solidFill>
              </a:rPr>
              <a:t>float</a:t>
            </a:r>
            <a:r>
              <a:rPr lang="tr-TR" dirty="0">
                <a:solidFill>
                  <a:srgbClr val="FF0000"/>
                </a:solidFill>
              </a:rPr>
              <a:t>, </a:t>
            </a:r>
            <a:r>
              <a:rPr lang="tr-TR" dirty="0" err="1">
                <a:solidFill>
                  <a:srgbClr val="FF0000"/>
                </a:solidFill>
              </a:rPr>
              <a:t>double</a:t>
            </a:r>
            <a:r>
              <a:rPr lang="tr-TR" dirty="0" smtClean="0">
                <a:solidFill>
                  <a:srgbClr val="FF0000"/>
                </a:solidFill>
              </a:rPr>
              <a:t>)</a:t>
            </a:r>
            <a:endParaRPr lang="tr-TR" dirty="0">
              <a:solidFill>
                <a:srgbClr val="FF0000"/>
              </a:solidFill>
            </a:endParaRPr>
          </a:p>
        </p:txBody>
      </p:sp>
      <p:sp>
        <p:nvSpPr>
          <p:cNvPr id="13" name="TextBox 12"/>
          <p:cNvSpPr txBox="1"/>
          <p:nvPr/>
        </p:nvSpPr>
        <p:spPr>
          <a:xfrm>
            <a:off x="7946252" y="5284331"/>
            <a:ext cx="3039678" cy="369332"/>
          </a:xfrm>
          <a:prstGeom prst="rect">
            <a:avLst/>
          </a:prstGeom>
          <a:noFill/>
        </p:spPr>
        <p:txBody>
          <a:bodyPr wrap="none" rtlCol="0">
            <a:spAutoFit/>
          </a:bodyPr>
          <a:lstStyle/>
          <a:p>
            <a:r>
              <a:rPr lang="tr-TR" dirty="0" smtClean="0">
                <a:solidFill>
                  <a:srgbClr val="FF0000"/>
                </a:solidFill>
              </a:rPr>
              <a:t>Numaralandırılmış Tip (</a:t>
            </a:r>
            <a:r>
              <a:rPr lang="tr-TR" dirty="0" err="1" smtClean="0">
                <a:solidFill>
                  <a:srgbClr val="FF0000"/>
                </a:solidFill>
              </a:rPr>
              <a:t>enum</a:t>
            </a:r>
            <a:r>
              <a:rPr lang="tr-TR" dirty="0" smtClean="0">
                <a:solidFill>
                  <a:srgbClr val="FF0000"/>
                </a:solidFill>
              </a:rPr>
              <a:t>) </a:t>
            </a:r>
          </a:p>
        </p:txBody>
      </p:sp>
    </p:spTree>
    <p:extLst>
      <p:ext uri="{BB962C8B-B14F-4D97-AF65-F5344CB8AC3E}">
        <p14:creationId xmlns:p14="http://schemas.microsoft.com/office/powerpoint/2010/main" val="25265382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
        <p:nvSpPr>
          <p:cNvPr id="41" name="Metin kutusu 40"/>
          <p:cNvSpPr txBox="1"/>
          <p:nvPr/>
        </p:nvSpPr>
        <p:spPr>
          <a:xfrm>
            <a:off x="7453993" y="4035421"/>
            <a:ext cx="3913355" cy="1322565"/>
          </a:xfrm>
          <a:prstGeom prst="rect">
            <a:avLst/>
          </a:prstGeom>
          <a:noFill/>
        </p:spPr>
        <p:txBody>
          <a:bodyPr wrap="square" lIns="90575" tIns="45287" rIns="90575" bIns="45287" rtlCol="0">
            <a:spAutoFit/>
          </a:bodyPr>
          <a:lstStyle/>
          <a:p>
            <a:pPr algn="r"/>
            <a:r>
              <a:rPr lang="tr-TR" sz="4000" b="1" dirty="0" smtClean="0">
                <a:ea typeface="Segoe UI Historic" panose="020B0502040204020203" pitchFamily="34" charset="0"/>
                <a:cs typeface="Segoe UI Light" panose="020B0502040204020203" pitchFamily="34" charset="0"/>
              </a:rPr>
              <a:t>C Programlama Dili Temelleri</a:t>
            </a:r>
            <a:endParaRPr lang="tr-TR" sz="4000" b="1" dirty="0">
              <a:ea typeface="Segoe UI Historic" panose="020B0502040204020203" pitchFamily="34" charset="0"/>
              <a:cs typeface="Segoe UI Light" panose="020B0502040204020203" pitchFamily="34" charset="0"/>
            </a:endParaRPr>
          </a:p>
        </p:txBody>
      </p:sp>
      <p:grpSp>
        <p:nvGrpSpPr>
          <p:cNvPr id="46" name="Grup 45"/>
          <p:cNvGrpSpPr/>
          <p:nvPr/>
        </p:nvGrpSpPr>
        <p:grpSpPr>
          <a:xfrm>
            <a:off x="9699714" y="1942186"/>
            <a:ext cx="2160881" cy="2160881"/>
            <a:chOff x="1596446" y="0"/>
            <a:chExt cx="1414035" cy="1414035"/>
          </a:xfrm>
        </p:grpSpPr>
        <p:sp>
          <p:nvSpPr>
            <p:cNvPr id="47" name="Oval 46"/>
            <p:cNvSpPr/>
            <p:nvPr/>
          </p:nvSpPr>
          <p:spPr>
            <a:xfrm>
              <a:off x="1596446" y="0"/>
              <a:ext cx="1414035" cy="1414035"/>
            </a:xfrm>
            <a:prstGeom prst="ellipse">
              <a:avLst/>
            </a:prstGeom>
            <a:solidFill>
              <a:srgbClr val="349FB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8" name="Oval 4"/>
            <p:cNvSpPr/>
            <p:nvPr/>
          </p:nvSpPr>
          <p:spPr>
            <a:xfrm>
              <a:off x="1803527" y="207081"/>
              <a:ext cx="999873" cy="999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644525">
                <a:lnSpc>
                  <a:spcPct val="90000"/>
                </a:lnSpc>
                <a:spcBef>
                  <a:spcPct val="0"/>
                </a:spcBef>
                <a:spcAft>
                  <a:spcPct val="35000"/>
                </a:spcAft>
              </a:pPr>
              <a:r>
                <a:rPr lang="tr-TR" sz="4000" b="1" dirty="0"/>
                <a:t>Bölüm </a:t>
              </a:r>
              <a:r>
                <a:rPr lang="tr-TR" sz="6200" b="1" dirty="0" smtClean="0"/>
                <a:t>4</a:t>
              </a:r>
              <a:endParaRPr lang="tr-TR" sz="6200" dirty="0"/>
            </a:p>
          </p:txBody>
        </p:sp>
      </p:grpSp>
    </p:spTree>
    <p:extLst>
      <p:ext uri="{BB962C8B-B14F-4D97-AF65-F5344CB8AC3E}">
        <p14:creationId xmlns:p14="http://schemas.microsoft.com/office/powerpoint/2010/main" val="2147373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3108543"/>
          </a:xfrm>
          <a:prstGeom prst="rect">
            <a:avLst/>
          </a:prstGeom>
          <a:noFill/>
        </p:spPr>
        <p:txBody>
          <a:bodyPr wrap="square" rtlCol="0">
            <a:spAutoFit/>
          </a:bodyPr>
          <a:lstStyle/>
          <a:p>
            <a:pPr marL="285750" indent="-285750">
              <a:buFont typeface="Arial" panose="020B0604020202020204" pitchFamily="34" charset="0"/>
              <a:buChar char="•"/>
            </a:pPr>
            <a:r>
              <a:rPr lang="tr-TR" sz="2800" dirty="0"/>
              <a:t>C </a:t>
            </a:r>
            <a:r>
              <a:rPr lang="tr-TR" sz="2800" dirty="0" smtClean="0"/>
              <a:t>Programlama Dilinde Program Yapısı</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a:t>C Programlama Dilinde </a:t>
            </a:r>
            <a:r>
              <a:rPr lang="tr-TR" sz="2800" dirty="0" smtClean="0"/>
              <a:t>Anahtar Sözcükler</a:t>
            </a:r>
            <a:endParaRPr lang="tr-TR" sz="2800" dirty="0"/>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C </a:t>
            </a:r>
            <a:r>
              <a:rPr lang="tr-TR" sz="2800" dirty="0"/>
              <a:t>Programlama </a:t>
            </a:r>
            <a:r>
              <a:rPr lang="tr-TR" sz="2800" dirty="0" smtClean="0"/>
              <a:t>Dilinde Değişkenler ve İsimleri</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a:t>C Programlama </a:t>
            </a:r>
            <a:r>
              <a:rPr lang="tr-TR" sz="2800" dirty="0" smtClean="0"/>
              <a:t>Dilinde İlişkisel ve Mantıksal Operatörler</a:t>
            </a:r>
          </a:p>
        </p:txBody>
      </p:sp>
      <p:sp>
        <p:nvSpPr>
          <p:cNvPr id="4" name="TextBox 3"/>
          <p:cNvSpPr txBox="1"/>
          <p:nvPr/>
        </p:nvSpPr>
        <p:spPr>
          <a:xfrm>
            <a:off x="661307" y="1053193"/>
            <a:ext cx="7147854" cy="707886"/>
          </a:xfrm>
          <a:prstGeom prst="rect">
            <a:avLst/>
          </a:prstGeom>
          <a:noFill/>
        </p:spPr>
        <p:txBody>
          <a:bodyPr wrap="none" rtlCol="0">
            <a:spAutoFit/>
          </a:bodyPr>
          <a:lstStyle/>
          <a:p>
            <a:r>
              <a:rPr lang="tr-TR" sz="4000" b="1" dirty="0" smtClean="0"/>
              <a:t>BÖLÜM 4: NELER ÖĞRENECEĞİZ?</a:t>
            </a:r>
            <a:endParaRPr lang="tr-TR" sz="4000" b="1" dirty="0"/>
          </a:p>
        </p:txBody>
      </p:sp>
    </p:spTree>
    <p:extLst>
      <p:ext uri="{BB962C8B-B14F-4D97-AF65-F5344CB8AC3E}">
        <p14:creationId xmlns:p14="http://schemas.microsoft.com/office/powerpoint/2010/main" val="485250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761079"/>
            <a:ext cx="11184329" cy="4955203"/>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Sık Sorulan Sorular ve Cevaplar</a:t>
            </a:r>
          </a:p>
          <a:p>
            <a:endParaRPr lang="tr-TR" sz="2000" dirty="0" smtClean="0"/>
          </a:p>
          <a:p>
            <a:pPr marL="285750" indent="-285750">
              <a:buFont typeface="Arial" panose="020B0604020202020204" pitchFamily="34" charset="0"/>
              <a:buChar char="•"/>
            </a:pPr>
            <a:r>
              <a:rPr lang="tr-TR" sz="2800" dirty="0" smtClean="0"/>
              <a:t>Eğitim Kazanımları</a:t>
            </a:r>
          </a:p>
          <a:p>
            <a:pPr marL="285750" indent="-285750">
              <a:buFont typeface="Arial" panose="020B0604020202020204" pitchFamily="34" charset="0"/>
              <a:buChar char="•"/>
            </a:pPr>
            <a:endParaRPr lang="tr-TR" sz="2000" dirty="0" smtClean="0"/>
          </a:p>
          <a:p>
            <a:pPr marL="285750" indent="-285750">
              <a:buFont typeface="Arial" panose="020B0604020202020204" pitchFamily="34" charset="0"/>
              <a:buChar char="•"/>
            </a:pPr>
            <a:r>
              <a:rPr lang="tr-TR" sz="2800" dirty="0" smtClean="0"/>
              <a:t>Eğitim İçeriği Özeti - Yol Haritası</a:t>
            </a:r>
          </a:p>
          <a:p>
            <a:pPr marL="285750" indent="-285750">
              <a:buFont typeface="Arial" panose="020B0604020202020204" pitchFamily="34" charset="0"/>
              <a:buChar char="•"/>
            </a:pPr>
            <a:endParaRPr lang="tr-TR" sz="2000" dirty="0" smtClean="0"/>
          </a:p>
          <a:p>
            <a:pPr marL="285750" indent="-285750">
              <a:buFont typeface="Arial" panose="020B0604020202020204" pitchFamily="34" charset="0"/>
              <a:buChar char="•"/>
            </a:pPr>
            <a:r>
              <a:rPr lang="tr-TR" sz="2800" dirty="0" smtClean="0"/>
              <a:t>Uygulama Bölümü Hakkında Bilgilendirme</a:t>
            </a:r>
          </a:p>
          <a:p>
            <a:pPr marL="285750" indent="-285750">
              <a:buFont typeface="Arial" panose="020B0604020202020204" pitchFamily="34" charset="0"/>
              <a:buChar char="•"/>
            </a:pPr>
            <a:endParaRPr lang="tr-TR" sz="2000" dirty="0" smtClean="0"/>
          </a:p>
          <a:p>
            <a:pPr marL="285750" indent="-285750">
              <a:buFont typeface="Arial" panose="020B0604020202020204" pitchFamily="34" charset="0"/>
              <a:buChar char="•"/>
            </a:pPr>
            <a:r>
              <a:rPr lang="tr-TR" sz="2800" dirty="0" smtClean="0"/>
              <a:t>Kaynaklar / Kodlar</a:t>
            </a:r>
          </a:p>
          <a:p>
            <a:pPr marL="285750" indent="-285750">
              <a:buFont typeface="Arial" panose="020B0604020202020204" pitchFamily="34" charset="0"/>
              <a:buChar char="•"/>
            </a:pPr>
            <a:endParaRPr lang="tr-TR" sz="2000" dirty="0" smtClean="0"/>
          </a:p>
          <a:p>
            <a:pPr marL="285750" indent="-285750">
              <a:buFont typeface="Arial" panose="020B0604020202020204" pitchFamily="34" charset="0"/>
              <a:buChar char="•"/>
            </a:pPr>
            <a:r>
              <a:rPr lang="tr-TR" sz="2800" dirty="0" smtClean="0"/>
              <a:t>Sorular ve Sorunlar</a:t>
            </a:r>
          </a:p>
          <a:p>
            <a:pPr marL="285750" indent="-285750">
              <a:buFont typeface="Arial" panose="020B0604020202020204" pitchFamily="34" charset="0"/>
              <a:buChar char="•"/>
            </a:pPr>
            <a:endParaRPr lang="tr-TR" sz="2000" dirty="0" smtClean="0"/>
          </a:p>
          <a:p>
            <a:pPr marL="285750" indent="-285750">
              <a:buFont typeface="Arial" panose="020B0604020202020204" pitchFamily="34" charset="0"/>
              <a:buChar char="•"/>
            </a:pPr>
            <a:r>
              <a:rPr lang="tr-TR" sz="2800" dirty="0" smtClean="0"/>
              <a:t>Güncellemeler</a:t>
            </a:r>
          </a:p>
        </p:txBody>
      </p:sp>
      <p:sp>
        <p:nvSpPr>
          <p:cNvPr id="4" name="TextBox 3"/>
          <p:cNvSpPr txBox="1"/>
          <p:nvPr/>
        </p:nvSpPr>
        <p:spPr>
          <a:xfrm>
            <a:off x="661307" y="1053193"/>
            <a:ext cx="8242513" cy="707886"/>
          </a:xfrm>
          <a:prstGeom prst="rect">
            <a:avLst/>
          </a:prstGeom>
          <a:noFill/>
        </p:spPr>
        <p:txBody>
          <a:bodyPr wrap="none" rtlCol="0">
            <a:spAutoFit/>
          </a:bodyPr>
          <a:lstStyle/>
          <a:p>
            <a:r>
              <a:rPr lang="tr-TR" sz="4000" b="1" dirty="0" smtClean="0"/>
              <a:t>BÖLÜM 1: NELERDEN BAHSEDECEĞİZ?</a:t>
            </a:r>
            <a:endParaRPr lang="tr-TR" sz="4000" b="1" dirty="0"/>
          </a:p>
        </p:txBody>
      </p:sp>
    </p:spTree>
    <p:extLst>
      <p:ext uri="{BB962C8B-B14F-4D97-AF65-F5344CB8AC3E}">
        <p14:creationId xmlns:p14="http://schemas.microsoft.com/office/powerpoint/2010/main" val="39174561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6124625" cy="707886"/>
          </a:xfrm>
          <a:prstGeom prst="rect">
            <a:avLst/>
          </a:prstGeom>
          <a:noFill/>
        </p:spPr>
        <p:txBody>
          <a:bodyPr wrap="none" rtlCol="0">
            <a:spAutoFit/>
          </a:bodyPr>
          <a:lstStyle/>
          <a:p>
            <a:r>
              <a:rPr lang="tr-TR" sz="4000" b="1" dirty="0" smtClean="0"/>
              <a:t>C DİLİNDE PROGRAM YAPISI</a:t>
            </a:r>
            <a:endParaRPr lang="tr-TR" sz="4000" b="1" dirty="0"/>
          </a:p>
        </p:txBody>
      </p:sp>
      <p:sp>
        <p:nvSpPr>
          <p:cNvPr id="6" name="TextBox 5"/>
          <p:cNvSpPr txBox="1"/>
          <p:nvPr/>
        </p:nvSpPr>
        <p:spPr>
          <a:xfrm>
            <a:off x="8776608" y="2271032"/>
            <a:ext cx="2498272" cy="523220"/>
          </a:xfrm>
          <a:prstGeom prst="rect">
            <a:avLst/>
          </a:prstGeom>
          <a:noFill/>
        </p:spPr>
        <p:txBody>
          <a:bodyPr wrap="square" rtlCol="0">
            <a:spAutoFit/>
          </a:bodyPr>
          <a:lstStyle/>
          <a:p>
            <a:r>
              <a:rPr lang="tr-TR" sz="2800" b="1" dirty="0" smtClean="0">
                <a:solidFill>
                  <a:srgbClr val="00B050"/>
                </a:solidFill>
              </a:rPr>
              <a:t>Yorum Bölümü</a:t>
            </a:r>
          </a:p>
        </p:txBody>
      </p:sp>
      <p:pic>
        <p:nvPicPr>
          <p:cNvPr id="2" name="Picture 1"/>
          <p:cNvPicPr>
            <a:picLocks noChangeAspect="1"/>
          </p:cNvPicPr>
          <p:nvPr/>
        </p:nvPicPr>
        <p:blipFill>
          <a:blip r:embed="rId2"/>
          <a:stretch>
            <a:fillRect/>
          </a:stretch>
        </p:blipFill>
        <p:spPr>
          <a:xfrm>
            <a:off x="634773" y="2271032"/>
            <a:ext cx="6829425" cy="3295650"/>
          </a:xfrm>
          <a:prstGeom prst="rect">
            <a:avLst/>
          </a:prstGeom>
        </p:spPr>
      </p:pic>
      <p:cxnSp>
        <p:nvCxnSpPr>
          <p:cNvPr id="7" name="Straight Arrow Connector 6"/>
          <p:cNvCxnSpPr/>
          <p:nvPr/>
        </p:nvCxnSpPr>
        <p:spPr>
          <a:xfrm flipH="1">
            <a:off x="7641771" y="2514600"/>
            <a:ext cx="1110343" cy="8164"/>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641771" y="3429000"/>
            <a:ext cx="1110343" cy="816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776608" y="2964750"/>
            <a:ext cx="2498272" cy="954107"/>
          </a:xfrm>
          <a:prstGeom prst="rect">
            <a:avLst/>
          </a:prstGeom>
          <a:noFill/>
        </p:spPr>
        <p:txBody>
          <a:bodyPr wrap="square" rtlCol="0">
            <a:spAutoFit/>
          </a:bodyPr>
          <a:lstStyle/>
          <a:p>
            <a:r>
              <a:rPr lang="tr-TR" sz="2800" b="1" dirty="0" smtClean="0">
                <a:solidFill>
                  <a:schemeClr val="accent2">
                    <a:lumMod val="75000"/>
                  </a:schemeClr>
                </a:solidFill>
              </a:rPr>
              <a:t>Ön İşlemci Direktifleri</a:t>
            </a:r>
          </a:p>
        </p:txBody>
      </p:sp>
      <p:cxnSp>
        <p:nvCxnSpPr>
          <p:cNvPr id="10" name="Straight Arrow Connector 9"/>
          <p:cNvCxnSpPr/>
          <p:nvPr/>
        </p:nvCxnSpPr>
        <p:spPr>
          <a:xfrm flipH="1">
            <a:off x="2336346" y="3918857"/>
            <a:ext cx="1110343" cy="81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09963" y="3657247"/>
            <a:ext cx="2498272" cy="523220"/>
          </a:xfrm>
          <a:prstGeom prst="rect">
            <a:avLst/>
          </a:prstGeom>
          <a:noFill/>
        </p:spPr>
        <p:txBody>
          <a:bodyPr wrap="square" rtlCol="0">
            <a:spAutoFit/>
          </a:bodyPr>
          <a:lstStyle/>
          <a:p>
            <a:r>
              <a:rPr lang="tr-TR" sz="2800" b="1" dirty="0" smtClean="0"/>
              <a:t>Ana Program</a:t>
            </a:r>
          </a:p>
        </p:txBody>
      </p:sp>
      <p:sp>
        <p:nvSpPr>
          <p:cNvPr id="12" name="Right Brace 11"/>
          <p:cNvSpPr/>
          <p:nvPr/>
        </p:nvSpPr>
        <p:spPr>
          <a:xfrm>
            <a:off x="8870496" y="4128407"/>
            <a:ext cx="302079" cy="1438275"/>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3" name="TextBox 12"/>
          <p:cNvSpPr txBox="1"/>
          <p:nvPr/>
        </p:nvSpPr>
        <p:spPr>
          <a:xfrm>
            <a:off x="9401174" y="4370490"/>
            <a:ext cx="2498272" cy="954107"/>
          </a:xfrm>
          <a:prstGeom prst="rect">
            <a:avLst/>
          </a:prstGeom>
          <a:noFill/>
        </p:spPr>
        <p:txBody>
          <a:bodyPr wrap="square" rtlCol="0">
            <a:spAutoFit/>
          </a:bodyPr>
          <a:lstStyle/>
          <a:p>
            <a:r>
              <a:rPr lang="tr-TR" sz="2800" b="1" dirty="0" smtClean="0"/>
              <a:t>Ana Program Gövdesi</a:t>
            </a:r>
          </a:p>
        </p:txBody>
      </p:sp>
      <p:sp>
        <p:nvSpPr>
          <p:cNvPr id="14" name="TextBox 13"/>
          <p:cNvSpPr txBox="1"/>
          <p:nvPr/>
        </p:nvSpPr>
        <p:spPr>
          <a:xfrm>
            <a:off x="6610349" y="4096183"/>
            <a:ext cx="2498272" cy="954107"/>
          </a:xfrm>
          <a:prstGeom prst="rect">
            <a:avLst/>
          </a:prstGeom>
          <a:noFill/>
        </p:spPr>
        <p:txBody>
          <a:bodyPr wrap="square" rtlCol="0">
            <a:spAutoFit/>
          </a:bodyPr>
          <a:lstStyle/>
          <a:p>
            <a:r>
              <a:rPr lang="tr-TR" sz="2800" b="1" dirty="0" smtClean="0"/>
              <a:t>Yazdırma Fonksiyonu</a:t>
            </a:r>
          </a:p>
        </p:txBody>
      </p:sp>
      <p:cxnSp>
        <p:nvCxnSpPr>
          <p:cNvPr id="15" name="Straight Arrow Connector 14"/>
          <p:cNvCxnSpPr/>
          <p:nvPr/>
        </p:nvCxnSpPr>
        <p:spPr>
          <a:xfrm flipH="1">
            <a:off x="5385706" y="4490357"/>
            <a:ext cx="1110343" cy="81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51064" y="2271032"/>
            <a:ext cx="7113134" cy="318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6435032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10761664" cy="707886"/>
          </a:xfrm>
          <a:prstGeom prst="rect">
            <a:avLst/>
          </a:prstGeom>
          <a:noFill/>
        </p:spPr>
        <p:txBody>
          <a:bodyPr wrap="none" rtlCol="0">
            <a:spAutoFit/>
          </a:bodyPr>
          <a:lstStyle/>
          <a:p>
            <a:r>
              <a:rPr lang="tr-TR" sz="4000" b="1" dirty="0" smtClean="0"/>
              <a:t>C PROGRAMLAMA DİLİNDE ANAHTAR SÖZCÜKLER</a:t>
            </a:r>
            <a:endParaRPr lang="tr-TR" sz="4000" b="1" dirty="0"/>
          </a:p>
        </p:txBody>
      </p:sp>
      <p:graphicFrame>
        <p:nvGraphicFramePr>
          <p:cNvPr id="5" name="Table 4"/>
          <p:cNvGraphicFramePr>
            <a:graphicFrameLocks noGrp="1"/>
          </p:cNvGraphicFramePr>
          <p:nvPr>
            <p:extLst>
              <p:ext uri="{D42A27DB-BD31-4B8C-83A1-F6EECF244321}">
                <p14:modId xmlns:p14="http://schemas.microsoft.com/office/powerpoint/2010/main" val="4180014025"/>
              </p:ext>
            </p:extLst>
          </p:nvPr>
        </p:nvGraphicFramePr>
        <p:xfrm>
          <a:off x="4924424" y="2103979"/>
          <a:ext cx="6827156" cy="3566160"/>
        </p:xfrm>
        <a:graphic>
          <a:graphicData uri="http://schemas.openxmlformats.org/drawingml/2006/table">
            <a:tbl>
              <a:tblPr firstRow="1" bandRow="1">
                <a:tableStyleId>{5C22544A-7EE6-4342-B048-85BDC9FD1C3A}</a:tableStyleId>
              </a:tblPr>
              <a:tblGrid>
                <a:gridCol w="1706789">
                  <a:extLst>
                    <a:ext uri="{9D8B030D-6E8A-4147-A177-3AD203B41FA5}">
                      <a16:colId xmlns:a16="http://schemas.microsoft.com/office/drawing/2014/main" val="1440021721"/>
                    </a:ext>
                  </a:extLst>
                </a:gridCol>
                <a:gridCol w="1706789">
                  <a:extLst>
                    <a:ext uri="{9D8B030D-6E8A-4147-A177-3AD203B41FA5}">
                      <a16:colId xmlns:a16="http://schemas.microsoft.com/office/drawing/2014/main" val="3660989402"/>
                    </a:ext>
                  </a:extLst>
                </a:gridCol>
                <a:gridCol w="1706789">
                  <a:extLst>
                    <a:ext uri="{9D8B030D-6E8A-4147-A177-3AD203B41FA5}">
                      <a16:colId xmlns:a16="http://schemas.microsoft.com/office/drawing/2014/main" val="3157758875"/>
                    </a:ext>
                  </a:extLst>
                </a:gridCol>
                <a:gridCol w="1706789">
                  <a:extLst>
                    <a:ext uri="{9D8B030D-6E8A-4147-A177-3AD203B41FA5}">
                      <a16:colId xmlns:a16="http://schemas.microsoft.com/office/drawing/2014/main" val="2826269107"/>
                    </a:ext>
                  </a:extLst>
                </a:gridCol>
              </a:tblGrid>
              <a:tr h="370840">
                <a:tc gridSpan="4">
                  <a:txBody>
                    <a:bodyPr/>
                    <a:lstStyle/>
                    <a:p>
                      <a:pPr algn="ctr"/>
                      <a:r>
                        <a:rPr lang="tr-TR" sz="2000" dirty="0" smtClean="0"/>
                        <a:t>Anahtar Sözcükler</a:t>
                      </a:r>
                      <a:endParaRPr lang="tr-TR" sz="2000" dirty="0"/>
                    </a:p>
                  </a:txBody>
                  <a:tcPr/>
                </a:tc>
                <a:tc hMerge="1">
                  <a:txBody>
                    <a:bodyPr/>
                    <a:lstStyle/>
                    <a:p>
                      <a:endParaRPr lang="tr-TR" sz="2000" dirty="0"/>
                    </a:p>
                  </a:txBody>
                  <a:tcPr/>
                </a:tc>
                <a:tc hMerge="1">
                  <a:txBody>
                    <a:bodyPr/>
                    <a:lstStyle/>
                    <a:p>
                      <a:endParaRPr lang="tr-TR" sz="2000" dirty="0"/>
                    </a:p>
                  </a:txBody>
                  <a:tcPr/>
                </a:tc>
                <a:tc hMerge="1">
                  <a:txBody>
                    <a:bodyPr/>
                    <a:lstStyle/>
                    <a:p>
                      <a:endParaRPr lang="tr-TR" sz="2000" dirty="0"/>
                    </a:p>
                  </a:txBody>
                  <a:tcPr/>
                </a:tc>
                <a:extLst>
                  <a:ext uri="{0D108BD9-81ED-4DB2-BD59-A6C34878D82A}">
                    <a16:rowId xmlns:a16="http://schemas.microsoft.com/office/drawing/2014/main" val="1223555851"/>
                  </a:ext>
                </a:extLst>
              </a:tr>
              <a:tr h="370840">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err="1" smtClean="0">
                          <a:ln>
                            <a:noFill/>
                          </a:ln>
                          <a:solidFill>
                            <a:schemeClr val="tx1"/>
                          </a:solidFill>
                          <a:effectLst/>
                          <a:latin typeface="Calibri" panose="020F0502020204030204" pitchFamily="34" charset="0"/>
                          <a:ea typeface="SimSun" panose="02010600030101010101" pitchFamily="2" charset="-122"/>
                        </a:rPr>
                        <a:t>auto</a:t>
                      </a:r>
                      <a:endParaRPr kumimoji="0" lang="tr-TR" altLang="zh-CN" sz="2000" b="0"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endParaRP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err="1" smtClean="0">
                          <a:ln>
                            <a:noFill/>
                          </a:ln>
                          <a:solidFill>
                            <a:schemeClr val="tx1"/>
                          </a:solidFill>
                          <a:effectLst/>
                          <a:latin typeface="Calibri" panose="020F0502020204030204" pitchFamily="34" charset="0"/>
                          <a:ea typeface="SimSun" panose="02010600030101010101" pitchFamily="2" charset="-122"/>
                        </a:rPr>
                        <a:t>double</a:t>
                      </a:r>
                      <a:endParaRPr kumimoji="0" lang="tr-TR" altLang="zh-CN" sz="2000" b="0"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endParaRP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err="1" smtClean="0">
                          <a:ln>
                            <a:noFill/>
                          </a:ln>
                          <a:solidFill>
                            <a:schemeClr val="tx1"/>
                          </a:solidFill>
                          <a:effectLst/>
                          <a:latin typeface="Calibri" panose="020F0502020204030204" pitchFamily="34" charset="0"/>
                          <a:ea typeface="SimSun" panose="02010600030101010101" pitchFamily="2" charset="-122"/>
                        </a:rPr>
                        <a:t>int</a:t>
                      </a:r>
                      <a:endParaRPr kumimoji="0" lang="tr-TR" altLang="zh-CN" sz="2000" b="0"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endParaRP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err="1" smtClean="0">
                          <a:ln>
                            <a:noFill/>
                          </a:ln>
                          <a:solidFill>
                            <a:schemeClr val="tx1"/>
                          </a:solidFill>
                          <a:effectLst/>
                          <a:latin typeface="Calibri" panose="020F0502020204030204" pitchFamily="34" charset="0"/>
                          <a:ea typeface="SimSun" panose="02010600030101010101" pitchFamily="2" charset="-122"/>
                        </a:rPr>
                        <a:t>struct</a:t>
                      </a:r>
                      <a:endParaRPr kumimoji="0" lang="tr-TR" altLang="zh-CN" sz="2000" b="0"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endParaRPr>
                    </a:p>
                  </a:txBody>
                  <a:tcPr horzOverflow="overflow"/>
                </a:tc>
                <a:extLst>
                  <a:ext uri="{0D108BD9-81ED-4DB2-BD59-A6C34878D82A}">
                    <a16:rowId xmlns:a16="http://schemas.microsoft.com/office/drawing/2014/main" val="3291150292"/>
                  </a:ext>
                </a:extLst>
              </a:tr>
              <a:tr h="370840">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rPr>
                        <a:t>break</a:t>
                      </a: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rPr>
                        <a:t>else</a:t>
                      </a: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err="1" smtClean="0">
                          <a:ln>
                            <a:noFill/>
                          </a:ln>
                          <a:solidFill>
                            <a:srgbClr val="000000"/>
                          </a:solidFill>
                          <a:effectLst/>
                          <a:latin typeface="Calibri" panose="020F0502020204030204" pitchFamily="34" charset="0"/>
                          <a:ea typeface="SimSun" panose="02010600030101010101" pitchFamily="2" charset="-122"/>
                        </a:rPr>
                        <a:t>long</a:t>
                      </a:r>
                      <a:endParaRPr kumimoji="0" lang="tr-TR" altLang="zh-CN" sz="20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endParaRP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err="1" smtClean="0">
                          <a:ln>
                            <a:noFill/>
                          </a:ln>
                          <a:solidFill>
                            <a:srgbClr val="000000"/>
                          </a:solidFill>
                          <a:effectLst/>
                          <a:latin typeface="Calibri" panose="020F0502020204030204" pitchFamily="34" charset="0"/>
                          <a:ea typeface="SimSun" panose="02010600030101010101" pitchFamily="2" charset="-122"/>
                        </a:rPr>
                        <a:t>switch</a:t>
                      </a:r>
                      <a:endParaRPr kumimoji="0" lang="tr-TR" altLang="zh-CN" sz="20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endParaRPr>
                    </a:p>
                  </a:txBody>
                  <a:tcPr horzOverflow="overflow"/>
                </a:tc>
                <a:extLst>
                  <a:ext uri="{0D108BD9-81ED-4DB2-BD59-A6C34878D82A}">
                    <a16:rowId xmlns:a16="http://schemas.microsoft.com/office/drawing/2014/main" val="240081064"/>
                  </a:ext>
                </a:extLst>
              </a:tr>
              <a:tr h="370840">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err="1" smtClean="0">
                          <a:ln>
                            <a:noFill/>
                          </a:ln>
                          <a:solidFill>
                            <a:srgbClr val="000000"/>
                          </a:solidFill>
                          <a:effectLst/>
                          <a:latin typeface="Calibri" panose="020F0502020204030204" pitchFamily="34" charset="0"/>
                          <a:ea typeface="SimSun" panose="02010600030101010101" pitchFamily="2" charset="-122"/>
                        </a:rPr>
                        <a:t>case</a:t>
                      </a:r>
                      <a:endParaRPr kumimoji="0" lang="tr-TR" altLang="zh-CN" sz="20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endParaRP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rPr>
                        <a:t>enum</a:t>
                      </a: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err="1" smtClean="0">
                          <a:ln>
                            <a:noFill/>
                          </a:ln>
                          <a:solidFill>
                            <a:srgbClr val="000000"/>
                          </a:solidFill>
                          <a:effectLst/>
                          <a:latin typeface="Calibri" panose="020F0502020204030204" pitchFamily="34" charset="0"/>
                          <a:ea typeface="SimSun" panose="02010600030101010101" pitchFamily="2" charset="-122"/>
                        </a:rPr>
                        <a:t>register</a:t>
                      </a:r>
                      <a:endParaRPr kumimoji="0" lang="tr-TR" altLang="zh-CN" sz="20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endParaRP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err="1" smtClean="0">
                          <a:ln>
                            <a:noFill/>
                          </a:ln>
                          <a:solidFill>
                            <a:srgbClr val="000000"/>
                          </a:solidFill>
                          <a:effectLst/>
                          <a:latin typeface="Calibri" panose="020F0502020204030204" pitchFamily="34" charset="0"/>
                          <a:ea typeface="SimSun" panose="02010600030101010101" pitchFamily="2" charset="-122"/>
                        </a:rPr>
                        <a:t>typedef</a:t>
                      </a:r>
                      <a:endParaRPr kumimoji="0" lang="tr-TR" altLang="zh-CN" sz="20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endParaRPr>
                    </a:p>
                  </a:txBody>
                  <a:tcPr horzOverflow="overflow"/>
                </a:tc>
                <a:extLst>
                  <a:ext uri="{0D108BD9-81ED-4DB2-BD59-A6C34878D82A}">
                    <a16:rowId xmlns:a16="http://schemas.microsoft.com/office/drawing/2014/main" val="2017349355"/>
                  </a:ext>
                </a:extLst>
              </a:tr>
              <a:tr h="370840">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rPr>
                        <a:t>char</a:t>
                      </a: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rPr>
                        <a:t>extern</a:t>
                      </a: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err="1" smtClean="0">
                          <a:ln>
                            <a:noFill/>
                          </a:ln>
                          <a:solidFill>
                            <a:srgbClr val="000000"/>
                          </a:solidFill>
                          <a:effectLst/>
                          <a:latin typeface="Calibri" panose="020F0502020204030204" pitchFamily="34" charset="0"/>
                          <a:ea typeface="SimSun" panose="02010600030101010101" pitchFamily="2" charset="-122"/>
                        </a:rPr>
                        <a:t>return</a:t>
                      </a:r>
                      <a:endParaRPr kumimoji="0" lang="tr-TR" altLang="zh-CN" sz="20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endParaRP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rPr>
                        <a:t>union</a:t>
                      </a:r>
                    </a:p>
                  </a:txBody>
                  <a:tcPr horzOverflow="overflow"/>
                </a:tc>
                <a:extLst>
                  <a:ext uri="{0D108BD9-81ED-4DB2-BD59-A6C34878D82A}">
                    <a16:rowId xmlns:a16="http://schemas.microsoft.com/office/drawing/2014/main" val="292216092"/>
                  </a:ext>
                </a:extLst>
              </a:tr>
              <a:tr h="370840">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rPr>
                        <a:t>const</a:t>
                      </a: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rPr>
                        <a:t>float</a:t>
                      </a: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err="1" smtClean="0">
                          <a:ln>
                            <a:noFill/>
                          </a:ln>
                          <a:solidFill>
                            <a:srgbClr val="000000"/>
                          </a:solidFill>
                          <a:effectLst/>
                          <a:latin typeface="Calibri" panose="020F0502020204030204" pitchFamily="34" charset="0"/>
                          <a:ea typeface="SimSun" panose="02010600030101010101" pitchFamily="2" charset="-122"/>
                        </a:rPr>
                        <a:t>short</a:t>
                      </a:r>
                      <a:endParaRPr kumimoji="0" lang="tr-TR" altLang="zh-CN" sz="20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endParaRP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rPr>
                        <a:t>unsigned</a:t>
                      </a:r>
                    </a:p>
                  </a:txBody>
                  <a:tcPr horzOverflow="overflow"/>
                </a:tc>
                <a:extLst>
                  <a:ext uri="{0D108BD9-81ED-4DB2-BD59-A6C34878D82A}">
                    <a16:rowId xmlns:a16="http://schemas.microsoft.com/office/drawing/2014/main" val="959342452"/>
                  </a:ext>
                </a:extLst>
              </a:tr>
              <a:tr h="370840">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rPr>
                        <a:t>continue</a:t>
                      </a: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err="1" smtClean="0">
                          <a:ln>
                            <a:noFill/>
                          </a:ln>
                          <a:solidFill>
                            <a:srgbClr val="000000"/>
                          </a:solidFill>
                          <a:effectLst/>
                          <a:latin typeface="Calibri" panose="020F0502020204030204" pitchFamily="34" charset="0"/>
                          <a:ea typeface="SimSun" panose="02010600030101010101" pitchFamily="2" charset="-122"/>
                        </a:rPr>
                        <a:t>for</a:t>
                      </a:r>
                      <a:endParaRPr kumimoji="0" lang="tr-TR" altLang="zh-CN" sz="20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endParaRP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err="1" smtClean="0">
                          <a:ln>
                            <a:noFill/>
                          </a:ln>
                          <a:solidFill>
                            <a:srgbClr val="000000"/>
                          </a:solidFill>
                          <a:effectLst/>
                          <a:latin typeface="Calibri" panose="020F0502020204030204" pitchFamily="34" charset="0"/>
                          <a:ea typeface="SimSun" panose="02010600030101010101" pitchFamily="2" charset="-122"/>
                        </a:rPr>
                        <a:t>signed</a:t>
                      </a:r>
                      <a:endParaRPr kumimoji="0" lang="tr-TR" altLang="zh-CN" sz="20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endParaRP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err="1" smtClean="0">
                          <a:ln>
                            <a:noFill/>
                          </a:ln>
                          <a:solidFill>
                            <a:srgbClr val="000000"/>
                          </a:solidFill>
                          <a:effectLst/>
                          <a:latin typeface="Calibri" panose="020F0502020204030204" pitchFamily="34" charset="0"/>
                          <a:ea typeface="SimSun" panose="02010600030101010101" pitchFamily="2" charset="-122"/>
                        </a:rPr>
                        <a:t>void</a:t>
                      </a:r>
                      <a:endParaRPr kumimoji="0" lang="tr-TR" altLang="zh-CN" sz="20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endParaRPr>
                    </a:p>
                  </a:txBody>
                  <a:tcPr horzOverflow="overflow"/>
                </a:tc>
                <a:extLst>
                  <a:ext uri="{0D108BD9-81ED-4DB2-BD59-A6C34878D82A}">
                    <a16:rowId xmlns:a16="http://schemas.microsoft.com/office/drawing/2014/main" val="3520312550"/>
                  </a:ext>
                </a:extLst>
              </a:tr>
              <a:tr h="370840">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rPr>
                        <a:t>default</a:t>
                      </a: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rPr>
                        <a:t>goto</a:t>
                      </a: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rPr>
                        <a:t>sizeof</a:t>
                      </a: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err="1" smtClean="0">
                          <a:ln>
                            <a:noFill/>
                          </a:ln>
                          <a:solidFill>
                            <a:srgbClr val="000000"/>
                          </a:solidFill>
                          <a:effectLst/>
                          <a:latin typeface="Calibri" panose="020F0502020204030204" pitchFamily="34" charset="0"/>
                          <a:ea typeface="SimSun" panose="02010600030101010101" pitchFamily="2" charset="-122"/>
                        </a:rPr>
                        <a:t>volatile</a:t>
                      </a:r>
                      <a:endParaRPr kumimoji="0" lang="tr-TR" altLang="zh-CN" sz="20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endParaRPr>
                    </a:p>
                  </a:txBody>
                  <a:tcPr horzOverflow="overflow"/>
                </a:tc>
                <a:extLst>
                  <a:ext uri="{0D108BD9-81ED-4DB2-BD59-A6C34878D82A}">
                    <a16:rowId xmlns:a16="http://schemas.microsoft.com/office/drawing/2014/main" val="3454979465"/>
                  </a:ext>
                </a:extLst>
              </a:tr>
              <a:tr h="370840">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rPr>
                        <a:t>do</a:t>
                      </a: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rPr>
                        <a:t>if</a:t>
                      </a: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rPr>
                        <a:t>static</a:t>
                      </a:r>
                    </a:p>
                  </a:txBody>
                  <a:tcPr horzOverflow="overflow"/>
                </a:tc>
                <a:tc>
                  <a:txBody>
                    <a:bodyPr/>
                    <a:lstStyle>
                      <a:lvl1pPr>
                        <a:spcBef>
                          <a:spcPct val="20000"/>
                        </a:spcBef>
                        <a:defRPr sz="2800">
                          <a:solidFill>
                            <a:schemeClr val="tx1"/>
                          </a:solidFill>
                          <a:latin typeface="Arial" panose="020B0604020202020204" pitchFamily="34" charset="0"/>
                          <a:ea typeface="SimSun" panose="02010600030101010101" pitchFamily="2" charset="-122"/>
                        </a:defRPr>
                      </a:lvl1pPr>
                      <a:lvl2pPr>
                        <a:spcBef>
                          <a:spcPct val="20000"/>
                        </a:spcBef>
                        <a:defRPr sz="2400">
                          <a:solidFill>
                            <a:schemeClr val="tx1"/>
                          </a:solidFill>
                          <a:latin typeface="Arial" panose="020B0604020202020204" pitchFamily="34" charset="0"/>
                          <a:ea typeface="SimSun" panose="02010600030101010101" pitchFamily="2" charset="-122"/>
                        </a:defRPr>
                      </a:lvl2pPr>
                      <a:lvl3pPr>
                        <a:spcBef>
                          <a:spcPct val="20000"/>
                        </a:spcBef>
                        <a:defRPr sz="2000">
                          <a:solidFill>
                            <a:schemeClr val="tx1"/>
                          </a:solidFill>
                          <a:latin typeface="Arial" panose="020B0604020202020204" pitchFamily="34" charset="0"/>
                          <a:ea typeface="SimSun" panose="02010600030101010101" pitchFamily="2" charset="-122"/>
                        </a:defRPr>
                      </a:lvl3pPr>
                      <a:lvl4pPr>
                        <a:spcBef>
                          <a:spcPct val="20000"/>
                        </a:spcBef>
                        <a:defRPr>
                          <a:solidFill>
                            <a:schemeClr val="tx1"/>
                          </a:solidFill>
                          <a:latin typeface="Arial" panose="020B0604020202020204" pitchFamily="34" charset="0"/>
                          <a:ea typeface="SimSun" panose="02010600030101010101" pitchFamily="2" charset="-122"/>
                        </a:defRPr>
                      </a:lvl4pPr>
                      <a:lvl5pPr>
                        <a:spcBef>
                          <a:spcPct val="20000"/>
                        </a:spcBef>
                        <a:defRPr>
                          <a:solidFill>
                            <a:schemeClr val="tx1"/>
                          </a:solidFill>
                          <a:latin typeface="Arial" panose="020B0604020202020204" pitchFamily="34" charset="0"/>
                          <a:ea typeface="SimSun"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zh-CN" sz="2000" b="0" i="0" u="none" strike="noStrike" cap="none" normalizeH="0" baseline="0" dirty="0" err="1" smtClean="0">
                          <a:ln>
                            <a:noFill/>
                          </a:ln>
                          <a:solidFill>
                            <a:srgbClr val="000000"/>
                          </a:solidFill>
                          <a:effectLst/>
                          <a:latin typeface="Calibri" panose="020F0502020204030204" pitchFamily="34" charset="0"/>
                          <a:ea typeface="SimSun" panose="02010600030101010101" pitchFamily="2" charset="-122"/>
                        </a:rPr>
                        <a:t>while</a:t>
                      </a:r>
                      <a:endParaRPr kumimoji="0" lang="tr-TR" altLang="zh-CN" sz="2000" b="0" i="0" u="none" strike="noStrike" cap="none" normalizeH="0" baseline="0" dirty="0" smtClean="0">
                        <a:ln>
                          <a:noFill/>
                        </a:ln>
                        <a:solidFill>
                          <a:srgbClr val="000000"/>
                        </a:solidFill>
                        <a:effectLst/>
                        <a:latin typeface="Calibri" panose="020F0502020204030204" pitchFamily="34" charset="0"/>
                        <a:ea typeface="SimSun" panose="02010600030101010101" pitchFamily="2" charset="-122"/>
                      </a:endParaRPr>
                    </a:p>
                  </a:txBody>
                  <a:tcPr horzOverflow="overflow"/>
                </a:tc>
                <a:extLst>
                  <a:ext uri="{0D108BD9-81ED-4DB2-BD59-A6C34878D82A}">
                    <a16:rowId xmlns:a16="http://schemas.microsoft.com/office/drawing/2014/main" val="4277902338"/>
                  </a:ext>
                </a:extLst>
              </a:tr>
            </a:tbl>
          </a:graphicData>
        </a:graphic>
      </p:graphicFrame>
      <p:sp>
        <p:nvSpPr>
          <p:cNvPr id="17" name="TextBox 16"/>
          <p:cNvSpPr txBox="1"/>
          <p:nvPr/>
        </p:nvSpPr>
        <p:spPr>
          <a:xfrm>
            <a:off x="268741" y="2366636"/>
            <a:ext cx="4634593" cy="3108543"/>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Her biri, belirli bir amaca hizmet etmek üzere tanımlanmıştır</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Programlama esnasında başka bir amaçla kullanılamazlar</a:t>
            </a:r>
          </a:p>
        </p:txBody>
      </p:sp>
    </p:spTree>
    <p:extLst>
      <p:ext uri="{BB962C8B-B14F-4D97-AF65-F5344CB8AC3E}">
        <p14:creationId xmlns:p14="http://schemas.microsoft.com/office/powerpoint/2010/main" val="17982637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6" y="1053193"/>
            <a:ext cx="4278087" cy="1938992"/>
          </a:xfrm>
          <a:prstGeom prst="rect">
            <a:avLst/>
          </a:prstGeom>
          <a:noFill/>
        </p:spPr>
        <p:txBody>
          <a:bodyPr wrap="square" rtlCol="0">
            <a:spAutoFit/>
          </a:bodyPr>
          <a:lstStyle/>
          <a:p>
            <a:r>
              <a:rPr lang="tr-TR" sz="4000" b="1" dirty="0" smtClean="0"/>
              <a:t>C PROGRAMLAMA DİLİNDE DEĞİŞKENLER</a:t>
            </a:r>
            <a:endParaRPr lang="tr-TR" sz="4000" b="1" dirty="0"/>
          </a:p>
        </p:txBody>
      </p:sp>
      <p:graphicFrame>
        <p:nvGraphicFramePr>
          <p:cNvPr id="5" name="Diagram 4"/>
          <p:cNvGraphicFramePr/>
          <p:nvPr>
            <p:extLst>
              <p:ext uri="{D42A27DB-BD31-4B8C-83A1-F6EECF244321}">
                <p14:modId xmlns:p14="http://schemas.microsoft.com/office/powerpoint/2010/main" val="3595391877"/>
              </p:ext>
            </p:extLst>
          </p:nvPr>
        </p:nvGraphicFramePr>
        <p:xfrm>
          <a:off x="2996293" y="408215"/>
          <a:ext cx="8997043" cy="6237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94264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8987076" cy="707886"/>
          </a:xfrm>
          <a:prstGeom prst="rect">
            <a:avLst/>
          </a:prstGeom>
          <a:noFill/>
        </p:spPr>
        <p:txBody>
          <a:bodyPr wrap="none" rtlCol="0">
            <a:spAutoFit/>
          </a:bodyPr>
          <a:lstStyle/>
          <a:p>
            <a:r>
              <a:rPr lang="tr-TR" sz="4000" b="1" dirty="0" smtClean="0"/>
              <a:t>C PROGRAMLAMA DİLİNDE DEĞİŞKENLER</a:t>
            </a:r>
            <a:endParaRPr lang="tr-TR" sz="4000" b="1" dirty="0"/>
          </a:p>
        </p:txBody>
      </p:sp>
      <p:sp>
        <p:nvSpPr>
          <p:cNvPr id="17" name="TextBox 16"/>
          <p:cNvSpPr txBox="1"/>
          <p:nvPr/>
        </p:nvSpPr>
        <p:spPr>
          <a:xfrm>
            <a:off x="268741" y="2366636"/>
            <a:ext cx="11589884" cy="3108543"/>
          </a:xfrm>
          <a:prstGeom prst="rect">
            <a:avLst/>
          </a:prstGeom>
          <a:noFill/>
        </p:spPr>
        <p:txBody>
          <a:bodyPr wrap="square" rtlCol="0">
            <a:spAutoFit/>
          </a:bodyPr>
          <a:lstStyle/>
          <a:p>
            <a:pPr>
              <a:buFontTx/>
              <a:buNone/>
            </a:pPr>
            <a:r>
              <a:rPr lang="tr-TR" altLang="en-US" sz="2800" b="1" dirty="0" smtClean="0"/>
              <a:t>Tip</a:t>
            </a:r>
            <a:r>
              <a:rPr lang="en-IN" altLang="en-US" sz="2800" b="1" dirty="0" smtClean="0"/>
              <a:t> </a:t>
            </a:r>
            <a:r>
              <a:rPr lang="tr-TR" altLang="en-US" sz="2800" b="1" dirty="0" smtClean="0"/>
              <a:t>		Tanım</a:t>
            </a:r>
            <a:endParaRPr lang="tr-TR" altLang="en-US" sz="2800" b="1" dirty="0"/>
          </a:p>
          <a:p>
            <a:r>
              <a:rPr lang="tr-TR" altLang="en-US" sz="2800" dirty="0" err="1"/>
              <a:t>char</a:t>
            </a:r>
            <a:r>
              <a:rPr lang="tr-TR" altLang="en-US" sz="2800" dirty="0"/>
              <a:t>	</a:t>
            </a:r>
            <a:r>
              <a:rPr lang="en-IN" altLang="en-US" sz="2800" dirty="0"/>
              <a:t>        </a:t>
            </a:r>
            <a:r>
              <a:rPr lang="tr-TR" altLang="en-US" sz="2800" dirty="0" smtClean="0"/>
              <a:t>	Tipik olarak 1 </a:t>
            </a:r>
            <a:r>
              <a:rPr lang="tr-TR" altLang="en-US" sz="2800" dirty="0" err="1" smtClean="0"/>
              <a:t>byte</a:t>
            </a:r>
            <a:r>
              <a:rPr lang="tr-TR" altLang="en-US" sz="2800" dirty="0" smtClean="0"/>
              <a:t> ile tutulan karakter</a:t>
            </a:r>
            <a:endParaRPr lang="tr-TR" altLang="en-US" sz="2800" dirty="0"/>
          </a:p>
          <a:p>
            <a:r>
              <a:rPr lang="tr-TR" altLang="en-US" sz="2800" dirty="0" err="1"/>
              <a:t>int</a:t>
            </a:r>
            <a:r>
              <a:rPr lang="tr-TR" altLang="en-US" sz="2800" dirty="0"/>
              <a:t>	</a:t>
            </a:r>
            <a:r>
              <a:rPr lang="tr-TR" altLang="en-US" sz="2800" dirty="0" smtClean="0"/>
              <a:t>	Tamsayı değer (</a:t>
            </a:r>
            <a:r>
              <a:rPr lang="tr-TR" altLang="en-US" sz="2800" dirty="0" err="1" smtClean="0"/>
              <a:t>integer</a:t>
            </a:r>
            <a:r>
              <a:rPr lang="tr-TR" altLang="en-US" sz="2800" dirty="0" smtClean="0"/>
              <a:t>)</a:t>
            </a:r>
            <a:endParaRPr lang="tr-TR" altLang="en-US" sz="2800" dirty="0"/>
          </a:p>
          <a:p>
            <a:r>
              <a:rPr lang="tr-TR" altLang="en-US" sz="2800" dirty="0" err="1"/>
              <a:t>float</a:t>
            </a:r>
            <a:r>
              <a:rPr lang="tr-TR" altLang="en-US" sz="2800" dirty="0"/>
              <a:t>	</a:t>
            </a:r>
            <a:r>
              <a:rPr lang="en-IN" altLang="en-US" sz="2800" dirty="0"/>
              <a:t>   </a:t>
            </a:r>
            <a:r>
              <a:rPr lang="tr-TR" altLang="en-US" sz="2800" dirty="0" smtClean="0"/>
              <a:t>	Noktadan sonra az sayıda basamak ile temsil edilen </a:t>
            </a:r>
            <a:r>
              <a:rPr lang="tr-TR" altLang="en-US" sz="2800" dirty="0" err="1" smtClean="0"/>
              <a:t>ondalıklı</a:t>
            </a:r>
            <a:r>
              <a:rPr lang="tr-TR" altLang="en-US" sz="2800" dirty="0" smtClean="0"/>
              <a:t> sayı </a:t>
            </a:r>
          </a:p>
          <a:p>
            <a:r>
              <a:rPr lang="tr-TR" altLang="en-US" sz="2800" dirty="0"/>
              <a:t>	</a:t>
            </a:r>
            <a:r>
              <a:rPr lang="tr-TR" altLang="en-US" sz="2800" dirty="0" smtClean="0"/>
              <a:t>		(</a:t>
            </a:r>
            <a:r>
              <a:rPr lang="tr-TR" altLang="en-US" sz="2800" dirty="0" err="1" smtClean="0"/>
              <a:t>floating</a:t>
            </a:r>
            <a:r>
              <a:rPr lang="tr-TR" altLang="en-US" sz="2800" dirty="0" smtClean="0"/>
              <a:t> </a:t>
            </a:r>
            <a:r>
              <a:rPr lang="tr-TR" altLang="en-US" sz="2800" dirty="0" err="1" smtClean="0"/>
              <a:t>point</a:t>
            </a:r>
            <a:r>
              <a:rPr lang="tr-TR" altLang="en-US" sz="2800" dirty="0" smtClean="0"/>
              <a:t> </a:t>
            </a:r>
            <a:r>
              <a:rPr lang="tr-TR" altLang="en-US" sz="2800" dirty="0" err="1" smtClean="0"/>
              <a:t>number</a:t>
            </a:r>
            <a:r>
              <a:rPr lang="tr-TR" altLang="en-US" sz="2800" dirty="0" smtClean="0"/>
              <a:t>)</a:t>
            </a:r>
            <a:endParaRPr lang="tr-TR" altLang="en-US" sz="2800" dirty="0"/>
          </a:p>
          <a:p>
            <a:r>
              <a:rPr lang="tr-TR" altLang="en-US" sz="2800" dirty="0" err="1"/>
              <a:t>double</a:t>
            </a:r>
            <a:r>
              <a:rPr lang="tr-TR" altLang="en-US" sz="2800" dirty="0"/>
              <a:t>	</a:t>
            </a:r>
            <a:r>
              <a:rPr lang="tr-TR" altLang="en-US" sz="2800" dirty="0" smtClean="0"/>
              <a:t>Noktadan </a:t>
            </a:r>
            <a:r>
              <a:rPr lang="tr-TR" altLang="en-US" sz="2800" dirty="0"/>
              <a:t>sonra </a:t>
            </a:r>
            <a:r>
              <a:rPr lang="tr-TR" altLang="en-US" sz="2800" dirty="0" smtClean="0"/>
              <a:t>çok sayıda </a:t>
            </a:r>
            <a:r>
              <a:rPr lang="tr-TR" altLang="en-US" sz="2800" dirty="0"/>
              <a:t>basamak ile temsil edilen </a:t>
            </a:r>
            <a:r>
              <a:rPr lang="tr-TR" altLang="en-US" sz="2800" dirty="0" err="1"/>
              <a:t>ondalıklı</a:t>
            </a:r>
            <a:r>
              <a:rPr lang="tr-TR" altLang="en-US" sz="2800" dirty="0"/>
              <a:t> </a:t>
            </a:r>
            <a:r>
              <a:rPr lang="tr-TR" altLang="en-US" sz="2800" dirty="0" smtClean="0"/>
              <a:t>sayı</a:t>
            </a:r>
            <a:endParaRPr lang="tr-TR" altLang="en-US" sz="2800" dirty="0"/>
          </a:p>
          <a:p>
            <a:r>
              <a:rPr lang="tr-TR" altLang="en-US" sz="2800" dirty="0" err="1"/>
              <a:t>void</a:t>
            </a:r>
            <a:r>
              <a:rPr lang="tr-TR" altLang="en-US" sz="2800" dirty="0"/>
              <a:t>	</a:t>
            </a:r>
            <a:r>
              <a:rPr lang="tr-TR" altLang="en-US" sz="2800" dirty="0" smtClean="0"/>
              <a:t>	Herhangi bir tipe ait olmayan değişken</a:t>
            </a:r>
            <a:endParaRPr lang="tr-TR" altLang="en-US" sz="2800" dirty="0"/>
          </a:p>
        </p:txBody>
      </p:sp>
    </p:spTree>
    <p:extLst>
      <p:ext uri="{BB962C8B-B14F-4D97-AF65-F5344CB8AC3E}">
        <p14:creationId xmlns:p14="http://schemas.microsoft.com/office/powerpoint/2010/main" val="16028019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10202152" cy="707886"/>
          </a:xfrm>
          <a:prstGeom prst="rect">
            <a:avLst/>
          </a:prstGeom>
          <a:noFill/>
        </p:spPr>
        <p:txBody>
          <a:bodyPr wrap="none" rtlCol="0">
            <a:spAutoFit/>
          </a:bodyPr>
          <a:lstStyle/>
          <a:p>
            <a:r>
              <a:rPr lang="tr-TR" sz="4000" b="1" dirty="0" smtClean="0"/>
              <a:t>C PROGRAMLAMA DİLİNDE DEĞİŞKEN İSİMLERİ</a:t>
            </a:r>
            <a:endParaRPr lang="tr-TR" sz="4000" b="1" dirty="0"/>
          </a:p>
        </p:txBody>
      </p:sp>
      <p:sp>
        <p:nvSpPr>
          <p:cNvPr id="17" name="TextBox 16"/>
          <p:cNvSpPr txBox="1"/>
          <p:nvPr/>
        </p:nvSpPr>
        <p:spPr>
          <a:xfrm>
            <a:off x="301057" y="1761079"/>
            <a:ext cx="11589884" cy="2308324"/>
          </a:xfrm>
          <a:prstGeom prst="rect">
            <a:avLst/>
          </a:prstGeom>
          <a:noFill/>
        </p:spPr>
        <p:txBody>
          <a:bodyPr wrap="square" rtlCol="0">
            <a:spAutoFit/>
          </a:bodyPr>
          <a:lstStyle/>
          <a:p>
            <a:pPr>
              <a:buFontTx/>
              <a:buNone/>
            </a:pPr>
            <a:r>
              <a:rPr lang="tr-TR" altLang="en-US" sz="2400" b="1" dirty="0" smtClean="0"/>
              <a:t>Geçersiz Değişken İsimleri</a:t>
            </a:r>
            <a:r>
              <a:rPr lang="en-IN" altLang="en-US" sz="2400" b="1" dirty="0" smtClean="0"/>
              <a:t> </a:t>
            </a:r>
            <a:r>
              <a:rPr lang="tr-TR" altLang="en-US" sz="2400" b="1" dirty="0" smtClean="0"/>
              <a:t>	Nedeni</a:t>
            </a:r>
            <a:endParaRPr lang="tr-TR" altLang="en-US" sz="2400" b="1" dirty="0"/>
          </a:p>
          <a:p>
            <a:r>
              <a:rPr lang="tr-TR" altLang="en-US" sz="2400" dirty="0" smtClean="0"/>
              <a:t>$</a:t>
            </a:r>
            <a:r>
              <a:rPr lang="tr-TR" altLang="en-US" sz="2400" dirty="0" err="1" smtClean="0"/>
              <a:t>kazanc</a:t>
            </a:r>
            <a:r>
              <a:rPr lang="tr-TR" altLang="en-US" sz="2400" dirty="0"/>
              <a:t>	</a:t>
            </a:r>
            <a:r>
              <a:rPr lang="en-IN" altLang="en-US" sz="2400" dirty="0"/>
              <a:t>        </a:t>
            </a:r>
            <a:r>
              <a:rPr lang="tr-TR" altLang="en-US" sz="2400" dirty="0" smtClean="0"/>
              <a:t>	</a:t>
            </a:r>
            <a:r>
              <a:rPr lang="tr-TR" altLang="en-US" sz="2400" dirty="0"/>
              <a:t>	D</a:t>
            </a:r>
            <a:r>
              <a:rPr lang="tr-TR" altLang="en-US" sz="2400" dirty="0" smtClean="0"/>
              <a:t>eğişken isminde </a:t>
            </a:r>
            <a:r>
              <a:rPr lang="tr-TR" altLang="en-US" sz="2400" dirty="0"/>
              <a:t>$ </a:t>
            </a:r>
            <a:r>
              <a:rPr lang="tr-TR" altLang="en-US" sz="2400" dirty="0" smtClean="0"/>
              <a:t>işareti kullanılamaz		</a:t>
            </a:r>
          </a:p>
          <a:p>
            <a:r>
              <a:rPr lang="tr-TR" altLang="en-US" sz="2400" dirty="0" smtClean="0"/>
              <a:t>2boyutlu_tablo		Değişken </a:t>
            </a:r>
            <a:r>
              <a:rPr lang="tr-TR" altLang="en-US" sz="2400" dirty="0"/>
              <a:t>isminde i</a:t>
            </a:r>
            <a:r>
              <a:rPr lang="tr-TR" altLang="en-US" sz="2400" dirty="0" smtClean="0"/>
              <a:t>lk karakter rakam olamaz</a:t>
            </a:r>
          </a:p>
          <a:p>
            <a:r>
              <a:rPr lang="tr-TR" altLang="en-US" sz="2400" dirty="0" smtClean="0"/>
              <a:t>toplam-değer	</a:t>
            </a:r>
            <a:r>
              <a:rPr lang="tr-TR" altLang="en-US" sz="2400" dirty="0"/>
              <a:t>	</a:t>
            </a:r>
            <a:r>
              <a:rPr lang="tr-TR" altLang="en-US" sz="2400" dirty="0" smtClean="0"/>
              <a:t>	Değişken </a:t>
            </a:r>
            <a:r>
              <a:rPr lang="tr-TR" altLang="en-US" sz="2400" dirty="0"/>
              <a:t>isminde </a:t>
            </a:r>
            <a:r>
              <a:rPr lang="tr-TR" altLang="en-US" sz="2400" dirty="0" smtClean="0"/>
              <a:t>tire işareti ‘-’ kullanılamaz</a:t>
            </a:r>
          </a:p>
          <a:p>
            <a:r>
              <a:rPr lang="tr-TR" altLang="en-US" sz="2400" dirty="0" err="1" smtClean="0"/>
              <a:t>ogrenci</a:t>
            </a:r>
            <a:r>
              <a:rPr lang="tr-TR" altLang="en-US" sz="2400" dirty="0" smtClean="0"/>
              <a:t> </a:t>
            </a:r>
            <a:r>
              <a:rPr lang="tr-TR" altLang="en-US" sz="2400" dirty="0" err="1" smtClean="0"/>
              <a:t>no</a:t>
            </a:r>
            <a:r>
              <a:rPr lang="tr-TR" altLang="en-US" sz="2400" dirty="0" smtClean="0"/>
              <a:t>			Değişken </a:t>
            </a:r>
            <a:r>
              <a:rPr lang="tr-TR" altLang="en-US" sz="2400" dirty="0"/>
              <a:t>isminde b</a:t>
            </a:r>
            <a:r>
              <a:rPr lang="tr-TR" altLang="en-US" sz="2400" dirty="0" smtClean="0"/>
              <a:t>oşluk karakteri ‘ ’ kullanılamaz</a:t>
            </a:r>
          </a:p>
          <a:p>
            <a:r>
              <a:rPr lang="tr-TR" altLang="en-US" sz="2400" dirty="0" err="1" smtClean="0"/>
              <a:t>int</a:t>
            </a:r>
            <a:r>
              <a:rPr lang="tr-TR" altLang="en-US" sz="2400" dirty="0" smtClean="0"/>
              <a:t>				Anahtar sözcük, değişken ismi olarak kullanılamaz</a:t>
            </a:r>
            <a:endParaRPr lang="tr-TR" altLang="en-US" sz="2400" dirty="0"/>
          </a:p>
        </p:txBody>
      </p:sp>
      <p:sp>
        <p:nvSpPr>
          <p:cNvPr id="5" name="TextBox 4"/>
          <p:cNvSpPr txBox="1"/>
          <p:nvPr/>
        </p:nvSpPr>
        <p:spPr>
          <a:xfrm>
            <a:off x="301057" y="4085960"/>
            <a:ext cx="11589884" cy="2677656"/>
          </a:xfrm>
          <a:prstGeom prst="rect">
            <a:avLst/>
          </a:prstGeom>
          <a:noFill/>
        </p:spPr>
        <p:txBody>
          <a:bodyPr wrap="square" rtlCol="0">
            <a:spAutoFit/>
          </a:bodyPr>
          <a:lstStyle/>
          <a:p>
            <a:pPr>
              <a:buFontTx/>
              <a:buNone/>
            </a:pPr>
            <a:r>
              <a:rPr lang="tr-TR" altLang="en-US" sz="2400" b="1" dirty="0" smtClean="0"/>
              <a:t>Geçerli Değişken İsimleri</a:t>
            </a:r>
            <a:r>
              <a:rPr lang="en-IN" altLang="en-US" sz="2400" b="1" dirty="0" smtClean="0"/>
              <a:t> </a:t>
            </a:r>
            <a:r>
              <a:rPr lang="tr-TR" altLang="en-US" sz="2400" b="1" dirty="0" smtClean="0"/>
              <a:t>	Notlar</a:t>
            </a:r>
            <a:endParaRPr lang="tr-TR" altLang="en-US" sz="2400" b="1" dirty="0"/>
          </a:p>
          <a:p>
            <a:r>
              <a:rPr lang="tr-TR" altLang="en-US" sz="2400" dirty="0" smtClean="0"/>
              <a:t>a				Yeterince belirleyici/betimleyici değil</a:t>
            </a:r>
          </a:p>
          <a:p>
            <a:r>
              <a:rPr lang="tr-TR" altLang="en-US" sz="2400" dirty="0" smtClean="0"/>
              <a:t>Ahmet, Boncuk, vb.		Betimleyici değil, hiç profesyonel de değil</a:t>
            </a:r>
          </a:p>
          <a:p>
            <a:r>
              <a:rPr lang="tr-TR" altLang="en-US" sz="2400" dirty="0" err="1" smtClean="0"/>
              <a:t>sayac</a:t>
            </a:r>
            <a:r>
              <a:rPr lang="tr-TR" altLang="en-US" sz="2400" dirty="0" smtClean="0"/>
              <a:t>, toplam, </a:t>
            </a:r>
            <a:r>
              <a:rPr lang="tr-TR" altLang="en-US" sz="2400" dirty="0" err="1" smtClean="0"/>
              <a:t>carpim</a:t>
            </a:r>
            <a:r>
              <a:rPr lang="tr-TR" altLang="en-US" sz="2400" dirty="0" smtClean="0"/>
              <a:t>, vb.	Betimleyici, yani amaca uygun; daha da geliştirilebilir	</a:t>
            </a:r>
          </a:p>
          <a:p>
            <a:r>
              <a:rPr lang="tr-TR" altLang="en-US" sz="2400" dirty="0" err="1" smtClean="0"/>
              <a:t>g_dToplam</a:t>
            </a:r>
            <a:r>
              <a:rPr lang="tr-TR" altLang="en-US" sz="2400" dirty="0" smtClean="0"/>
              <a:t>		</a:t>
            </a:r>
            <a:r>
              <a:rPr lang="tr-TR" altLang="en-US" sz="2400" dirty="0"/>
              <a:t>	</a:t>
            </a:r>
            <a:r>
              <a:rPr lang="tr-TR" altLang="en-US" sz="2400" dirty="0" smtClean="0"/>
              <a:t>Betimleyici</a:t>
            </a:r>
            <a:r>
              <a:rPr lang="tr-TR" altLang="en-US" sz="2400" dirty="0"/>
              <a:t>, </a:t>
            </a:r>
            <a:r>
              <a:rPr lang="tr-TR" altLang="en-US" sz="2400" dirty="0" smtClean="0"/>
              <a:t>gayet profesyonel (global, </a:t>
            </a:r>
            <a:r>
              <a:rPr lang="tr-TR" altLang="en-US" sz="2400" dirty="0" err="1" smtClean="0"/>
              <a:t>double</a:t>
            </a:r>
            <a:r>
              <a:rPr lang="tr-TR" altLang="en-US" sz="2400" dirty="0" smtClean="0"/>
              <a:t> tipi değişken)</a:t>
            </a:r>
          </a:p>
          <a:p>
            <a:r>
              <a:rPr lang="tr-TR" altLang="en-US" sz="2400" dirty="0" err="1" smtClean="0"/>
              <a:t>unToplam</a:t>
            </a:r>
            <a:r>
              <a:rPr lang="tr-TR" altLang="en-US" sz="2400" dirty="0" smtClean="0"/>
              <a:t>		</a:t>
            </a:r>
            <a:r>
              <a:rPr lang="tr-TR" altLang="en-US" sz="2400" dirty="0"/>
              <a:t>	</a:t>
            </a:r>
            <a:r>
              <a:rPr lang="tr-TR" altLang="en-US" sz="2400" dirty="0" smtClean="0"/>
              <a:t>Betimleyici</a:t>
            </a:r>
            <a:r>
              <a:rPr lang="tr-TR" altLang="en-US" sz="2400" dirty="0"/>
              <a:t>, gayet profesyonel (</a:t>
            </a:r>
            <a:r>
              <a:rPr lang="tr-TR" altLang="en-US" sz="2400" dirty="0" smtClean="0"/>
              <a:t>global olmayan, </a:t>
            </a:r>
            <a:r>
              <a:rPr lang="tr-TR" altLang="en-US" sz="2400" dirty="0" err="1" smtClean="0"/>
              <a:t>unsigned</a:t>
            </a:r>
            <a:r>
              <a:rPr lang="tr-TR" altLang="en-US" sz="2400" dirty="0" smtClean="0"/>
              <a:t> </a:t>
            </a:r>
          </a:p>
          <a:p>
            <a:r>
              <a:rPr lang="tr-TR" altLang="en-US" sz="2400" dirty="0"/>
              <a:t>	</a:t>
            </a:r>
            <a:r>
              <a:rPr lang="tr-TR" altLang="en-US" sz="2400" dirty="0" smtClean="0"/>
              <a:t>			</a:t>
            </a:r>
            <a:r>
              <a:rPr lang="tr-TR" altLang="en-US" sz="2400" dirty="0" err="1" smtClean="0"/>
              <a:t>integer</a:t>
            </a:r>
            <a:r>
              <a:rPr lang="tr-TR" altLang="en-US" sz="2400" dirty="0" smtClean="0"/>
              <a:t> tipi değişken	</a:t>
            </a:r>
            <a:endParaRPr lang="tr-TR" altLang="en-US" sz="2400" dirty="0"/>
          </a:p>
        </p:txBody>
      </p:sp>
    </p:spTree>
    <p:extLst>
      <p:ext uri="{BB962C8B-B14F-4D97-AF65-F5344CB8AC3E}">
        <p14:creationId xmlns:p14="http://schemas.microsoft.com/office/powerpoint/2010/main" val="18830162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741" y="983815"/>
            <a:ext cx="8734442" cy="1323439"/>
          </a:xfrm>
          <a:prstGeom prst="rect">
            <a:avLst/>
          </a:prstGeom>
          <a:noFill/>
        </p:spPr>
        <p:txBody>
          <a:bodyPr wrap="none" rtlCol="0">
            <a:spAutoFit/>
          </a:bodyPr>
          <a:lstStyle/>
          <a:p>
            <a:r>
              <a:rPr lang="tr-TR" sz="4000" b="1" dirty="0" smtClean="0"/>
              <a:t>C PROGRAMLAMA DİLİNDE MANTIKSAL </a:t>
            </a:r>
          </a:p>
          <a:p>
            <a:r>
              <a:rPr lang="tr-TR" sz="4000" b="1" dirty="0" smtClean="0"/>
              <a:t>VE İLİŞKİSEL OPERATÖRLER</a:t>
            </a:r>
            <a:endParaRPr lang="tr-TR" sz="4000" b="1" dirty="0"/>
          </a:p>
        </p:txBody>
      </p:sp>
      <p:graphicFrame>
        <p:nvGraphicFramePr>
          <p:cNvPr id="5" name="Table 4"/>
          <p:cNvGraphicFramePr>
            <a:graphicFrameLocks noGrp="1"/>
          </p:cNvGraphicFramePr>
          <p:nvPr>
            <p:extLst/>
          </p:nvPr>
        </p:nvGraphicFramePr>
        <p:xfrm>
          <a:off x="174566" y="2307254"/>
          <a:ext cx="11604397" cy="4021913"/>
        </p:xfrm>
        <a:graphic>
          <a:graphicData uri="http://schemas.openxmlformats.org/drawingml/2006/table">
            <a:tbl>
              <a:tblPr/>
              <a:tblGrid>
                <a:gridCol w="1230285">
                  <a:extLst>
                    <a:ext uri="{9D8B030D-6E8A-4147-A177-3AD203B41FA5}">
                      <a16:colId xmlns:a16="http://schemas.microsoft.com/office/drawing/2014/main" val="2137263998"/>
                    </a:ext>
                  </a:extLst>
                </a:gridCol>
                <a:gridCol w="2765217">
                  <a:extLst>
                    <a:ext uri="{9D8B030D-6E8A-4147-A177-3AD203B41FA5}">
                      <a16:colId xmlns:a16="http://schemas.microsoft.com/office/drawing/2014/main" val="2801481612"/>
                    </a:ext>
                  </a:extLst>
                </a:gridCol>
                <a:gridCol w="7608895">
                  <a:extLst>
                    <a:ext uri="{9D8B030D-6E8A-4147-A177-3AD203B41FA5}">
                      <a16:colId xmlns:a16="http://schemas.microsoft.com/office/drawing/2014/main" val="2856066563"/>
                    </a:ext>
                  </a:extLst>
                </a:gridCol>
              </a:tblGrid>
              <a:tr h="376010">
                <a:tc>
                  <a:txBody>
                    <a:bodyPr/>
                    <a:lstStyle/>
                    <a:p>
                      <a:pPr algn="l" fontAlgn="t"/>
                      <a:r>
                        <a:rPr lang="tr-TR" sz="2000" b="1" dirty="0" smtClean="0">
                          <a:effectLst/>
                        </a:rPr>
                        <a:t>Operatör</a:t>
                      </a:r>
                      <a:endParaRPr lang="tr-TR" sz="2000" b="1"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tr-TR" sz="2000" b="1" dirty="0" smtClean="0">
                          <a:effectLst/>
                        </a:rPr>
                        <a:t>Anlamı</a:t>
                      </a:r>
                      <a:endParaRPr lang="tr-TR" sz="2000" b="1"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tr-TR" sz="2000" b="1" dirty="0" smtClean="0">
                          <a:effectLst/>
                        </a:rPr>
                        <a:t>Örnekler</a:t>
                      </a:r>
                      <a:endParaRPr lang="tr-TR" sz="2000" b="1"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777360179"/>
                  </a:ext>
                </a:extLst>
              </a:tr>
              <a:tr h="376010">
                <a:tc>
                  <a:txBody>
                    <a:bodyPr/>
                    <a:lstStyle/>
                    <a:p>
                      <a:pPr fontAlgn="t"/>
                      <a:r>
                        <a:rPr lang="tr-TR" sz="2000" dirty="0" smtClean="0">
                          <a:effectLst/>
                        </a:rPr>
                        <a:t>==</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smtClean="0">
                          <a:effectLst/>
                        </a:rPr>
                        <a:t>eşittir</a:t>
                      </a:r>
                      <a:r>
                        <a:rPr lang="tr-TR" sz="2000" baseline="0" dirty="0" smtClean="0">
                          <a:effectLst/>
                        </a:rPr>
                        <a:t> </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smtClean="0">
                          <a:effectLst/>
                        </a:rPr>
                        <a:t>5 == 5 ifadesi </a:t>
                      </a:r>
                      <a:r>
                        <a:rPr lang="tr-TR" sz="2000" dirty="0" err="1" smtClean="0">
                          <a:effectLst/>
                        </a:rPr>
                        <a:t>true</a:t>
                      </a:r>
                      <a:r>
                        <a:rPr lang="tr-TR" sz="2000" baseline="0" dirty="0" smtClean="0">
                          <a:effectLst/>
                        </a:rPr>
                        <a:t> (1) döndürür; 5 == 10 ifadesi ise </a:t>
                      </a:r>
                      <a:r>
                        <a:rPr lang="tr-TR" sz="2000" baseline="0" dirty="0" err="1" smtClean="0">
                          <a:effectLst/>
                        </a:rPr>
                        <a:t>false</a:t>
                      </a:r>
                      <a:r>
                        <a:rPr lang="tr-TR" sz="2000" baseline="0" dirty="0" smtClean="0">
                          <a:effectLst/>
                        </a:rPr>
                        <a:t> (0) döndürür</a:t>
                      </a:r>
                      <a:endParaRPr lang="en-US"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77549680"/>
                  </a:ext>
                </a:extLst>
              </a:tr>
              <a:tr h="376010">
                <a:tc>
                  <a:txBody>
                    <a:bodyPr/>
                    <a:lstStyle/>
                    <a:p>
                      <a:pPr fontAlgn="t"/>
                      <a:r>
                        <a:rPr lang="tr-TR" sz="2000" dirty="0" smtClean="0">
                          <a:effectLst/>
                        </a:rPr>
                        <a:t>!=</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smtClean="0">
                          <a:effectLst/>
                        </a:rPr>
                        <a:t>eşit değildir</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smtClean="0">
                          <a:effectLst/>
                        </a:rPr>
                        <a:t>5 != 10 ifadesi </a:t>
                      </a:r>
                      <a:r>
                        <a:rPr lang="tr-TR" sz="2000" dirty="0" err="1" smtClean="0">
                          <a:effectLst/>
                        </a:rPr>
                        <a:t>true</a:t>
                      </a:r>
                      <a:r>
                        <a:rPr lang="tr-TR" sz="2000" baseline="0" dirty="0" smtClean="0">
                          <a:effectLst/>
                        </a:rPr>
                        <a:t> (1) döndürür; 5 != 5 ifadesi ise </a:t>
                      </a:r>
                      <a:r>
                        <a:rPr lang="tr-TR" sz="2000" baseline="0" dirty="0" err="1" smtClean="0">
                          <a:effectLst/>
                        </a:rPr>
                        <a:t>false</a:t>
                      </a:r>
                      <a:r>
                        <a:rPr lang="tr-TR" sz="2000" baseline="0" dirty="0" smtClean="0">
                          <a:effectLst/>
                        </a:rPr>
                        <a:t> (0) döndürür</a:t>
                      </a:r>
                      <a:endParaRPr lang="en-US"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7239690"/>
                  </a:ext>
                </a:extLst>
              </a:tr>
              <a:tr h="376010">
                <a:tc>
                  <a:txBody>
                    <a:bodyPr/>
                    <a:lstStyle/>
                    <a:p>
                      <a:pPr fontAlgn="t"/>
                      <a:r>
                        <a:rPr lang="tr-TR" sz="2000" dirty="0" smtClean="0">
                          <a:effectLst/>
                        </a:rPr>
                        <a:t>&lt;</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smtClean="0">
                          <a:effectLst/>
                        </a:rPr>
                        <a:t>küçüktür</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smtClean="0">
                          <a:effectLst/>
                        </a:rPr>
                        <a:t>5 &lt; 10 ifadesi </a:t>
                      </a:r>
                      <a:r>
                        <a:rPr lang="tr-TR" sz="2000" dirty="0" err="1" smtClean="0">
                          <a:effectLst/>
                        </a:rPr>
                        <a:t>true</a:t>
                      </a:r>
                      <a:r>
                        <a:rPr lang="tr-TR" sz="2000" dirty="0" smtClean="0">
                          <a:effectLst/>
                        </a:rPr>
                        <a:t> (1) döndürür; 10 &lt; 5 </a:t>
                      </a:r>
                      <a:r>
                        <a:rPr lang="tr-TR" sz="2000" baseline="0" dirty="0" smtClean="0">
                          <a:effectLst/>
                        </a:rPr>
                        <a:t>ifadesi ise </a:t>
                      </a:r>
                      <a:r>
                        <a:rPr lang="tr-TR" sz="2000" baseline="0" dirty="0" err="1" smtClean="0">
                          <a:effectLst/>
                        </a:rPr>
                        <a:t>false</a:t>
                      </a:r>
                      <a:r>
                        <a:rPr lang="tr-TR" sz="2000" baseline="0" dirty="0" smtClean="0">
                          <a:effectLst/>
                        </a:rPr>
                        <a:t> (0) döndürür</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08835623"/>
                  </a:ext>
                </a:extLst>
              </a:tr>
              <a:tr h="400145">
                <a:tc>
                  <a:txBody>
                    <a:bodyPr/>
                    <a:lstStyle/>
                    <a:p>
                      <a:pPr fontAlgn="ctr"/>
                      <a:r>
                        <a:rPr lang="tr-TR" sz="2000" dirty="0" smtClean="0">
                          <a:effectLst/>
                        </a:rPr>
                        <a:t>&lt;=</a:t>
                      </a:r>
                      <a:endParaRPr lang="tr-TR" sz="2000" dirty="0">
                        <a:effectLst/>
                      </a:endParaRPr>
                    </a:p>
                  </a:txBody>
                  <a:tcPr marL="65140" marR="65140" marT="65140" marB="651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tr-TR" sz="2000" dirty="0" smtClean="0">
                          <a:effectLst/>
                        </a:rPr>
                        <a:t>küçüktür veya eşittir</a:t>
                      </a:r>
                      <a:endParaRPr lang="tr-TR" sz="2000" dirty="0">
                        <a:effectLst/>
                      </a:endParaRPr>
                    </a:p>
                  </a:txBody>
                  <a:tcPr marL="65140" marR="65140" marT="65140" marB="651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smtClean="0">
                          <a:effectLst/>
                        </a:rPr>
                        <a:t>5 &lt;= 10 ifadesi </a:t>
                      </a:r>
                      <a:r>
                        <a:rPr lang="tr-TR" sz="2000" dirty="0" err="1" smtClean="0">
                          <a:effectLst/>
                        </a:rPr>
                        <a:t>true</a:t>
                      </a:r>
                      <a:r>
                        <a:rPr lang="tr-TR" sz="2000" dirty="0" smtClean="0">
                          <a:effectLst/>
                        </a:rPr>
                        <a:t> (1) döndürür; 10 &lt;= 5 </a:t>
                      </a:r>
                      <a:r>
                        <a:rPr lang="tr-TR" sz="2000" baseline="0" dirty="0" smtClean="0">
                          <a:effectLst/>
                        </a:rPr>
                        <a:t>ifadesi ise </a:t>
                      </a:r>
                      <a:r>
                        <a:rPr lang="tr-TR" sz="2000" baseline="0" dirty="0" err="1" smtClean="0">
                          <a:effectLst/>
                        </a:rPr>
                        <a:t>false</a:t>
                      </a:r>
                      <a:r>
                        <a:rPr lang="tr-TR" sz="2000" baseline="0" dirty="0" smtClean="0">
                          <a:effectLst/>
                        </a:rPr>
                        <a:t> (0) döndürür</a:t>
                      </a:r>
                      <a:endParaRPr lang="en-US"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35734417"/>
                  </a:ext>
                </a:extLst>
              </a:tr>
              <a:tr h="376010">
                <a:tc>
                  <a:txBody>
                    <a:bodyPr/>
                    <a:lstStyle/>
                    <a:p>
                      <a:pPr fontAlgn="t"/>
                      <a:r>
                        <a:rPr lang="tr-TR" sz="2000" dirty="0" smtClean="0">
                          <a:effectLst/>
                        </a:rPr>
                        <a:t>&gt;</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smtClean="0">
                          <a:effectLst/>
                        </a:rPr>
                        <a:t>büyüktür</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tr-TR" sz="2000" dirty="0" smtClean="0">
                          <a:effectLst/>
                        </a:rPr>
                        <a:t>10 &gt; 5 ifadesi </a:t>
                      </a:r>
                      <a:r>
                        <a:rPr lang="tr-TR" sz="2000" dirty="0" err="1" smtClean="0">
                          <a:effectLst/>
                        </a:rPr>
                        <a:t>true</a:t>
                      </a:r>
                      <a:r>
                        <a:rPr lang="tr-TR" sz="2000" dirty="0" smtClean="0">
                          <a:effectLst/>
                        </a:rPr>
                        <a:t> (1) döndürür; 5 &gt; 10 </a:t>
                      </a:r>
                      <a:r>
                        <a:rPr lang="tr-TR" sz="2000" baseline="0" dirty="0" smtClean="0">
                          <a:effectLst/>
                        </a:rPr>
                        <a:t>ifadesi ise </a:t>
                      </a:r>
                      <a:r>
                        <a:rPr lang="tr-TR" sz="2000" baseline="0" dirty="0" err="1" smtClean="0">
                          <a:effectLst/>
                        </a:rPr>
                        <a:t>false</a:t>
                      </a:r>
                      <a:r>
                        <a:rPr lang="tr-TR" sz="2000" baseline="0" dirty="0" smtClean="0">
                          <a:effectLst/>
                        </a:rPr>
                        <a:t> (0) döndürür</a:t>
                      </a:r>
                      <a:endParaRPr lang="en-US" sz="2000" dirty="0" smtClean="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1098943"/>
                  </a:ext>
                </a:extLst>
              </a:tr>
              <a:tr h="376010">
                <a:tc>
                  <a:txBody>
                    <a:bodyPr/>
                    <a:lstStyle/>
                    <a:p>
                      <a:pPr fontAlgn="t"/>
                      <a:r>
                        <a:rPr lang="tr-TR" sz="2000" dirty="0" smtClean="0">
                          <a:effectLst/>
                        </a:rPr>
                        <a:t>&gt;=</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smtClean="0">
                          <a:effectLst/>
                        </a:rPr>
                        <a:t>büyüktür veya eşittir</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tr-TR" sz="2000" dirty="0" smtClean="0">
                          <a:effectLst/>
                        </a:rPr>
                        <a:t>10 &gt;= 10 ifadesi </a:t>
                      </a:r>
                      <a:r>
                        <a:rPr lang="tr-TR" sz="2000" dirty="0" err="1" smtClean="0">
                          <a:effectLst/>
                        </a:rPr>
                        <a:t>true</a:t>
                      </a:r>
                      <a:r>
                        <a:rPr lang="tr-TR" sz="2000" dirty="0" smtClean="0">
                          <a:effectLst/>
                        </a:rPr>
                        <a:t> (1) döndürür; 5 &gt;= 10 </a:t>
                      </a:r>
                      <a:r>
                        <a:rPr lang="tr-TR" sz="2000" baseline="0" dirty="0" smtClean="0">
                          <a:effectLst/>
                        </a:rPr>
                        <a:t>ifadesi ise </a:t>
                      </a:r>
                      <a:r>
                        <a:rPr lang="tr-TR" sz="2000" baseline="0" dirty="0" err="1" smtClean="0">
                          <a:effectLst/>
                        </a:rPr>
                        <a:t>false</a:t>
                      </a:r>
                      <a:r>
                        <a:rPr lang="tr-TR" sz="2000" baseline="0" dirty="0" smtClean="0">
                          <a:effectLst/>
                        </a:rPr>
                        <a:t> (0) döndürür</a:t>
                      </a:r>
                      <a:endParaRPr lang="en-US" sz="2000" dirty="0" smtClean="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55339375"/>
                  </a:ext>
                </a:extLst>
              </a:tr>
              <a:tr h="376010">
                <a:tc>
                  <a:txBody>
                    <a:bodyPr/>
                    <a:lstStyle/>
                    <a:p>
                      <a:pPr fontAlgn="t"/>
                      <a:r>
                        <a:rPr lang="tr-TR" sz="2000" dirty="0" smtClean="0">
                          <a:effectLst/>
                        </a:rPr>
                        <a:t>&amp;&amp;</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smtClean="0">
                          <a:effectLst/>
                        </a:rPr>
                        <a:t>ve</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err="1" smtClean="0">
                          <a:effectLst/>
                        </a:rPr>
                        <a:t>true</a:t>
                      </a:r>
                      <a:r>
                        <a:rPr lang="tr-TR" sz="2000" dirty="0" smtClean="0">
                          <a:effectLst/>
                        </a:rPr>
                        <a:t> (1) &amp;&amp; </a:t>
                      </a:r>
                      <a:r>
                        <a:rPr lang="tr-TR" sz="2000" dirty="0" err="1" smtClean="0">
                          <a:effectLst/>
                        </a:rPr>
                        <a:t>true</a:t>
                      </a:r>
                      <a:r>
                        <a:rPr lang="tr-TR" sz="2000" dirty="0" smtClean="0">
                          <a:effectLst/>
                        </a:rPr>
                        <a:t> (1)  ifadesi</a:t>
                      </a:r>
                      <a:r>
                        <a:rPr lang="tr-TR" sz="2000" baseline="0" dirty="0" smtClean="0">
                          <a:effectLst/>
                        </a:rPr>
                        <a:t> </a:t>
                      </a:r>
                      <a:r>
                        <a:rPr lang="tr-TR" sz="2000" dirty="0" err="1" smtClean="0">
                          <a:effectLst/>
                        </a:rPr>
                        <a:t>true</a:t>
                      </a:r>
                      <a:r>
                        <a:rPr lang="tr-TR" sz="2000" dirty="0" smtClean="0">
                          <a:effectLst/>
                        </a:rPr>
                        <a:t> (1) döndürür</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16411223"/>
                  </a:ext>
                </a:extLst>
              </a:tr>
              <a:tr h="541273">
                <a:tc>
                  <a:txBody>
                    <a:bodyPr/>
                    <a:lstStyle/>
                    <a:p>
                      <a:pPr fontAlgn="t"/>
                      <a:r>
                        <a:rPr lang="tr-TR" sz="2000" dirty="0" smtClean="0">
                          <a:effectLst/>
                        </a:rPr>
                        <a:t>||</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smtClean="0">
                          <a:effectLst/>
                        </a:rPr>
                        <a:t>veya</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err="1" smtClean="0">
                          <a:effectLst/>
                        </a:rPr>
                        <a:t>false</a:t>
                      </a:r>
                      <a:r>
                        <a:rPr lang="tr-TR" sz="2000" dirty="0" smtClean="0">
                          <a:effectLst/>
                        </a:rPr>
                        <a:t> (0) || </a:t>
                      </a:r>
                      <a:r>
                        <a:rPr lang="tr-TR" sz="2000" dirty="0" err="1" smtClean="0">
                          <a:effectLst/>
                        </a:rPr>
                        <a:t>false</a:t>
                      </a:r>
                      <a:r>
                        <a:rPr lang="tr-TR" sz="2000" dirty="0" smtClean="0">
                          <a:effectLst/>
                        </a:rPr>
                        <a:t> (0)  ifadesi</a:t>
                      </a:r>
                      <a:r>
                        <a:rPr lang="tr-TR" sz="2000" baseline="0" dirty="0" smtClean="0">
                          <a:effectLst/>
                        </a:rPr>
                        <a:t> </a:t>
                      </a:r>
                      <a:r>
                        <a:rPr lang="tr-TR" sz="2000" baseline="0" dirty="0" err="1" smtClean="0">
                          <a:effectLst/>
                        </a:rPr>
                        <a:t>false</a:t>
                      </a:r>
                      <a:r>
                        <a:rPr lang="tr-TR" sz="2000" dirty="0" smtClean="0">
                          <a:effectLst/>
                        </a:rPr>
                        <a:t> (0) döndürür</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94292869"/>
                  </a:ext>
                </a:extLst>
              </a:tr>
            </a:tbl>
          </a:graphicData>
        </a:graphic>
      </p:graphicFrame>
    </p:spTree>
    <p:extLst>
      <p:ext uri="{BB962C8B-B14F-4D97-AF65-F5344CB8AC3E}">
        <p14:creationId xmlns:p14="http://schemas.microsoft.com/office/powerpoint/2010/main" val="41869668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741" y="983815"/>
            <a:ext cx="8734442" cy="1323439"/>
          </a:xfrm>
          <a:prstGeom prst="rect">
            <a:avLst/>
          </a:prstGeom>
          <a:noFill/>
        </p:spPr>
        <p:txBody>
          <a:bodyPr wrap="none" rtlCol="0">
            <a:spAutoFit/>
          </a:bodyPr>
          <a:lstStyle/>
          <a:p>
            <a:r>
              <a:rPr lang="tr-TR" sz="4000" b="1" dirty="0" smtClean="0"/>
              <a:t>C PROGRAMLAMA DİLİNDE MANTIKSAL </a:t>
            </a:r>
          </a:p>
          <a:p>
            <a:r>
              <a:rPr lang="tr-TR" sz="4000" b="1" dirty="0" smtClean="0"/>
              <a:t>VE İLİŞKİSEL OPERATÖRLER</a:t>
            </a:r>
            <a:endParaRPr lang="tr-TR" sz="4000" b="1" dirty="0"/>
          </a:p>
        </p:txBody>
      </p:sp>
      <p:graphicFrame>
        <p:nvGraphicFramePr>
          <p:cNvPr id="5" name="Table 4"/>
          <p:cNvGraphicFramePr>
            <a:graphicFrameLocks noGrp="1"/>
          </p:cNvGraphicFramePr>
          <p:nvPr>
            <p:extLst/>
          </p:nvPr>
        </p:nvGraphicFramePr>
        <p:xfrm>
          <a:off x="731603" y="3494927"/>
          <a:ext cx="4812985" cy="2548425"/>
        </p:xfrm>
        <a:graphic>
          <a:graphicData uri="http://schemas.openxmlformats.org/drawingml/2006/table">
            <a:tbl>
              <a:tblPr/>
              <a:tblGrid>
                <a:gridCol w="1343366">
                  <a:extLst>
                    <a:ext uri="{9D8B030D-6E8A-4147-A177-3AD203B41FA5}">
                      <a16:colId xmlns:a16="http://schemas.microsoft.com/office/drawing/2014/main" val="2137263998"/>
                    </a:ext>
                  </a:extLst>
                </a:gridCol>
                <a:gridCol w="1396743">
                  <a:extLst>
                    <a:ext uri="{9D8B030D-6E8A-4147-A177-3AD203B41FA5}">
                      <a16:colId xmlns:a16="http://schemas.microsoft.com/office/drawing/2014/main" val="2801481612"/>
                    </a:ext>
                  </a:extLst>
                </a:gridCol>
                <a:gridCol w="2072876">
                  <a:extLst>
                    <a:ext uri="{9D8B030D-6E8A-4147-A177-3AD203B41FA5}">
                      <a16:colId xmlns:a16="http://schemas.microsoft.com/office/drawing/2014/main" val="2856066563"/>
                    </a:ext>
                  </a:extLst>
                </a:gridCol>
              </a:tblGrid>
              <a:tr h="509685">
                <a:tc>
                  <a:txBody>
                    <a:bodyPr/>
                    <a:lstStyle/>
                    <a:p>
                      <a:pPr algn="ctr" fontAlgn="t"/>
                      <a:r>
                        <a:rPr lang="tr-TR" sz="2000" b="1" dirty="0" smtClean="0">
                          <a:effectLst/>
                        </a:rPr>
                        <a:t>Girdi1</a:t>
                      </a:r>
                      <a:endParaRPr lang="tr-TR" sz="2000" b="1"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tr-TR" sz="2000" b="1" dirty="0" smtClean="0">
                          <a:effectLst/>
                        </a:rPr>
                        <a:t>Girdi2</a:t>
                      </a:r>
                      <a:endParaRPr lang="tr-TR" sz="2000" b="1"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tr-TR" sz="2000" b="1" dirty="0" smtClean="0">
                          <a:effectLst/>
                        </a:rPr>
                        <a:t>Girdi1 &amp;&amp; Girdi</a:t>
                      </a:r>
                      <a:r>
                        <a:rPr lang="tr-TR" sz="2000" b="1" baseline="0" dirty="0" smtClean="0">
                          <a:effectLst/>
                        </a:rPr>
                        <a:t>2</a:t>
                      </a:r>
                      <a:endParaRPr lang="tr-TR" sz="2000" b="1"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777360179"/>
                  </a:ext>
                </a:extLst>
              </a:tr>
              <a:tr h="509685">
                <a:tc>
                  <a:txBody>
                    <a:bodyPr/>
                    <a:lstStyle/>
                    <a:p>
                      <a:pPr algn="ctr" fontAlgn="t"/>
                      <a:r>
                        <a:rPr lang="tr-TR" sz="2000" dirty="0" err="1" smtClean="0">
                          <a:effectLst/>
                        </a:rPr>
                        <a:t>false</a:t>
                      </a:r>
                      <a:r>
                        <a:rPr lang="tr-TR" sz="2000" dirty="0" smtClean="0">
                          <a:effectLst/>
                        </a:rPr>
                        <a:t> (0)</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kumimoji="0" lang="tr-TR" sz="2000" b="0" i="0" u="none" strike="noStrike" kern="1200" cap="none" spc="0" normalizeH="0" baseline="0" noProof="0" smtClean="0">
                          <a:ln>
                            <a:noFill/>
                          </a:ln>
                          <a:solidFill>
                            <a:prstClr val="black"/>
                          </a:solidFill>
                          <a:effectLst/>
                          <a:uLnTx/>
                          <a:uFillTx/>
                          <a:latin typeface="Calibri" panose="020F0502020204030204"/>
                          <a:ea typeface="+mn-ea"/>
                          <a:cs typeface="+mn-cs"/>
                        </a:rPr>
                        <a:t>false (0)</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kumimoji="0" lang="tr-TR" sz="2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false</a:t>
                      </a:r>
                      <a:r>
                        <a:rPr kumimoji="0" lang="tr-TR" sz="2000" b="0" i="0" u="none" strike="noStrike" kern="1200" cap="none" spc="0" normalizeH="0" baseline="0" noProof="0" dirty="0" smtClean="0">
                          <a:ln>
                            <a:noFill/>
                          </a:ln>
                          <a:solidFill>
                            <a:prstClr val="black"/>
                          </a:solidFill>
                          <a:effectLst/>
                          <a:uLnTx/>
                          <a:uFillTx/>
                          <a:latin typeface="Calibri" panose="020F0502020204030204"/>
                          <a:ea typeface="+mn-ea"/>
                          <a:cs typeface="+mn-cs"/>
                        </a:rPr>
                        <a:t> (0)</a:t>
                      </a:r>
                      <a:endParaRPr lang="en-US"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77549680"/>
                  </a:ext>
                </a:extLst>
              </a:tr>
              <a:tr h="509685">
                <a:tc>
                  <a:txBody>
                    <a:bodyPr/>
                    <a:lstStyle/>
                    <a:p>
                      <a:pPr algn="ctr" fontAlgn="t"/>
                      <a:r>
                        <a:rPr lang="tr-TR" sz="2000" dirty="0" err="1" smtClean="0">
                          <a:effectLst/>
                        </a:rPr>
                        <a:t>false</a:t>
                      </a:r>
                      <a:r>
                        <a:rPr lang="tr-TR" sz="2000" dirty="0" smtClean="0">
                          <a:effectLst/>
                        </a:rPr>
                        <a:t> (0)</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tr-TR" sz="2000" dirty="0" err="1" smtClean="0">
                          <a:effectLst/>
                        </a:rPr>
                        <a:t>true</a:t>
                      </a:r>
                      <a:r>
                        <a:rPr lang="tr-TR" sz="2000" dirty="0" smtClean="0">
                          <a:effectLst/>
                        </a:rPr>
                        <a:t> (1)</a:t>
                      </a:r>
                      <a:endParaRPr lang="en-US" sz="2000" dirty="0" smtClean="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tr-TR" sz="2000" dirty="0" err="1" smtClean="0">
                          <a:effectLst/>
                        </a:rPr>
                        <a:t>false</a:t>
                      </a:r>
                      <a:r>
                        <a:rPr lang="tr-TR" sz="2000" dirty="0" smtClean="0">
                          <a:effectLst/>
                        </a:rPr>
                        <a:t> (0)</a:t>
                      </a:r>
                      <a:endParaRPr lang="en-US"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7239690"/>
                  </a:ext>
                </a:extLst>
              </a:tr>
              <a:tr h="509685">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tr-TR" sz="2000" dirty="0" err="1" smtClean="0">
                          <a:effectLst/>
                        </a:rPr>
                        <a:t>true</a:t>
                      </a:r>
                      <a:r>
                        <a:rPr lang="tr-TR" sz="2000" dirty="0" smtClean="0">
                          <a:effectLst/>
                        </a:rPr>
                        <a:t> (1)</a:t>
                      </a:r>
                      <a:endParaRPr lang="en-US" sz="2000" dirty="0" smtClean="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kumimoji="0" lang="tr-TR" sz="2000" b="0" i="0" u="none" strike="noStrike" kern="1200" cap="none" spc="0" normalizeH="0" baseline="0" noProof="0" smtClean="0">
                          <a:ln>
                            <a:noFill/>
                          </a:ln>
                          <a:solidFill>
                            <a:prstClr val="black"/>
                          </a:solidFill>
                          <a:effectLst/>
                          <a:uLnTx/>
                          <a:uFillTx/>
                          <a:latin typeface="Calibri" panose="020F0502020204030204"/>
                          <a:ea typeface="+mn-ea"/>
                          <a:cs typeface="+mn-cs"/>
                        </a:rPr>
                        <a:t>false (0)</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kumimoji="0" lang="tr-TR" sz="2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false</a:t>
                      </a:r>
                      <a:r>
                        <a:rPr kumimoji="0" lang="tr-TR" sz="2000" b="0" i="0" u="none" strike="noStrike" kern="1200" cap="none" spc="0" normalizeH="0" baseline="0" noProof="0" dirty="0" smtClean="0">
                          <a:ln>
                            <a:noFill/>
                          </a:ln>
                          <a:solidFill>
                            <a:prstClr val="black"/>
                          </a:solidFill>
                          <a:effectLst/>
                          <a:uLnTx/>
                          <a:uFillTx/>
                          <a:latin typeface="Calibri" panose="020F0502020204030204"/>
                          <a:ea typeface="+mn-ea"/>
                          <a:cs typeface="+mn-cs"/>
                        </a:rPr>
                        <a:t> (0)</a:t>
                      </a:r>
                      <a:endParaRPr lang="en-US"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08835623"/>
                  </a:ext>
                </a:extLst>
              </a:tr>
              <a:tr h="509685">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smtClean="0">
                          <a:ln>
                            <a:noFill/>
                          </a:ln>
                          <a:solidFill>
                            <a:prstClr val="black"/>
                          </a:solidFill>
                          <a:effectLst/>
                          <a:uLnTx/>
                          <a:uFillTx/>
                          <a:latin typeface="Calibri" panose="020F0502020204030204"/>
                          <a:ea typeface="+mn-ea"/>
                          <a:cs typeface="+mn-cs"/>
                        </a:rPr>
                        <a:t>true (1)</a:t>
                      </a:r>
                      <a:endPar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smtClean="0">
                          <a:ln>
                            <a:noFill/>
                          </a:ln>
                          <a:solidFill>
                            <a:prstClr val="black"/>
                          </a:solidFill>
                          <a:effectLst/>
                          <a:uLnTx/>
                          <a:uFillTx/>
                          <a:latin typeface="Calibri" panose="020F0502020204030204"/>
                          <a:ea typeface="+mn-ea"/>
                          <a:cs typeface="+mn-cs"/>
                        </a:rPr>
                        <a:t>true (1)</a:t>
                      </a:r>
                      <a:endPar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true</a:t>
                      </a:r>
                      <a:r>
                        <a:rPr kumimoji="0" lang="tr-TR" sz="2000" b="0" i="0" u="none" strike="noStrike" kern="1200" cap="none" spc="0" normalizeH="0" baseline="0" noProof="0" dirty="0" smtClean="0">
                          <a:ln>
                            <a:noFill/>
                          </a:ln>
                          <a:solidFill>
                            <a:prstClr val="black"/>
                          </a:solidFill>
                          <a:effectLst/>
                          <a:uLnTx/>
                          <a:uFillTx/>
                          <a:latin typeface="Calibri" panose="020F0502020204030204"/>
                          <a:ea typeface="+mn-ea"/>
                          <a:cs typeface="+mn-cs"/>
                        </a:rPr>
                        <a:t> (1)</a:t>
                      </a:r>
                      <a:endPar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35734417"/>
                  </a:ext>
                </a:extLst>
              </a:tr>
            </a:tbl>
          </a:graphicData>
        </a:graphic>
      </p:graphicFrame>
      <p:graphicFrame>
        <p:nvGraphicFramePr>
          <p:cNvPr id="6" name="Table 5"/>
          <p:cNvGraphicFramePr>
            <a:graphicFrameLocks noGrp="1"/>
          </p:cNvGraphicFramePr>
          <p:nvPr>
            <p:extLst/>
          </p:nvPr>
        </p:nvGraphicFramePr>
        <p:xfrm>
          <a:off x="6262253" y="3494926"/>
          <a:ext cx="5084621" cy="2548425"/>
        </p:xfrm>
        <a:graphic>
          <a:graphicData uri="http://schemas.openxmlformats.org/drawingml/2006/table">
            <a:tbl>
              <a:tblPr/>
              <a:tblGrid>
                <a:gridCol w="1419183">
                  <a:extLst>
                    <a:ext uri="{9D8B030D-6E8A-4147-A177-3AD203B41FA5}">
                      <a16:colId xmlns:a16="http://schemas.microsoft.com/office/drawing/2014/main" val="2137263998"/>
                    </a:ext>
                  </a:extLst>
                </a:gridCol>
                <a:gridCol w="1475573">
                  <a:extLst>
                    <a:ext uri="{9D8B030D-6E8A-4147-A177-3AD203B41FA5}">
                      <a16:colId xmlns:a16="http://schemas.microsoft.com/office/drawing/2014/main" val="2801481612"/>
                    </a:ext>
                  </a:extLst>
                </a:gridCol>
                <a:gridCol w="2189865">
                  <a:extLst>
                    <a:ext uri="{9D8B030D-6E8A-4147-A177-3AD203B41FA5}">
                      <a16:colId xmlns:a16="http://schemas.microsoft.com/office/drawing/2014/main" val="2856066563"/>
                    </a:ext>
                  </a:extLst>
                </a:gridCol>
              </a:tblGrid>
              <a:tr h="509685">
                <a:tc>
                  <a:txBody>
                    <a:bodyPr/>
                    <a:lstStyle/>
                    <a:p>
                      <a:pPr algn="ctr" fontAlgn="t"/>
                      <a:r>
                        <a:rPr lang="tr-TR" sz="2000" b="1" dirty="0" smtClean="0">
                          <a:effectLst/>
                        </a:rPr>
                        <a:t>Girdi1</a:t>
                      </a:r>
                      <a:endParaRPr lang="tr-TR" sz="2000" b="1"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tr-TR" sz="2000" b="1" dirty="0" smtClean="0">
                          <a:effectLst/>
                        </a:rPr>
                        <a:t>Girdi2</a:t>
                      </a:r>
                      <a:endParaRPr lang="tr-TR" sz="2000" b="1"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tr-TR" sz="2000" b="1" dirty="0" smtClean="0">
                          <a:effectLst/>
                        </a:rPr>
                        <a:t>Girdi1 || Girdi</a:t>
                      </a:r>
                      <a:r>
                        <a:rPr lang="tr-TR" sz="2000" b="1" baseline="0" dirty="0" smtClean="0">
                          <a:effectLst/>
                        </a:rPr>
                        <a:t>2</a:t>
                      </a:r>
                      <a:endParaRPr lang="tr-TR" sz="2000" b="1"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777360179"/>
                  </a:ext>
                </a:extLst>
              </a:tr>
              <a:tr h="509685">
                <a:tc>
                  <a:txBody>
                    <a:bodyPr/>
                    <a:lstStyle/>
                    <a:p>
                      <a:pPr algn="ctr" fontAlgn="t"/>
                      <a:r>
                        <a:rPr kumimoji="0" lang="tr-TR" sz="2000" b="0" i="0" u="none" strike="noStrike" kern="1200" cap="none" spc="0" normalizeH="0" baseline="0" noProof="0" smtClean="0">
                          <a:ln>
                            <a:noFill/>
                          </a:ln>
                          <a:solidFill>
                            <a:prstClr val="black"/>
                          </a:solidFill>
                          <a:effectLst/>
                          <a:uLnTx/>
                          <a:uFillTx/>
                          <a:latin typeface="Calibri" panose="020F0502020204030204"/>
                          <a:ea typeface="+mn-ea"/>
                          <a:cs typeface="+mn-cs"/>
                        </a:rPr>
                        <a:t>false (0)</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kumimoji="0" lang="tr-TR" sz="2000" b="0" i="0" u="none" strike="noStrike" kern="1200" cap="none" spc="0" normalizeH="0" baseline="0" noProof="0" smtClean="0">
                          <a:ln>
                            <a:noFill/>
                          </a:ln>
                          <a:solidFill>
                            <a:prstClr val="black"/>
                          </a:solidFill>
                          <a:effectLst/>
                          <a:uLnTx/>
                          <a:uFillTx/>
                          <a:latin typeface="Calibri" panose="020F0502020204030204"/>
                          <a:ea typeface="+mn-ea"/>
                          <a:cs typeface="+mn-cs"/>
                        </a:rPr>
                        <a:t>false (0)</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kumimoji="0" lang="tr-TR" sz="2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false</a:t>
                      </a:r>
                      <a:r>
                        <a:rPr kumimoji="0" lang="tr-TR" sz="2000" b="0" i="0" u="none" strike="noStrike" kern="1200" cap="none" spc="0" normalizeH="0" baseline="0" noProof="0" dirty="0" smtClean="0">
                          <a:ln>
                            <a:noFill/>
                          </a:ln>
                          <a:solidFill>
                            <a:prstClr val="black"/>
                          </a:solidFill>
                          <a:effectLst/>
                          <a:uLnTx/>
                          <a:uFillTx/>
                          <a:latin typeface="Calibri" panose="020F0502020204030204"/>
                          <a:ea typeface="+mn-ea"/>
                          <a:cs typeface="+mn-cs"/>
                        </a:rPr>
                        <a:t> (0)</a:t>
                      </a:r>
                      <a:endParaRPr lang="en-US"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77549680"/>
                  </a:ext>
                </a:extLst>
              </a:tr>
              <a:tr h="509685">
                <a:tc>
                  <a:txBody>
                    <a:bodyPr/>
                    <a:lstStyle/>
                    <a:p>
                      <a:pPr algn="ctr" fontAlgn="t"/>
                      <a:r>
                        <a:rPr lang="tr-TR" sz="2000" dirty="0" err="1" smtClean="0">
                          <a:effectLst/>
                        </a:rPr>
                        <a:t>false</a:t>
                      </a:r>
                      <a:r>
                        <a:rPr lang="tr-TR" sz="2000" dirty="0" smtClean="0">
                          <a:effectLst/>
                        </a:rPr>
                        <a:t> (0)</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tr-TR" sz="2000" dirty="0" err="1" smtClean="0">
                          <a:effectLst/>
                        </a:rPr>
                        <a:t>true</a:t>
                      </a:r>
                      <a:r>
                        <a:rPr lang="tr-TR" sz="2000" dirty="0" smtClean="0">
                          <a:effectLst/>
                        </a:rPr>
                        <a:t> (1)</a:t>
                      </a:r>
                      <a:endParaRPr lang="en-US" sz="2000" dirty="0" smtClean="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smtClean="0">
                          <a:ln>
                            <a:noFill/>
                          </a:ln>
                          <a:solidFill>
                            <a:prstClr val="black"/>
                          </a:solidFill>
                          <a:effectLst/>
                          <a:uLnTx/>
                          <a:uFillTx/>
                          <a:latin typeface="Calibri" panose="020F0502020204030204"/>
                          <a:ea typeface="+mn-ea"/>
                          <a:cs typeface="+mn-cs"/>
                        </a:rPr>
                        <a:t>true (1)</a:t>
                      </a:r>
                      <a:endPar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7239690"/>
                  </a:ext>
                </a:extLst>
              </a:tr>
              <a:tr h="509685">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tr-TR" sz="2000" dirty="0" err="1" smtClean="0">
                          <a:effectLst/>
                        </a:rPr>
                        <a:t>true</a:t>
                      </a:r>
                      <a:r>
                        <a:rPr lang="tr-TR" sz="2000" dirty="0" smtClean="0">
                          <a:effectLst/>
                        </a:rPr>
                        <a:t> (1)</a:t>
                      </a:r>
                      <a:endParaRPr lang="en-US" sz="2000" dirty="0" smtClean="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tr-TR" sz="2000" dirty="0" err="1" smtClean="0">
                          <a:effectLst/>
                        </a:rPr>
                        <a:t>false</a:t>
                      </a:r>
                      <a:r>
                        <a:rPr lang="tr-TR" sz="2000" dirty="0" smtClean="0">
                          <a:effectLst/>
                        </a:rPr>
                        <a:t> (0)</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true</a:t>
                      </a:r>
                      <a:r>
                        <a:rPr kumimoji="0" lang="tr-TR" sz="2000" b="0" i="0" u="none" strike="noStrike" kern="1200" cap="none" spc="0" normalizeH="0" baseline="0" noProof="0" dirty="0" smtClean="0">
                          <a:ln>
                            <a:noFill/>
                          </a:ln>
                          <a:solidFill>
                            <a:prstClr val="black"/>
                          </a:solidFill>
                          <a:effectLst/>
                          <a:uLnTx/>
                          <a:uFillTx/>
                          <a:latin typeface="Calibri" panose="020F0502020204030204"/>
                          <a:ea typeface="+mn-ea"/>
                          <a:cs typeface="+mn-cs"/>
                        </a:rPr>
                        <a:t> (1)</a:t>
                      </a:r>
                      <a:endPar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08835623"/>
                  </a:ext>
                </a:extLst>
              </a:tr>
              <a:tr h="509685">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tr-TR" sz="2000" dirty="0" err="1" smtClean="0">
                          <a:effectLst/>
                        </a:rPr>
                        <a:t>true</a:t>
                      </a:r>
                      <a:r>
                        <a:rPr lang="tr-TR" sz="2000" dirty="0" smtClean="0">
                          <a:effectLst/>
                        </a:rPr>
                        <a:t> (1)</a:t>
                      </a:r>
                      <a:endParaRPr lang="en-US" sz="2000" dirty="0" smtClean="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smtClean="0">
                          <a:ln>
                            <a:noFill/>
                          </a:ln>
                          <a:solidFill>
                            <a:prstClr val="black"/>
                          </a:solidFill>
                          <a:effectLst/>
                          <a:uLnTx/>
                          <a:uFillTx/>
                          <a:latin typeface="Calibri" panose="020F0502020204030204"/>
                          <a:ea typeface="+mn-ea"/>
                          <a:cs typeface="+mn-cs"/>
                        </a:rPr>
                        <a:t>true (1)</a:t>
                      </a:r>
                      <a:endPar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true</a:t>
                      </a:r>
                      <a:r>
                        <a:rPr kumimoji="0" lang="tr-TR" sz="2000" b="0" i="0" u="none" strike="noStrike" kern="1200" cap="none" spc="0" normalizeH="0" baseline="0" noProof="0" dirty="0" smtClean="0">
                          <a:ln>
                            <a:noFill/>
                          </a:ln>
                          <a:solidFill>
                            <a:prstClr val="black"/>
                          </a:solidFill>
                          <a:effectLst/>
                          <a:uLnTx/>
                          <a:uFillTx/>
                          <a:latin typeface="Calibri" panose="020F0502020204030204"/>
                          <a:ea typeface="+mn-ea"/>
                          <a:cs typeface="+mn-cs"/>
                        </a:rPr>
                        <a:t> (1)</a:t>
                      </a:r>
                      <a:endPar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35734417"/>
                  </a:ext>
                </a:extLst>
              </a:tr>
            </a:tbl>
          </a:graphicData>
        </a:graphic>
      </p:graphicFrame>
      <p:sp>
        <p:nvSpPr>
          <p:cNvPr id="2" name="TextBox 1"/>
          <p:cNvSpPr txBox="1"/>
          <p:nvPr/>
        </p:nvSpPr>
        <p:spPr>
          <a:xfrm>
            <a:off x="922883" y="2501929"/>
            <a:ext cx="4114631" cy="954107"/>
          </a:xfrm>
          <a:prstGeom prst="rect">
            <a:avLst/>
          </a:prstGeom>
          <a:noFill/>
        </p:spPr>
        <p:txBody>
          <a:bodyPr wrap="square" rtlCol="0">
            <a:spAutoFit/>
          </a:bodyPr>
          <a:lstStyle/>
          <a:p>
            <a:pPr algn="ctr"/>
            <a:r>
              <a:rPr lang="tr-TR" sz="2800" b="1" dirty="0" smtClean="0"/>
              <a:t>AND (VE) İŞLEMİNİN DOĞRULUK TABLOSU</a:t>
            </a:r>
            <a:endParaRPr lang="tr-TR" sz="2800" b="1" dirty="0"/>
          </a:p>
        </p:txBody>
      </p:sp>
      <p:sp>
        <p:nvSpPr>
          <p:cNvPr id="7" name="TextBox 6"/>
          <p:cNvSpPr txBox="1"/>
          <p:nvPr/>
        </p:nvSpPr>
        <p:spPr>
          <a:xfrm>
            <a:off x="6557441" y="2424036"/>
            <a:ext cx="4114631" cy="954107"/>
          </a:xfrm>
          <a:prstGeom prst="rect">
            <a:avLst/>
          </a:prstGeom>
          <a:noFill/>
        </p:spPr>
        <p:txBody>
          <a:bodyPr wrap="square" rtlCol="0">
            <a:spAutoFit/>
          </a:bodyPr>
          <a:lstStyle/>
          <a:p>
            <a:pPr algn="ctr"/>
            <a:r>
              <a:rPr lang="tr-TR" sz="2800" b="1" dirty="0" smtClean="0"/>
              <a:t>OR (VEYA) İŞLEMİNİN DOĞRULUK TABLOSU</a:t>
            </a:r>
            <a:endParaRPr lang="tr-TR" sz="2800" b="1" dirty="0"/>
          </a:p>
        </p:txBody>
      </p:sp>
    </p:spTree>
    <p:extLst>
      <p:ext uri="{BB962C8B-B14F-4D97-AF65-F5344CB8AC3E}">
        <p14:creationId xmlns:p14="http://schemas.microsoft.com/office/powerpoint/2010/main" val="11474489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
        <p:nvSpPr>
          <p:cNvPr id="41" name="Metin kutusu 40"/>
          <p:cNvSpPr txBox="1"/>
          <p:nvPr/>
        </p:nvSpPr>
        <p:spPr>
          <a:xfrm>
            <a:off x="7453993" y="4035421"/>
            <a:ext cx="3913355" cy="1322565"/>
          </a:xfrm>
          <a:prstGeom prst="rect">
            <a:avLst/>
          </a:prstGeom>
          <a:noFill/>
        </p:spPr>
        <p:txBody>
          <a:bodyPr wrap="square" lIns="90575" tIns="45287" rIns="90575" bIns="45287" rtlCol="0">
            <a:spAutoFit/>
          </a:bodyPr>
          <a:lstStyle/>
          <a:p>
            <a:pPr algn="r"/>
            <a:r>
              <a:rPr lang="tr-TR" sz="4000" b="1" dirty="0" smtClean="0">
                <a:ea typeface="Segoe UI Historic" panose="020B0502040204020203" pitchFamily="34" charset="0"/>
                <a:cs typeface="Segoe UI Light" panose="020B0502040204020203" pitchFamily="34" charset="0"/>
              </a:rPr>
              <a:t>Bilgisayarlarda Bellek Yapıları</a:t>
            </a:r>
            <a:endParaRPr lang="tr-TR" sz="4000" b="1" dirty="0">
              <a:ea typeface="Segoe UI Historic" panose="020B0502040204020203" pitchFamily="34" charset="0"/>
              <a:cs typeface="Segoe UI Light" panose="020B0502040204020203" pitchFamily="34" charset="0"/>
            </a:endParaRPr>
          </a:p>
        </p:txBody>
      </p:sp>
      <p:grpSp>
        <p:nvGrpSpPr>
          <p:cNvPr id="46" name="Grup 45"/>
          <p:cNvGrpSpPr/>
          <p:nvPr/>
        </p:nvGrpSpPr>
        <p:grpSpPr>
          <a:xfrm>
            <a:off x="9699714" y="1942186"/>
            <a:ext cx="2160881" cy="2160881"/>
            <a:chOff x="1596446" y="0"/>
            <a:chExt cx="1414035" cy="1414035"/>
          </a:xfrm>
        </p:grpSpPr>
        <p:sp>
          <p:nvSpPr>
            <p:cNvPr id="47" name="Oval 46"/>
            <p:cNvSpPr/>
            <p:nvPr/>
          </p:nvSpPr>
          <p:spPr>
            <a:xfrm>
              <a:off x="1596446" y="0"/>
              <a:ext cx="1414035" cy="1414035"/>
            </a:xfrm>
            <a:prstGeom prst="ellipse">
              <a:avLst/>
            </a:prstGeom>
            <a:solidFill>
              <a:srgbClr val="349FB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8" name="Oval 4"/>
            <p:cNvSpPr/>
            <p:nvPr/>
          </p:nvSpPr>
          <p:spPr>
            <a:xfrm>
              <a:off x="1803527" y="207081"/>
              <a:ext cx="999873" cy="999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644525">
                <a:lnSpc>
                  <a:spcPct val="90000"/>
                </a:lnSpc>
                <a:spcBef>
                  <a:spcPct val="0"/>
                </a:spcBef>
                <a:spcAft>
                  <a:spcPct val="35000"/>
                </a:spcAft>
              </a:pPr>
              <a:r>
                <a:rPr lang="tr-TR" sz="4000" b="1" dirty="0"/>
                <a:t>Bölüm </a:t>
              </a:r>
              <a:r>
                <a:rPr lang="tr-TR" sz="6200" b="1" dirty="0"/>
                <a:t>5</a:t>
              </a:r>
              <a:endParaRPr lang="tr-TR" sz="6200" dirty="0"/>
            </a:p>
          </p:txBody>
        </p:sp>
      </p:grpSp>
    </p:spTree>
    <p:extLst>
      <p:ext uri="{BB962C8B-B14F-4D97-AF65-F5344CB8AC3E}">
        <p14:creationId xmlns:p14="http://schemas.microsoft.com/office/powerpoint/2010/main" val="30115929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3970318"/>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Bilgisayarlarda Veri Depolama Mantığı</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Sayı Sistemleri: Onluk, İkilik, Sekizlik, Onaltılık</a:t>
            </a:r>
            <a:endParaRPr lang="tr-TR" sz="2800" dirty="0"/>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İkilik Sistemde İşaretli/İşaretsiz Sayılar</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İkilik Sistemde </a:t>
            </a:r>
            <a:r>
              <a:rPr lang="tr-TR" sz="2800" dirty="0" err="1" smtClean="0"/>
              <a:t>Ondalıklı</a:t>
            </a:r>
            <a:r>
              <a:rPr lang="tr-TR" sz="2800" dirty="0" smtClean="0"/>
              <a:t> Sayılar</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C Programlama Dilinde Türetilmiş Değişken Türleri </a:t>
            </a:r>
          </a:p>
        </p:txBody>
      </p:sp>
      <p:sp>
        <p:nvSpPr>
          <p:cNvPr id="4" name="TextBox 3"/>
          <p:cNvSpPr txBox="1"/>
          <p:nvPr/>
        </p:nvSpPr>
        <p:spPr>
          <a:xfrm>
            <a:off x="661307" y="1053193"/>
            <a:ext cx="7147854" cy="707886"/>
          </a:xfrm>
          <a:prstGeom prst="rect">
            <a:avLst/>
          </a:prstGeom>
          <a:noFill/>
        </p:spPr>
        <p:txBody>
          <a:bodyPr wrap="none" rtlCol="0">
            <a:spAutoFit/>
          </a:bodyPr>
          <a:lstStyle/>
          <a:p>
            <a:r>
              <a:rPr lang="tr-TR" sz="4000" b="1" dirty="0" smtClean="0"/>
              <a:t>BÖLÜM 5: NELER ÖĞRENECEĞİZ?</a:t>
            </a:r>
            <a:endParaRPr lang="tr-TR" sz="4000" b="1" dirty="0"/>
          </a:p>
        </p:txBody>
      </p:sp>
    </p:spTree>
    <p:extLst>
      <p:ext uri="{BB962C8B-B14F-4D97-AF65-F5344CB8AC3E}">
        <p14:creationId xmlns:p14="http://schemas.microsoft.com/office/powerpoint/2010/main" val="3933735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741" y="983815"/>
            <a:ext cx="9797682" cy="707886"/>
          </a:xfrm>
          <a:prstGeom prst="rect">
            <a:avLst/>
          </a:prstGeom>
          <a:noFill/>
        </p:spPr>
        <p:txBody>
          <a:bodyPr wrap="none" rtlCol="0">
            <a:spAutoFit/>
          </a:bodyPr>
          <a:lstStyle/>
          <a:p>
            <a:r>
              <a:rPr lang="tr-TR" sz="4000" b="1" dirty="0" smtClean="0"/>
              <a:t>BİLGİSAYARLARDA VERİ DEPOLAMA MANTIĞI</a:t>
            </a:r>
            <a:endParaRPr lang="tr-TR" sz="4000" b="1" dirty="0"/>
          </a:p>
        </p:txBody>
      </p:sp>
      <p:graphicFrame>
        <p:nvGraphicFramePr>
          <p:cNvPr id="5" name="Table 4"/>
          <p:cNvGraphicFramePr>
            <a:graphicFrameLocks noGrp="1"/>
          </p:cNvGraphicFramePr>
          <p:nvPr>
            <p:extLst>
              <p:ext uri="{D42A27DB-BD31-4B8C-83A1-F6EECF244321}">
                <p14:modId xmlns:p14="http://schemas.microsoft.com/office/powerpoint/2010/main" val="2993694080"/>
              </p:ext>
            </p:extLst>
          </p:nvPr>
        </p:nvGraphicFramePr>
        <p:xfrm>
          <a:off x="309648" y="2058188"/>
          <a:ext cx="8128000" cy="846938"/>
        </p:xfrm>
        <a:graphic>
          <a:graphicData uri="http://schemas.openxmlformats.org/drawingml/2006/table">
            <a:tbl>
              <a:tblPr firstRow="1" bandRow="1">
                <a:tableStyleId>{073A0DAA-6AF3-43AB-8588-CEC1D06C72B9}</a:tableStyleId>
              </a:tblPr>
              <a:tblGrid>
                <a:gridCol w="1016000">
                  <a:extLst>
                    <a:ext uri="{9D8B030D-6E8A-4147-A177-3AD203B41FA5}">
                      <a16:colId xmlns:a16="http://schemas.microsoft.com/office/drawing/2014/main" val="256857147"/>
                    </a:ext>
                  </a:extLst>
                </a:gridCol>
                <a:gridCol w="1016000">
                  <a:extLst>
                    <a:ext uri="{9D8B030D-6E8A-4147-A177-3AD203B41FA5}">
                      <a16:colId xmlns:a16="http://schemas.microsoft.com/office/drawing/2014/main" val="3802859480"/>
                    </a:ext>
                  </a:extLst>
                </a:gridCol>
                <a:gridCol w="1016000">
                  <a:extLst>
                    <a:ext uri="{9D8B030D-6E8A-4147-A177-3AD203B41FA5}">
                      <a16:colId xmlns:a16="http://schemas.microsoft.com/office/drawing/2014/main" val="129256112"/>
                    </a:ext>
                  </a:extLst>
                </a:gridCol>
                <a:gridCol w="1016000">
                  <a:extLst>
                    <a:ext uri="{9D8B030D-6E8A-4147-A177-3AD203B41FA5}">
                      <a16:colId xmlns:a16="http://schemas.microsoft.com/office/drawing/2014/main" val="1447165083"/>
                    </a:ext>
                  </a:extLst>
                </a:gridCol>
                <a:gridCol w="1016000">
                  <a:extLst>
                    <a:ext uri="{9D8B030D-6E8A-4147-A177-3AD203B41FA5}">
                      <a16:colId xmlns:a16="http://schemas.microsoft.com/office/drawing/2014/main" val="2406288825"/>
                    </a:ext>
                  </a:extLst>
                </a:gridCol>
                <a:gridCol w="1016000">
                  <a:extLst>
                    <a:ext uri="{9D8B030D-6E8A-4147-A177-3AD203B41FA5}">
                      <a16:colId xmlns:a16="http://schemas.microsoft.com/office/drawing/2014/main" val="3744497216"/>
                    </a:ext>
                  </a:extLst>
                </a:gridCol>
                <a:gridCol w="1016000">
                  <a:extLst>
                    <a:ext uri="{9D8B030D-6E8A-4147-A177-3AD203B41FA5}">
                      <a16:colId xmlns:a16="http://schemas.microsoft.com/office/drawing/2014/main" val="238960397"/>
                    </a:ext>
                  </a:extLst>
                </a:gridCol>
                <a:gridCol w="1016000">
                  <a:extLst>
                    <a:ext uri="{9D8B030D-6E8A-4147-A177-3AD203B41FA5}">
                      <a16:colId xmlns:a16="http://schemas.microsoft.com/office/drawing/2014/main" val="4058919961"/>
                    </a:ext>
                  </a:extLst>
                </a:gridCol>
              </a:tblGrid>
              <a:tr h="846938">
                <a:tc>
                  <a:txBody>
                    <a:bodyPr/>
                    <a:lstStyle/>
                    <a:p>
                      <a:pPr algn="ctr"/>
                      <a:r>
                        <a:rPr lang="tr-TR" sz="3600" dirty="0" smtClean="0">
                          <a:solidFill>
                            <a:schemeClr val="tx1"/>
                          </a:solidFill>
                        </a:rPr>
                        <a:t>0/1</a:t>
                      </a:r>
                      <a:endParaRPr lang="tr-TR" sz="3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6398816"/>
                  </a:ext>
                </a:extLst>
              </a:tr>
            </a:tbl>
          </a:graphicData>
        </a:graphic>
      </p:graphicFrame>
      <p:sp>
        <p:nvSpPr>
          <p:cNvPr id="6" name="Right Brace 5"/>
          <p:cNvSpPr/>
          <p:nvPr/>
        </p:nvSpPr>
        <p:spPr>
          <a:xfrm rot="5400000">
            <a:off x="7788317" y="2769921"/>
            <a:ext cx="295275" cy="10033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 name="TextBox 6"/>
          <p:cNvSpPr txBox="1"/>
          <p:nvPr/>
        </p:nvSpPr>
        <p:spPr>
          <a:xfrm>
            <a:off x="6557835" y="3438318"/>
            <a:ext cx="2533194" cy="523220"/>
          </a:xfrm>
          <a:prstGeom prst="rect">
            <a:avLst/>
          </a:prstGeom>
          <a:noFill/>
        </p:spPr>
        <p:txBody>
          <a:bodyPr wrap="none" rtlCol="0">
            <a:spAutoFit/>
          </a:bodyPr>
          <a:lstStyle/>
          <a:p>
            <a:r>
              <a:rPr lang="tr-TR" sz="2800" dirty="0"/>
              <a:t>b</a:t>
            </a:r>
            <a:r>
              <a:rPr lang="tr-TR" sz="2800" dirty="0" smtClean="0"/>
              <a:t>it (</a:t>
            </a:r>
            <a:r>
              <a:rPr lang="tr-TR" sz="2800" b="1" dirty="0" err="1" smtClean="0"/>
              <a:t>b</a:t>
            </a:r>
            <a:r>
              <a:rPr lang="tr-TR" sz="2800" dirty="0" err="1" smtClean="0"/>
              <a:t>inary</a:t>
            </a:r>
            <a:r>
              <a:rPr lang="tr-TR" sz="2800" dirty="0" smtClean="0"/>
              <a:t> </a:t>
            </a:r>
            <a:r>
              <a:rPr lang="tr-TR" sz="2800" dirty="0" err="1" smtClean="0"/>
              <a:t>dig</a:t>
            </a:r>
            <a:r>
              <a:rPr lang="tr-TR" sz="2800" b="1" dirty="0" err="1" smtClean="0"/>
              <a:t>it</a:t>
            </a:r>
            <a:r>
              <a:rPr lang="tr-TR" sz="2800" dirty="0" smtClean="0"/>
              <a:t>)</a:t>
            </a:r>
            <a:endParaRPr lang="tr-TR" sz="2800" dirty="0"/>
          </a:p>
        </p:txBody>
      </p:sp>
      <p:sp>
        <p:nvSpPr>
          <p:cNvPr id="8" name="Right Brace 7"/>
          <p:cNvSpPr/>
          <p:nvPr/>
        </p:nvSpPr>
        <p:spPr>
          <a:xfrm rot="5400000">
            <a:off x="6304797" y="2646166"/>
            <a:ext cx="295275" cy="397042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9" name="TextBox 8"/>
          <p:cNvSpPr txBox="1"/>
          <p:nvPr/>
        </p:nvSpPr>
        <p:spPr>
          <a:xfrm>
            <a:off x="5905649" y="4890237"/>
            <a:ext cx="1093569" cy="523220"/>
          </a:xfrm>
          <a:prstGeom prst="rect">
            <a:avLst/>
          </a:prstGeom>
          <a:noFill/>
        </p:spPr>
        <p:txBody>
          <a:bodyPr wrap="none" rtlCol="0">
            <a:spAutoFit/>
          </a:bodyPr>
          <a:lstStyle/>
          <a:p>
            <a:r>
              <a:rPr lang="tr-TR" sz="2800" dirty="0" err="1" smtClean="0"/>
              <a:t>nibble</a:t>
            </a:r>
            <a:endParaRPr lang="tr-TR" sz="2800" dirty="0"/>
          </a:p>
        </p:txBody>
      </p:sp>
      <p:sp>
        <p:nvSpPr>
          <p:cNvPr id="10" name="TextBox 9"/>
          <p:cNvSpPr txBox="1"/>
          <p:nvPr/>
        </p:nvSpPr>
        <p:spPr>
          <a:xfrm>
            <a:off x="3929965" y="5812580"/>
            <a:ext cx="830035" cy="523220"/>
          </a:xfrm>
          <a:prstGeom prst="rect">
            <a:avLst/>
          </a:prstGeom>
          <a:noFill/>
        </p:spPr>
        <p:txBody>
          <a:bodyPr wrap="none" rtlCol="0">
            <a:spAutoFit/>
          </a:bodyPr>
          <a:lstStyle/>
          <a:p>
            <a:r>
              <a:rPr lang="tr-TR" sz="2800" dirty="0" err="1" smtClean="0"/>
              <a:t>byte</a:t>
            </a:r>
            <a:endParaRPr lang="tr-TR" sz="2800" dirty="0"/>
          </a:p>
        </p:txBody>
      </p:sp>
      <p:sp>
        <p:nvSpPr>
          <p:cNvPr id="11" name="Right Brace 10"/>
          <p:cNvSpPr/>
          <p:nvPr/>
        </p:nvSpPr>
        <p:spPr>
          <a:xfrm rot="5400000">
            <a:off x="4277561" y="1632376"/>
            <a:ext cx="295275" cy="802489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2" name="TextBox 11"/>
          <p:cNvSpPr txBox="1"/>
          <p:nvPr/>
        </p:nvSpPr>
        <p:spPr>
          <a:xfrm>
            <a:off x="9091029" y="3285524"/>
            <a:ext cx="2638425" cy="954107"/>
          </a:xfrm>
          <a:prstGeom prst="rect">
            <a:avLst/>
          </a:prstGeom>
          <a:noFill/>
        </p:spPr>
        <p:txBody>
          <a:bodyPr wrap="square" rtlCol="0">
            <a:spAutoFit/>
          </a:bodyPr>
          <a:lstStyle/>
          <a:p>
            <a:pPr algn="ctr"/>
            <a:r>
              <a:rPr lang="tr-TR" sz="2800" dirty="0" smtClean="0">
                <a:solidFill>
                  <a:srgbClr val="00B050"/>
                </a:solidFill>
              </a:rPr>
              <a:t>0 </a:t>
            </a:r>
            <a:r>
              <a:rPr lang="tr-TR" sz="2800" dirty="0">
                <a:solidFill>
                  <a:srgbClr val="00B050"/>
                </a:solidFill>
              </a:rPr>
              <a:t>veya </a:t>
            </a:r>
            <a:r>
              <a:rPr lang="tr-TR" sz="2800" dirty="0" smtClean="0">
                <a:solidFill>
                  <a:srgbClr val="00B050"/>
                </a:solidFill>
              </a:rPr>
              <a:t>1:</a:t>
            </a:r>
            <a:endParaRPr lang="tr-TR" sz="2800" dirty="0">
              <a:solidFill>
                <a:srgbClr val="00B050"/>
              </a:solidFill>
            </a:endParaRPr>
          </a:p>
          <a:p>
            <a:pPr algn="ctr"/>
            <a:r>
              <a:rPr lang="tr-TR" sz="2800" dirty="0" smtClean="0">
                <a:solidFill>
                  <a:srgbClr val="00B050"/>
                </a:solidFill>
              </a:rPr>
              <a:t>2 farklı değer</a:t>
            </a:r>
          </a:p>
        </p:txBody>
      </p:sp>
      <p:sp>
        <p:nvSpPr>
          <p:cNvPr id="13" name="TextBox 12"/>
          <p:cNvSpPr txBox="1"/>
          <p:nvPr/>
        </p:nvSpPr>
        <p:spPr>
          <a:xfrm>
            <a:off x="8885321" y="4302283"/>
            <a:ext cx="3114675" cy="954107"/>
          </a:xfrm>
          <a:prstGeom prst="rect">
            <a:avLst/>
          </a:prstGeom>
          <a:noFill/>
        </p:spPr>
        <p:txBody>
          <a:bodyPr wrap="square" rtlCol="0">
            <a:spAutoFit/>
          </a:bodyPr>
          <a:lstStyle/>
          <a:p>
            <a:pPr algn="ctr"/>
            <a:r>
              <a:rPr lang="tr-TR" sz="2800" dirty="0" smtClean="0">
                <a:solidFill>
                  <a:srgbClr val="00B050"/>
                </a:solidFill>
              </a:rPr>
              <a:t>0000 ila 1111:</a:t>
            </a:r>
            <a:endParaRPr lang="tr-TR" sz="2800" dirty="0">
              <a:solidFill>
                <a:srgbClr val="00B050"/>
              </a:solidFill>
            </a:endParaRPr>
          </a:p>
          <a:p>
            <a:pPr algn="ctr"/>
            <a:r>
              <a:rPr lang="tr-TR" sz="2800" dirty="0" smtClean="0">
                <a:solidFill>
                  <a:srgbClr val="00B050"/>
                </a:solidFill>
              </a:rPr>
              <a:t>2</a:t>
            </a:r>
            <a:r>
              <a:rPr lang="tr-TR" sz="2800" baseline="30000" dirty="0" smtClean="0">
                <a:solidFill>
                  <a:srgbClr val="00B050"/>
                </a:solidFill>
              </a:rPr>
              <a:t>4</a:t>
            </a:r>
            <a:r>
              <a:rPr lang="tr-TR" sz="2800" dirty="0" smtClean="0">
                <a:solidFill>
                  <a:srgbClr val="00B050"/>
                </a:solidFill>
              </a:rPr>
              <a:t>=16 farklı değer</a:t>
            </a:r>
          </a:p>
        </p:txBody>
      </p:sp>
      <p:sp>
        <p:nvSpPr>
          <p:cNvPr id="14" name="TextBox 13"/>
          <p:cNvSpPr txBox="1"/>
          <p:nvPr/>
        </p:nvSpPr>
        <p:spPr>
          <a:xfrm>
            <a:off x="8437646" y="5381693"/>
            <a:ext cx="3754353" cy="954107"/>
          </a:xfrm>
          <a:prstGeom prst="rect">
            <a:avLst/>
          </a:prstGeom>
          <a:noFill/>
        </p:spPr>
        <p:txBody>
          <a:bodyPr wrap="square" rtlCol="0">
            <a:spAutoFit/>
          </a:bodyPr>
          <a:lstStyle/>
          <a:p>
            <a:pPr algn="ctr"/>
            <a:r>
              <a:rPr lang="tr-TR" sz="2800" dirty="0" smtClean="0">
                <a:solidFill>
                  <a:srgbClr val="00B050"/>
                </a:solidFill>
              </a:rPr>
              <a:t>00000000 ila 11111111:</a:t>
            </a:r>
            <a:endParaRPr lang="tr-TR" sz="2800" dirty="0">
              <a:solidFill>
                <a:srgbClr val="00B050"/>
              </a:solidFill>
            </a:endParaRPr>
          </a:p>
          <a:p>
            <a:pPr algn="ctr"/>
            <a:r>
              <a:rPr lang="tr-TR" sz="2800" dirty="0" smtClean="0">
                <a:solidFill>
                  <a:srgbClr val="00B050"/>
                </a:solidFill>
              </a:rPr>
              <a:t>2</a:t>
            </a:r>
            <a:r>
              <a:rPr lang="tr-TR" sz="2800" baseline="30000" dirty="0" smtClean="0">
                <a:solidFill>
                  <a:srgbClr val="00B050"/>
                </a:solidFill>
              </a:rPr>
              <a:t>8</a:t>
            </a:r>
            <a:r>
              <a:rPr lang="tr-TR" sz="2800" dirty="0" smtClean="0">
                <a:solidFill>
                  <a:srgbClr val="00B050"/>
                </a:solidFill>
              </a:rPr>
              <a:t>=256 farklı değer</a:t>
            </a:r>
          </a:p>
        </p:txBody>
      </p:sp>
    </p:spTree>
    <p:extLst>
      <p:ext uri="{BB962C8B-B14F-4D97-AF65-F5344CB8AC3E}">
        <p14:creationId xmlns:p14="http://schemas.microsoft.com/office/powerpoint/2010/main" val="829905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30"/>
          <p:cNvSpPr>
            <a:spLocks/>
          </p:cNvSpPr>
          <p:nvPr/>
        </p:nvSpPr>
        <p:spPr bwMode="auto">
          <a:xfrm>
            <a:off x="393171" y="383584"/>
            <a:ext cx="80202" cy="84423"/>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a:extLst/>
        </p:spPr>
        <p:txBody>
          <a:bodyPr vert="horz" wrap="square" lIns="45717" tIns="22859" rIns="45717" bIns="22859" numCol="1" anchor="t" anchorCtr="0" compatLnSpc="1">
            <a:prstTxWarp prst="textNoShape">
              <a:avLst/>
            </a:prstTxWarp>
          </a:bodyPr>
          <a:lstStyle/>
          <a:p>
            <a:endParaRPr lang="tr-TR" sz="900"/>
          </a:p>
        </p:txBody>
      </p:sp>
      <p:sp>
        <p:nvSpPr>
          <p:cNvPr id="13" name="Freeform 31"/>
          <p:cNvSpPr>
            <a:spLocks/>
          </p:cNvSpPr>
          <p:nvPr/>
        </p:nvSpPr>
        <p:spPr bwMode="auto">
          <a:xfrm>
            <a:off x="396789" y="269612"/>
            <a:ext cx="25930" cy="123620"/>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a:extLst/>
        </p:spPr>
        <p:txBody>
          <a:bodyPr vert="horz" wrap="square" lIns="45717" tIns="22859" rIns="45717" bIns="22859" numCol="1" anchor="t" anchorCtr="0" compatLnSpc="1">
            <a:prstTxWarp prst="textNoShape">
              <a:avLst/>
            </a:prstTxWarp>
          </a:bodyPr>
          <a:lstStyle/>
          <a:p>
            <a:endParaRPr lang="tr-TR" sz="900"/>
          </a:p>
        </p:txBody>
      </p:sp>
      <p:sp>
        <p:nvSpPr>
          <p:cNvPr id="14" name="Freeform 32"/>
          <p:cNvSpPr>
            <a:spLocks/>
          </p:cNvSpPr>
          <p:nvPr/>
        </p:nvSpPr>
        <p:spPr bwMode="auto">
          <a:xfrm>
            <a:off x="282818" y="197853"/>
            <a:ext cx="25930" cy="25990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a:extLst/>
        </p:spPr>
        <p:txBody>
          <a:bodyPr vert="horz" wrap="square" lIns="45717" tIns="22859" rIns="45717" bIns="22859" numCol="1" anchor="t" anchorCtr="0" compatLnSpc="1">
            <a:prstTxWarp prst="textNoShape">
              <a:avLst/>
            </a:prstTxWarp>
          </a:bodyPr>
          <a:lstStyle/>
          <a:p>
            <a:endParaRPr lang="tr-TR" sz="900"/>
          </a:p>
        </p:txBody>
      </p:sp>
      <p:sp>
        <p:nvSpPr>
          <p:cNvPr id="15" name="Freeform 33"/>
          <p:cNvSpPr>
            <a:spLocks/>
          </p:cNvSpPr>
          <p:nvPr/>
        </p:nvSpPr>
        <p:spPr bwMode="auto">
          <a:xfrm>
            <a:off x="319602" y="228607"/>
            <a:ext cx="25930" cy="354577"/>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a:extLst/>
        </p:spPr>
        <p:txBody>
          <a:bodyPr vert="horz" wrap="square" lIns="45717" tIns="22859" rIns="45717" bIns="22859" numCol="1" anchor="t" anchorCtr="0" compatLnSpc="1">
            <a:prstTxWarp prst="textNoShape">
              <a:avLst/>
            </a:prstTxWarp>
          </a:bodyPr>
          <a:lstStyle/>
          <a:p>
            <a:endParaRPr lang="tr-TR" sz="900"/>
          </a:p>
        </p:txBody>
      </p:sp>
      <p:sp>
        <p:nvSpPr>
          <p:cNvPr id="16" name="Freeform 34"/>
          <p:cNvSpPr>
            <a:spLocks/>
          </p:cNvSpPr>
          <p:nvPr/>
        </p:nvSpPr>
        <p:spPr bwMode="auto">
          <a:xfrm>
            <a:off x="358196" y="268406"/>
            <a:ext cx="25930" cy="34070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a:extLst/>
        </p:spPr>
        <p:txBody>
          <a:bodyPr vert="horz" wrap="square" lIns="45717" tIns="22859" rIns="45717" bIns="22859" numCol="1" anchor="t" anchorCtr="0" compatLnSpc="1">
            <a:prstTxWarp prst="textNoShape">
              <a:avLst/>
            </a:prstTxWarp>
          </a:bodyPr>
          <a:lstStyle/>
          <a:p>
            <a:endParaRPr lang="tr-TR" sz="900"/>
          </a:p>
        </p:txBody>
      </p:sp>
      <p:sp>
        <p:nvSpPr>
          <p:cNvPr id="17" name="Freeform 35"/>
          <p:cNvSpPr>
            <a:spLocks/>
          </p:cNvSpPr>
          <p:nvPr/>
        </p:nvSpPr>
        <p:spPr bwMode="auto">
          <a:xfrm>
            <a:off x="397995" y="443283"/>
            <a:ext cx="110353" cy="17306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a:extLst/>
        </p:spPr>
        <p:txBody>
          <a:bodyPr vert="horz" wrap="square" lIns="45717" tIns="22859" rIns="45717" bIns="22859" numCol="1" anchor="t" anchorCtr="0" compatLnSpc="1">
            <a:prstTxWarp prst="textNoShape">
              <a:avLst/>
            </a:prstTxWarp>
          </a:bodyPr>
          <a:lstStyle/>
          <a:p>
            <a:endParaRPr lang="tr-TR" sz="900"/>
          </a:p>
        </p:txBody>
      </p:sp>
      <p:sp>
        <p:nvSpPr>
          <p:cNvPr id="18" name="Freeform 36"/>
          <p:cNvSpPr>
            <a:spLocks noEditPoints="1"/>
          </p:cNvSpPr>
          <p:nvPr/>
        </p:nvSpPr>
        <p:spPr bwMode="auto">
          <a:xfrm>
            <a:off x="565033" y="281070"/>
            <a:ext cx="171258" cy="194173"/>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a:extLst/>
        </p:spPr>
        <p:txBody>
          <a:bodyPr vert="horz" wrap="square" lIns="45717" tIns="22859" rIns="45717" bIns="22859" numCol="1" anchor="t" anchorCtr="0" compatLnSpc="1">
            <a:prstTxWarp prst="textNoShape">
              <a:avLst/>
            </a:prstTxWarp>
          </a:bodyPr>
          <a:lstStyle/>
          <a:p>
            <a:endParaRPr lang="tr-TR" sz="900"/>
          </a:p>
        </p:txBody>
      </p:sp>
      <p:sp>
        <p:nvSpPr>
          <p:cNvPr id="19" name="Freeform 37"/>
          <p:cNvSpPr>
            <a:spLocks/>
          </p:cNvSpPr>
          <p:nvPr/>
        </p:nvSpPr>
        <p:spPr bwMode="auto">
          <a:xfrm>
            <a:off x="747748" y="281070"/>
            <a:ext cx="167038" cy="194173"/>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a:extLst/>
        </p:spPr>
        <p:txBody>
          <a:bodyPr vert="horz" wrap="square" lIns="45717" tIns="22859" rIns="45717" bIns="22859" numCol="1" anchor="t" anchorCtr="0" compatLnSpc="1">
            <a:prstTxWarp prst="textNoShape">
              <a:avLst/>
            </a:prstTxWarp>
          </a:bodyPr>
          <a:lstStyle/>
          <a:p>
            <a:endParaRPr lang="tr-TR" sz="900"/>
          </a:p>
        </p:txBody>
      </p:sp>
      <p:sp>
        <p:nvSpPr>
          <p:cNvPr id="20" name="Freeform 38"/>
          <p:cNvSpPr>
            <a:spLocks/>
          </p:cNvSpPr>
          <p:nvPr/>
        </p:nvSpPr>
        <p:spPr bwMode="auto">
          <a:xfrm>
            <a:off x="934685" y="281070"/>
            <a:ext cx="167038" cy="194173"/>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a:extLst/>
        </p:spPr>
        <p:txBody>
          <a:bodyPr vert="horz" wrap="square" lIns="45717" tIns="22859" rIns="45717" bIns="22859" numCol="1" anchor="t" anchorCtr="0" compatLnSpc="1">
            <a:prstTxWarp prst="textNoShape">
              <a:avLst/>
            </a:prstTxWarp>
          </a:bodyPr>
          <a:lstStyle/>
          <a:p>
            <a:endParaRPr lang="tr-TR" sz="900"/>
          </a:p>
        </p:txBody>
      </p:sp>
      <p:sp>
        <p:nvSpPr>
          <p:cNvPr id="21" name="Freeform 39"/>
          <p:cNvSpPr>
            <a:spLocks noEditPoints="1"/>
          </p:cNvSpPr>
          <p:nvPr/>
        </p:nvSpPr>
        <p:spPr bwMode="auto">
          <a:xfrm>
            <a:off x="559002" y="503585"/>
            <a:ext cx="118796" cy="11035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a:extLst/>
        </p:spPr>
        <p:txBody>
          <a:bodyPr vert="horz" wrap="square" lIns="45717" tIns="22859" rIns="45717" bIns="22859" numCol="1" anchor="t" anchorCtr="0" compatLnSpc="1">
            <a:prstTxWarp prst="textNoShape">
              <a:avLst/>
            </a:prstTxWarp>
          </a:bodyPr>
          <a:lstStyle/>
          <a:p>
            <a:endParaRPr lang="tr-TR" sz="900"/>
          </a:p>
        </p:txBody>
      </p:sp>
      <p:sp>
        <p:nvSpPr>
          <p:cNvPr id="22" name="Freeform 40"/>
          <p:cNvSpPr>
            <a:spLocks/>
          </p:cNvSpPr>
          <p:nvPr/>
        </p:nvSpPr>
        <p:spPr bwMode="auto">
          <a:xfrm>
            <a:off x="684431" y="503585"/>
            <a:ext cx="95278" cy="11035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a:extLst/>
        </p:spPr>
        <p:txBody>
          <a:bodyPr vert="horz" wrap="square" lIns="45717" tIns="22859" rIns="45717" bIns="22859" numCol="1" anchor="t" anchorCtr="0" compatLnSpc="1">
            <a:prstTxWarp prst="textNoShape">
              <a:avLst/>
            </a:prstTxWarp>
          </a:bodyPr>
          <a:lstStyle/>
          <a:p>
            <a:endParaRPr lang="tr-TR" sz="900"/>
          </a:p>
        </p:txBody>
      </p:sp>
      <p:sp>
        <p:nvSpPr>
          <p:cNvPr id="23" name="Freeform 41"/>
          <p:cNvSpPr>
            <a:spLocks noEditPoints="1"/>
          </p:cNvSpPr>
          <p:nvPr/>
        </p:nvSpPr>
        <p:spPr bwMode="auto">
          <a:xfrm>
            <a:off x="772472" y="503585"/>
            <a:ext cx="118796" cy="11035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a:extLst/>
        </p:spPr>
        <p:txBody>
          <a:bodyPr vert="horz" wrap="square" lIns="45717" tIns="22859" rIns="45717" bIns="22859" numCol="1" anchor="t" anchorCtr="0" compatLnSpc="1">
            <a:prstTxWarp prst="textNoShape">
              <a:avLst/>
            </a:prstTxWarp>
          </a:bodyPr>
          <a:lstStyle/>
          <a:p>
            <a:endParaRPr lang="tr-TR" sz="900"/>
          </a:p>
        </p:txBody>
      </p:sp>
      <p:sp>
        <p:nvSpPr>
          <p:cNvPr id="24" name="Freeform 42"/>
          <p:cNvSpPr>
            <a:spLocks noEditPoints="1"/>
          </p:cNvSpPr>
          <p:nvPr/>
        </p:nvSpPr>
        <p:spPr bwMode="auto">
          <a:xfrm>
            <a:off x="899710" y="503585"/>
            <a:ext cx="101911" cy="11035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a:extLst/>
        </p:spPr>
        <p:txBody>
          <a:bodyPr vert="horz" wrap="square" lIns="45717" tIns="22859" rIns="45717" bIns="22859" numCol="1" anchor="t" anchorCtr="0" compatLnSpc="1">
            <a:prstTxWarp prst="textNoShape">
              <a:avLst/>
            </a:prstTxWarp>
          </a:bodyPr>
          <a:lstStyle/>
          <a:p>
            <a:endParaRPr lang="tr-TR" sz="900"/>
          </a:p>
        </p:txBody>
      </p:sp>
      <p:sp>
        <p:nvSpPr>
          <p:cNvPr id="25" name="Freeform 43"/>
          <p:cNvSpPr>
            <a:spLocks/>
          </p:cNvSpPr>
          <p:nvPr/>
        </p:nvSpPr>
        <p:spPr bwMode="auto">
          <a:xfrm>
            <a:off x="1010063" y="503585"/>
            <a:ext cx="91660" cy="11035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a:extLst/>
        </p:spPr>
        <p:txBody>
          <a:bodyPr vert="horz" wrap="square" lIns="45717" tIns="22859" rIns="45717" bIns="22859" numCol="1" anchor="t" anchorCtr="0" compatLnSpc="1">
            <a:prstTxWarp prst="textNoShape">
              <a:avLst/>
            </a:prstTxWarp>
          </a:bodyPr>
          <a:lstStyle/>
          <a:p>
            <a:endParaRPr lang="tr-TR" sz="900"/>
          </a:p>
        </p:txBody>
      </p:sp>
      <p:sp>
        <p:nvSpPr>
          <p:cNvPr id="26" name="Freeform 44"/>
          <p:cNvSpPr>
            <a:spLocks/>
          </p:cNvSpPr>
          <p:nvPr/>
        </p:nvSpPr>
        <p:spPr bwMode="auto">
          <a:xfrm>
            <a:off x="1121622" y="503585"/>
            <a:ext cx="124223" cy="11035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a:extLst/>
        </p:spPr>
        <p:txBody>
          <a:bodyPr vert="horz" wrap="square" lIns="45717" tIns="22859" rIns="45717" bIns="22859" numCol="1" anchor="t" anchorCtr="0" compatLnSpc="1">
            <a:prstTxWarp prst="textNoShape">
              <a:avLst/>
            </a:prstTxWarp>
          </a:bodyPr>
          <a:lstStyle/>
          <a:p>
            <a:endParaRPr lang="tr-TR" sz="900"/>
          </a:p>
        </p:txBody>
      </p:sp>
      <p:sp>
        <p:nvSpPr>
          <p:cNvPr id="27" name="Freeform 45"/>
          <p:cNvSpPr>
            <a:spLocks noEditPoints="1"/>
          </p:cNvSpPr>
          <p:nvPr/>
        </p:nvSpPr>
        <p:spPr bwMode="auto">
          <a:xfrm>
            <a:off x="1268157" y="468007"/>
            <a:ext cx="24724" cy="145931"/>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a:extLst/>
        </p:spPr>
        <p:txBody>
          <a:bodyPr vert="horz" wrap="square" lIns="45717" tIns="22859" rIns="45717" bIns="22859" numCol="1" anchor="t" anchorCtr="0" compatLnSpc="1">
            <a:prstTxWarp prst="textNoShape">
              <a:avLst/>
            </a:prstTxWarp>
          </a:bodyPr>
          <a:lstStyle/>
          <a:p>
            <a:endParaRPr lang="tr-TR" sz="900"/>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5029200" y="989853"/>
            <a:ext cx="5760003" cy="670101"/>
          </a:xfrm>
        </p:spPr>
        <p:txBody>
          <a:bodyPr>
            <a:noAutofit/>
          </a:bodyPr>
          <a:lstStyle/>
          <a:p>
            <a:r>
              <a:rPr lang="tr-TR" sz="4000" b="1" dirty="0" smtClean="0">
                <a:solidFill>
                  <a:schemeClr val="tx1">
                    <a:lumMod val="65000"/>
                    <a:lumOff val="35000"/>
                  </a:schemeClr>
                </a:solidFill>
                <a:latin typeface="+mn-lt"/>
              </a:rPr>
              <a:t>C++ Programlama Dili Eğitimi Nedir</a:t>
            </a:r>
            <a:r>
              <a:rPr lang="tr-TR" sz="4000" b="1" dirty="0">
                <a:solidFill>
                  <a:schemeClr val="tx1">
                    <a:lumMod val="65000"/>
                    <a:lumOff val="35000"/>
                  </a:schemeClr>
                </a:solidFill>
                <a:latin typeface="+mn-lt"/>
              </a:rPr>
              <a:t>?</a:t>
            </a:r>
            <a:endParaRPr lang="en-US" sz="4000" b="1" dirty="0">
              <a:solidFill>
                <a:schemeClr val="tx1">
                  <a:lumMod val="65000"/>
                  <a:lumOff val="35000"/>
                </a:schemeClr>
              </a:solidFill>
              <a:latin typeface="+mn-lt"/>
            </a:endParaRPr>
          </a:p>
        </p:txBody>
      </p:sp>
      <p:pic>
        <p:nvPicPr>
          <p:cNvPr id="2050" name="Picture 2" descr="32,398 Curious Illustrations &amp; Clip Art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408" y="1659954"/>
            <a:ext cx="5000040" cy="3799170"/>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4865914" y="1893493"/>
            <a:ext cx="6979722" cy="3970318"/>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Algoritma ve Veri Yapıları </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C </a:t>
            </a:r>
            <a:r>
              <a:rPr lang="tr-TR" sz="2800" dirty="0" smtClean="0"/>
              <a:t>ve C++ Programlama Dilleri </a:t>
            </a:r>
            <a:r>
              <a:rPr lang="tr-TR" sz="2800" dirty="0" smtClean="0"/>
              <a:t>Sözdizimi</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Temel ve Orta Düzey </a:t>
            </a:r>
            <a:r>
              <a:rPr lang="tr-TR" sz="2800" dirty="0" smtClean="0"/>
              <a:t>C/C++ </a:t>
            </a:r>
            <a:r>
              <a:rPr lang="tr-TR" sz="2800" dirty="0" smtClean="0"/>
              <a:t>Programlama Yetenekleri Kazanmaya Yönelik Bol Uygulama</a:t>
            </a:r>
          </a:p>
          <a:p>
            <a:endParaRPr lang="tr-TR" sz="2800" dirty="0"/>
          </a:p>
          <a:p>
            <a:r>
              <a:rPr lang="tr-TR" sz="2800" dirty="0" smtClean="0"/>
              <a:t>İçeren </a:t>
            </a:r>
            <a:r>
              <a:rPr lang="tr-TR" sz="2800" dirty="0"/>
              <a:t>B</a:t>
            </a:r>
            <a:r>
              <a:rPr lang="tr-TR" sz="2800" dirty="0" smtClean="0"/>
              <a:t>ir Süreç</a:t>
            </a:r>
          </a:p>
          <a:p>
            <a:pPr marL="285750" indent="-285750">
              <a:buFont typeface="Arial" panose="020B0604020202020204" pitchFamily="34" charset="0"/>
              <a:buChar char="•"/>
            </a:pPr>
            <a:endParaRPr lang="tr-TR" sz="2800" dirty="0" smtClean="0"/>
          </a:p>
        </p:txBody>
      </p:sp>
    </p:spTree>
    <p:extLst>
      <p:ext uri="{BB962C8B-B14F-4D97-AF65-F5344CB8AC3E}">
        <p14:creationId xmlns:p14="http://schemas.microsoft.com/office/powerpoint/2010/main" val="4595464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741" y="983815"/>
            <a:ext cx="9797682" cy="707886"/>
          </a:xfrm>
          <a:prstGeom prst="rect">
            <a:avLst/>
          </a:prstGeom>
          <a:noFill/>
        </p:spPr>
        <p:txBody>
          <a:bodyPr wrap="none" rtlCol="0">
            <a:spAutoFit/>
          </a:bodyPr>
          <a:lstStyle/>
          <a:p>
            <a:r>
              <a:rPr lang="tr-TR" sz="4000" b="1" dirty="0" smtClean="0"/>
              <a:t>BİLGİSAYARLARDA VERİ DEPOLAMA MANTIĞI</a:t>
            </a:r>
            <a:endParaRPr lang="tr-TR" sz="4000" b="1" dirty="0"/>
          </a:p>
        </p:txBody>
      </p:sp>
      <p:graphicFrame>
        <p:nvGraphicFramePr>
          <p:cNvPr id="5" name="Table 4"/>
          <p:cNvGraphicFramePr>
            <a:graphicFrameLocks noGrp="1"/>
          </p:cNvGraphicFramePr>
          <p:nvPr>
            <p:extLst>
              <p:ext uri="{D42A27DB-BD31-4B8C-83A1-F6EECF244321}">
                <p14:modId xmlns:p14="http://schemas.microsoft.com/office/powerpoint/2010/main" val="1962948027"/>
              </p:ext>
            </p:extLst>
          </p:nvPr>
        </p:nvGraphicFramePr>
        <p:xfrm>
          <a:off x="309648" y="2058188"/>
          <a:ext cx="8128000" cy="846938"/>
        </p:xfrm>
        <a:graphic>
          <a:graphicData uri="http://schemas.openxmlformats.org/drawingml/2006/table">
            <a:tbl>
              <a:tblPr firstRow="1" bandRow="1">
                <a:tableStyleId>{073A0DAA-6AF3-43AB-8588-CEC1D06C72B9}</a:tableStyleId>
              </a:tblPr>
              <a:tblGrid>
                <a:gridCol w="1016000">
                  <a:extLst>
                    <a:ext uri="{9D8B030D-6E8A-4147-A177-3AD203B41FA5}">
                      <a16:colId xmlns:a16="http://schemas.microsoft.com/office/drawing/2014/main" val="256857147"/>
                    </a:ext>
                  </a:extLst>
                </a:gridCol>
                <a:gridCol w="1016000">
                  <a:extLst>
                    <a:ext uri="{9D8B030D-6E8A-4147-A177-3AD203B41FA5}">
                      <a16:colId xmlns:a16="http://schemas.microsoft.com/office/drawing/2014/main" val="3802859480"/>
                    </a:ext>
                  </a:extLst>
                </a:gridCol>
                <a:gridCol w="1016000">
                  <a:extLst>
                    <a:ext uri="{9D8B030D-6E8A-4147-A177-3AD203B41FA5}">
                      <a16:colId xmlns:a16="http://schemas.microsoft.com/office/drawing/2014/main" val="129256112"/>
                    </a:ext>
                  </a:extLst>
                </a:gridCol>
                <a:gridCol w="1016000">
                  <a:extLst>
                    <a:ext uri="{9D8B030D-6E8A-4147-A177-3AD203B41FA5}">
                      <a16:colId xmlns:a16="http://schemas.microsoft.com/office/drawing/2014/main" val="1447165083"/>
                    </a:ext>
                  </a:extLst>
                </a:gridCol>
                <a:gridCol w="1016000">
                  <a:extLst>
                    <a:ext uri="{9D8B030D-6E8A-4147-A177-3AD203B41FA5}">
                      <a16:colId xmlns:a16="http://schemas.microsoft.com/office/drawing/2014/main" val="2406288825"/>
                    </a:ext>
                  </a:extLst>
                </a:gridCol>
                <a:gridCol w="1016000">
                  <a:extLst>
                    <a:ext uri="{9D8B030D-6E8A-4147-A177-3AD203B41FA5}">
                      <a16:colId xmlns:a16="http://schemas.microsoft.com/office/drawing/2014/main" val="3744497216"/>
                    </a:ext>
                  </a:extLst>
                </a:gridCol>
                <a:gridCol w="1016000">
                  <a:extLst>
                    <a:ext uri="{9D8B030D-6E8A-4147-A177-3AD203B41FA5}">
                      <a16:colId xmlns:a16="http://schemas.microsoft.com/office/drawing/2014/main" val="238960397"/>
                    </a:ext>
                  </a:extLst>
                </a:gridCol>
                <a:gridCol w="1016000">
                  <a:extLst>
                    <a:ext uri="{9D8B030D-6E8A-4147-A177-3AD203B41FA5}">
                      <a16:colId xmlns:a16="http://schemas.microsoft.com/office/drawing/2014/main" val="4058919961"/>
                    </a:ext>
                  </a:extLst>
                </a:gridCol>
              </a:tblGrid>
              <a:tr h="846938">
                <a:tc>
                  <a:txBody>
                    <a:bodyPr/>
                    <a:lstStyle/>
                    <a:p>
                      <a:pPr algn="ctr"/>
                      <a:r>
                        <a:rPr lang="tr-TR" sz="3600" dirty="0" smtClean="0">
                          <a:solidFill>
                            <a:schemeClr val="tx1"/>
                          </a:solidFill>
                        </a:rPr>
                        <a:t>0</a:t>
                      </a:r>
                      <a:endParaRPr lang="tr-TR" sz="3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6398816"/>
                  </a:ext>
                </a:extLst>
              </a:tr>
            </a:tbl>
          </a:graphicData>
        </a:graphic>
      </p:graphicFrame>
      <p:sp>
        <p:nvSpPr>
          <p:cNvPr id="6" name="Right Brace 5"/>
          <p:cNvSpPr/>
          <p:nvPr/>
        </p:nvSpPr>
        <p:spPr>
          <a:xfrm rot="5400000">
            <a:off x="7788317" y="2607996"/>
            <a:ext cx="295275" cy="10033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 name="TextBox 6"/>
          <p:cNvSpPr txBox="1"/>
          <p:nvPr/>
        </p:nvSpPr>
        <p:spPr>
          <a:xfrm>
            <a:off x="7272337" y="3263368"/>
            <a:ext cx="1336350" cy="646331"/>
          </a:xfrm>
          <a:prstGeom prst="rect">
            <a:avLst/>
          </a:prstGeom>
          <a:noFill/>
        </p:spPr>
        <p:txBody>
          <a:bodyPr wrap="square" rtlCol="0">
            <a:spAutoFit/>
          </a:bodyPr>
          <a:lstStyle/>
          <a:p>
            <a:pPr algn="ctr"/>
            <a:r>
              <a:rPr lang="tr-TR" dirty="0" smtClean="0">
                <a:solidFill>
                  <a:srgbClr val="00B050"/>
                </a:solidFill>
              </a:rPr>
              <a:t>2</a:t>
            </a:r>
            <a:r>
              <a:rPr lang="tr-TR" baseline="30000" dirty="0" smtClean="0">
                <a:solidFill>
                  <a:srgbClr val="00B050"/>
                </a:solidFill>
              </a:rPr>
              <a:t>0</a:t>
            </a:r>
            <a:r>
              <a:rPr lang="tr-TR" dirty="0" smtClean="0">
                <a:solidFill>
                  <a:srgbClr val="00B050"/>
                </a:solidFill>
              </a:rPr>
              <a:t>=1’ler basamağı</a:t>
            </a:r>
            <a:endParaRPr lang="tr-TR" dirty="0">
              <a:solidFill>
                <a:srgbClr val="00B050"/>
              </a:solidFill>
            </a:endParaRPr>
          </a:p>
        </p:txBody>
      </p:sp>
      <p:sp>
        <p:nvSpPr>
          <p:cNvPr id="8" name="Right Brace 7"/>
          <p:cNvSpPr/>
          <p:nvPr/>
        </p:nvSpPr>
        <p:spPr>
          <a:xfrm rot="5400000">
            <a:off x="6304797" y="2646166"/>
            <a:ext cx="295275" cy="397042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0" name="TextBox 9"/>
          <p:cNvSpPr txBox="1"/>
          <p:nvPr/>
        </p:nvSpPr>
        <p:spPr>
          <a:xfrm>
            <a:off x="3498024" y="5802011"/>
            <a:ext cx="2113079" cy="523220"/>
          </a:xfrm>
          <a:prstGeom prst="rect">
            <a:avLst/>
          </a:prstGeom>
          <a:noFill/>
        </p:spPr>
        <p:txBody>
          <a:bodyPr wrap="none" rtlCol="0">
            <a:spAutoFit/>
          </a:bodyPr>
          <a:lstStyle/>
          <a:p>
            <a:r>
              <a:rPr lang="tr-TR" sz="2800" dirty="0" smtClean="0"/>
              <a:t>(23)</a:t>
            </a:r>
            <a:r>
              <a:rPr lang="tr-TR" sz="2800" baseline="-25000" dirty="0" smtClean="0"/>
              <a:t>16 </a:t>
            </a:r>
            <a:r>
              <a:rPr lang="tr-TR" sz="2800" dirty="0" smtClean="0"/>
              <a:t>= 0x23 </a:t>
            </a:r>
            <a:endParaRPr lang="tr-TR" sz="2800" dirty="0"/>
          </a:p>
        </p:txBody>
      </p:sp>
      <p:sp>
        <p:nvSpPr>
          <p:cNvPr id="11" name="Right Brace 10"/>
          <p:cNvSpPr/>
          <p:nvPr/>
        </p:nvSpPr>
        <p:spPr>
          <a:xfrm rot="5400000">
            <a:off x="4277561" y="1632376"/>
            <a:ext cx="295275" cy="802489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3" name="TextBox 12"/>
          <p:cNvSpPr txBox="1"/>
          <p:nvPr/>
        </p:nvSpPr>
        <p:spPr>
          <a:xfrm>
            <a:off x="8624799" y="4456450"/>
            <a:ext cx="3271090" cy="1384995"/>
          </a:xfrm>
          <a:prstGeom prst="rect">
            <a:avLst/>
          </a:prstGeom>
          <a:noFill/>
        </p:spPr>
        <p:txBody>
          <a:bodyPr wrap="square" rtlCol="0">
            <a:spAutoFit/>
          </a:bodyPr>
          <a:lstStyle/>
          <a:p>
            <a:pPr algn="ctr"/>
            <a:r>
              <a:rPr lang="tr-TR" sz="2800" dirty="0" smtClean="0">
                <a:solidFill>
                  <a:srgbClr val="00B050"/>
                </a:solidFill>
              </a:rPr>
              <a:t>2</a:t>
            </a:r>
            <a:r>
              <a:rPr lang="tr-TR" sz="2800" baseline="30000" dirty="0" smtClean="0">
                <a:solidFill>
                  <a:srgbClr val="00B050"/>
                </a:solidFill>
              </a:rPr>
              <a:t>4</a:t>
            </a:r>
            <a:r>
              <a:rPr lang="tr-TR" sz="2800" dirty="0" smtClean="0">
                <a:solidFill>
                  <a:srgbClr val="00B050"/>
                </a:solidFill>
              </a:rPr>
              <a:t>=16’lık; yani </a:t>
            </a:r>
            <a:r>
              <a:rPr lang="tr-TR" sz="2800" dirty="0" err="1" smtClean="0">
                <a:solidFill>
                  <a:srgbClr val="00B050"/>
                </a:solidFill>
              </a:rPr>
              <a:t>Hexadecimal</a:t>
            </a:r>
            <a:r>
              <a:rPr lang="tr-TR" sz="2800" dirty="0" smtClean="0">
                <a:solidFill>
                  <a:srgbClr val="00B050"/>
                </a:solidFill>
              </a:rPr>
              <a:t> sayı sistemi</a:t>
            </a:r>
          </a:p>
        </p:txBody>
      </p:sp>
      <p:sp>
        <p:nvSpPr>
          <p:cNvPr id="2" name="TextBox 1"/>
          <p:cNvSpPr txBox="1"/>
          <p:nvPr/>
        </p:nvSpPr>
        <p:spPr>
          <a:xfrm>
            <a:off x="8573455" y="1873607"/>
            <a:ext cx="3738405" cy="1077218"/>
          </a:xfrm>
          <a:prstGeom prst="rect">
            <a:avLst/>
          </a:prstGeom>
          <a:noFill/>
        </p:spPr>
        <p:txBody>
          <a:bodyPr wrap="square" rtlCol="0">
            <a:spAutoFit/>
          </a:bodyPr>
          <a:lstStyle/>
          <a:p>
            <a:pPr algn="ctr"/>
            <a:r>
              <a:rPr lang="tr-TR" sz="3200" dirty="0" smtClean="0">
                <a:solidFill>
                  <a:srgbClr val="0070C0"/>
                </a:solidFill>
              </a:rPr>
              <a:t>Örnek: 10’luk sayı düzenindeki 35 sayısı </a:t>
            </a:r>
            <a:endParaRPr lang="tr-TR" sz="3200" dirty="0">
              <a:solidFill>
                <a:srgbClr val="0070C0"/>
              </a:solidFill>
            </a:endParaRPr>
          </a:p>
        </p:txBody>
      </p:sp>
      <p:sp>
        <p:nvSpPr>
          <p:cNvPr id="15" name="Right Brace 14"/>
          <p:cNvSpPr/>
          <p:nvPr/>
        </p:nvSpPr>
        <p:spPr>
          <a:xfrm rot="5400000">
            <a:off x="2147221" y="2646166"/>
            <a:ext cx="295275" cy="397042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6" name="Right Brace 15"/>
          <p:cNvSpPr/>
          <p:nvPr/>
        </p:nvSpPr>
        <p:spPr>
          <a:xfrm rot="5400000">
            <a:off x="6759617" y="2614942"/>
            <a:ext cx="295275" cy="10033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7" name="TextBox 16"/>
          <p:cNvSpPr txBox="1"/>
          <p:nvPr/>
        </p:nvSpPr>
        <p:spPr>
          <a:xfrm>
            <a:off x="6243637" y="3270314"/>
            <a:ext cx="1336350" cy="646331"/>
          </a:xfrm>
          <a:prstGeom prst="rect">
            <a:avLst/>
          </a:prstGeom>
          <a:noFill/>
        </p:spPr>
        <p:txBody>
          <a:bodyPr wrap="square" rtlCol="0">
            <a:spAutoFit/>
          </a:bodyPr>
          <a:lstStyle/>
          <a:p>
            <a:pPr algn="ctr"/>
            <a:r>
              <a:rPr lang="tr-TR" dirty="0" smtClean="0">
                <a:solidFill>
                  <a:srgbClr val="00B050"/>
                </a:solidFill>
              </a:rPr>
              <a:t>2</a:t>
            </a:r>
            <a:r>
              <a:rPr lang="tr-TR" baseline="30000" dirty="0" smtClean="0">
                <a:solidFill>
                  <a:srgbClr val="00B050"/>
                </a:solidFill>
              </a:rPr>
              <a:t>1</a:t>
            </a:r>
            <a:r>
              <a:rPr lang="tr-TR" dirty="0" smtClean="0">
                <a:solidFill>
                  <a:srgbClr val="00B050"/>
                </a:solidFill>
              </a:rPr>
              <a:t>=2’ler basamağı</a:t>
            </a:r>
            <a:endParaRPr lang="tr-TR" dirty="0">
              <a:solidFill>
                <a:srgbClr val="00B050"/>
              </a:solidFill>
            </a:endParaRPr>
          </a:p>
        </p:txBody>
      </p:sp>
      <p:sp>
        <p:nvSpPr>
          <p:cNvPr id="19" name="Right Brace 18"/>
          <p:cNvSpPr/>
          <p:nvPr/>
        </p:nvSpPr>
        <p:spPr>
          <a:xfrm rot="5400000">
            <a:off x="2697614" y="2614942"/>
            <a:ext cx="295275" cy="10033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0" name="TextBox 19"/>
          <p:cNvSpPr txBox="1"/>
          <p:nvPr/>
        </p:nvSpPr>
        <p:spPr>
          <a:xfrm>
            <a:off x="2181634" y="3270314"/>
            <a:ext cx="1336350" cy="646331"/>
          </a:xfrm>
          <a:prstGeom prst="rect">
            <a:avLst/>
          </a:prstGeom>
          <a:noFill/>
        </p:spPr>
        <p:txBody>
          <a:bodyPr wrap="square" rtlCol="0">
            <a:spAutoFit/>
          </a:bodyPr>
          <a:lstStyle/>
          <a:p>
            <a:pPr algn="ctr"/>
            <a:r>
              <a:rPr lang="tr-TR" dirty="0" smtClean="0">
                <a:solidFill>
                  <a:srgbClr val="00B050"/>
                </a:solidFill>
              </a:rPr>
              <a:t>2</a:t>
            </a:r>
            <a:r>
              <a:rPr lang="tr-TR" baseline="30000" dirty="0" smtClean="0">
                <a:solidFill>
                  <a:srgbClr val="00B050"/>
                </a:solidFill>
              </a:rPr>
              <a:t>5</a:t>
            </a:r>
            <a:r>
              <a:rPr lang="tr-TR" dirty="0" smtClean="0">
                <a:solidFill>
                  <a:srgbClr val="00B050"/>
                </a:solidFill>
              </a:rPr>
              <a:t>=32’ler basamağı</a:t>
            </a:r>
            <a:endParaRPr lang="tr-TR" dirty="0">
              <a:solidFill>
                <a:srgbClr val="00B050"/>
              </a:solidFill>
            </a:endParaRPr>
          </a:p>
        </p:txBody>
      </p:sp>
      <p:sp>
        <p:nvSpPr>
          <p:cNvPr id="21" name="Right Brace 20"/>
          <p:cNvSpPr/>
          <p:nvPr/>
        </p:nvSpPr>
        <p:spPr>
          <a:xfrm rot="5400000">
            <a:off x="1686079" y="2614942"/>
            <a:ext cx="295275" cy="10033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2" name="TextBox 21"/>
          <p:cNvSpPr txBox="1"/>
          <p:nvPr/>
        </p:nvSpPr>
        <p:spPr>
          <a:xfrm>
            <a:off x="1170099" y="3270314"/>
            <a:ext cx="1336350" cy="646331"/>
          </a:xfrm>
          <a:prstGeom prst="rect">
            <a:avLst/>
          </a:prstGeom>
          <a:noFill/>
        </p:spPr>
        <p:txBody>
          <a:bodyPr wrap="square" rtlCol="0">
            <a:spAutoFit/>
          </a:bodyPr>
          <a:lstStyle/>
          <a:p>
            <a:pPr algn="ctr"/>
            <a:r>
              <a:rPr lang="tr-TR" dirty="0" smtClean="0">
                <a:solidFill>
                  <a:srgbClr val="00B050"/>
                </a:solidFill>
              </a:rPr>
              <a:t>2</a:t>
            </a:r>
            <a:r>
              <a:rPr lang="tr-TR" baseline="30000" dirty="0" smtClean="0">
                <a:solidFill>
                  <a:srgbClr val="00B050"/>
                </a:solidFill>
              </a:rPr>
              <a:t>6</a:t>
            </a:r>
            <a:r>
              <a:rPr lang="tr-TR" dirty="0" smtClean="0">
                <a:solidFill>
                  <a:srgbClr val="00B050"/>
                </a:solidFill>
              </a:rPr>
              <a:t>=64’ler basamağı</a:t>
            </a:r>
            <a:endParaRPr lang="tr-TR" dirty="0">
              <a:solidFill>
                <a:srgbClr val="00B050"/>
              </a:solidFill>
            </a:endParaRPr>
          </a:p>
        </p:txBody>
      </p:sp>
      <p:sp>
        <p:nvSpPr>
          <p:cNvPr id="23" name="Right Brace 22"/>
          <p:cNvSpPr/>
          <p:nvPr/>
        </p:nvSpPr>
        <p:spPr>
          <a:xfrm rot="5400000">
            <a:off x="675341" y="2614942"/>
            <a:ext cx="295275" cy="10033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4" name="TextBox 23"/>
          <p:cNvSpPr txBox="1"/>
          <p:nvPr/>
        </p:nvSpPr>
        <p:spPr>
          <a:xfrm>
            <a:off x="159361" y="3270314"/>
            <a:ext cx="1336350" cy="646331"/>
          </a:xfrm>
          <a:prstGeom prst="rect">
            <a:avLst/>
          </a:prstGeom>
          <a:noFill/>
        </p:spPr>
        <p:txBody>
          <a:bodyPr wrap="square" rtlCol="0">
            <a:spAutoFit/>
          </a:bodyPr>
          <a:lstStyle/>
          <a:p>
            <a:pPr algn="ctr"/>
            <a:r>
              <a:rPr lang="tr-TR" dirty="0" smtClean="0">
                <a:solidFill>
                  <a:srgbClr val="00B050"/>
                </a:solidFill>
              </a:rPr>
              <a:t>2</a:t>
            </a:r>
            <a:r>
              <a:rPr lang="tr-TR" baseline="30000" dirty="0" smtClean="0">
                <a:solidFill>
                  <a:srgbClr val="00B050"/>
                </a:solidFill>
              </a:rPr>
              <a:t>7</a:t>
            </a:r>
            <a:r>
              <a:rPr lang="tr-TR" dirty="0" smtClean="0">
                <a:solidFill>
                  <a:srgbClr val="00B050"/>
                </a:solidFill>
              </a:rPr>
              <a:t>=128’ler basamağı</a:t>
            </a:r>
            <a:endParaRPr lang="tr-TR" dirty="0">
              <a:solidFill>
                <a:srgbClr val="00B050"/>
              </a:solidFill>
            </a:endParaRPr>
          </a:p>
        </p:txBody>
      </p:sp>
      <p:sp>
        <p:nvSpPr>
          <p:cNvPr id="25" name="Right Brace 24"/>
          <p:cNvSpPr/>
          <p:nvPr/>
        </p:nvSpPr>
        <p:spPr>
          <a:xfrm rot="5400000">
            <a:off x="3712523" y="2614942"/>
            <a:ext cx="295275" cy="10033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6" name="TextBox 25"/>
          <p:cNvSpPr txBox="1"/>
          <p:nvPr/>
        </p:nvSpPr>
        <p:spPr>
          <a:xfrm>
            <a:off x="3196543" y="3270314"/>
            <a:ext cx="1336350" cy="646331"/>
          </a:xfrm>
          <a:prstGeom prst="rect">
            <a:avLst/>
          </a:prstGeom>
          <a:noFill/>
        </p:spPr>
        <p:txBody>
          <a:bodyPr wrap="square" rtlCol="0">
            <a:spAutoFit/>
          </a:bodyPr>
          <a:lstStyle/>
          <a:p>
            <a:pPr algn="ctr"/>
            <a:r>
              <a:rPr lang="tr-TR" dirty="0" smtClean="0">
                <a:solidFill>
                  <a:srgbClr val="00B050"/>
                </a:solidFill>
              </a:rPr>
              <a:t>2</a:t>
            </a:r>
            <a:r>
              <a:rPr lang="tr-TR" baseline="30000" dirty="0" smtClean="0">
                <a:solidFill>
                  <a:srgbClr val="00B050"/>
                </a:solidFill>
              </a:rPr>
              <a:t>4</a:t>
            </a:r>
            <a:r>
              <a:rPr lang="tr-TR" dirty="0" smtClean="0">
                <a:solidFill>
                  <a:srgbClr val="00B050"/>
                </a:solidFill>
              </a:rPr>
              <a:t>=16’lar basamağı</a:t>
            </a:r>
            <a:endParaRPr lang="tr-TR" dirty="0">
              <a:solidFill>
                <a:srgbClr val="00B050"/>
              </a:solidFill>
            </a:endParaRPr>
          </a:p>
        </p:txBody>
      </p:sp>
      <p:sp>
        <p:nvSpPr>
          <p:cNvPr id="27" name="Right Brace 26"/>
          <p:cNvSpPr/>
          <p:nvPr/>
        </p:nvSpPr>
        <p:spPr>
          <a:xfrm rot="5400000">
            <a:off x="4724008" y="2614942"/>
            <a:ext cx="295275" cy="10033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8" name="TextBox 27"/>
          <p:cNvSpPr txBox="1"/>
          <p:nvPr/>
        </p:nvSpPr>
        <p:spPr>
          <a:xfrm>
            <a:off x="4208028" y="3270314"/>
            <a:ext cx="1336350" cy="646331"/>
          </a:xfrm>
          <a:prstGeom prst="rect">
            <a:avLst/>
          </a:prstGeom>
          <a:noFill/>
        </p:spPr>
        <p:txBody>
          <a:bodyPr wrap="square" rtlCol="0">
            <a:spAutoFit/>
          </a:bodyPr>
          <a:lstStyle/>
          <a:p>
            <a:pPr algn="ctr"/>
            <a:r>
              <a:rPr lang="tr-TR" dirty="0" smtClean="0">
                <a:solidFill>
                  <a:srgbClr val="00B050"/>
                </a:solidFill>
              </a:rPr>
              <a:t>2</a:t>
            </a:r>
            <a:r>
              <a:rPr lang="tr-TR" baseline="30000" dirty="0" smtClean="0">
                <a:solidFill>
                  <a:srgbClr val="00B050"/>
                </a:solidFill>
              </a:rPr>
              <a:t>3</a:t>
            </a:r>
            <a:r>
              <a:rPr lang="tr-TR" dirty="0" smtClean="0">
                <a:solidFill>
                  <a:srgbClr val="00B050"/>
                </a:solidFill>
              </a:rPr>
              <a:t>=8’ler basamağı</a:t>
            </a:r>
            <a:endParaRPr lang="tr-TR" dirty="0">
              <a:solidFill>
                <a:srgbClr val="00B050"/>
              </a:solidFill>
            </a:endParaRPr>
          </a:p>
        </p:txBody>
      </p:sp>
      <p:sp>
        <p:nvSpPr>
          <p:cNvPr id="29" name="Right Brace 28"/>
          <p:cNvSpPr/>
          <p:nvPr/>
        </p:nvSpPr>
        <p:spPr>
          <a:xfrm rot="5400000">
            <a:off x="5730917" y="2614942"/>
            <a:ext cx="295275" cy="10033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0" name="TextBox 29"/>
          <p:cNvSpPr txBox="1"/>
          <p:nvPr/>
        </p:nvSpPr>
        <p:spPr>
          <a:xfrm>
            <a:off x="5214937" y="3270314"/>
            <a:ext cx="1336350" cy="646331"/>
          </a:xfrm>
          <a:prstGeom prst="rect">
            <a:avLst/>
          </a:prstGeom>
          <a:noFill/>
        </p:spPr>
        <p:txBody>
          <a:bodyPr wrap="square" rtlCol="0">
            <a:spAutoFit/>
          </a:bodyPr>
          <a:lstStyle/>
          <a:p>
            <a:pPr algn="ctr"/>
            <a:r>
              <a:rPr lang="tr-TR" dirty="0" smtClean="0">
                <a:solidFill>
                  <a:srgbClr val="00B050"/>
                </a:solidFill>
              </a:rPr>
              <a:t>2</a:t>
            </a:r>
            <a:r>
              <a:rPr lang="tr-TR" baseline="30000" dirty="0" smtClean="0">
                <a:solidFill>
                  <a:srgbClr val="00B050"/>
                </a:solidFill>
              </a:rPr>
              <a:t>2</a:t>
            </a:r>
            <a:r>
              <a:rPr lang="tr-TR" dirty="0" smtClean="0">
                <a:solidFill>
                  <a:srgbClr val="00B050"/>
                </a:solidFill>
              </a:rPr>
              <a:t>=4’ler basamağı</a:t>
            </a:r>
            <a:endParaRPr lang="tr-TR" dirty="0">
              <a:solidFill>
                <a:srgbClr val="00B050"/>
              </a:solidFill>
            </a:endParaRPr>
          </a:p>
        </p:txBody>
      </p:sp>
      <p:sp>
        <p:nvSpPr>
          <p:cNvPr id="31" name="TextBox 30"/>
          <p:cNvSpPr txBox="1"/>
          <p:nvPr/>
        </p:nvSpPr>
        <p:spPr>
          <a:xfrm>
            <a:off x="595161" y="3835216"/>
            <a:ext cx="8376008" cy="523220"/>
          </a:xfrm>
          <a:prstGeom prst="rect">
            <a:avLst/>
          </a:prstGeom>
          <a:noFill/>
        </p:spPr>
        <p:txBody>
          <a:bodyPr wrap="square" rtlCol="0">
            <a:spAutoFit/>
          </a:bodyPr>
          <a:lstStyle/>
          <a:p>
            <a:r>
              <a:rPr lang="tr-TR" sz="2800" dirty="0" smtClean="0">
                <a:solidFill>
                  <a:srgbClr val="00B050"/>
                </a:solidFill>
              </a:rPr>
              <a:t>0     +    0    +   32  +     0   +    0     +    0    </a:t>
            </a:r>
            <a:r>
              <a:rPr lang="tr-TR" sz="2800" smtClean="0">
                <a:solidFill>
                  <a:srgbClr val="00B050"/>
                </a:solidFill>
              </a:rPr>
              <a:t>+    2     </a:t>
            </a:r>
            <a:r>
              <a:rPr lang="tr-TR" sz="2800" dirty="0" smtClean="0">
                <a:solidFill>
                  <a:srgbClr val="00B050"/>
                </a:solidFill>
              </a:rPr>
              <a:t>+    1 = 35</a:t>
            </a:r>
          </a:p>
        </p:txBody>
      </p:sp>
      <p:sp>
        <p:nvSpPr>
          <p:cNvPr id="32" name="TextBox 31"/>
          <p:cNvSpPr txBox="1"/>
          <p:nvPr/>
        </p:nvSpPr>
        <p:spPr>
          <a:xfrm>
            <a:off x="7551072" y="1524616"/>
            <a:ext cx="769763" cy="584775"/>
          </a:xfrm>
          <a:prstGeom prst="rect">
            <a:avLst/>
          </a:prstGeom>
          <a:noFill/>
        </p:spPr>
        <p:txBody>
          <a:bodyPr wrap="none" rtlCol="0">
            <a:spAutoFit/>
          </a:bodyPr>
          <a:lstStyle/>
          <a:p>
            <a:r>
              <a:rPr lang="tr-TR" sz="3200" dirty="0" smtClean="0">
                <a:solidFill>
                  <a:srgbClr val="0070C0"/>
                </a:solidFill>
              </a:rPr>
              <a:t>LSB</a:t>
            </a:r>
            <a:endParaRPr lang="tr-TR" sz="3200" dirty="0">
              <a:solidFill>
                <a:srgbClr val="0070C0"/>
              </a:solidFill>
            </a:endParaRPr>
          </a:p>
        </p:txBody>
      </p:sp>
      <p:sp>
        <p:nvSpPr>
          <p:cNvPr id="33" name="TextBox 32"/>
          <p:cNvSpPr txBox="1"/>
          <p:nvPr/>
        </p:nvSpPr>
        <p:spPr>
          <a:xfrm>
            <a:off x="389266" y="1528483"/>
            <a:ext cx="947695" cy="584775"/>
          </a:xfrm>
          <a:prstGeom prst="rect">
            <a:avLst/>
          </a:prstGeom>
          <a:noFill/>
        </p:spPr>
        <p:txBody>
          <a:bodyPr wrap="none" rtlCol="0">
            <a:spAutoFit/>
          </a:bodyPr>
          <a:lstStyle/>
          <a:p>
            <a:r>
              <a:rPr lang="tr-TR" sz="3200" dirty="0">
                <a:solidFill>
                  <a:srgbClr val="0070C0"/>
                </a:solidFill>
              </a:rPr>
              <a:t>M</a:t>
            </a:r>
            <a:r>
              <a:rPr lang="tr-TR" sz="3200" dirty="0" smtClean="0">
                <a:solidFill>
                  <a:srgbClr val="0070C0"/>
                </a:solidFill>
              </a:rPr>
              <a:t>SB</a:t>
            </a:r>
            <a:endParaRPr lang="tr-TR" sz="3200" dirty="0">
              <a:solidFill>
                <a:srgbClr val="0070C0"/>
              </a:solidFill>
            </a:endParaRPr>
          </a:p>
        </p:txBody>
      </p:sp>
      <p:sp>
        <p:nvSpPr>
          <p:cNvPr id="34" name="TextBox 33"/>
          <p:cNvSpPr txBox="1"/>
          <p:nvPr/>
        </p:nvSpPr>
        <p:spPr>
          <a:xfrm>
            <a:off x="1471341" y="4880141"/>
            <a:ext cx="2242922" cy="523220"/>
          </a:xfrm>
          <a:prstGeom prst="rect">
            <a:avLst/>
          </a:prstGeom>
          <a:noFill/>
        </p:spPr>
        <p:txBody>
          <a:bodyPr wrap="none" rtlCol="0">
            <a:spAutoFit/>
          </a:bodyPr>
          <a:lstStyle/>
          <a:p>
            <a:r>
              <a:rPr lang="tr-TR" sz="2800" dirty="0" smtClean="0"/>
              <a:t>(0010)</a:t>
            </a:r>
            <a:r>
              <a:rPr lang="tr-TR" sz="2800" baseline="-25000" dirty="0" smtClean="0"/>
              <a:t>2</a:t>
            </a:r>
            <a:r>
              <a:rPr lang="tr-TR" sz="2800" dirty="0" smtClean="0"/>
              <a:t> = (2)</a:t>
            </a:r>
            <a:r>
              <a:rPr lang="tr-TR" sz="2800" baseline="-25000" dirty="0" smtClean="0"/>
              <a:t>16</a:t>
            </a:r>
            <a:endParaRPr lang="tr-TR" sz="2800" baseline="-25000" dirty="0"/>
          </a:p>
        </p:txBody>
      </p:sp>
      <p:sp>
        <p:nvSpPr>
          <p:cNvPr id="35" name="TextBox 34"/>
          <p:cNvSpPr txBox="1"/>
          <p:nvPr/>
        </p:nvSpPr>
        <p:spPr>
          <a:xfrm>
            <a:off x="5308150" y="4880141"/>
            <a:ext cx="2242922" cy="523220"/>
          </a:xfrm>
          <a:prstGeom prst="rect">
            <a:avLst/>
          </a:prstGeom>
          <a:noFill/>
        </p:spPr>
        <p:txBody>
          <a:bodyPr wrap="none" rtlCol="0">
            <a:spAutoFit/>
          </a:bodyPr>
          <a:lstStyle/>
          <a:p>
            <a:r>
              <a:rPr lang="tr-TR" sz="2800" dirty="0" smtClean="0"/>
              <a:t>(0011)</a:t>
            </a:r>
            <a:r>
              <a:rPr lang="tr-TR" sz="2800" baseline="-25000" dirty="0" smtClean="0"/>
              <a:t>2</a:t>
            </a:r>
            <a:r>
              <a:rPr lang="tr-TR" sz="2800" dirty="0" smtClean="0"/>
              <a:t> = (3)</a:t>
            </a:r>
            <a:r>
              <a:rPr lang="tr-TR" sz="2800" baseline="-25000" dirty="0" smtClean="0"/>
              <a:t>16</a:t>
            </a:r>
            <a:endParaRPr lang="tr-TR" sz="2800" baseline="-25000" dirty="0"/>
          </a:p>
        </p:txBody>
      </p:sp>
      <p:sp>
        <p:nvSpPr>
          <p:cNvPr id="36" name="TextBox 35"/>
          <p:cNvSpPr txBox="1"/>
          <p:nvPr/>
        </p:nvSpPr>
        <p:spPr>
          <a:xfrm>
            <a:off x="9329737" y="2881109"/>
            <a:ext cx="2329484" cy="954107"/>
          </a:xfrm>
          <a:prstGeom prst="rect">
            <a:avLst/>
          </a:prstGeom>
          <a:noFill/>
        </p:spPr>
        <p:txBody>
          <a:bodyPr wrap="none" rtlCol="0">
            <a:spAutoFit/>
          </a:bodyPr>
          <a:lstStyle/>
          <a:p>
            <a:r>
              <a:rPr lang="tr-TR" sz="2800" dirty="0" smtClean="0"/>
              <a:t>(00100011)</a:t>
            </a:r>
            <a:r>
              <a:rPr lang="tr-TR" sz="2800" baseline="-25000" dirty="0" smtClean="0"/>
              <a:t>2</a:t>
            </a:r>
            <a:r>
              <a:rPr lang="tr-TR" sz="2800" dirty="0" smtClean="0"/>
              <a:t> = </a:t>
            </a:r>
          </a:p>
          <a:p>
            <a:r>
              <a:rPr lang="tr-TR" sz="2800" dirty="0"/>
              <a:t> </a:t>
            </a:r>
            <a:r>
              <a:rPr lang="tr-TR" sz="2800" dirty="0" smtClean="0"/>
              <a:t>0b</a:t>
            </a:r>
            <a:r>
              <a:rPr lang="tr-TR" sz="2800" dirty="0"/>
              <a:t>00100011</a:t>
            </a:r>
            <a:endParaRPr lang="tr-TR" sz="2800" baseline="-25000" dirty="0"/>
          </a:p>
        </p:txBody>
      </p:sp>
      <p:sp>
        <p:nvSpPr>
          <p:cNvPr id="37" name="TextBox 36"/>
          <p:cNvSpPr txBox="1"/>
          <p:nvPr/>
        </p:nvSpPr>
        <p:spPr>
          <a:xfrm>
            <a:off x="34206" y="6321774"/>
            <a:ext cx="10547888" cy="461665"/>
          </a:xfrm>
          <a:prstGeom prst="rect">
            <a:avLst/>
          </a:prstGeom>
          <a:noFill/>
        </p:spPr>
        <p:txBody>
          <a:bodyPr wrap="none" rtlCol="0">
            <a:spAutoFit/>
          </a:bodyPr>
          <a:lstStyle/>
          <a:p>
            <a:r>
              <a:rPr lang="tr-TR" sz="2400" dirty="0" smtClean="0">
                <a:solidFill>
                  <a:srgbClr val="0070C0"/>
                </a:solidFill>
              </a:rPr>
              <a:t>MSB: </a:t>
            </a:r>
            <a:r>
              <a:rPr lang="tr-TR" sz="2400" dirty="0" err="1" smtClean="0">
                <a:solidFill>
                  <a:srgbClr val="0070C0"/>
                </a:solidFill>
              </a:rPr>
              <a:t>Most</a:t>
            </a:r>
            <a:r>
              <a:rPr lang="tr-TR" sz="2400" dirty="0" smtClean="0">
                <a:solidFill>
                  <a:srgbClr val="0070C0"/>
                </a:solidFill>
              </a:rPr>
              <a:t> </a:t>
            </a:r>
            <a:r>
              <a:rPr lang="tr-TR" sz="2400" dirty="0" err="1" smtClean="0">
                <a:solidFill>
                  <a:srgbClr val="0070C0"/>
                </a:solidFill>
              </a:rPr>
              <a:t>Significant</a:t>
            </a:r>
            <a:r>
              <a:rPr lang="tr-TR" sz="2400" dirty="0" smtClean="0">
                <a:solidFill>
                  <a:srgbClr val="0070C0"/>
                </a:solidFill>
              </a:rPr>
              <a:t> Bit (En Önemli Bit); LSB: </a:t>
            </a:r>
            <a:r>
              <a:rPr lang="tr-TR" sz="2400" dirty="0" err="1" smtClean="0">
                <a:solidFill>
                  <a:srgbClr val="0070C0"/>
                </a:solidFill>
              </a:rPr>
              <a:t>Least</a:t>
            </a:r>
            <a:r>
              <a:rPr lang="tr-TR" sz="2400" dirty="0">
                <a:solidFill>
                  <a:srgbClr val="0070C0"/>
                </a:solidFill>
              </a:rPr>
              <a:t> </a:t>
            </a:r>
            <a:r>
              <a:rPr lang="tr-TR" sz="2400" dirty="0" err="1">
                <a:solidFill>
                  <a:srgbClr val="0070C0"/>
                </a:solidFill>
              </a:rPr>
              <a:t>Significant</a:t>
            </a:r>
            <a:r>
              <a:rPr lang="tr-TR" sz="2400" dirty="0">
                <a:solidFill>
                  <a:srgbClr val="0070C0"/>
                </a:solidFill>
              </a:rPr>
              <a:t> Bit (En </a:t>
            </a:r>
            <a:r>
              <a:rPr lang="tr-TR" sz="2400" dirty="0" smtClean="0">
                <a:solidFill>
                  <a:srgbClr val="0070C0"/>
                </a:solidFill>
              </a:rPr>
              <a:t>Önemsiz </a:t>
            </a:r>
            <a:r>
              <a:rPr lang="tr-TR" sz="2400" dirty="0">
                <a:solidFill>
                  <a:srgbClr val="0070C0"/>
                </a:solidFill>
              </a:rPr>
              <a:t>Bit</a:t>
            </a:r>
            <a:r>
              <a:rPr lang="tr-TR" sz="2400" dirty="0" smtClean="0">
                <a:solidFill>
                  <a:srgbClr val="0070C0"/>
                </a:solidFill>
              </a:rPr>
              <a:t>)</a:t>
            </a:r>
            <a:endParaRPr lang="tr-TR" sz="2400" dirty="0">
              <a:solidFill>
                <a:srgbClr val="0070C0"/>
              </a:solidFill>
            </a:endParaRPr>
          </a:p>
        </p:txBody>
      </p:sp>
    </p:spTree>
    <p:extLst>
      <p:ext uri="{BB962C8B-B14F-4D97-AF65-F5344CB8AC3E}">
        <p14:creationId xmlns:p14="http://schemas.microsoft.com/office/powerpoint/2010/main" val="10054302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741" y="983815"/>
            <a:ext cx="3666196" cy="707886"/>
          </a:xfrm>
          <a:prstGeom prst="rect">
            <a:avLst/>
          </a:prstGeom>
          <a:noFill/>
        </p:spPr>
        <p:txBody>
          <a:bodyPr wrap="none" rtlCol="0">
            <a:spAutoFit/>
          </a:bodyPr>
          <a:lstStyle/>
          <a:p>
            <a:r>
              <a:rPr lang="tr-TR" sz="4000" b="1" dirty="0" smtClean="0"/>
              <a:t>SAYI SİSTEMLERİ</a:t>
            </a:r>
            <a:endParaRPr lang="tr-TR" sz="4000" b="1" dirty="0"/>
          </a:p>
        </p:txBody>
      </p:sp>
      <p:graphicFrame>
        <p:nvGraphicFramePr>
          <p:cNvPr id="5" name="Table 4"/>
          <p:cNvGraphicFramePr>
            <a:graphicFrameLocks noGrp="1"/>
          </p:cNvGraphicFramePr>
          <p:nvPr>
            <p:extLst>
              <p:ext uri="{D42A27DB-BD31-4B8C-83A1-F6EECF244321}">
                <p14:modId xmlns:p14="http://schemas.microsoft.com/office/powerpoint/2010/main" val="704780231"/>
              </p:ext>
            </p:extLst>
          </p:nvPr>
        </p:nvGraphicFramePr>
        <p:xfrm>
          <a:off x="410687" y="1877695"/>
          <a:ext cx="5599587" cy="4480560"/>
        </p:xfrm>
        <a:graphic>
          <a:graphicData uri="http://schemas.openxmlformats.org/drawingml/2006/table">
            <a:tbl>
              <a:tblPr firstRow="1" bandRow="1">
                <a:tableStyleId>{5C22544A-7EE6-4342-B048-85BDC9FD1C3A}</a:tableStyleId>
              </a:tblPr>
              <a:tblGrid>
                <a:gridCol w="1719147">
                  <a:extLst>
                    <a:ext uri="{9D8B030D-6E8A-4147-A177-3AD203B41FA5}">
                      <a16:colId xmlns:a16="http://schemas.microsoft.com/office/drawing/2014/main" val="1837618388"/>
                    </a:ext>
                  </a:extLst>
                </a:gridCol>
                <a:gridCol w="1805991">
                  <a:extLst>
                    <a:ext uri="{9D8B030D-6E8A-4147-A177-3AD203B41FA5}">
                      <a16:colId xmlns:a16="http://schemas.microsoft.com/office/drawing/2014/main" val="2465767297"/>
                    </a:ext>
                  </a:extLst>
                </a:gridCol>
                <a:gridCol w="2074449">
                  <a:extLst>
                    <a:ext uri="{9D8B030D-6E8A-4147-A177-3AD203B41FA5}">
                      <a16:colId xmlns:a16="http://schemas.microsoft.com/office/drawing/2014/main" val="3876501008"/>
                    </a:ext>
                  </a:extLst>
                </a:gridCol>
              </a:tblGrid>
              <a:tr h="370840">
                <a:tc>
                  <a:txBody>
                    <a:bodyPr/>
                    <a:lstStyle/>
                    <a:p>
                      <a:pPr algn="ctr"/>
                      <a:r>
                        <a:rPr lang="tr-TR" sz="2400" dirty="0" smtClean="0"/>
                        <a:t>Onluk (</a:t>
                      </a:r>
                      <a:r>
                        <a:rPr lang="tr-TR" sz="2400" dirty="0" err="1" smtClean="0"/>
                        <a:t>Decimal</a:t>
                      </a:r>
                      <a:r>
                        <a:rPr lang="tr-TR" sz="2400" dirty="0" smtClean="0"/>
                        <a:t>)</a:t>
                      </a:r>
                      <a:endParaRPr lang="tr-TR" sz="2400" dirty="0"/>
                    </a:p>
                  </a:txBody>
                  <a:tcPr/>
                </a:tc>
                <a:tc>
                  <a:txBody>
                    <a:bodyPr/>
                    <a:lstStyle/>
                    <a:p>
                      <a:pPr algn="ctr"/>
                      <a:r>
                        <a:rPr lang="tr-TR" sz="2400" dirty="0" smtClean="0"/>
                        <a:t>İkilik (</a:t>
                      </a:r>
                      <a:r>
                        <a:rPr lang="tr-TR" sz="2400" dirty="0" err="1" smtClean="0"/>
                        <a:t>Binary</a:t>
                      </a:r>
                      <a:r>
                        <a:rPr lang="tr-TR" sz="2400" dirty="0" smtClean="0"/>
                        <a:t>)</a:t>
                      </a:r>
                      <a:endParaRPr lang="tr-TR" sz="2400" dirty="0"/>
                    </a:p>
                  </a:txBody>
                  <a:tcPr/>
                </a:tc>
                <a:tc>
                  <a:txBody>
                    <a:bodyPr/>
                    <a:lstStyle/>
                    <a:p>
                      <a:pPr algn="ctr"/>
                      <a:r>
                        <a:rPr lang="tr-TR" sz="2400" baseline="0" dirty="0" smtClean="0"/>
                        <a:t>Onaltılık (</a:t>
                      </a:r>
                      <a:r>
                        <a:rPr lang="tr-TR" sz="2400" dirty="0" err="1" smtClean="0"/>
                        <a:t>Hexadecimal</a:t>
                      </a:r>
                      <a:r>
                        <a:rPr lang="tr-TR" sz="2400" baseline="0" dirty="0" smtClean="0"/>
                        <a:t>)</a:t>
                      </a:r>
                      <a:endParaRPr lang="tr-TR" sz="2400" dirty="0"/>
                    </a:p>
                  </a:txBody>
                  <a:tcPr/>
                </a:tc>
                <a:extLst>
                  <a:ext uri="{0D108BD9-81ED-4DB2-BD59-A6C34878D82A}">
                    <a16:rowId xmlns:a16="http://schemas.microsoft.com/office/drawing/2014/main" val="2548443346"/>
                  </a:ext>
                </a:extLst>
              </a:tr>
              <a:tr h="370840">
                <a:tc>
                  <a:txBody>
                    <a:bodyPr/>
                    <a:lstStyle/>
                    <a:p>
                      <a:pPr algn="ctr"/>
                      <a:r>
                        <a:rPr lang="tr-TR" sz="2400" dirty="0" smtClean="0"/>
                        <a:t>0</a:t>
                      </a:r>
                      <a:endParaRPr lang="tr-TR" sz="2400" dirty="0"/>
                    </a:p>
                  </a:txBody>
                  <a:tcPr/>
                </a:tc>
                <a:tc>
                  <a:txBody>
                    <a:bodyPr/>
                    <a:lstStyle/>
                    <a:p>
                      <a:pPr algn="ctr"/>
                      <a:r>
                        <a:rPr lang="tr-TR" sz="2400" dirty="0" smtClean="0"/>
                        <a:t>0000</a:t>
                      </a:r>
                      <a:endParaRPr lang="tr-TR" sz="2400" dirty="0"/>
                    </a:p>
                  </a:txBody>
                  <a:tcPr/>
                </a:tc>
                <a:tc>
                  <a:txBody>
                    <a:bodyPr/>
                    <a:lstStyle/>
                    <a:p>
                      <a:pPr algn="ctr"/>
                      <a:r>
                        <a:rPr lang="tr-TR" sz="2400" dirty="0" smtClean="0"/>
                        <a:t>0</a:t>
                      </a:r>
                      <a:endParaRPr lang="tr-TR" sz="2400" dirty="0"/>
                    </a:p>
                  </a:txBody>
                  <a:tcPr/>
                </a:tc>
                <a:extLst>
                  <a:ext uri="{0D108BD9-81ED-4DB2-BD59-A6C34878D82A}">
                    <a16:rowId xmlns:a16="http://schemas.microsoft.com/office/drawing/2014/main" val="452047286"/>
                  </a:ext>
                </a:extLst>
              </a:tr>
              <a:tr h="370840">
                <a:tc>
                  <a:txBody>
                    <a:bodyPr/>
                    <a:lstStyle/>
                    <a:p>
                      <a:pPr algn="ctr"/>
                      <a:r>
                        <a:rPr lang="tr-TR" sz="2400" dirty="0" smtClean="0"/>
                        <a:t>1</a:t>
                      </a:r>
                      <a:endParaRPr lang="tr-TR" sz="2400" dirty="0"/>
                    </a:p>
                  </a:txBody>
                  <a:tcPr/>
                </a:tc>
                <a:tc>
                  <a:txBody>
                    <a:bodyPr/>
                    <a:lstStyle/>
                    <a:p>
                      <a:pPr algn="ctr"/>
                      <a:r>
                        <a:rPr lang="tr-TR" sz="2400" dirty="0" smtClean="0"/>
                        <a:t>0001</a:t>
                      </a:r>
                      <a:endParaRPr lang="tr-TR" sz="2400" dirty="0"/>
                    </a:p>
                  </a:txBody>
                  <a:tcPr/>
                </a:tc>
                <a:tc>
                  <a:txBody>
                    <a:bodyPr/>
                    <a:lstStyle/>
                    <a:p>
                      <a:pPr algn="ctr"/>
                      <a:r>
                        <a:rPr lang="tr-TR" sz="2400" dirty="0" smtClean="0"/>
                        <a:t>1</a:t>
                      </a:r>
                      <a:endParaRPr lang="tr-TR" sz="2400" dirty="0"/>
                    </a:p>
                  </a:txBody>
                  <a:tcPr/>
                </a:tc>
                <a:extLst>
                  <a:ext uri="{0D108BD9-81ED-4DB2-BD59-A6C34878D82A}">
                    <a16:rowId xmlns:a16="http://schemas.microsoft.com/office/drawing/2014/main" val="2876268028"/>
                  </a:ext>
                </a:extLst>
              </a:tr>
              <a:tr h="370840">
                <a:tc>
                  <a:txBody>
                    <a:bodyPr/>
                    <a:lstStyle/>
                    <a:p>
                      <a:pPr algn="ctr"/>
                      <a:r>
                        <a:rPr lang="tr-TR" sz="2400" dirty="0" smtClean="0"/>
                        <a:t>2</a:t>
                      </a:r>
                      <a:endParaRPr lang="tr-TR" sz="2400" dirty="0"/>
                    </a:p>
                  </a:txBody>
                  <a:tcPr/>
                </a:tc>
                <a:tc>
                  <a:txBody>
                    <a:bodyPr/>
                    <a:lstStyle/>
                    <a:p>
                      <a:pPr algn="ctr"/>
                      <a:r>
                        <a:rPr lang="tr-TR" sz="2400" dirty="0" smtClean="0"/>
                        <a:t>0010</a:t>
                      </a:r>
                      <a:endParaRPr lang="tr-TR" sz="2400" dirty="0"/>
                    </a:p>
                  </a:txBody>
                  <a:tcPr/>
                </a:tc>
                <a:tc>
                  <a:txBody>
                    <a:bodyPr/>
                    <a:lstStyle/>
                    <a:p>
                      <a:pPr algn="ctr"/>
                      <a:r>
                        <a:rPr lang="tr-TR" sz="2400" dirty="0" smtClean="0"/>
                        <a:t>2</a:t>
                      </a:r>
                      <a:endParaRPr lang="tr-TR" sz="2400" dirty="0"/>
                    </a:p>
                  </a:txBody>
                  <a:tcPr/>
                </a:tc>
                <a:extLst>
                  <a:ext uri="{0D108BD9-81ED-4DB2-BD59-A6C34878D82A}">
                    <a16:rowId xmlns:a16="http://schemas.microsoft.com/office/drawing/2014/main" val="172676671"/>
                  </a:ext>
                </a:extLst>
              </a:tr>
              <a:tr h="370840">
                <a:tc>
                  <a:txBody>
                    <a:bodyPr/>
                    <a:lstStyle/>
                    <a:p>
                      <a:pPr algn="ctr"/>
                      <a:r>
                        <a:rPr lang="tr-TR" sz="2400" dirty="0" smtClean="0"/>
                        <a:t>3</a:t>
                      </a:r>
                      <a:endParaRPr lang="tr-TR" sz="2400" dirty="0"/>
                    </a:p>
                  </a:txBody>
                  <a:tcPr/>
                </a:tc>
                <a:tc>
                  <a:txBody>
                    <a:bodyPr/>
                    <a:lstStyle/>
                    <a:p>
                      <a:pPr algn="ctr"/>
                      <a:r>
                        <a:rPr lang="tr-TR" sz="2400" dirty="0" smtClean="0"/>
                        <a:t>0011</a:t>
                      </a:r>
                      <a:endParaRPr lang="tr-TR" sz="2400" dirty="0"/>
                    </a:p>
                  </a:txBody>
                  <a:tcPr/>
                </a:tc>
                <a:tc>
                  <a:txBody>
                    <a:bodyPr/>
                    <a:lstStyle/>
                    <a:p>
                      <a:pPr algn="ctr"/>
                      <a:r>
                        <a:rPr lang="tr-TR" sz="2400" dirty="0" smtClean="0"/>
                        <a:t>3</a:t>
                      </a:r>
                      <a:endParaRPr lang="tr-TR" sz="2400" dirty="0"/>
                    </a:p>
                  </a:txBody>
                  <a:tcPr/>
                </a:tc>
                <a:extLst>
                  <a:ext uri="{0D108BD9-81ED-4DB2-BD59-A6C34878D82A}">
                    <a16:rowId xmlns:a16="http://schemas.microsoft.com/office/drawing/2014/main" val="3904808155"/>
                  </a:ext>
                </a:extLst>
              </a:tr>
              <a:tr h="370840">
                <a:tc>
                  <a:txBody>
                    <a:bodyPr/>
                    <a:lstStyle/>
                    <a:p>
                      <a:pPr algn="ctr"/>
                      <a:r>
                        <a:rPr lang="tr-TR" sz="2400" dirty="0" smtClean="0"/>
                        <a:t>4</a:t>
                      </a:r>
                      <a:endParaRPr lang="tr-TR" sz="2400" dirty="0"/>
                    </a:p>
                  </a:txBody>
                  <a:tcPr/>
                </a:tc>
                <a:tc>
                  <a:txBody>
                    <a:bodyPr/>
                    <a:lstStyle/>
                    <a:p>
                      <a:pPr algn="ctr"/>
                      <a:r>
                        <a:rPr lang="tr-TR" sz="2400" dirty="0" smtClean="0"/>
                        <a:t>0100</a:t>
                      </a:r>
                      <a:endParaRPr lang="tr-TR" sz="2400" dirty="0"/>
                    </a:p>
                  </a:txBody>
                  <a:tcPr/>
                </a:tc>
                <a:tc>
                  <a:txBody>
                    <a:bodyPr/>
                    <a:lstStyle/>
                    <a:p>
                      <a:pPr algn="ctr"/>
                      <a:r>
                        <a:rPr lang="tr-TR" sz="2400" dirty="0" smtClean="0"/>
                        <a:t>4</a:t>
                      </a:r>
                      <a:endParaRPr lang="tr-TR" sz="2400" dirty="0"/>
                    </a:p>
                  </a:txBody>
                  <a:tcPr/>
                </a:tc>
                <a:extLst>
                  <a:ext uri="{0D108BD9-81ED-4DB2-BD59-A6C34878D82A}">
                    <a16:rowId xmlns:a16="http://schemas.microsoft.com/office/drawing/2014/main" val="3919680876"/>
                  </a:ext>
                </a:extLst>
              </a:tr>
              <a:tr h="370840">
                <a:tc>
                  <a:txBody>
                    <a:bodyPr/>
                    <a:lstStyle/>
                    <a:p>
                      <a:pPr algn="ctr"/>
                      <a:r>
                        <a:rPr lang="tr-TR" sz="2400" dirty="0" smtClean="0"/>
                        <a:t>5</a:t>
                      </a:r>
                      <a:endParaRPr lang="tr-TR" sz="2400" dirty="0"/>
                    </a:p>
                  </a:txBody>
                  <a:tcPr/>
                </a:tc>
                <a:tc>
                  <a:txBody>
                    <a:bodyPr/>
                    <a:lstStyle/>
                    <a:p>
                      <a:pPr algn="ctr"/>
                      <a:r>
                        <a:rPr lang="tr-TR" sz="2400" dirty="0" smtClean="0"/>
                        <a:t>0101</a:t>
                      </a:r>
                      <a:endParaRPr lang="tr-TR" sz="2400" dirty="0"/>
                    </a:p>
                  </a:txBody>
                  <a:tcPr/>
                </a:tc>
                <a:tc>
                  <a:txBody>
                    <a:bodyPr/>
                    <a:lstStyle/>
                    <a:p>
                      <a:pPr algn="ctr"/>
                      <a:r>
                        <a:rPr lang="tr-TR" sz="2400" dirty="0" smtClean="0"/>
                        <a:t>5</a:t>
                      </a:r>
                      <a:endParaRPr lang="tr-TR" sz="2400" dirty="0"/>
                    </a:p>
                  </a:txBody>
                  <a:tcPr/>
                </a:tc>
                <a:extLst>
                  <a:ext uri="{0D108BD9-81ED-4DB2-BD59-A6C34878D82A}">
                    <a16:rowId xmlns:a16="http://schemas.microsoft.com/office/drawing/2014/main" val="2014218384"/>
                  </a:ext>
                </a:extLst>
              </a:tr>
              <a:tr h="370840">
                <a:tc>
                  <a:txBody>
                    <a:bodyPr/>
                    <a:lstStyle/>
                    <a:p>
                      <a:pPr algn="ctr"/>
                      <a:r>
                        <a:rPr lang="tr-TR" sz="2400" dirty="0" smtClean="0"/>
                        <a:t>6</a:t>
                      </a:r>
                      <a:endParaRPr lang="tr-TR" sz="2400" dirty="0"/>
                    </a:p>
                  </a:txBody>
                  <a:tcPr/>
                </a:tc>
                <a:tc>
                  <a:txBody>
                    <a:bodyPr/>
                    <a:lstStyle/>
                    <a:p>
                      <a:pPr algn="ctr"/>
                      <a:r>
                        <a:rPr lang="tr-TR" sz="2400" dirty="0" smtClean="0"/>
                        <a:t>0110</a:t>
                      </a:r>
                      <a:endParaRPr lang="tr-TR" sz="2400" dirty="0"/>
                    </a:p>
                  </a:txBody>
                  <a:tcPr/>
                </a:tc>
                <a:tc>
                  <a:txBody>
                    <a:bodyPr/>
                    <a:lstStyle/>
                    <a:p>
                      <a:pPr algn="ctr"/>
                      <a:r>
                        <a:rPr lang="tr-TR" sz="2400" dirty="0" smtClean="0"/>
                        <a:t>6</a:t>
                      </a:r>
                      <a:endParaRPr lang="tr-TR" sz="2400" dirty="0"/>
                    </a:p>
                  </a:txBody>
                  <a:tcPr/>
                </a:tc>
                <a:extLst>
                  <a:ext uri="{0D108BD9-81ED-4DB2-BD59-A6C34878D82A}">
                    <a16:rowId xmlns:a16="http://schemas.microsoft.com/office/drawing/2014/main" val="3577301988"/>
                  </a:ext>
                </a:extLst>
              </a:tr>
              <a:tr h="370840">
                <a:tc>
                  <a:txBody>
                    <a:bodyPr/>
                    <a:lstStyle/>
                    <a:p>
                      <a:pPr algn="ctr"/>
                      <a:r>
                        <a:rPr lang="tr-TR" sz="2400" dirty="0" smtClean="0"/>
                        <a:t>7</a:t>
                      </a:r>
                      <a:endParaRPr lang="tr-TR" sz="2400" dirty="0"/>
                    </a:p>
                  </a:txBody>
                  <a:tcPr/>
                </a:tc>
                <a:tc>
                  <a:txBody>
                    <a:bodyPr/>
                    <a:lstStyle/>
                    <a:p>
                      <a:pPr algn="ctr"/>
                      <a:r>
                        <a:rPr lang="tr-TR" sz="2400" dirty="0" smtClean="0"/>
                        <a:t>0111</a:t>
                      </a:r>
                      <a:endParaRPr lang="tr-TR" sz="2400" dirty="0"/>
                    </a:p>
                  </a:txBody>
                  <a:tcPr/>
                </a:tc>
                <a:tc>
                  <a:txBody>
                    <a:bodyPr/>
                    <a:lstStyle/>
                    <a:p>
                      <a:pPr algn="ctr"/>
                      <a:r>
                        <a:rPr lang="tr-TR" sz="2400" dirty="0" smtClean="0"/>
                        <a:t>7</a:t>
                      </a:r>
                      <a:endParaRPr lang="tr-TR" sz="2400" dirty="0"/>
                    </a:p>
                  </a:txBody>
                  <a:tcPr/>
                </a:tc>
                <a:extLst>
                  <a:ext uri="{0D108BD9-81ED-4DB2-BD59-A6C34878D82A}">
                    <a16:rowId xmlns:a16="http://schemas.microsoft.com/office/drawing/2014/main" val="240697777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38135146"/>
              </p:ext>
            </p:extLst>
          </p:nvPr>
        </p:nvGraphicFramePr>
        <p:xfrm>
          <a:off x="6301343" y="1877695"/>
          <a:ext cx="5599587" cy="4480560"/>
        </p:xfrm>
        <a:graphic>
          <a:graphicData uri="http://schemas.openxmlformats.org/drawingml/2006/table">
            <a:tbl>
              <a:tblPr firstRow="1" bandRow="1">
                <a:tableStyleId>{5C22544A-7EE6-4342-B048-85BDC9FD1C3A}</a:tableStyleId>
              </a:tblPr>
              <a:tblGrid>
                <a:gridCol w="1719147">
                  <a:extLst>
                    <a:ext uri="{9D8B030D-6E8A-4147-A177-3AD203B41FA5}">
                      <a16:colId xmlns:a16="http://schemas.microsoft.com/office/drawing/2014/main" val="1837618388"/>
                    </a:ext>
                  </a:extLst>
                </a:gridCol>
                <a:gridCol w="1805991">
                  <a:extLst>
                    <a:ext uri="{9D8B030D-6E8A-4147-A177-3AD203B41FA5}">
                      <a16:colId xmlns:a16="http://schemas.microsoft.com/office/drawing/2014/main" val="2465767297"/>
                    </a:ext>
                  </a:extLst>
                </a:gridCol>
                <a:gridCol w="2074449">
                  <a:extLst>
                    <a:ext uri="{9D8B030D-6E8A-4147-A177-3AD203B41FA5}">
                      <a16:colId xmlns:a16="http://schemas.microsoft.com/office/drawing/2014/main" val="3876501008"/>
                    </a:ext>
                  </a:extLst>
                </a:gridCol>
              </a:tblGrid>
              <a:tr h="370840">
                <a:tc>
                  <a:txBody>
                    <a:bodyPr/>
                    <a:lstStyle/>
                    <a:p>
                      <a:pPr algn="ctr"/>
                      <a:r>
                        <a:rPr lang="tr-TR" sz="2400" dirty="0" smtClean="0"/>
                        <a:t>Onluk (</a:t>
                      </a:r>
                      <a:r>
                        <a:rPr lang="tr-TR" sz="2400" dirty="0" err="1" smtClean="0"/>
                        <a:t>Decimal</a:t>
                      </a:r>
                      <a:r>
                        <a:rPr lang="tr-TR" sz="2400" dirty="0" smtClean="0"/>
                        <a:t>)</a:t>
                      </a:r>
                      <a:endParaRPr lang="tr-TR" sz="2400" dirty="0"/>
                    </a:p>
                  </a:txBody>
                  <a:tcPr/>
                </a:tc>
                <a:tc>
                  <a:txBody>
                    <a:bodyPr/>
                    <a:lstStyle/>
                    <a:p>
                      <a:pPr algn="ctr"/>
                      <a:r>
                        <a:rPr lang="tr-TR" sz="2400" dirty="0" smtClean="0"/>
                        <a:t>İkilik (</a:t>
                      </a:r>
                      <a:r>
                        <a:rPr lang="tr-TR" sz="2400" dirty="0" err="1" smtClean="0"/>
                        <a:t>Binary</a:t>
                      </a:r>
                      <a:r>
                        <a:rPr lang="tr-TR" sz="2400" dirty="0" smtClean="0"/>
                        <a:t>)</a:t>
                      </a:r>
                      <a:endParaRPr lang="tr-TR" sz="2400" dirty="0"/>
                    </a:p>
                  </a:txBody>
                  <a:tcPr/>
                </a:tc>
                <a:tc>
                  <a:txBody>
                    <a:bodyPr/>
                    <a:lstStyle/>
                    <a:p>
                      <a:pPr algn="ctr"/>
                      <a:r>
                        <a:rPr lang="tr-TR" sz="2400" baseline="0" dirty="0" smtClean="0"/>
                        <a:t>Onaltılık (</a:t>
                      </a:r>
                      <a:r>
                        <a:rPr lang="tr-TR" sz="2400" dirty="0" err="1" smtClean="0"/>
                        <a:t>Hexadecimal</a:t>
                      </a:r>
                      <a:r>
                        <a:rPr lang="tr-TR" sz="2400" baseline="0" dirty="0" smtClean="0"/>
                        <a:t>)</a:t>
                      </a:r>
                      <a:endParaRPr lang="tr-TR" sz="2400" dirty="0"/>
                    </a:p>
                  </a:txBody>
                  <a:tcPr/>
                </a:tc>
                <a:extLst>
                  <a:ext uri="{0D108BD9-81ED-4DB2-BD59-A6C34878D82A}">
                    <a16:rowId xmlns:a16="http://schemas.microsoft.com/office/drawing/2014/main" val="2548443346"/>
                  </a:ext>
                </a:extLst>
              </a:tr>
              <a:tr h="370840">
                <a:tc>
                  <a:txBody>
                    <a:bodyPr/>
                    <a:lstStyle/>
                    <a:p>
                      <a:pPr algn="ctr"/>
                      <a:r>
                        <a:rPr lang="tr-TR" sz="2400" dirty="0" smtClean="0"/>
                        <a:t>8</a:t>
                      </a:r>
                      <a:endParaRPr lang="tr-TR" sz="2400" dirty="0"/>
                    </a:p>
                  </a:txBody>
                  <a:tcPr/>
                </a:tc>
                <a:tc>
                  <a:txBody>
                    <a:bodyPr/>
                    <a:lstStyle/>
                    <a:p>
                      <a:pPr algn="ctr"/>
                      <a:r>
                        <a:rPr lang="tr-TR" sz="2400" dirty="0" smtClean="0"/>
                        <a:t>1000</a:t>
                      </a:r>
                      <a:endParaRPr lang="tr-TR" sz="2400" dirty="0"/>
                    </a:p>
                  </a:txBody>
                  <a:tcPr/>
                </a:tc>
                <a:tc>
                  <a:txBody>
                    <a:bodyPr/>
                    <a:lstStyle/>
                    <a:p>
                      <a:pPr algn="ctr"/>
                      <a:r>
                        <a:rPr lang="tr-TR" sz="2400" dirty="0" smtClean="0"/>
                        <a:t>8</a:t>
                      </a:r>
                      <a:endParaRPr lang="tr-TR" sz="2400" dirty="0"/>
                    </a:p>
                  </a:txBody>
                  <a:tcPr/>
                </a:tc>
                <a:extLst>
                  <a:ext uri="{0D108BD9-81ED-4DB2-BD59-A6C34878D82A}">
                    <a16:rowId xmlns:a16="http://schemas.microsoft.com/office/drawing/2014/main" val="452047286"/>
                  </a:ext>
                </a:extLst>
              </a:tr>
              <a:tr h="370840">
                <a:tc>
                  <a:txBody>
                    <a:bodyPr/>
                    <a:lstStyle/>
                    <a:p>
                      <a:pPr algn="ctr"/>
                      <a:r>
                        <a:rPr lang="tr-TR" sz="2400" dirty="0" smtClean="0"/>
                        <a:t>9</a:t>
                      </a:r>
                      <a:endParaRPr lang="tr-TR" sz="2400" dirty="0"/>
                    </a:p>
                  </a:txBody>
                  <a:tcPr/>
                </a:tc>
                <a:tc>
                  <a:txBody>
                    <a:bodyPr/>
                    <a:lstStyle/>
                    <a:p>
                      <a:pPr algn="ctr"/>
                      <a:r>
                        <a:rPr lang="tr-TR" sz="2400" dirty="0" smtClean="0"/>
                        <a:t>1001</a:t>
                      </a:r>
                      <a:endParaRPr lang="tr-TR" sz="2400" dirty="0"/>
                    </a:p>
                  </a:txBody>
                  <a:tcPr/>
                </a:tc>
                <a:tc>
                  <a:txBody>
                    <a:bodyPr/>
                    <a:lstStyle/>
                    <a:p>
                      <a:pPr algn="ctr"/>
                      <a:r>
                        <a:rPr lang="tr-TR" sz="2400" dirty="0" smtClean="0"/>
                        <a:t>9</a:t>
                      </a:r>
                      <a:endParaRPr lang="tr-TR" sz="2400" dirty="0"/>
                    </a:p>
                  </a:txBody>
                  <a:tcPr/>
                </a:tc>
                <a:extLst>
                  <a:ext uri="{0D108BD9-81ED-4DB2-BD59-A6C34878D82A}">
                    <a16:rowId xmlns:a16="http://schemas.microsoft.com/office/drawing/2014/main" val="2876268028"/>
                  </a:ext>
                </a:extLst>
              </a:tr>
              <a:tr h="370840">
                <a:tc>
                  <a:txBody>
                    <a:bodyPr/>
                    <a:lstStyle/>
                    <a:p>
                      <a:pPr algn="ctr"/>
                      <a:r>
                        <a:rPr lang="tr-TR" sz="2400" dirty="0" smtClean="0"/>
                        <a:t>10</a:t>
                      </a:r>
                      <a:endParaRPr lang="tr-TR" sz="2400" dirty="0"/>
                    </a:p>
                  </a:txBody>
                  <a:tcPr/>
                </a:tc>
                <a:tc>
                  <a:txBody>
                    <a:bodyPr/>
                    <a:lstStyle/>
                    <a:p>
                      <a:pPr algn="ctr"/>
                      <a:r>
                        <a:rPr lang="tr-TR" sz="2400" dirty="0" smtClean="0"/>
                        <a:t>1010</a:t>
                      </a:r>
                      <a:endParaRPr lang="tr-TR" sz="2400" dirty="0"/>
                    </a:p>
                  </a:txBody>
                  <a:tcPr/>
                </a:tc>
                <a:tc>
                  <a:txBody>
                    <a:bodyPr/>
                    <a:lstStyle/>
                    <a:p>
                      <a:pPr algn="ctr"/>
                      <a:r>
                        <a:rPr lang="tr-TR" sz="2400" dirty="0" smtClean="0"/>
                        <a:t>A</a:t>
                      </a:r>
                      <a:endParaRPr lang="tr-TR" sz="2400" dirty="0"/>
                    </a:p>
                  </a:txBody>
                  <a:tcPr/>
                </a:tc>
                <a:extLst>
                  <a:ext uri="{0D108BD9-81ED-4DB2-BD59-A6C34878D82A}">
                    <a16:rowId xmlns:a16="http://schemas.microsoft.com/office/drawing/2014/main" val="172676671"/>
                  </a:ext>
                </a:extLst>
              </a:tr>
              <a:tr h="370840">
                <a:tc>
                  <a:txBody>
                    <a:bodyPr/>
                    <a:lstStyle/>
                    <a:p>
                      <a:pPr algn="ctr"/>
                      <a:r>
                        <a:rPr lang="tr-TR" sz="2400" dirty="0" smtClean="0"/>
                        <a:t>11</a:t>
                      </a:r>
                      <a:endParaRPr lang="tr-TR" sz="2400" dirty="0"/>
                    </a:p>
                  </a:txBody>
                  <a:tcPr/>
                </a:tc>
                <a:tc>
                  <a:txBody>
                    <a:bodyPr/>
                    <a:lstStyle/>
                    <a:p>
                      <a:pPr algn="ctr"/>
                      <a:r>
                        <a:rPr lang="tr-TR" sz="2400" dirty="0" smtClean="0"/>
                        <a:t>1011</a:t>
                      </a:r>
                      <a:endParaRPr lang="tr-TR" sz="2400" dirty="0"/>
                    </a:p>
                  </a:txBody>
                  <a:tcPr/>
                </a:tc>
                <a:tc>
                  <a:txBody>
                    <a:bodyPr/>
                    <a:lstStyle/>
                    <a:p>
                      <a:pPr algn="ctr"/>
                      <a:r>
                        <a:rPr lang="tr-TR" sz="2400" dirty="0" smtClean="0"/>
                        <a:t>B</a:t>
                      </a:r>
                      <a:endParaRPr lang="tr-TR" sz="2400" dirty="0"/>
                    </a:p>
                  </a:txBody>
                  <a:tcPr/>
                </a:tc>
                <a:extLst>
                  <a:ext uri="{0D108BD9-81ED-4DB2-BD59-A6C34878D82A}">
                    <a16:rowId xmlns:a16="http://schemas.microsoft.com/office/drawing/2014/main" val="3904808155"/>
                  </a:ext>
                </a:extLst>
              </a:tr>
              <a:tr h="370840">
                <a:tc>
                  <a:txBody>
                    <a:bodyPr/>
                    <a:lstStyle/>
                    <a:p>
                      <a:pPr algn="ctr"/>
                      <a:r>
                        <a:rPr lang="tr-TR" sz="2400" dirty="0" smtClean="0"/>
                        <a:t>12</a:t>
                      </a:r>
                      <a:endParaRPr lang="tr-TR" sz="2400" dirty="0"/>
                    </a:p>
                  </a:txBody>
                  <a:tcPr/>
                </a:tc>
                <a:tc>
                  <a:txBody>
                    <a:bodyPr/>
                    <a:lstStyle/>
                    <a:p>
                      <a:pPr algn="ctr"/>
                      <a:r>
                        <a:rPr lang="tr-TR" sz="2400" dirty="0" smtClean="0"/>
                        <a:t>1100</a:t>
                      </a:r>
                      <a:endParaRPr lang="tr-TR" sz="2400" dirty="0"/>
                    </a:p>
                  </a:txBody>
                  <a:tcPr/>
                </a:tc>
                <a:tc>
                  <a:txBody>
                    <a:bodyPr/>
                    <a:lstStyle/>
                    <a:p>
                      <a:pPr algn="ctr"/>
                      <a:r>
                        <a:rPr lang="tr-TR" sz="2400" dirty="0" smtClean="0"/>
                        <a:t>C</a:t>
                      </a:r>
                      <a:endParaRPr lang="tr-TR" sz="2400" dirty="0"/>
                    </a:p>
                  </a:txBody>
                  <a:tcPr/>
                </a:tc>
                <a:extLst>
                  <a:ext uri="{0D108BD9-81ED-4DB2-BD59-A6C34878D82A}">
                    <a16:rowId xmlns:a16="http://schemas.microsoft.com/office/drawing/2014/main" val="3919680876"/>
                  </a:ext>
                </a:extLst>
              </a:tr>
              <a:tr h="370840">
                <a:tc>
                  <a:txBody>
                    <a:bodyPr/>
                    <a:lstStyle/>
                    <a:p>
                      <a:pPr algn="ctr"/>
                      <a:r>
                        <a:rPr lang="tr-TR" sz="2400" dirty="0" smtClean="0"/>
                        <a:t>13</a:t>
                      </a:r>
                      <a:endParaRPr lang="tr-TR" sz="2400" dirty="0"/>
                    </a:p>
                  </a:txBody>
                  <a:tcPr/>
                </a:tc>
                <a:tc>
                  <a:txBody>
                    <a:bodyPr/>
                    <a:lstStyle/>
                    <a:p>
                      <a:pPr algn="ctr"/>
                      <a:r>
                        <a:rPr lang="tr-TR" sz="2400" dirty="0" smtClean="0"/>
                        <a:t>1101</a:t>
                      </a:r>
                      <a:endParaRPr lang="tr-TR" sz="2400" dirty="0"/>
                    </a:p>
                  </a:txBody>
                  <a:tcPr/>
                </a:tc>
                <a:tc>
                  <a:txBody>
                    <a:bodyPr/>
                    <a:lstStyle/>
                    <a:p>
                      <a:pPr algn="ctr"/>
                      <a:r>
                        <a:rPr lang="tr-TR" sz="2400" dirty="0" smtClean="0"/>
                        <a:t>D</a:t>
                      </a:r>
                      <a:endParaRPr lang="tr-TR" sz="2400" dirty="0"/>
                    </a:p>
                  </a:txBody>
                  <a:tcPr/>
                </a:tc>
                <a:extLst>
                  <a:ext uri="{0D108BD9-81ED-4DB2-BD59-A6C34878D82A}">
                    <a16:rowId xmlns:a16="http://schemas.microsoft.com/office/drawing/2014/main" val="2014218384"/>
                  </a:ext>
                </a:extLst>
              </a:tr>
              <a:tr h="370840">
                <a:tc>
                  <a:txBody>
                    <a:bodyPr/>
                    <a:lstStyle/>
                    <a:p>
                      <a:pPr algn="ctr"/>
                      <a:r>
                        <a:rPr lang="tr-TR" sz="2400" dirty="0" smtClean="0"/>
                        <a:t>14</a:t>
                      </a:r>
                      <a:endParaRPr lang="tr-TR" sz="2400" dirty="0"/>
                    </a:p>
                  </a:txBody>
                  <a:tcPr/>
                </a:tc>
                <a:tc>
                  <a:txBody>
                    <a:bodyPr/>
                    <a:lstStyle/>
                    <a:p>
                      <a:pPr algn="ctr"/>
                      <a:r>
                        <a:rPr lang="tr-TR" sz="2400" dirty="0" smtClean="0"/>
                        <a:t>1110</a:t>
                      </a:r>
                      <a:endParaRPr lang="tr-TR" sz="2400" dirty="0"/>
                    </a:p>
                  </a:txBody>
                  <a:tcPr/>
                </a:tc>
                <a:tc>
                  <a:txBody>
                    <a:bodyPr/>
                    <a:lstStyle/>
                    <a:p>
                      <a:pPr algn="ctr"/>
                      <a:r>
                        <a:rPr lang="tr-TR" sz="2400" dirty="0" smtClean="0"/>
                        <a:t>E</a:t>
                      </a:r>
                      <a:endParaRPr lang="tr-TR" sz="2400" dirty="0"/>
                    </a:p>
                  </a:txBody>
                  <a:tcPr/>
                </a:tc>
                <a:extLst>
                  <a:ext uri="{0D108BD9-81ED-4DB2-BD59-A6C34878D82A}">
                    <a16:rowId xmlns:a16="http://schemas.microsoft.com/office/drawing/2014/main" val="3577301988"/>
                  </a:ext>
                </a:extLst>
              </a:tr>
              <a:tr h="370840">
                <a:tc>
                  <a:txBody>
                    <a:bodyPr/>
                    <a:lstStyle/>
                    <a:p>
                      <a:pPr algn="ctr"/>
                      <a:r>
                        <a:rPr lang="tr-TR" sz="2400" dirty="0" smtClean="0"/>
                        <a:t>15</a:t>
                      </a:r>
                      <a:endParaRPr lang="tr-TR" sz="2400" dirty="0"/>
                    </a:p>
                  </a:txBody>
                  <a:tcPr/>
                </a:tc>
                <a:tc>
                  <a:txBody>
                    <a:bodyPr/>
                    <a:lstStyle/>
                    <a:p>
                      <a:pPr algn="ctr"/>
                      <a:r>
                        <a:rPr lang="tr-TR" sz="2400" dirty="0" smtClean="0"/>
                        <a:t>1111</a:t>
                      </a:r>
                      <a:endParaRPr lang="tr-TR" sz="2400" dirty="0"/>
                    </a:p>
                  </a:txBody>
                  <a:tcPr/>
                </a:tc>
                <a:tc>
                  <a:txBody>
                    <a:bodyPr/>
                    <a:lstStyle/>
                    <a:p>
                      <a:pPr algn="ctr"/>
                      <a:r>
                        <a:rPr lang="tr-TR" sz="2400" dirty="0" smtClean="0"/>
                        <a:t>F</a:t>
                      </a:r>
                      <a:endParaRPr lang="tr-TR" sz="2400" dirty="0"/>
                    </a:p>
                  </a:txBody>
                  <a:tcPr/>
                </a:tc>
                <a:extLst>
                  <a:ext uri="{0D108BD9-81ED-4DB2-BD59-A6C34878D82A}">
                    <a16:rowId xmlns:a16="http://schemas.microsoft.com/office/drawing/2014/main" val="2406977771"/>
                  </a:ext>
                </a:extLst>
              </a:tr>
            </a:tbl>
          </a:graphicData>
        </a:graphic>
      </p:graphicFrame>
    </p:spTree>
    <p:extLst>
      <p:ext uri="{BB962C8B-B14F-4D97-AF65-F5344CB8AC3E}">
        <p14:creationId xmlns:p14="http://schemas.microsoft.com/office/powerpoint/2010/main" val="37128430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rot="5400000">
            <a:off x="4226010" y="-917410"/>
            <a:ext cx="295275" cy="812800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 name="TextBox 1"/>
          <p:cNvSpPr txBox="1"/>
          <p:nvPr/>
        </p:nvSpPr>
        <p:spPr>
          <a:xfrm>
            <a:off x="8573455" y="1873607"/>
            <a:ext cx="3738405" cy="1077218"/>
          </a:xfrm>
          <a:prstGeom prst="rect">
            <a:avLst/>
          </a:prstGeom>
          <a:noFill/>
        </p:spPr>
        <p:txBody>
          <a:bodyPr wrap="square" rtlCol="0">
            <a:spAutoFit/>
          </a:bodyPr>
          <a:lstStyle/>
          <a:p>
            <a:pPr algn="ctr"/>
            <a:r>
              <a:rPr lang="tr-TR" sz="3200" dirty="0" smtClean="0">
                <a:solidFill>
                  <a:srgbClr val="0070C0"/>
                </a:solidFill>
              </a:rPr>
              <a:t>İşaretsiz Sayı veya Değişken</a:t>
            </a:r>
            <a:endParaRPr lang="tr-TR" sz="3200" dirty="0">
              <a:solidFill>
                <a:srgbClr val="0070C0"/>
              </a:solidFill>
            </a:endParaRPr>
          </a:p>
        </p:txBody>
      </p:sp>
      <p:sp>
        <p:nvSpPr>
          <p:cNvPr id="32" name="TextBox 31"/>
          <p:cNvSpPr txBox="1"/>
          <p:nvPr/>
        </p:nvSpPr>
        <p:spPr>
          <a:xfrm>
            <a:off x="7551072" y="1524616"/>
            <a:ext cx="769763" cy="584775"/>
          </a:xfrm>
          <a:prstGeom prst="rect">
            <a:avLst/>
          </a:prstGeom>
          <a:noFill/>
        </p:spPr>
        <p:txBody>
          <a:bodyPr wrap="none" rtlCol="0">
            <a:spAutoFit/>
          </a:bodyPr>
          <a:lstStyle/>
          <a:p>
            <a:r>
              <a:rPr lang="tr-TR" sz="3200" dirty="0" smtClean="0">
                <a:solidFill>
                  <a:srgbClr val="0070C0"/>
                </a:solidFill>
              </a:rPr>
              <a:t>LSB</a:t>
            </a:r>
            <a:endParaRPr lang="tr-TR" sz="3200" dirty="0">
              <a:solidFill>
                <a:srgbClr val="0070C0"/>
              </a:solidFill>
            </a:endParaRPr>
          </a:p>
        </p:txBody>
      </p:sp>
      <p:sp>
        <p:nvSpPr>
          <p:cNvPr id="33" name="TextBox 32"/>
          <p:cNvSpPr txBox="1"/>
          <p:nvPr/>
        </p:nvSpPr>
        <p:spPr>
          <a:xfrm>
            <a:off x="389266" y="1528483"/>
            <a:ext cx="947695" cy="584775"/>
          </a:xfrm>
          <a:prstGeom prst="rect">
            <a:avLst/>
          </a:prstGeom>
          <a:noFill/>
        </p:spPr>
        <p:txBody>
          <a:bodyPr wrap="none" rtlCol="0">
            <a:spAutoFit/>
          </a:bodyPr>
          <a:lstStyle/>
          <a:p>
            <a:r>
              <a:rPr lang="tr-TR" sz="3200" dirty="0">
                <a:solidFill>
                  <a:srgbClr val="0070C0"/>
                </a:solidFill>
              </a:rPr>
              <a:t>M</a:t>
            </a:r>
            <a:r>
              <a:rPr lang="tr-TR" sz="3200" dirty="0" smtClean="0">
                <a:solidFill>
                  <a:srgbClr val="0070C0"/>
                </a:solidFill>
              </a:rPr>
              <a:t>SB</a:t>
            </a:r>
            <a:endParaRPr lang="tr-TR" sz="3200" dirty="0">
              <a:solidFill>
                <a:srgbClr val="0070C0"/>
              </a:solidFill>
            </a:endParaRPr>
          </a:p>
        </p:txBody>
      </p:sp>
      <p:sp>
        <p:nvSpPr>
          <p:cNvPr id="35" name="TextBox 34"/>
          <p:cNvSpPr txBox="1"/>
          <p:nvPr/>
        </p:nvSpPr>
        <p:spPr>
          <a:xfrm>
            <a:off x="3449728" y="3381731"/>
            <a:ext cx="1921103" cy="584775"/>
          </a:xfrm>
          <a:prstGeom prst="rect">
            <a:avLst/>
          </a:prstGeom>
          <a:noFill/>
        </p:spPr>
        <p:txBody>
          <a:bodyPr wrap="none" rtlCol="0">
            <a:spAutoFit/>
          </a:bodyPr>
          <a:lstStyle/>
          <a:p>
            <a:r>
              <a:rPr lang="tr-TR" sz="3200" dirty="0" smtClean="0"/>
              <a:t>Veri Bitleri</a:t>
            </a:r>
            <a:endParaRPr lang="tr-TR" sz="3200" baseline="-25000" dirty="0"/>
          </a:p>
        </p:txBody>
      </p:sp>
      <p:sp>
        <p:nvSpPr>
          <p:cNvPr id="37" name="TextBox 36"/>
          <p:cNvSpPr txBox="1"/>
          <p:nvPr/>
        </p:nvSpPr>
        <p:spPr>
          <a:xfrm>
            <a:off x="34206" y="6321774"/>
            <a:ext cx="10547888" cy="461665"/>
          </a:xfrm>
          <a:prstGeom prst="rect">
            <a:avLst/>
          </a:prstGeom>
          <a:noFill/>
        </p:spPr>
        <p:txBody>
          <a:bodyPr wrap="none" rtlCol="0">
            <a:spAutoFit/>
          </a:bodyPr>
          <a:lstStyle/>
          <a:p>
            <a:r>
              <a:rPr lang="tr-TR" sz="2400" dirty="0" smtClean="0">
                <a:solidFill>
                  <a:srgbClr val="0070C0"/>
                </a:solidFill>
              </a:rPr>
              <a:t>MSB: </a:t>
            </a:r>
            <a:r>
              <a:rPr lang="tr-TR" sz="2400" dirty="0" err="1" smtClean="0">
                <a:solidFill>
                  <a:srgbClr val="0070C0"/>
                </a:solidFill>
              </a:rPr>
              <a:t>Most</a:t>
            </a:r>
            <a:r>
              <a:rPr lang="tr-TR" sz="2400" dirty="0" smtClean="0">
                <a:solidFill>
                  <a:srgbClr val="0070C0"/>
                </a:solidFill>
              </a:rPr>
              <a:t> </a:t>
            </a:r>
            <a:r>
              <a:rPr lang="tr-TR" sz="2400" dirty="0" err="1" smtClean="0">
                <a:solidFill>
                  <a:srgbClr val="0070C0"/>
                </a:solidFill>
              </a:rPr>
              <a:t>Significant</a:t>
            </a:r>
            <a:r>
              <a:rPr lang="tr-TR" sz="2400" dirty="0" smtClean="0">
                <a:solidFill>
                  <a:srgbClr val="0070C0"/>
                </a:solidFill>
              </a:rPr>
              <a:t> Bit (En Önemli Bit); LSB: </a:t>
            </a:r>
            <a:r>
              <a:rPr lang="tr-TR" sz="2400" dirty="0" err="1" smtClean="0">
                <a:solidFill>
                  <a:srgbClr val="0070C0"/>
                </a:solidFill>
              </a:rPr>
              <a:t>Least</a:t>
            </a:r>
            <a:r>
              <a:rPr lang="tr-TR" sz="2400" dirty="0">
                <a:solidFill>
                  <a:srgbClr val="0070C0"/>
                </a:solidFill>
              </a:rPr>
              <a:t> </a:t>
            </a:r>
            <a:r>
              <a:rPr lang="tr-TR" sz="2400" dirty="0" err="1">
                <a:solidFill>
                  <a:srgbClr val="0070C0"/>
                </a:solidFill>
              </a:rPr>
              <a:t>Significant</a:t>
            </a:r>
            <a:r>
              <a:rPr lang="tr-TR" sz="2400" dirty="0">
                <a:solidFill>
                  <a:srgbClr val="0070C0"/>
                </a:solidFill>
              </a:rPr>
              <a:t> Bit (En </a:t>
            </a:r>
            <a:r>
              <a:rPr lang="tr-TR" sz="2400" dirty="0" smtClean="0">
                <a:solidFill>
                  <a:srgbClr val="0070C0"/>
                </a:solidFill>
              </a:rPr>
              <a:t>Önemsiz </a:t>
            </a:r>
            <a:r>
              <a:rPr lang="tr-TR" sz="2400" dirty="0">
                <a:solidFill>
                  <a:srgbClr val="0070C0"/>
                </a:solidFill>
              </a:rPr>
              <a:t>Bit</a:t>
            </a:r>
            <a:r>
              <a:rPr lang="tr-TR" sz="2400" dirty="0" smtClean="0">
                <a:solidFill>
                  <a:srgbClr val="0070C0"/>
                </a:solidFill>
              </a:rPr>
              <a:t>)</a:t>
            </a:r>
            <a:endParaRPr lang="tr-TR" sz="2400" dirty="0">
              <a:solidFill>
                <a:srgbClr val="0070C0"/>
              </a:solidFill>
            </a:endParaRPr>
          </a:p>
        </p:txBody>
      </p:sp>
      <p:sp>
        <p:nvSpPr>
          <p:cNvPr id="38" name="TextBox 37"/>
          <p:cNvSpPr txBox="1"/>
          <p:nvPr/>
        </p:nvSpPr>
        <p:spPr>
          <a:xfrm>
            <a:off x="268741" y="983815"/>
            <a:ext cx="9957341" cy="707886"/>
          </a:xfrm>
          <a:prstGeom prst="rect">
            <a:avLst/>
          </a:prstGeom>
          <a:noFill/>
        </p:spPr>
        <p:txBody>
          <a:bodyPr wrap="none" rtlCol="0">
            <a:spAutoFit/>
          </a:bodyPr>
          <a:lstStyle/>
          <a:p>
            <a:r>
              <a:rPr lang="tr-TR" sz="4000" b="1" dirty="0" smtClean="0"/>
              <a:t>İKİLİK SİSTEMDE İŞARETLİ / İŞARETSİZ SAYILAR</a:t>
            </a:r>
            <a:endParaRPr lang="tr-TR" sz="4000" b="1" dirty="0"/>
          </a:p>
        </p:txBody>
      </p:sp>
      <p:sp>
        <p:nvSpPr>
          <p:cNvPr id="40" name="Right Brace 39"/>
          <p:cNvSpPr/>
          <p:nvPr/>
        </p:nvSpPr>
        <p:spPr>
          <a:xfrm rot="5400000">
            <a:off x="4739666" y="1903387"/>
            <a:ext cx="295275" cy="710068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41" name="TextBox 40"/>
          <p:cNvSpPr txBox="1"/>
          <p:nvPr/>
        </p:nvSpPr>
        <p:spPr>
          <a:xfrm>
            <a:off x="8573455" y="4180747"/>
            <a:ext cx="3738405" cy="1077218"/>
          </a:xfrm>
          <a:prstGeom prst="rect">
            <a:avLst/>
          </a:prstGeom>
          <a:noFill/>
        </p:spPr>
        <p:txBody>
          <a:bodyPr wrap="square" rtlCol="0">
            <a:spAutoFit/>
          </a:bodyPr>
          <a:lstStyle/>
          <a:p>
            <a:pPr algn="ctr"/>
            <a:r>
              <a:rPr lang="tr-TR" sz="3200" dirty="0" smtClean="0">
                <a:solidFill>
                  <a:srgbClr val="0070C0"/>
                </a:solidFill>
              </a:rPr>
              <a:t>İşaretli Sayı veya Değişken</a:t>
            </a:r>
            <a:endParaRPr lang="tr-TR" sz="3200" dirty="0">
              <a:solidFill>
                <a:srgbClr val="0070C0"/>
              </a:solidFill>
            </a:endParaRPr>
          </a:p>
        </p:txBody>
      </p:sp>
      <p:sp>
        <p:nvSpPr>
          <p:cNvPr id="42" name="TextBox 41"/>
          <p:cNvSpPr txBox="1"/>
          <p:nvPr/>
        </p:nvSpPr>
        <p:spPr>
          <a:xfrm>
            <a:off x="7551072" y="3831756"/>
            <a:ext cx="769763" cy="584775"/>
          </a:xfrm>
          <a:prstGeom prst="rect">
            <a:avLst/>
          </a:prstGeom>
          <a:noFill/>
        </p:spPr>
        <p:txBody>
          <a:bodyPr wrap="none" rtlCol="0">
            <a:spAutoFit/>
          </a:bodyPr>
          <a:lstStyle/>
          <a:p>
            <a:r>
              <a:rPr lang="tr-TR" sz="3200" dirty="0" smtClean="0">
                <a:solidFill>
                  <a:srgbClr val="0070C0"/>
                </a:solidFill>
              </a:rPr>
              <a:t>LSB</a:t>
            </a:r>
            <a:endParaRPr lang="tr-TR" sz="3200" dirty="0">
              <a:solidFill>
                <a:srgbClr val="0070C0"/>
              </a:solidFill>
            </a:endParaRPr>
          </a:p>
        </p:txBody>
      </p:sp>
      <p:sp>
        <p:nvSpPr>
          <p:cNvPr id="43" name="TextBox 42"/>
          <p:cNvSpPr txBox="1"/>
          <p:nvPr/>
        </p:nvSpPr>
        <p:spPr>
          <a:xfrm>
            <a:off x="1336961" y="3827800"/>
            <a:ext cx="947695" cy="584775"/>
          </a:xfrm>
          <a:prstGeom prst="rect">
            <a:avLst/>
          </a:prstGeom>
          <a:noFill/>
        </p:spPr>
        <p:txBody>
          <a:bodyPr wrap="none" rtlCol="0">
            <a:spAutoFit/>
          </a:bodyPr>
          <a:lstStyle/>
          <a:p>
            <a:r>
              <a:rPr lang="tr-TR" sz="3200" dirty="0">
                <a:solidFill>
                  <a:srgbClr val="0070C0"/>
                </a:solidFill>
              </a:rPr>
              <a:t>M</a:t>
            </a:r>
            <a:r>
              <a:rPr lang="tr-TR" sz="3200" dirty="0" smtClean="0">
                <a:solidFill>
                  <a:srgbClr val="0070C0"/>
                </a:solidFill>
              </a:rPr>
              <a:t>SB</a:t>
            </a:r>
            <a:endParaRPr lang="tr-TR" sz="3200" dirty="0">
              <a:solidFill>
                <a:srgbClr val="0070C0"/>
              </a:solidFill>
            </a:endParaRPr>
          </a:p>
        </p:txBody>
      </p:sp>
      <p:sp>
        <p:nvSpPr>
          <p:cNvPr id="44" name="TextBox 43"/>
          <p:cNvSpPr txBox="1"/>
          <p:nvPr/>
        </p:nvSpPr>
        <p:spPr>
          <a:xfrm>
            <a:off x="3449728" y="5688871"/>
            <a:ext cx="1921103" cy="584775"/>
          </a:xfrm>
          <a:prstGeom prst="rect">
            <a:avLst/>
          </a:prstGeom>
          <a:noFill/>
        </p:spPr>
        <p:txBody>
          <a:bodyPr wrap="none" rtlCol="0">
            <a:spAutoFit/>
          </a:bodyPr>
          <a:lstStyle/>
          <a:p>
            <a:r>
              <a:rPr lang="tr-TR" sz="3200" dirty="0" smtClean="0"/>
              <a:t>Veri Bitleri</a:t>
            </a:r>
            <a:endParaRPr lang="tr-TR" sz="3200" baseline="-25000" dirty="0"/>
          </a:p>
        </p:txBody>
      </p:sp>
      <p:graphicFrame>
        <p:nvGraphicFramePr>
          <p:cNvPr id="46" name="Table 45"/>
          <p:cNvGraphicFramePr>
            <a:graphicFrameLocks noGrp="1"/>
          </p:cNvGraphicFramePr>
          <p:nvPr>
            <p:extLst>
              <p:ext uri="{D42A27DB-BD31-4B8C-83A1-F6EECF244321}">
                <p14:modId xmlns:p14="http://schemas.microsoft.com/office/powerpoint/2010/main" val="3321382591"/>
              </p:ext>
            </p:extLst>
          </p:nvPr>
        </p:nvGraphicFramePr>
        <p:xfrm>
          <a:off x="309647" y="2052409"/>
          <a:ext cx="8128000" cy="846938"/>
        </p:xfrm>
        <a:graphic>
          <a:graphicData uri="http://schemas.openxmlformats.org/drawingml/2006/table">
            <a:tbl>
              <a:tblPr firstRow="1" bandRow="1">
                <a:tableStyleId>{073A0DAA-6AF3-43AB-8588-CEC1D06C72B9}</a:tableStyleId>
              </a:tblPr>
              <a:tblGrid>
                <a:gridCol w="1016000">
                  <a:extLst>
                    <a:ext uri="{9D8B030D-6E8A-4147-A177-3AD203B41FA5}">
                      <a16:colId xmlns:a16="http://schemas.microsoft.com/office/drawing/2014/main" val="256857147"/>
                    </a:ext>
                  </a:extLst>
                </a:gridCol>
                <a:gridCol w="1016000">
                  <a:extLst>
                    <a:ext uri="{9D8B030D-6E8A-4147-A177-3AD203B41FA5}">
                      <a16:colId xmlns:a16="http://schemas.microsoft.com/office/drawing/2014/main" val="3802859480"/>
                    </a:ext>
                  </a:extLst>
                </a:gridCol>
                <a:gridCol w="1016000">
                  <a:extLst>
                    <a:ext uri="{9D8B030D-6E8A-4147-A177-3AD203B41FA5}">
                      <a16:colId xmlns:a16="http://schemas.microsoft.com/office/drawing/2014/main" val="129256112"/>
                    </a:ext>
                  </a:extLst>
                </a:gridCol>
                <a:gridCol w="1016000">
                  <a:extLst>
                    <a:ext uri="{9D8B030D-6E8A-4147-A177-3AD203B41FA5}">
                      <a16:colId xmlns:a16="http://schemas.microsoft.com/office/drawing/2014/main" val="1447165083"/>
                    </a:ext>
                  </a:extLst>
                </a:gridCol>
                <a:gridCol w="1016000">
                  <a:extLst>
                    <a:ext uri="{9D8B030D-6E8A-4147-A177-3AD203B41FA5}">
                      <a16:colId xmlns:a16="http://schemas.microsoft.com/office/drawing/2014/main" val="2406288825"/>
                    </a:ext>
                  </a:extLst>
                </a:gridCol>
                <a:gridCol w="1016000">
                  <a:extLst>
                    <a:ext uri="{9D8B030D-6E8A-4147-A177-3AD203B41FA5}">
                      <a16:colId xmlns:a16="http://schemas.microsoft.com/office/drawing/2014/main" val="3744497216"/>
                    </a:ext>
                  </a:extLst>
                </a:gridCol>
                <a:gridCol w="1016000">
                  <a:extLst>
                    <a:ext uri="{9D8B030D-6E8A-4147-A177-3AD203B41FA5}">
                      <a16:colId xmlns:a16="http://schemas.microsoft.com/office/drawing/2014/main" val="238960397"/>
                    </a:ext>
                  </a:extLst>
                </a:gridCol>
                <a:gridCol w="1016000">
                  <a:extLst>
                    <a:ext uri="{9D8B030D-6E8A-4147-A177-3AD203B41FA5}">
                      <a16:colId xmlns:a16="http://schemas.microsoft.com/office/drawing/2014/main" val="4058919961"/>
                    </a:ext>
                  </a:extLst>
                </a:gridCol>
              </a:tblGrid>
              <a:tr h="846938">
                <a:tc>
                  <a:txBody>
                    <a:bodyPr/>
                    <a:lstStyle/>
                    <a:p>
                      <a:pPr algn="ctr"/>
                      <a:r>
                        <a:rPr lang="tr-TR" sz="3600" dirty="0" smtClean="0">
                          <a:solidFill>
                            <a:schemeClr val="tx1"/>
                          </a:solidFill>
                        </a:rPr>
                        <a:t>0/1</a:t>
                      </a:r>
                      <a:endParaRPr lang="tr-TR" sz="3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6398816"/>
                  </a:ext>
                </a:extLst>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3005137054"/>
              </p:ext>
            </p:extLst>
          </p:nvPr>
        </p:nvGraphicFramePr>
        <p:xfrm>
          <a:off x="309647" y="4384532"/>
          <a:ext cx="8128000" cy="846938"/>
        </p:xfrm>
        <a:graphic>
          <a:graphicData uri="http://schemas.openxmlformats.org/drawingml/2006/table">
            <a:tbl>
              <a:tblPr firstRow="1" bandRow="1">
                <a:tableStyleId>{073A0DAA-6AF3-43AB-8588-CEC1D06C72B9}</a:tableStyleId>
              </a:tblPr>
              <a:tblGrid>
                <a:gridCol w="1016000">
                  <a:extLst>
                    <a:ext uri="{9D8B030D-6E8A-4147-A177-3AD203B41FA5}">
                      <a16:colId xmlns:a16="http://schemas.microsoft.com/office/drawing/2014/main" val="256857147"/>
                    </a:ext>
                  </a:extLst>
                </a:gridCol>
                <a:gridCol w="1016000">
                  <a:extLst>
                    <a:ext uri="{9D8B030D-6E8A-4147-A177-3AD203B41FA5}">
                      <a16:colId xmlns:a16="http://schemas.microsoft.com/office/drawing/2014/main" val="3802859480"/>
                    </a:ext>
                  </a:extLst>
                </a:gridCol>
                <a:gridCol w="1016000">
                  <a:extLst>
                    <a:ext uri="{9D8B030D-6E8A-4147-A177-3AD203B41FA5}">
                      <a16:colId xmlns:a16="http://schemas.microsoft.com/office/drawing/2014/main" val="129256112"/>
                    </a:ext>
                  </a:extLst>
                </a:gridCol>
                <a:gridCol w="1016000">
                  <a:extLst>
                    <a:ext uri="{9D8B030D-6E8A-4147-A177-3AD203B41FA5}">
                      <a16:colId xmlns:a16="http://schemas.microsoft.com/office/drawing/2014/main" val="1447165083"/>
                    </a:ext>
                  </a:extLst>
                </a:gridCol>
                <a:gridCol w="1016000">
                  <a:extLst>
                    <a:ext uri="{9D8B030D-6E8A-4147-A177-3AD203B41FA5}">
                      <a16:colId xmlns:a16="http://schemas.microsoft.com/office/drawing/2014/main" val="2406288825"/>
                    </a:ext>
                  </a:extLst>
                </a:gridCol>
                <a:gridCol w="1016000">
                  <a:extLst>
                    <a:ext uri="{9D8B030D-6E8A-4147-A177-3AD203B41FA5}">
                      <a16:colId xmlns:a16="http://schemas.microsoft.com/office/drawing/2014/main" val="3744497216"/>
                    </a:ext>
                  </a:extLst>
                </a:gridCol>
                <a:gridCol w="1016000">
                  <a:extLst>
                    <a:ext uri="{9D8B030D-6E8A-4147-A177-3AD203B41FA5}">
                      <a16:colId xmlns:a16="http://schemas.microsoft.com/office/drawing/2014/main" val="238960397"/>
                    </a:ext>
                  </a:extLst>
                </a:gridCol>
                <a:gridCol w="1016000">
                  <a:extLst>
                    <a:ext uri="{9D8B030D-6E8A-4147-A177-3AD203B41FA5}">
                      <a16:colId xmlns:a16="http://schemas.microsoft.com/office/drawing/2014/main" val="4058919961"/>
                    </a:ext>
                  </a:extLst>
                </a:gridCol>
              </a:tblGrid>
              <a:tr h="846938">
                <a:tc>
                  <a:txBody>
                    <a:bodyPr/>
                    <a:lstStyle/>
                    <a:p>
                      <a:pPr algn="ctr"/>
                      <a:r>
                        <a:rPr lang="tr-TR" sz="3600" dirty="0" smtClean="0">
                          <a:solidFill>
                            <a:srgbClr val="FF0000"/>
                          </a:solidFill>
                        </a:rPr>
                        <a:t>0/1</a:t>
                      </a:r>
                      <a:endParaRPr lang="tr-TR" sz="3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3600" dirty="0" smtClean="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6398816"/>
                  </a:ext>
                </a:extLst>
              </a:tr>
            </a:tbl>
          </a:graphicData>
        </a:graphic>
      </p:graphicFrame>
      <p:sp>
        <p:nvSpPr>
          <p:cNvPr id="48" name="Right Brace 47"/>
          <p:cNvSpPr/>
          <p:nvPr/>
        </p:nvSpPr>
        <p:spPr>
          <a:xfrm rot="5400000">
            <a:off x="675665" y="4940076"/>
            <a:ext cx="295275" cy="102731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49" name="TextBox 48"/>
          <p:cNvSpPr txBox="1"/>
          <p:nvPr/>
        </p:nvSpPr>
        <p:spPr>
          <a:xfrm>
            <a:off x="34206" y="5649496"/>
            <a:ext cx="2597634" cy="584775"/>
          </a:xfrm>
          <a:prstGeom prst="rect">
            <a:avLst/>
          </a:prstGeom>
          <a:noFill/>
        </p:spPr>
        <p:txBody>
          <a:bodyPr wrap="none" rtlCol="0">
            <a:spAutoFit/>
          </a:bodyPr>
          <a:lstStyle/>
          <a:p>
            <a:r>
              <a:rPr lang="tr-TR" sz="3200" dirty="0" smtClean="0">
                <a:solidFill>
                  <a:srgbClr val="FF0000"/>
                </a:solidFill>
              </a:rPr>
              <a:t>İşaret Biti (+/-)</a:t>
            </a:r>
            <a:endParaRPr lang="tr-TR" sz="3200" baseline="-25000" dirty="0">
              <a:solidFill>
                <a:srgbClr val="FF0000"/>
              </a:solidFill>
            </a:endParaRPr>
          </a:p>
        </p:txBody>
      </p:sp>
      <p:sp>
        <p:nvSpPr>
          <p:cNvPr id="9" name="TextBox 8"/>
          <p:cNvSpPr txBox="1"/>
          <p:nvPr/>
        </p:nvSpPr>
        <p:spPr>
          <a:xfrm>
            <a:off x="9660119" y="2840343"/>
            <a:ext cx="1843949" cy="584775"/>
          </a:xfrm>
          <a:prstGeom prst="rect">
            <a:avLst/>
          </a:prstGeom>
          <a:noFill/>
        </p:spPr>
        <p:txBody>
          <a:bodyPr wrap="square" rtlCol="0">
            <a:spAutoFit/>
          </a:bodyPr>
          <a:lstStyle/>
          <a:p>
            <a:r>
              <a:rPr lang="tr-TR" sz="3200" dirty="0" smtClean="0"/>
              <a:t>0 ila 255</a:t>
            </a:r>
            <a:endParaRPr lang="tr-TR" sz="3200" dirty="0"/>
          </a:p>
        </p:txBody>
      </p:sp>
      <p:sp>
        <p:nvSpPr>
          <p:cNvPr id="50" name="TextBox 49"/>
          <p:cNvSpPr txBox="1"/>
          <p:nvPr/>
        </p:nvSpPr>
        <p:spPr>
          <a:xfrm>
            <a:off x="9299122" y="5170171"/>
            <a:ext cx="2408637" cy="584775"/>
          </a:xfrm>
          <a:prstGeom prst="rect">
            <a:avLst/>
          </a:prstGeom>
          <a:noFill/>
        </p:spPr>
        <p:txBody>
          <a:bodyPr wrap="square" rtlCol="0">
            <a:spAutoFit/>
          </a:bodyPr>
          <a:lstStyle/>
          <a:p>
            <a:r>
              <a:rPr lang="tr-TR" sz="3200" dirty="0" smtClean="0"/>
              <a:t>-128 ila +127</a:t>
            </a:r>
            <a:endParaRPr lang="tr-TR" sz="3200" dirty="0"/>
          </a:p>
        </p:txBody>
      </p:sp>
    </p:spTree>
    <p:extLst>
      <p:ext uri="{BB962C8B-B14F-4D97-AF65-F5344CB8AC3E}">
        <p14:creationId xmlns:p14="http://schemas.microsoft.com/office/powerpoint/2010/main" val="29699490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741" y="983815"/>
            <a:ext cx="9957341" cy="707886"/>
          </a:xfrm>
          <a:prstGeom prst="rect">
            <a:avLst/>
          </a:prstGeom>
          <a:noFill/>
        </p:spPr>
        <p:txBody>
          <a:bodyPr wrap="none" rtlCol="0">
            <a:spAutoFit/>
          </a:bodyPr>
          <a:lstStyle/>
          <a:p>
            <a:r>
              <a:rPr lang="tr-TR" sz="4000" b="1" dirty="0" smtClean="0"/>
              <a:t>İKİLİK SİSTEMDE İŞARETLİ / İŞARETSİZ SAYILAR</a:t>
            </a:r>
            <a:endParaRPr lang="tr-TR" sz="4000" b="1" dirty="0"/>
          </a:p>
        </p:txBody>
      </p:sp>
      <p:graphicFrame>
        <p:nvGraphicFramePr>
          <p:cNvPr id="5" name="Table 4"/>
          <p:cNvGraphicFramePr>
            <a:graphicFrameLocks noGrp="1"/>
          </p:cNvGraphicFramePr>
          <p:nvPr>
            <p:extLst>
              <p:ext uri="{D42A27DB-BD31-4B8C-83A1-F6EECF244321}">
                <p14:modId xmlns:p14="http://schemas.microsoft.com/office/powerpoint/2010/main" val="2471406477"/>
              </p:ext>
            </p:extLst>
          </p:nvPr>
        </p:nvGraphicFramePr>
        <p:xfrm>
          <a:off x="709945" y="1877695"/>
          <a:ext cx="4876208" cy="4480560"/>
        </p:xfrm>
        <a:graphic>
          <a:graphicData uri="http://schemas.openxmlformats.org/drawingml/2006/table">
            <a:tbl>
              <a:tblPr firstRow="1" bandRow="1">
                <a:tableStyleId>{5C22544A-7EE6-4342-B048-85BDC9FD1C3A}</a:tableStyleId>
              </a:tblPr>
              <a:tblGrid>
                <a:gridCol w="1478850">
                  <a:extLst>
                    <a:ext uri="{9D8B030D-6E8A-4147-A177-3AD203B41FA5}">
                      <a16:colId xmlns:a16="http://schemas.microsoft.com/office/drawing/2014/main" val="2465767297"/>
                    </a:ext>
                  </a:extLst>
                </a:gridCol>
                <a:gridCol w="1864979">
                  <a:extLst>
                    <a:ext uri="{9D8B030D-6E8A-4147-A177-3AD203B41FA5}">
                      <a16:colId xmlns:a16="http://schemas.microsoft.com/office/drawing/2014/main" val="3876501008"/>
                    </a:ext>
                  </a:extLst>
                </a:gridCol>
                <a:gridCol w="1532379">
                  <a:extLst>
                    <a:ext uri="{9D8B030D-6E8A-4147-A177-3AD203B41FA5}">
                      <a16:colId xmlns:a16="http://schemas.microsoft.com/office/drawing/2014/main" val="2817333895"/>
                    </a:ext>
                  </a:extLst>
                </a:gridCol>
              </a:tblGrid>
              <a:tr h="370840">
                <a:tc>
                  <a:txBody>
                    <a:bodyPr/>
                    <a:lstStyle/>
                    <a:p>
                      <a:pPr algn="ctr"/>
                      <a:r>
                        <a:rPr lang="tr-TR" sz="2400" dirty="0" smtClean="0"/>
                        <a:t>İkilik (</a:t>
                      </a:r>
                      <a:r>
                        <a:rPr lang="tr-TR" sz="2400" dirty="0" err="1" smtClean="0"/>
                        <a:t>Binary</a:t>
                      </a:r>
                      <a:r>
                        <a:rPr lang="tr-TR" sz="2400" dirty="0" smtClean="0"/>
                        <a:t>)</a:t>
                      </a:r>
                      <a:endParaRPr lang="tr-TR" sz="2400" dirty="0"/>
                    </a:p>
                  </a:txBody>
                  <a:tcPr/>
                </a:tc>
                <a:tc>
                  <a:txBody>
                    <a:bodyPr/>
                    <a:lstStyle/>
                    <a:p>
                      <a:pPr algn="ctr"/>
                      <a:r>
                        <a:rPr lang="tr-TR" sz="2400" baseline="0" dirty="0" smtClean="0"/>
                        <a:t>İşaretsiz (</a:t>
                      </a:r>
                      <a:r>
                        <a:rPr lang="tr-TR" sz="2400" baseline="0" dirty="0" err="1" smtClean="0"/>
                        <a:t>Unsigned</a:t>
                      </a:r>
                      <a:r>
                        <a:rPr lang="tr-TR" sz="2400" baseline="0" dirty="0" smtClean="0"/>
                        <a:t>)</a:t>
                      </a:r>
                      <a:endParaRPr lang="tr-TR" sz="2400" dirty="0"/>
                    </a:p>
                  </a:txBody>
                  <a:tcPr/>
                </a:tc>
                <a:tc>
                  <a:txBody>
                    <a:bodyPr/>
                    <a:lstStyle/>
                    <a:p>
                      <a:pPr algn="ctr"/>
                      <a:r>
                        <a:rPr lang="tr-TR" sz="2400" baseline="0" dirty="0" smtClean="0"/>
                        <a:t>İşaretli (</a:t>
                      </a:r>
                      <a:r>
                        <a:rPr lang="tr-TR" sz="2400" baseline="0" dirty="0" err="1" smtClean="0"/>
                        <a:t>Signed</a:t>
                      </a:r>
                      <a:r>
                        <a:rPr lang="tr-TR" sz="2400" baseline="0" dirty="0" smtClean="0"/>
                        <a:t>)</a:t>
                      </a:r>
                      <a:endParaRPr lang="tr-TR" sz="2400" dirty="0"/>
                    </a:p>
                  </a:txBody>
                  <a:tcPr/>
                </a:tc>
                <a:extLst>
                  <a:ext uri="{0D108BD9-81ED-4DB2-BD59-A6C34878D82A}">
                    <a16:rowId xmlns:a16="http://schemas.microsoft.com/office/drawing/2014/main" val="2548443346"/>
                  </a:ext>
                </a:extLst>
              </a:tr>
              <a:tr h="370840">
                <a:tc>
                  <a:txBody>
                    <a:bodyPr/>
                    <a:lstStyle/>
                    <a:p>
                      <a:pPr algn="ctr"/>
                      <a:r>
                        <a:rPr lang="tr-TR" sz="2400" dirty="0" smtClean="0">
                          <a:solidFill>
                            <a:srgbClr val="FF0000"/>
                          </a:solidFill>
                        </a:rPr>
                        <a:t>0</a:t>
                      </a:r>
                      <a:r>
                        <a:rPr lang="tr-TR" sz="2400" dirty="0" smtClean="0"/>
                        <a:t>000</a:t>
                      </a:r>
                      <a:endParaRPr lang="tr-TR" sz="2400" dirty="0"/>
                    </a:p>
                  </a:txBody>
                  <a:tcPr/>
                </a:tc>
                <a:tc>
                  <a:txBody>
                    <a:bodyPr/>
                    <a:lstStyle/>
                    <a:p>
                      <a:pPr algn="ctr"/>
                      <a:r>
                        <a:rPr lang="tr-TR" sz="2400" dirty="0" smtClean="0"/>
                        <a:t>0</a:t>
                      </a:r>
                      <a:endParaRPr lang="tr-TR" sz="2400" dirty="0"/>
                    </a:p>
                  </a:txBody>
                  <a:tcPr/>
                </a:tc>
                <a:tc>
                  <a:txBody>
                    <a:bodyPr/>
                    <a:lstStyle/>
                    <a:p>
                      <a:pPr algn="ctr"/>
                      <a:r>
                        <a:rPr lang="tr-TR" sz="2400" dirty="0" smtClean="0"/>
                        <a:t>0</a:t>
                      </a:r>
                      <a:endParaRPr lang="tr-TR" sz="2400" dirty="0"/>
                    </a:p>
                  </a:txBody>
                  <a:tcPr/>
                </a:tc>
                <a:extLst>
                  <a:ext uri="{0D108BD9-81ED-4DB2-BD59-A6C34878D82A}">
                    <a16:rowId xmlns:a16="http://schemas.microsoft.com/office/drawing/2014/main" val="452047286"/>
                  </a:ext>
                </a:extLst>
              </a:tr>
              <a:tr h="370840">
                <a:tc>
                  <a:txBody>
                    <a:bodyPr/>
                    <a:lstStyle/>
                    <a:p>
                      <a:pPr algn="ctr"/>
                      <a:r>
                        <a:rPr lang="tr-TR" sz="2400" dirty="0" smtClean="0">
                          <a:solidFill>
                            <a:srgbClr val="FF0000"/>
                          </a:solidFill>
                        </a:rPr>
                        <a:t>0</a:t>
                      </a:r>
                      <a:r>
                        <a:rPr lang="tr-TR" sz="2400" dirty="0" smtClean="0"/>
                        <a:t>001</a:t>
                      </a:r>
                      <a:endParaRPr lang="tr-TR" sz="2400" dirty="0"/>
                    </a:p>
                  </a:txBody>
                  <a:tcPr/>
                </a:tc>
                <a:tc>
                  <a:txBody>
                    <a:bodyPr/>
                    <a:lstStyle/>
                    <a:p>
                      <a:pPr algn="ctr"/>
                      <a:r>
                        <a:rPr lang="tr-TR" sz="2400" dirty="0" smtClean="0"/>
                        <a:t>1</a:t>
                      </a:r>
                      <a:endParaRPr lang="tr-TR" sz="2400" dirty="0"/>
                    </a:p>
                  </a:txBody>
                  <a:tcPr/>
                </a:tc>
                <a:tc>
                  <a:txBody>
                    <a:bodyPr/>
                    <a:lstStyle/>
                    <a:p>
                      <a:pPr algn="ctr"/>
                      <a:r>
                        <a:rPr lang="tr-TR" sz="2400" dirty="0" smtClean="0"/>
                        <a:t>1</a:t>
                      </a:r>
                      <a:endParaRPr lang="tr-TR" sz="2400" dirty="0"/>
                    </a:p>
                  </a:txBody>
                  <a:tcPr/>
                </a:tc>
                <a:extLst>
                  <a:ext uri="{0D108BD9-81ED-4DB2-BD59-A6C34878D82A}">
                    <a16:rowId xmlns:a16="http://schemas.microsoft.com/office/drawing/2014/main" val="2876268028"/>
                  </a:ext>
                </a:extLst>
              </a:tr>
              <a:tr h="370840">
                <a:tc>
                  <a:txBody>
                    <a:bodyPr/>
                    <a:lstStyle/>
                    <a:p>
                      <a:pPr algn="ctr"/>
                      <a:r>
                        <a:rPr lang="tr-TR" sz="2400" dirty="0" smtClean="0">
                          <a:solidFill>
                            <a:srgbClr val="FF0000"/>
                          </a:solidFill>
                        </a:rPr>
                        <a:t>0</a:t>
                      </a:r>
                      <a:r>
                        <a:rPr lang="tr-TR" sz="2400" dirty="0" smtClean="0"/>
                        <a:t>010</a:t>
                      </a:r>
                      <a:endParaRPr lang="tr-TR" sz="2400" dirty="0"/>
                    </a:p>
                  </a:txBody>
                  <a:tcPr/>
                </a:tc>
                <a:tc>
                  <a:txBody>
                    <a:bodyPr/>
                    <a:lstStyle/>
                    <a:p>
                      <a:pPr algn="ctr"/>
                      <a:r>
                        <a:rPr lang="tr-TR" sz="2400" dirty="0" smtClean="0"/>
                        <a:t>2</a:t>
                      </a:r>
                      <a:endParaRPr lang="tr-TR" sz="2400" dirty="0"/>
                    </a:p>
                  </a:txBody>
                  <a:tcPr/>
                </a:tc>
                <a:tc>
                  <a:txBody>
                    <a:bodyPr/>
                    <a:lstStyle/>
                    <a:p>
                      <a:pPr algn="ctr"/>
                      <a:r>
                        <a:rPr lang="tr-TR" sz="2400" dirty="0" smtClean="0"/>
                        <a:t>2</a:t>
                      </a:r>
                      <a:endParaRPr lang="tr-TR" sz="2400" dirty="0"/>
                    </a:p>
                  </a:txBody>
                  <a:tcPr/>
                </a:tc>
                <a:extLst>
                  <a:ext uri="{0D108BD9-81ED-4DB2-BD59-A6C34878D82A}">
                    <a16:rowId xmlns:a16="http://schemas.microsoft.com/office/drawing/2014/main" val="172676671"/>
                  </a:ext>
                </a:extLst>
              </a:tr>
              <a:tr h="370840">
                <a:tc>
                  <a:txBody>
                    <a:bodyPr/>
                    <a:lstStyle/>
                    <a:p>
                      <a:pPr algn="ctr"/>
                      <a:r>
                        <a:rPr lang="tr-TR" sz="2400" dirty="0" smtClean="0">
                          <a:solidFill>
                            <a:srgbClr val="FF0000"/>
                          </a:solidFill>
                        </a:rPr>
                        <a:t>0</a:t>
                      </a:r>
                      <a:r>
                        <a:rPr lang="tr-TR" sz="2400" dirty="0" smtClean="0"/>
                        <a:t>011</a:t>
                      </a:r>
                      <a:endParaRPr lang="tr-TR" sz="2400" dirty="0"/>
                    </a:p>
                  </a:txBody>
                  <a:tcPr/>
                </a:tc>
                <a:tc>
                  <a:txBody>
                    <a:bodyPr/>
                    <a:lstStyle/>
                    <a:p>
                      <a:pPr algn="ctr"/>
                      <a:r>
                        <a:rPr lang="tr-TR" sz="2400" dirty="0" smtClean="0"/>
                        <a:t>3</a:t>
                      </a:r>
                      <a:endParaRPr lang="tr-TR" sz="2400" dirty="0"/>
                    </a:p>
                  </a:txBody>
                  <a:tcPr/>
                </a:tc>
                <a:tc>
                  <a:txBody>
                    <a:bodyPr/>
                    <a:lstStyle/>
                    <a:p>
                      <a:pPr algn="ctr"/>
                      <a:r>
                        <a:rPr lang="tr-TR" sz="2400" dirty="0" smtClean="0"/>
                        <a:t>3</a:t>
                      </a:r>
                      <a:endParaRPr lang="tr-TR" sz="2400" dirty="0"/>
                    </a:p>
                  </a:txBody>
                  <a:tcPr/>
                </a:tc>
                <a:extLst>
                  <a:ext uri="{0D108BD9-81ED-4DB2-BD59-A6C34878D82A}">
                    <a16:rowId xmlns:a16="http://schemas.microsoft.com/office/drawing/2014/main" val="3904808155"/>
                  </a:ext>
                </a:extLst>
              </a:tr>
              <a:tr h="370840">
                <a:tc>
                  <a:txBody>
                    <a:bodyPr/>
                    <a:lstStyle/>
                    <a:p>
                      <a:pPr algn="ctr"/>
                      <a:r>
                        <a:rPr lang="tr-TR" sz="2400" dirty="0" smtClean="0">
                          <a:solidFill>
                            <a:srgbClr val="FF0000"/>
                          </a:solidFill>
                        </a:rPr>
                        <a:t>0</a:t>
                      </a:r>
                      <a:r>
                        <a:rPr lang="tr-TR" sz="2400" dirty="0" smtClean="0"/>
                        <a:t>100</a:t>
                      </a:r>
                      <a:endParaRPr lang="tr-TR" sz="2400" dirty="0"/>
                    </a:p>
                  </a:txBody>
                  <a:tcPr/>
                </a:tc>
                <a:tc>
                  <a:txBody>
                    <a:bodyPr/>
                    <a:lstStyle/>
                    <a:p>
                      <a:pPr algn="ctr"/>
                      <a:r>
                        <a:rPr lang="tr-TR" sz="2400" dirty="0" smtClean="0"/>
                        <a:t>4</a:t>
                      </a:r>
                      <a:endParaRPr lang="tr-TR" sz="2400" dirty="0"/>
                    </a:p>
                  </a:txBody>
                  <a:tcPr/>
                </a:tc>
                <a:tc>
                  <a:txBody>
                    <a:bodyPr/>
                    <a:lstStyle/>
                    <a:p>
                      <a:pPr algn="ctr"/>
                      <a:r>
                        <a:rPr lang="tr-TR" sz="2400" dirty="0" smtClean="0"/>
                        <a:t>4</a:t>
                      </a:r>
                      <a:endParaRPr lang="tr-TR" sz="2400" dirty="0"/>
                    </a:p>
                  </a:txBody>
                  <a:tcPr/>
                </a:tc>
                <a:extLst>
                  <a:ext uri="{0D108BD9-81ED-4DB2-BD59-A6C34878D82A}">
                    <a16:rowId xmlns:a16="http://schemas.microsoft.com/office/drawing/2014/main" val="3919680876"/>
                  </a:ext>
                </a:extLst>
              </a:tr>
              <a:tr h="370840">
                <a:tc>
                  <a:txBody>
                    <a:bodyPr/>
                    <a:lstStyle/>
                    <a:p>
                      <a:pPr algn="ctr"/>
                      <a:r>
                        <a:rPr lang="tr-TR" sz="2400" dirty="0" smtClean="0">
                          <a:solidFill>
                            <a:srgbClr val="FF0000"/>
                          </a:solidFill>
                        </a:rPr>
                        <a:t>0</a:t>
                      </a:r>
                      <a:r>
                        <a:rPr lang="tr-TR" sz="2400" dirty="0" smtClean="0"/>
                        <a:t>101</a:t>
                      </a:r>
                      <a:endParaRPr lang="tr-TR" sz="2400" dirty="0"/>
                    </a:p>
                  </a:txBody>
                  <a:tcPr/>
                </a:tc>
                <a:tc>
                  <a:txBody>
                    <a:bodyPr/>
                    <a:lstStyle/>
                    <a:p>
                      <a:pPr algn="ctr"/>
                      <a:r>
                        <a:rPr lang="tr-TR" sz="2400" dirty="0" smtClean="0"/>
                        <a:t>5</a:t>
                      </a:r>
                      <a:endParaRPr lang="tr-TR" sz="2400" dirty="0"/>
                    </a:p>
                  </a:txBody>
                  <a:tcPr/>
                </a:tc>
                <a:tc>
                  <a:txBody>
                    <a:bodyPr/>
                    <a:lstStyle/>
                    <a:p>
                      <a:pPr algn="ctr"/>
                      <a:r>
                        <a:rPr lang="tr-TR" sz="2400" dirty="0" smtClean="0"/>
                        <a:t>5</a:t>
                      </a:r>
                      <a:endParaRPr lang="tr-TR" sz="2400" dirty="0"/>
                    </a:p>
                  </a:txBody>
                  <a:tcPr/>
                </a:tc>
                <a:extLst>
                  <a:ext uri="{0D108BD9-81ED-4DB2-BD59-A6C34878D82A}">
                    <a16:rowId xmlns:a16="http://schemas.microsoft.com/office/drawing/2014/main" val="2014218384"/>
                  </a:ext>
                </a:extLst>
              </a:tr>
              <a:tr h="370840">
                <a:tc>
                  <a:txBody>
                    <a:bodyPr/>
                    <a:lstStyle/>
                    <a:p>
                      <a:pPr algn="ctr"/>
                      <a:r>
                        <a:rPr lang="tr-TR" sz="2400" dirty="0" smtClean="0">
                          <a:solidFill>
                            <a:srgbClr val="FF0000"/>
                          </a:solidFill>
                        </a:rPr>
                        <a:t>0</a:t>
                      </a:r>
                      <a:r>
                        <a:rPr lang="tr-TR" sz="2400" dirty="0" smtClean="0"/>
                        <a:t>110</a:t>
                      </a:r>
                      <a:endParaRPr lang="tr-TR" sz="2400" dirty="0"/>
                    </a:p>
                  </a:txBody>
                  <a:tcPr/>
                </a:tc>
                <a:tc>
                  <a:txBody>
                    <a:bodyPr/>
                    <a:lstStyle/>
                    <a:p>
                      <a:pPr algn="ctr"/>
                      <a:r>
                        <a:rPr lang="tr-TR" sz="2400" dirty="0" smtClean="0"/>
                        <a:t>6</a:t>
                      </a:r>
                      <a:endParaRPr lang="tr-TR" sz="2400" dirty="0"/>
                    </a:p>
                  </a:txBody>
                  <a:tcPr/>
                </a:tc>
                <a:tc>
                  <a:txBody>
                    <a:bodyPr/>
                    <a:lstStyle/>
                    <a:p>
                      <a:pPr algn="ctr"/>
                      <a:r>
                        <a:rPr lang="tr-TR" sz="2400" dirty="0" smtClean="0"/>
                        <a:t>6</a:t>
                      </a:r>
                      <a:endParaRPr lang="tr-TR" sz="2400" dirty="0"/>
                    </a:p>
                  </a:txBody>
                  <a:tcPr/>
                </a:tc>
                <a:extLst>
                  <a:ext uri="{0D108BD9-81ED-4DB2-BD59-A6C34878D82A}">
                    <a16:rowId xmlns:a16="http://schemas.microsoft.com/office/drawing/2014/main" val="3577301988"/>
                  </a:ext>
                </a:extLst>
              </a:tr>
              <a:tr h="370840">
                <a:tc>
                  <a:txBody>
                    <a:bodyPr/>
                    <a:lstStyle/>
                    <a:p>
                      <a:pPr algn="ctr"/>
                      <a:r>
                        <a:rPr lang="tr-TR" sz="2400" dirty="0" smtClean="0">
                          <a:solidFill>
                            <a:srgbClr val="FF0000"/>
                          </a:solidFill>
                        </a:rPr>
                        <a:t>0</a:t>
                      </a:r>
                      <a:r>
                        <a:rPr lang="tr-TR" sz="2400" dirty="0" smtClean="0"/>
                        <a:t>111</a:t>
                      </a:r>
                      <a:endParaRPr lang="tr-TR" sz="2400" dirty="0"/>
                    </a:p>
                  </a:txBody>
                  <a:tcPr/>
                </a:tc>
                <a:tc>
                  <a:txBody>
                    <a:bodyPr/>
                    <a:lstStyle/>
                    <a:p>
                      <a:pPr algn="ctr"/>
                      <a:r>
                        <a:rPr lang="tr-TR" sz="2400" dirty="0" smtClean="0"/>
                        <a:t>7</a:t>
                      </a:r>
                      <a:endParaRPr lang="tr-TR" sz="2400" dirty="0"/>
                    </a:p>
                  </a:txBody>
                  <a:tcPr/>
                </a:tc>
                <a:tc>
                  <a:txBody>
                    <a:bodyPr/>
                    <a:lstStyle/>
                    <a:p>
                      <a:pPr algn="ctr"/>
                      <a:r>
                        <a:rPr lang="tr-TR" sz="2400" dirty="0" smtClean="0"/>
                        <a:t>7</a:t>
                      </a:r>
                      <a:endParaRPr lang="tr-TR" sz="2400" dirty="0"/>
                    </a:p>
                  </a:txBody>
                  <a:tcPr/>
                </a:tc>
                <a:extLst>
                  <a:ext uri="{0D108BD9-81ED-4DB2-BD59-A6C34878D82A}">
                    <a16:rowId xmlns:a16="http://schemas.microsoft.com/office/drawing/2014/main" val="240697777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03864930"/>
              </p:ext>
            </p:extLst>
          </p:nvPr>
        </p:nvGraphicFramePr>
        <p:xfrm>
          <a:off x="6207428" y="1877695"/>
          <a:ext cx="4876208" cy="4480560"/>
        </p:xfrm>
        <a:graphic>
          <a:graphicData uri="http://schemas.openxmlformats.org/drawingml/2006/table">
            <a:tbl>
              <a:tblPr firstRow="1" bandRow="1">
                <a:tableStyleId>{5C22544A-7EE6-4342-B048-85BDC9FD1C3A}</a:tableStyleId>
              </a:tblPr>
              <a:tblGrid>
                <a:gridCol w="1478850">
                  <a:extLst>
                    <a:ext uri="{9D8B030D-6E8A-4147-A177-3AD203B41FA5}">
                      <a16:colId xmlns:a16="http://schemas.microsoft.com/office/drawing/2014/main" val="2465767297"/>
                    </a:ext>
                  </a:extLst>
                </a:gridCol>
                <a:gridCol w="1864979">
                  <a:extLst>
                    <a:ext uri="{9D8B030D-6E8A-4147-A177-3AD203B41FA5}">
                      <a16:colId xmlns:a16="http://schemas.microsoft.com/office/drawing/2014/main" val="3876501008"/>
                    </a:ext>
                  </a:extLst>
                </a:gridCol>
                <a:gridCol w="1532379">
                  <a:extLst>
                    <a:ext uri="{9D8B030D-6E8A-4147-A177-3AD203B41FA5}">
                      <a16:colId xmlns:a16="http://schemas.microsoft.com/office/drawing/2014/main" val="2817333895"/>
                    </a:ext>
                  </a:extLst>
                </a:gridCol>
              </a:tblGrid>
              <a:tr h="370840">
                <a:tc>
                  <a:txBody>
                    <a:bodyPr/>
                    <a:lstStyle/>
                    <a:p>
                      <a:pPr algn="ctr"/>
                      <a:r>
                        <a:rPr lang="tr-TR" sz="2400" dirty="0" smtClean="0"/>
                        <a:t>İkilik (</a:t>
                      </a:r>
                      <a:r>
                        <a:rPr lang="tr-TR" sz="2400" dirty="0" err="1" smtClean="0"/>
                        <a:t>Binary</a:t>
                      </a:r>
                      <a:r>
                        <a:rPr lang="tr-TR" sz="2400" dirty="0" smtClean="0"/>
                        <a:t>)</a:t>
                      </a:r>
                      <a:endParaRPr lang="tr-TR" sz="2400" dirty="0"/>
                    </a:p>
                  </a:txBody>
                  <a:tcPr/>
                </a:tc>
                <a:tc>
                  <a:txBody>
                    <a:bodyPr/>
                    <a:lstStyle/>
                    <a:p>
                      <a:pPr algn="ctr"/>
                      <a:r>
                        <a:rPr lang="tr-TR" sz="2400" baseline="0" dirty="0" smtClean="0"/>
                        <a:t>İşaretsiz (</a:t>
                      </a:r>
                      <a:r>
                        <a:rPr lang="tr-TR" sz="2400" baseline="0" dirty="0" err="1" smtClean="0"/>
                        <a:t>Unsigned</a:t>
                      </a:r>
                      <a:r>
                        <a:rPr lang="tr-TR" sz="2400" baseline="0" dirty="0" smtClean="0"/>
                        <a:t>)</a:t>
                      </a:r>
                      <a:endParaRPr lang="tr-TR" sz="2400" dirty="0"/>
                    </a:p>
                  </a:txBody>
                  <a:tcPr/>
                </a:tc>
                <a:tc>
                  <a:txBody>
                    <a:bodyPr/>
                    <a:lstStyle/>
                    <a:p>
                      <a:pPr algn="ctr"/>
                      <a:r>
                        <a:rPr lang="tr-TR" sz="2400" baseline="0" dirty="0" smtClean="0"/>
                        <a:t>İşaretli (</a:t>
                      </a:r>
                      <a:r>
                        <a:rPr lang="tr-TR" sz="2400" baseline="0" dirty="0" err="1" smtClean="0"/>
                        <a:t>Signed</a:t>
                      </a:r>
                      <a:r>
                        <a:rPr lang="tr-TR" sz="2400" baseline="0" dirty="0" smtClean="0"/>
                        <a:t>)</a:t>
                      </a:r>
                      <a:endParaRPr lang="tr-TR" sz="2400" dirty="0"/>
                    </a:p>
                  </a:txBody>
                  <a:tcPr/>
                </a:tc>
                <a:extLst>
                  <a:ext uri="{0D108BD9-81ED-4DB2-BD59-A6C34878D82A}">
                    <a16:rowId xmlns:a16="http://schemas.microsoft.com/office/drawing/2014/main" val="2548443346"/>
                  </a:ext>
                </a:extLst>
              </a:tr>
              <a:tr h="370840">
                <a:tc>
                  <a:txBody>
                    <a:bodyPr/>
                    <a:lstStyle/>
                    <a:p>
                      <a:pPr algn="ctr"/>
                      <a:r>
                        <a:rPr lang="tr-TR" sz="2400" dirty="0" smtClean="0">
                          <a:solidFill>
                            <a:srgbClr val="FF0000"/>
                          </a:solidFill>
                        </a:rPr>
                        <a:t>1</a:t>
                      </a:r>
                      <a:r>
                        <a:rPr lang="tr-TR" sz="2400" dirty="0" smtClean="0"/>
                        <a:t>000</a:t>
                      </a:r>
                      <a:endParaRPr lang="tr-TR" sz="2400" dirty="0"/>
                    </a:p>
                  </a:txBody>
                  <a:tcPr/>
                </a:tc>
                <a:tc>
                  <a:txBody>
                    <a:bodyPr/>
                    <a:lstStyle/>
                    <a:p>
                      <a:pPr algn="ctr"/>
                      <a:r>
                        <a:rPr lang="tr-TR" sz="2400" dirty="0" smtClean="0"/>
                        <a:t>8</a:t>
                      </a:r>
                      <a:endParaRPr lang="tr-TR" sz="2400" dirty="0"/>
                    </a:p>
                  </a:txBody>
                  <a:tcPr/>
                </a:tc>
                <a:tc>
                  <a:txBody>
                    <a:bodyPr/>
                    <a:lstStyle/>
                    <a:p>
                      <a:pPr algn="ctr"/>
                      <a:r>
                        <a:rPr lang="tr-TR" sz="2400" dirty="0" smtClean="0"/>
                        <a:t>-8</a:t>
                      </a:r>
                      <a:endParaRPr lang="tr-TR" sz="2400" dirty="0"/>
                    </a:p>
                  </a:txBody>
                  <a:tcPr/>
                </a:tc>
                <a:extLst>
                  <a:ext uri="{0D108BD9-81ED-4DB2-BD59-A6C34878D82A}">
                    <a16:rowId xmlns:a16="http://schemas.microsoft.com/office/drawing/2014/main" val="452047286"/>
                  </a:ext>
                </a:extLst>
              </a:tr>
              <a:tr h="370840">
                <a:tc>
                  <a:txBody>
                    <a:bodyPr/>
                    <a:lstStyle/>
                    <a:p>
                      <a:pPr algn="ctr"/>
                      <a:r>
                        <a:rPr lang="tr-TR" sz="2400" dirty="0" smtClean="0">
                          <a:solidFill>
                            <a:srgbClr val="FF0000"/>
                          </a:solidFill>
                        </a:rPr>
                        <a:t>1</a:t>
                      </a:r>
                      <a:r>
                        <a:rPr lang="tr-TR" sz="2400" dirty="0" smtClean="0"/>
                        <a:t>001</a:t>
                      </a:r>
                      <a:endParaRPr lang="tr-TR" sz="2400" dirty="0"/>
                    </a:p>
                  </a:txBody>
                  <a:tcPr/>
                </a:tc>
                <a:tc>
                  <a:txBody>
                    <a:bodyPr/>
                    <a:lstStyle/>
                    <a:p>
                      <a:pPr algn="ctr"/>
                      <a:r>
                        <a:rPr lang="tr-TR" sz="2400" dirty="0" smtClean="0"/>
                        <a:t>9</a:t>
                      </a:r>
                      <a:endParaRPr lang="tr-TR" sz="2400" dirty="0"/>
                    </a:p>
                  </a:txBody>
                  <a:tcPr/>
                </a:tc>
                <a:tc>
                  <a:txBody>
                    <a:bodyPr/>
                    <a:lstStyle/>
                    <a:p>
                      <a:pPr algn="ctr"/>
                      <a:r>
                        <a:rPr lang="tr-TR" sz="2400" dirty="0" smtClean="0"/>
                        <a:t>-7</a:t>
                      </a:r>
                      <a:endParaRPr lang="tr-TR" sz="2400" dirty="0"/>
                    </a:p>
                  </a:txBody>
                  <a:tcPr/>
                </a:tc>
                <a:extLst>
                  <a:ext uri="{0D108BD9-81ED-4DB2-BD59-A6C34878D82A}">
                    <a16:rowId xmlns:a16="http://schemas.microsoft.com/office/drawing/2014/main" val="2876268028"/>
                  </a:ext>
                </a:extLst>
              </a:tr>
              <a:tr h="370840">
                <a:tc>
                  <a:txBody>
                    <a:bodyPr/>
                    <a:lstStyle/>
                    <a:p>
                      <a:pPr algn="ctr"/>
                      <a:r>
                        <a:rPr lang="tr-TR" sz="2400" dirty="0" smtClean="0">
                          <a:solidFill>
                            <a:srgbClr val="FF0000"/>
                          </a:solidFill>
                        </a:rPr>
                        <a:t>1</a:t>
                      </a:r>
                      <a:r>
                        <a:rPr lang="tr-TR" sz="2400" dirty="0" smtClean="0"/>
                        <a:t>010</a:t>
                      </a:r>
                      <a:endParaRPr lang="tr-TR" sz="2400" dirty="0"/>
                    </a:p>
                  </a:txBody>
                  <a:tcPr/>
                </a:tc>
                <a:tc>
                  <a:txBody>
                    <a:bodyPr/>
                    <a:lstStyle/>
                    <a:p>
                      <a:pPr algn="ctr"/>
                      <a:r>
                        <a:rPr lang="tr-TR" sz="2400" dirty="0" smtClean="0"/>
                        <a:t>10</a:t>
                      </a:r>
                      <a:endParaRPr lang="tr-TR" sz="2400" dirty="0"/>
                    </a:p>
                  </a:txBody>
                  <a:tcPr/>
                </a:tc>
                <a:tc>
                  <a:txBody>
                    <a:bodyPr/>
                    <a:lstStyle/>
                    <a:p>
                      <a:pPr algn="ctr"/>
                      <a:r>
                        <a:rPr lang="tr-TR" sz="2400" dirty="0" smtClean="0"/>
                        <a:t>-6</a:t>
                      </a:r>
                      <a:endParaRPr lang="tr-TR" sz="2400" dirty="0"/>
                    </a:p>
                  </a:txBody>
                  <a:tcPr/>
                </a:tc>
                <a:extLst>
                  <a:ext uri="{0D108BD9-81ED-4DB2-BD59-A6C34878D82A}">
                    <a16:rowId xmlns:a16="http://schemas.microsoft.com/office/drawing/2014/main" val="172676671"/>
                  </a:ext>
                </a:extLst>
              </a:tr>
              <a:tr h="370840">
                <a:tc>
                  <a:txBody>
                    <a:bodyPr/>
                    <a:lstStyle/>
                    <a:p>
                      <a:pPr algn="ctr"/>
                      <a:r>
                        <a:rPr lang="tr-TR" sz="2400" dirty="0" smtClean="0">
                          <a:solidFill>
                            <a:srgbClr val="FF0000"/>
                          </a:solidFill>
                        </a:rPr>
                        <a:t>1</a:t>
                      </a:r>
                      <a:r>
                        <a:rPr lang="tr-TR" sz="2400" dirty="0" smtClean="0"/>
                        <a:t>011</a:t>
                      </a:r>
                      <a:endParaRPr lang="tr-TR" sz="2400" dirty="0"/>
                    </a:p>
                  </a:txBody>
                  <a:tcPr/>
                </a:tc>
                <a:tc>
                  <a:txBody>
                    <a:bodyPr/>
                    <a:lstStyle/>
                    <a:p>
                      <a:pPr algn="ctr"/>
                      <a:r>
                        <a:rPr lang="tr-TR" sz="2400" dirty="0" smtClean="0"/>
                        <a:t>11</a:t>
                      </a:r>
                      <a:endParaRPr lang="tr-TR" sz="2400" dirty="0"/>
                    </a:p>
                  </a:txBody>
                  <a:tcPr/>
                </a:tc>
                <a:tc>
                  <a:txBody>
                    <a:bodyPr/>
                    <a:lstStyle/>
                    <a:p>
                      <a:pPr algn="ctr"/>
                      <a:r>
                        <a:rPr lang="tr-TR" sz="2400" dirty="0" smtClean="0"/>
                        <a:t>-5</a:t>
                      </a:r>
                      <a:endParaRPr lang="tr-TR" sz="2400" dirty="0"/>
                    </a:p>
                  </a:txBody>
                  <a:tcPr/>
                </a:tc>
                <a:extLst>
                  <a:ext uri="{0D108BD9-81ED-4DB2-BD59-A6C34878D82A}">
                    <a16:rowId xmlns:a16="http://schemas.microsoft.com/office/drawing/2014/main" val="3904808155"/>
                  </a:ext>
                </a:extLst>
              </a:tr>
              <a:tr h="370840">
                <a:tc>
                  <a:txBody>
                    <a:bodyPr/>
                    <a:lstStyle/>
                    <a:p>
                      <a:pPr algn="ctr"/>
                      <a:r>
                        <a:rPr lang="tr-TR" sz="2400" dirty="0" smtClean="0">
                          <a:solidFill>
                            <a:srgbClr val="FF0000"/>
                          </a:solidFill>
                        </a:rPr>
                        <a:t>1</a:t>
                      </a:r>
                      <a:r>
                        <a:rPr lang="tr-TR" sz="2400" dirty="0" smtClean="0"/>
                        <a:t>100</a:t>
                      </a:r>
                      <a:endParaRPr lang="tr-TR" sz="2400" dirty="0"/>
                    </a:p>
                  </a:txBody>
                  <a:tcPr/>
                </a:tc>
                <a:tc>
                  <a:txBody>
                    <a:bodyPr/>
                    <a:lstStyle/>
                    <a:p>
                      <a:pPr algn="ctr"/>
                      <a:r>
                        <a:rPr lang="tr-TR" sz="2400" dirty="0" smtClean="0"/>
                        <a:t>12</a:t>
                      </a:r>
                      <a:endParaRPr lang="tr-TR" sz="2400" dirty="0"/>
                    </a:p>
                  </a:txBody>
                  <a:tcPr/>
                </a:tc>
                <a:tc>
                  <a:txBody>
                    <a:bodyPr/>
                    <a:lstStyle/>
                    <a:p>
                      <a:pPr algn="ctr"/>
                      <a:r>
                        <a:rPr lang="tr-TR" sz="2400" dirty="0" smtClean="0"/>
                        <a:t>-4</a:t>
                      </a:r>
                      <a:endParaRPr lang="tr-TR" sz="2400" dirty="0"/>
                    </a:p>
                  </a:txBody>
                  <a:tcPr/>
                </a:tc>
                <a:extLst>
                  <a:ext uri="{0D108BD9-81ED-4DB2-BD59-A6C34878D82A}">
                    <a16:rowId xmlns:a16="http://schemas.microsoft.com/office/drawing/2014/main" val="3919680876"/>
                  </a:ext>
                </a:extLst>
              </a:tr>
              <a:tr h="370840">
                <a:tc>
                  <a:txBody>
                    <a:bodyPr/>
                    <a:lstStyle/>
                    <a:p>
                      <a:pPr algn="ctr"/>
                      <a:r>
                        <a:rPr lang="tr-TR" sz="2400" dirty="0" smtClean="0">
                          <a:solidFill>
                            <a:srgbClr val="FF0000"/>
                          </a:solidFill>
                        </a:rPr>
                        <a:t>1</a:t>
                      </a:r>
                      <a:r>
                        <a:rPr lang="tr-TR" sz="2400" dirty="0" smtClean="0"/>
                        <a:t>101</a:t>
                      </a:r>
                      <a:endParaRPr lang="tr-TR" sz="2400" dirty="0"/>
                    </a:p>
                  </a:txBody>
                  <a:tcPr/>
                </a:tc>
                <a:tc>
                  <a:txBody>
                    <a:bodyPr/>
                    <a:lstStyle/>
                    <a:p>
                      <a:pPr algn="ctr"/>
                      <a:r>
                        <a:rPr lang="tr-TR" sz="2400" dirty="0" smtClean="0"/>
                        <a:t>13</a:t>
                      </a:r>
                      <a:endParaRPr lang="tr-TR" sz="2400" dirty="0"/>
                    </a:p>
                  </a:txBody>
                  <a:tcPr/>
                </a:tc>
                <a:tc>
                  <a:txBody>
                    <a:bodyPr/>
                    <a:lstStyle/>
                    <a:p>
                      <a:pPr algn="ctr"/>
                      <a:r>
                        <a:rPr lang="tr-TR" sz="2400" dirty="0" smtClean="0"/>
                        <a:t>-3</a:t>
                      </a:r>
                      <a:endParaRPr lang="tr-TR" sz="2400" dirty="0"/>
                    </a:p>
                  </a:txBody>
                  <a:tcPr/>
                </a:tc>
                <a:extLst>
                  <a:ext uri="{0D108BD9-81ED-4DB2-BD59-A6C34878D82A}">
                    <a16:rowId xmlns:a16="http://schemas.microsoft.com/office/drawing/2014/main" val="2014218384"/>
                  </a:ext>
                </a:extLst>
              </a:tr>
              <a:tr h="370840">
                <a:tc>
                  <a:txBody>
                    <a:bodyPr/>
                    <a:lstStyle/>
                    <a:p>
                      <a:pPr algn="ctr"/>
                      <a:r>
                        <a:rPr lang="tr-TR" sz="2400" dirty="0" smtClean="0">
                          <a:solidFill>
                            <a:srgbClr val="FF0000"/>
                          </a:solidFill>
                        </a:rPr>
                        <a:t>1</a:t>
                      </a:r>
                      <a:r>
                        <a:rPr lang="tr-TR" sz="2400" dirty="0" smtClean="0"/>
                        <a:t>110</a:t>
                      </a:r>
                      <a:endParaRPr lang="tr-TR" sz="2400" dirty="0"/>
                    </a:p>
                  </a:txBody>
                  <a:tcPr/>
                </a:tc>
                <a:tc>
                  <a:txBody>
                    <a:bodyPr/>
                    <a:lstStyle/>
                    <a:p>
                      <a:pPr algn="ctr"/>
                      <a:r>
                        <a:rPr lang="tr-TR" sz="2400" dirty="0" smtClean="0"/>
                        <a:t>14</a:t>
                      </a:r>
                      <a:endParaRPr lang="tr-TR" sz="2400" dirty="0"/>
                    </a:p>
                  </a:txBody>
                  <a:tcPr/>
                </a:tc>
                <a:tc>
                  <a:txBody>
                    <a:bodyPr/>
                    <a:lstStyle/>
                    <a:p>
                      <a:pPr algn="ctr"/>
                      <a:r>
                        <a:rPr lang="tr-TR" sz="2400" dirty="0" smtClean="0"/>
                        <a:t>-2</a:t>
                      </a:r>
                      <a:endParaRPr lang="tr-TR" sz="2400" dirty="0"/>
                    </a:p>
                  </a:txBody>
                  <a:tcPr/>
                </a:tc>
                <a:extLst>
                  <a:ext uri="{0D108BD9-81ED-4DB2-BD59-A6C34878D82A}">
                    <a16:rowId xmlns:a16="http://schemas.microsoft.com/office/drawing/2014/main" val="3577301988"/>
                  </a:ext>
                </a:extLst>
              </a:tr>
              <a:tr h="370840">
                <a:tc>
                  <a:txBody>
                    <a:bodyPr/>
                    <a:lstStyle/>
                    <a:p>
                      <a:pPr algn="ctr"/>
                      <a:r>
                        <a:rPr lang="tr-TR" sz="2400" dirty="0" smtClean="0">
                          <a:solidFill>
                            <a:srgbClr val="FF0000"/>
                          </a:solidFill>
                        </a:rPr>
                        <a:t>1</a:t>
                      </a:r>
                      <a:r>
                        <a:rPr lang="tr-TR" sz="2400" dirty="0" smtClean="0"/>
                        <a:t>111</a:t>
                      </a:r>
                      <a:endParaRPr lang="tr-TR" sz="2400" dirty="0"/>
                    </a:p>
                  </a:txBody>
                  <a:tcPr/>
                </a:tc>
                <a:tc>
                  <a:txBody>
                    <a:bodyPr/>
                    <a:lstStyle/>
                    <a:p>
                      <a:pPr algn="ctr"/>
                      <a:r>
                        <a:rPr lang="tr-TR" sz="2400" dirty="0" smtClean="0"/>
                        <a:t>15</a:t>
                      </a:r>
                      <a:endParaRPr lang="tr-TR" sz="2400" dirty="0"/>
                    </a:p>
                  </a:txBody>
                  <a:tcPr/>
                </a:tc>
                <a:tc>
                  <a:txBody>
                    <a:bodyPr/>
                    <a:lstStyle/>
                    <a:p>
                      <a:pPr algn="ctr"/>
                      <a:r>
                        <a:rPr lang="tr-TR" sz="2400" dirty="0" smtClean="0"/>
                        <a:t>-1</a:t>
                      </a:r>
                      <a:endParaRPr lang="tr-TR" sz="2400" dirty="0"/>
                    </a:p>
                  </a:txBody>
                  <a:tcPr/>
                </a:tc>
                <a:extLst>
                  <a:ext uri="{0D108BD9-81ED-4DB2-BD59-A6C34878D82A}">
                    <a16:rowId xmlns:a16="http://schemas.microsoft.com/office/drawing/2014/main" val="2406977771"/>
                  </a:ext>
                </a:extLst>
              </a:tr>
            </a:tbl>
          </a:graphicData>
        </a:graphic>
      </p:graphicFrame>
    </p:spTree>
    <p:extLst>
      <p:ext uri="{BB962C8B-B14F-4D97-AF65-F5344CB8AC3E}">
        <p14:creationId xmlns:p14="http://schemas.microsoft.com/office/powerpoint/2010/main" val="17772798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491" y="983815"/>
            <a:ext cx="12020214" cy="707886"/>
          </a:xfrm>
          <a:prstGeom prst="rect">
            <a:avLst/>
          </a:prstGeom>
          <a:noFill/>
        </p:spPr>
        <p:txBody>
          <a:bodyPr wrap="none" rtlCol="0">
            <a:spAutoFit/>
          </a:bodyPr>
          <a:lstStyle/>
          <a:p>
            <a:r>
              <a:rPr lang="tr-TR" sz="4000" b="1" dirty="0" smtClean="0"/>
              <a:t>BİLGİSAYARLARDA ONDALIKLI SAYI DEPOLAMA MANTIĞI</a:t>
            </a:r>
            <a:endParaRPr lang="tr-TR" sz="4000" b="1" dirty="0"/>
          </a:p>
        </p:txBody>
      </p:sp>
      <p:graphicFrame>
        <p:nvGraphicFramePr>
          <p:cNvPr id="5" name="Table 4"/>
          <p:cNvGraphicFramePr>
            <a:graphicFrameLocks noGrp="1"/>
          </p:cNvGraphicFramePr>
          <p:nvPr>
            <p:extLst>
              <p:ext uri="{D42A27DB-BD31-4B8C-83A1-F6EECF244321}">
                <p14:modId xmlns:p14="http://schemas.microsoft.com/office/powerpoint/2010/main" val="2798140695"/>
              </p:ext>
            </p:extLst>
          </p:nvPr>
        </p:nvGraphicFramePr>
        <p:xfrm>
          <a:off x="309648" y="2058188"/>
          <a:ext cx="5148176" cy="513562"/>
        </p:xfrm>
        <a:graphic>
          <a:graphicData uri="http://schemas.openxmlformats.org/drawingml/2006/table">
            <a:tbl>
              <a:tblPr firstRow="1" bandRow="1">
                <a:tableStyleId>{073A0DAA-6AF3-43AB-8588-CEC1D06C72B9}</a:tableStyleId>
              </a:tblPr>
              <a:tblGrid>
                <a:gridCol w="643522">
                  <a:extLst>
                    <a:ext uri="{9D8B030D-6E8A-4147-A177-3AD203B41FA5}">
                      <a16:colId xmlns:a16="http://schemas.microsoft.com/office/drawing/2014/main" val="256857147"/>
                    </a:ext>
                  </a:extLst>
                </a:gridCol>
                <a:gridCol w="643522">
                  <a:extLst>
                    <a:ext uri="{9D8B030D-6E8A-4147-A177-3AD203B41FA5}">
                      <a16:colId xmlns:a16="http://schemas.microsoft.com/office/drawing/2014/main" val="3802859480"/>
                    </a:ext>
                  </a:extLst>
                </a:gridCol>
                <a:gridCol w="643522">
                  <a:extLst>
                    <a:ext uri="{9D8B030D-6E8A-4147-A177-3AD203B41FA5}">
                      <a16:colId xmlns:a16="http://schemas.microsoft.com/office/drawing/2014/main" val="129256112"/>
                    </a:ext>
                  </a:extLst>
                </a:gridCol>
                <a:gridCol w="643522">
                  <a:extLst>
                    <a:ext uri="{9D8B030D-6E8A-4147-A177-3AD203B41FA5}">
                      <a16:colId xmlns:a16="http://schemas.microsoft.com/office/drawing/2014/main" val="1447165083"/>
                    </a:ext>
                  </a:extLst>
                </a:gridCol>
                <a:gridCol w="643522">
                  <a:extLst>
                    <a:ext uri="{9D8B030D-6E8A-4147-A177-3AD203B41FA5}">
                      <a16:colId xmlns:a16="http://schemas.microsoft.com/office/drawing/2014/main" val="2406288825"/>
                    </a:ext>
                  </a:extLst>
                </a:gridCol>
                <a:gridCol w="643522">
                  <a:extLst>
                    <a:ext uri="{9D8B030D-6E8A-4147-A177-3AD203B41FA5}">
                      <a16:colId xmlns:a16="http://schemas.microsoft.com/office/drawing/2014/main" val="3744497216"/>
                    </a:ext>
                  </a:extLst>
                </a:gridCol>
                <a:gridCol w="643522">
                  <a:extLst>
                    <a:ext uri="{9D8B030D-6E8A-4147-A177-3AD203B41FA5}">
                      <a16:colId xmlns:a16="http://schemas.microsoft.com/office/drawing/2014/main" val="238960397"/>
                    </a:ext>
                  </a:extLst>
                </a:gridCol>
                <a:gridCol w="643522">
                  <a:extLst>
                    <a:ext uri="{9D8B030D-6E8A-4147-A177-3AD203B41FA5}">
                      <a16:colId xmlns:a16="http://schemas.microsoft.com/office/drawing/2014/main" val="4058919961"/>
                    </a:ext>
                  </a:extLst>
                </a:gridCol>
              </a:tblGrid>
              <a:tr h="513562">
                <a:tc>
                  <a:txBody>
                    <a:bodyPr/>
                    <a:lstStyle/>
                    <a:p>
                      <a:pPr algn="ctr"/>
                      <a:r>
                        <a:rPr lang="tr-TR" sz="2400" dirty="0" smtClean="0">
                          <a:solidFill>
                            <a:srgbClr val="FF0000"/>
                          </a:solidFill>
                        </a:rPr>
                        <a:t>0/1</a:t>
                      </a:r>
                      <a:endParaRPr lang="tr-TR"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0070C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0070C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0070C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0070C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0070C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0070C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7030A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6398816"/>
                  </a:ext>
                </a:extLst>
              </a:tr>
            </a:tbl>
          </a:graphicData>
        </a:graphic>
      </p:graphicFrame>
      <p:sp>
        <p:nvSpPr>
          <p:cNvPr id="7" name="TextBox 6"/>
          <p:cNvSpPr txBox="1"/>
          <p:nvPr/>
        </p:nvSpPr>
        <p:spPr>
          <a:xfrm>
            <a:off x="2026094" y="3704937"/>
            <a:ext cx="5550363" cy="2246769"/>
          </a:xfrm>
          <a:prstGeom prst="rect">
            <a:avLst/>
          </a:prstGeom>
          <a:noFill/>
        </p:spPr>
        <p:txBody>
          <a:bodyPr wrap="square" rtlCol="0">
            <a:spAutoFit/>
          </a:bodyPr>
          <a:lstStyle/>
          <a:p>
            <a:r>
              <a:rPr lang="tr-TR" sz="2800" b="1" dirty="0" smtClean="0"/>
              <a:t>IEEE 754 Standardı:</a:t>
            </a:r>
          </a:p>
          <a:p>
            <a:r>
              <a:rPr lang="tr-TR" sz="2800" dirty="0" smtClean="0"/>
              <a:t>S = 1 bit</a:t>
            </a:r>
          </a:p>
          <a:p>
            <a:r>
              <a:rPr lang="tr-TR" sz="2800" dirty="0" smtClean="0"/>
              <a:t>E = 8 bit</a:t>
            </a:r>
          </a:p>
          <a:p>
            <a:r>
              <a:rPr lang="tr-TR" sz="2800" dirty="0" smtClean="0"/>
              <a:t>M = 23 bit</a:t>
            </a:r>
          </a:p>
          <a:p>
            <a:r>
              <a:rPr lang="tr-TR" sz="2800" dirty="0" smtClean="0"/>
              <a:t>Değer = (-1)</a:t>
            </a:r>
            <a:r>
              <a:rPr lang="tr-TR" sz="2800" baseline="30000" dirty="0" smtClean="0"/>
              <a:t>S</a:t>
            </a:r>
            <a:r>
              <a:rPr lang="tr-TR" sz="2800" dirty="0" smtClean="0"/>
              <a:t> </a:t>
            </a:r>
            <a:r>
              <a:rPr lang="tr-TR" sz="2800" dirty="0" smtClean="0">
                <a:sym typeface="Symbol" panose="05050102010706020507" pitchFamily="18" charset="2"/>
              </a:rPr>
              <a:t> 2</a:t>
            </a:r>
            <a:r>
              <a:rPr lang="tr-TR" sz="2800" baseline="30000" dirty="0" smtClean="0">
                <a:sym typeface="Symbol" panose="05050102010706020507" pitchFamily="18" charset="2"/>
              </a:rPr>
              <a:t>(E-127)</a:t>
            </a:r>
            <a:r>
              <a:rPr lang="tr-TR" sz="2800" dirty="0" smtClean="0">
                <a:sym typeface="Symbol" panose="05050102010706020507" pitchFamily="18" charset="2"/>
              </a:rPr>
              <a:t>  1.M</a:t>
            </a:r>
            <a:endParaRPr lang="tr-TR" sz="2800" dirty="0"/>
          </a:p>
        </p:txBody>
      </p:sp>
      <p:sp>
        <p:nvSpPr>
          <p:cNvPr id="8" name="Right Brace 7"/>
          <p:cNvSpPr/>
          <p:nvPr/>
        </p:nvSpPr>
        <p:spPr>
          <a:xfrm>
            <a:off x="6304797" y="3804557"/>
            <a:ext cx="295275" cy="21471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aphicFrame>
        <p:nvGraphicFramePr>
          <p:cNvPr id="15" name="Table 14"/>
          <p:cNvGraphicFramePr>
            <a:graphicFrameLocks noGrp="1"/>
          </p:cNvGraphicFramePr>
          <p:nvPr>
            <p:extLst>
              <p:ext uri="{D42A27DB-BD31-4B8C-83A1-F6EECF244321}">
                <p14:modId xmlns:p14="http://schemas.microsoft.com/office/powerpoint/2010/main" val="1588326579"/>
              </p:ext>
            </p:extLst>
          </p:nvPr>
        </p:nvGraphicFramePr>
        <p:xfrm>
          <a:off x="6581278" y="2067077"/>
          <a:ext cx="5148176" cy="513562"/>
        </p:xfrm>
        <a:graphic>
          <a:graphicData uri="http://schemas.openxmlformats.org/drawingml/2006/table">
            <a:tbl>
              <a:tblPr firstRow="1" bandRow="1">
                <a:tableStyleId>{073A0DAA-6AF3-43AB-8588-CEC1D06C72B9}</a:tableStyleId>
              </a:tblPr>
              <a:tblGrid>
                <a:gridCol w="643522">
                  <a:extLst>
                    <a:ext uri="{9D8B030D-6E8A-4147-A177-3AD203B41FA5}">
                      <a16:colId xmlns:a16="http://schemas.microsoft.com/office/drawing/2014/main" val="256857147"/>
                    </a:ext>
                  </a:extLst>
                </a:gridCol>
                <a:gridCol w="643522">
                  <a:extLst>
                    <a:ext uri="{9D8B030D-6E8A-4147-A177-3AD203B41FA5}">
                      <a16:colId xmlns:a16="http://schemas.microsoft.com/office/drawing/2014/main" val="3802859480"/>
                    </a:ext>
                  </a:extLst>
                </a:gridCol>
                <a:gridCol w="643522">
                  <a:extLst>
                    <a:ext uri="{9D8B030D-6E8A-4147-A177-3AD203B41FA5}">
                      <a16:colId xmlns:a16="http://schemas.microsoft.com/office/drawing/2014/main" val="129256112"/>
                    </a:ext>
                  </a:extLst>
                </a:gridCol>
                <a:gridCol w="643522">
                  <a:extLst>
                    <a:ext uri="{9D8B030D-6E8A-4147-A177-3AD203B41FA5}">
                      <a16:colId xmlns:a16="http://schemas.microsoft.com/office/drawing/2014/main" val="1447165083"/>
                    </a:ext>
                  </a:extLst>
                </a:gridCol>
                <a:gridCol w="643522">
                  <a:extLst>
                    <a:ext uri="{9D8B030D-6E8A-4147-A177-3AD203B41FA5}">
                      <a16:colId xmlns:a16="http://schemas.microsoft.com/office/drawing/2014/main" val="2406288825"/>
                    </a:ext>
                  </a:extLst>
                </a:gridCol>
                <a:gridCol w="643522">
                  <a:extLst>
                    <a:ext uri="{9D8B030D-6E8A-4147-A177-3AD203B41FA5}">
                      <a16:colId xmlns:a16="http://schemas.microsoft.com/office/drawing/2014/main" val="3744497216"/>
                    </a:ext>
                  </a:extLst>
                </a:gridCol>
                <a:gridCol w="643522">
                  <a:extLst>
                    <a:ext uri="{9D8B030D-6E8A-4147-A177-3AD203B41FA5}">
                      <a16:colId xmlns:a16="http://schemas.microsoft.com/office/drawing/2014/main" val="238960397"/>
                    </a:ext>
                  </a:extLst>
                </a:gridCol>
                <a:gridCol w="643522">
                  <a:extLst>
                    <a:ext uri="{9D8B030D-6E8A-4147-A177-3AD203B41FA5}">
                      <a16:colId xmlns:a16="http://schemas.microsoft.com/office/drawing/2014/main" val="4058919961"/>
                    </a:ext>
                  </a:extLst>
                </a:gridCol>
              </a:tblGrid>
              <a:tr h="513562">
                <a:tc>
                  <a:txBody>
                    <a:bodyPr/>
                    <a:lstStyle/>
                    <a:p>
                      <a:pPr algn="ctr"/>
                      <a:r>
                        <a:rPr lang="tr-TR" sz="2400" dirty="0" smtClean="0">
                          <a:solidFill>
                            <a:srgbClr val="7030A0"/>
                          </a:solidFill>
                        </a:rPr>
                        <a:t>0/1</a:t>
                      </a:r>
                      <a:endParaRPr lang="tr-TR" sz="2400"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7030A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7030A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7030A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7030A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7030A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7030A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7030A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6398816"/>
                  </a:ext>
                </a:extLst>
              </a:tr>
            </a:tbl>
          </a:graphicData>
        </a:graphic>
      </p:graphicFrame>
      <p:sp>
        <p:nvSpPr>
          <p:cNvPr id="16" name="TextBox 15"/>
          <p:cNvSpPr txBox="1"/>
          <p:nvPr/>
        </p:nvSpPr>
        <p:spPr>
          <a:xfrm>
            <a:off x="5529285" y="1962859"/>
            <a:ext cx="1050288" cy="523220"/>
          </a:xfrm>
          <a:prstGeom prst="rect">
            <a:avLst/>
          </a:prstGeom>
          <a:noFill/>
        </p:spPr>
        <p:txBody>
          <a:bodyPr wrap="none" rtlCol="0">
            <a:spAutoFit/>
          </a:bodyPr>
          <a:lstStyle/>
          <a:p>
            <a:r>
              <a:rPr lang="tr-TR" sz="2800" dirty="0" smtClean="0"/>
              <a:t>. . . . . </a:t>
            </a:r>
            <a:endParaRPr lang="tr-TR" sz="2800" dirty="0"/>
          </a:p>
        </p:txBody>
      </p:sp>
      <p:sp>
        <p:nvSpPr>
          <p:cNvPr id="17" name="Right Brace 16"/>
          <p:cNvSpPr/>
          <p:nvPr/>
        </p:nvSpPr>
        <p:spPr>
          <a:xfrm rot="5400000">
            <a:off x="483436" y="2476464"/>
            <a:ext cx="295275" cy="64285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8" name="TextBox 17"/>
          <p:cNvSpPr txBox="1"/>
          <p:nvPr/>
        </p:nvSpPr>
        <p:spPr>
          <a:xfrm>
            <a:off x="91356" y="2924809"/>
            <a:ext cx="1118319" cy="2062103"/>
          </a:xfrm>
          <a:prstGeom prst="rect">
            <a:avLst/>
          </a:prstGeom>
          <a:noFill/>
        </p:spPr>
        <p:txBody>
          <a:bodyPr wrap="square" rtlCol="0">
            <a:spAutoFit/>
          </a:bodyPr>
          <a:lstStyle/>
          <a:p>
            <a:pPr algn="ctr"/>
            <a:r>
              <a:rPr lang="tr-TR" sz="3200" dirty="0" smtClean="0">
                <a:solidFill>
                  <a:srgbClr val="FF0000"/>
                </a:solidFill>
              </a:rPr>
              <a:t>İşaret Biti (+/-): S</a:t>
            </a:r>
            <a:endParaRPr lang="tr-TR" sz="3200" baseline="-25000" dirty="0">
              <a:solidFill>
                <a:srgbClr val="FF0000"/>
              </a:solidFill>
            </a:endParaRPr>
          </a:p>
        </p:txBody>
      </p:sp>
      <p:sp>
        <p:nvSpPr>
          <p:cNvPr id="19" name="Right Brace 18"/>
          <p:cNvSpPr/>
          <p:nvPr/>
        </p:nvSpPr>
        <p:spPr>
          <a:xfrm rot="5400000">
            <a:off x="2708612" y="888520"/>
            <a:ext cx="295275" cy="3807500"/>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0" name="TextBox 19"/>
          <p:cNvSpPr txBox="1"/>
          <p:nvPr/>
        </p:nvSpPr>
        <p:spPr>
          <a:xfrm>
            <a:off x="7412124" y="2944658"/>
            <a:ext cx="2051044" cy="584775"/>
          </a:xfrm>
          <a:prstGeom prst="rect">
            <a:avLst/>
          </a:prstGeom>
          <a:noFill/>
        </p:spPr>
        <p:txBody>
          <a:bodyPr wrap="square" rtlCol="0">
            <a:spAutoFit/>
          </a:bodyPr>
          <a:lstStyle/>
          <a:p>
            <a:pPr algn="ctr"/>
            <a:r>
              <a:rPr lang="tr-TR" sz="3200" dirty="0" smtClean="0">
                <a:solidFill>
                  <a:srgbClr val="7030A0"/>
                </a:solidFill>
              </a:rPr>
              <a:t>Mantis: M</a:t>
            </a:r>
            <a:endParaRPr lang="tr-TR" sz="3200" baseline="-25000" dirty="0">
              <a:solidFill>
                <a:srgbClr val="7030A0"/>
              </a:solidFill>
            </a:endParaRPr>
          </a:p>
        </p:txBody>
      </p:sp>
      <p:sp>
        <p:nvSpPr>
          <p:cNvPr id="21" name="Right Brace 20"/>
          <p:cNvSpPr/>
          <p:nvPr/>
        </p:nvSpPr>
        <p:spPr>
          <a:xfrm rot="5400000">
            <a:off x="8115634" y="-674096"/>
            <a:ext cx="295275" cy="6932367"/>
          </a:xfrm>
          <a:prstGeom prst="rightBrace">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2" name="TextBox 21"/>
          <p:cNvSpPr txBox="1"/>
          <p:nvPr/>
        </p:nvSpPr>
        <p:spPr>
          <a:xfrm>
            <a:off x="1614500" y="2942969"/>
            <a:ext cx="3164044" cy="584775"/>
          </a:xfrm>
          <a:prstGeom prst="rect">
            <a:avLst/>
          </a:prstGeom>
          <a:noFill/>
        </p:spPr>
        <p:txBody>
          <a:bodyPr wrap="square" rtlCol="0">
            <a:spAutoFit/>
          </a:bodyPr>
          <a:lstStyle/>
          <a:p>
            <a:pPr algn="ctr"/>
            <a:r>
              <a:rPr lang="tr-TR" sz="3200" dirty="0" err="1" smtClean="0">
                <a:solidFill>
                  <a:srgbClr val="0070C0"/>
                </a:solidFill>
              </a:rPr>
              <a:t>Eksponent</a:t>
            </a:r>
            <a:r>
              <a:rPr lang="tr-TR" sz="3200" dirty="0" smtClean="0">
                <a:solidFill>
                  <a:srgbClr val="0070C0"/>
                </a:solidFill>
              </a:rPr>
              <a:t> (Üs): E</a:t>
            </a:r>
            <a:endParaRPr lang="tr-TR" sz="3200" baseline="-25000" dirty="0">
              <a:solidFill>
                <a:srgbClr val="0070C0"/>
              </a:solidFill>
            </a:endParaRPr>
          </a:p>
        </p:txBody>
      </p:sp>
      <p:sp>
        <p:nvSpPr>
          <p:cNvPr id="23" name="TextBox 22"/>
          <p:cNvSpPr txBox="1"/>
          <p:nvPr/>
        </p:nvSpPr>
        <p:spPr>
          <a:xfrm>
            <a:off x="6967681" y="3804557"/>
            <a:ext cx="4761774" cy="2246769"/>
          </a:xfrm>
          <a:prstGeom prst="rect">
            <a:avLst/>
          </a:prstGeom>
          <a:noFill/>
        </p:spPr>
        <p:txBody>
          <a:bodyPr wrap="square" rtlCol="0">
            <a:spAutoFit/>
          </a:bodyPr>
          <a:lstStyle/>
          <a:p>
            <a:r>
              <a:rPr lang="tr-TR" sz="2800" dirty="0" smtClean="0">
                <a:sym typeface="Symbol" panose="05050102010706020507" pitchFamily="18" charset="2"/>
              </a:rPr>
              <a:t>Mutlak değeri</a:t>
            </a:r>
          </a:p>
          <a:p>
            <a:r>
              <a:rPr lang="tr-TR" sz="2800" dirty="0" smtClean="0">
                <a:sym typeface="Symbol" panose="05050102010706020507" pitchFamily="18" charset="2"/>
              </a:rPr>
              <a:t>2</a:t>
            </a:r>
            <a:r>
              <a:rPr lang="tr-TR" sz="2800" baseline="30000" dirty="0" smtClean="0">
                <a:sym typeface="Symbol" panose="05050102010706020507" pitchFamily="18" charset="2"/>
              </a:rPr>
              <a:t>-126</a:t>
            </a:r>
            <a:r>
              <a:rPr lang="tr-TR" sz="2800" dirty="0" smtClean="0">
                <a:sym typeface="Symbol" panose="05050102010706020507" pitchFamily="18" charset="2"/>
              </a:rPr>
              <a:t>  1.0  ila  2</a:t>
            </a:r>
            <a:r>
              <a:rPr lang="tr-TR" sz="2800" baseline="30000" dirty="0" smtClean="0">
                <a:sym typeface="Symbol" panose="05050102010706020507" pitchFamily="18" charset="2"/>
              </a:rPr>
              <a:t>+127</a:t>
            </a:r>
            <a:r>
              <a:rPr lang="tr-TR" sz="2800" dirty="0" smtClean="0">
                <a:sym typeface="Symbol" panose="05050102010706020507" pitchFamily="18" charset="2"/>
              </a:rPr>
              <a:t> </a:t>
            </a:r>
            <a:r>
              <a:rPr lang="tr-TR" sz="2800" dirty="0">
                <a:sym typeface="Symbol" panose="05050102010706020507" pitchFamily="18" charset="2"/>
              </a:rPr>
              <a:t> </a:t>
            </a:r>
            <a:r>
              <a:rPr lang="tr-TR" sz="2800" dirty="0" smtClean="0">
                <a:sym typeface="Symbol" panose="05050102010706020507" pitchFamily="18" charset="2"/>
              </a:rPr>
              <a:t>(2 – 2</a:t>
            </a:r>
            <a:r>
              <a:rPr lang="tr-TR" sz="2800" baseline="30000" dirty="0">
                <a:sym typeface="Symbol" panose="05050102010706020507" pitchFamily="18" charset="2"/>
              </a:rPr>
              <a:t>-</a:t>
            </a:r>
            <a:r>
              <a:rPr lang="tr-TR" sz="2800" baseline="30000" dirty="0" smtClean="0">
                <a:sym typeface="Symbol" panose="05050102010706020507" pitchFamily="18" charset="2"/>
              </a:rPr>
              <a:t>23</a:t>
            </a:r>
            <a:r>
              <a:rPr lang="tr-TR" sz="2800" dirty="0" smtClean="0">
                <a:sym typeface="Symbol" panose="05050102010706020507" pitchFamily="18" charset="2"/>
              </a:rPr>
              <a:t>)</a:t>
            </a:r>
          </a:p>
          <a:p>
            <a:r>
              <a:rPr lang="tr-TR" sz="2800" dirty="0" smtClean="0">
                <a:sym typeface="Symbol" panose="05050102010706020507" pitchFamily="18" charset="2"/>
              </a:rPr>
              <a:t>yani </a:t>
            </a:r>
          </a:p>
          <a:p>
            <a:r>
              <a:rPr lang="tr-TR" sz="2800" dirty="0" smtClean="0">
                <a:sym typeface="Symbol" panose="05050102010706020507" pitchFamily="18" charset="2"/>
              </a:rPr>
              <a:t>1.8  10</a:t>
            </a:r>
            <a:r>
              <a:rPr lang="tr-TR" sz="2800" baseline="30000" dirty="0" smtClean="0">
                <a:sym typeface="Symbol" panose="05050102010706020507" pitchFamily="18" charset="2"/>
              </a:rPr>
              <a:t>-38</a:t>
            </a:r>
            <a:r>
              <a:rPr lang="tr-TR" sz="2800" dirty="0" smtClean="0">
                <a:sym typeface="Symbol" panose="05050102010706020507" pitchFamily="18" charset="2"/>
              </a:rPr>
              <a:t>  ila 3.4 </a:t>
            </a:r>
            <a:r>
              <a:rPr lang="tr-TR" sz="2800" dirty="0">
                <a:sym typeface="Symbol" panose="05050102010706020507" pitchFamily="18" charset="2"/>
              </a:rPr>
              <a:t> </a:t>
            </a:r>
            <a:r>
              <a:rPr lang="tr-TR" sz="2800" dirty="0" smtClean="0">
                <a:sym typeface="Symbol" panose="05050102010706020507" pitchFamily="18" charset="2"/>
              </a:rPr>
              <a:t>10</a:t>
            </a:r>
            <a:r>
              <a:rPr lang="tr-TR" sz="2800" baseline="30000" dirty="0" smtClean="0">
                <a:sym typeface="Symbol" panose="05050102010706020507" pitchFamily="18" charset="2"/>
              </a:rPr>
              <a:t>+38</a:t>
            </a:r>
            <a:r>
              <a:rPr lang="tr-TR" sz="2800" dirty="0" smtClean="0">
                <a:sym typeface="Symbol" panose="05050102010706020507" pitchFamily="18" charset="2"/>
              </a:rPr>
              <a:t> </a:t>
            </a:r>
          </a:p>
          <a:p>
            <a:r>
              <a:rPr lang="tr-TR" sz="2800" dirty="0" smtClean="0">
                <a:sym typeface="Symbol" panose="05050102010706020507" pitchFamily="18" charset="2"/>
              </a:rPr>
              <a:t>olan tüm sayılar</a:t>
            </a:r>
            <a:endParaRPr lang="tr-TR" sz="2800" dirty="0"/>
          </a:p>
        </p:txBody>
      </p:sp>
      <p:sp>
        <p:nvSpPr>
          <p:cNvPr id="24" name="TextBox 23"/>
          <p:cNvSpPr txBox="1"/>
          <p:nvPr/>
        </p:nvSpPr>
        <p:spPr>
          <a:xfrm>
            <a:off x="264930" y="6060023"/>
            <a:ext cx="9818407" cy="523220"/>
          </a:xfrm>
          <a:prstGeom prst="rect">
            <a:avLst/>
          </a:prstGeom>
          <a:noFill/>
        </p:spPr>
        <p:txBody>
          <a:bodyPr wrap="square" rtlCol="0">
            <a:spAutoFit/>
          </a:bodyPr>
          <a:lstStyle/>
          <a:p>
            <a:r>
              <a:rPr lang="tr-TR" sz="2800" dirty="0" smtClean="0"/>
              <a:t>Tek seviye çözünürlük/kesinlik (</a:t>
            </a:r>
            <a:r>
              <a:rPr lang="tr-TR" sz="2800" i="1" dirty="0" err="1" smtClean="0"/>
              <a:t>single</a:t>
            </a:r>
            <a:r>
              <a:rPr lang="tr-TR" sz="2800" i="1" dirty="0" smtClean="0"/>
              <a:t> </a:t>
            </a:r>
            <a:r>
              <a:rPr lang="tr-TR" sz="2800" i="1" dirty="0" err="1" smtClean="0"/>
              <a:t>precision</a:t>
            </a:r>
            <a:r>
              <a:rPr lang="tr-TR" sz="2800" dirty="0" smtClean="0"/>
              <a:t>): 32 bit = 4 </a:t>
            </a:r>
            <a:r>
              <a:rPr lang="tr-TR" sz="2800" dirty="0" err="1" smtClean="0"/>
              <a:t>byte</a:t>
            </a:r>
            <a:endParaRPr lang="tr-TR" sz="2800" baseline="-25000" dirty="0"/>
          </a:p>
        </p:txBody>
      </p:sp>
    </p:spTree>
    <p:extLst>
      <p:ext uri="{BB962C8B-B14F-4D97-AF65-F5344CB8AC3E}">
        <p14:creationId xmlns:p14="http://schemas.microsoft.com/office/powerpoint/2010/main" val="28579002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491" y="983815"/>
            <a:ext cx="12020214" cy="707886"/>
          </a:xfrm>
          <a:prstGeom prst="rect">
            <a:avLst/>
          </a:prstGeom>
          <a:noFill/>
        </p:spPr>
        <p:txBody>
          <a:bodyPr wrap="none" rtlCol="0">
            <a:spAutoFit/>
          </a:bodyPr>
          <a:lstStyle/>
          <a:p>
            <a:r>
              <a:rPr lang="tr-TR" sz="4000" b="1" dirty="0" smtClean="0"/>
              <a:t>BİLGİSAYARLARDA ONDALIKLI SAYI DEPOLAMA MANTIĞI</a:t>
            </a:r>
            <a:endParaRPr lang="tr-TR" sz="4000" b="1" dirty="0"/>
          </a:p>
        </p:txBody>
      </p:sp>
      <p:graphicFrame>
        <p:nvGraphicFramePr>
          <p:cNvPr id="5" name="Table 4"/>
          <p:cNvGraphicFramePr>
            <a:graphicFrameLocks noGrp="1"/>
          </p:cNvGraphicFramePr>
          <p:nvPr>
            <p:extLst/>
          </p:nvPr>
        </p:nvGraphicFramePr>
        <p:xfrm>
          <a:off x="309648" y="2058188"/>
          <a:ext cx="5148176" cy="513562"/>
        </p:xfrm>
        <a:graphic>
          <a:graphicData uri="http://schemas.openxmlformats.org/drawingml/2006/table">
            <a:tbl>
              <a:tblPr firstRow="1" bandRow="1">
                <a:tableStyleId>{073A0DAA-6AF3-43AB-8588-CEC1D06C72B9}</a:tableStyleId>
              </a:tblPr>
              <a:tblGrid>
                <a:gridCol w="643522">
                  <a:extLst>
                    <a:ext uri="{9D8B030D-6E8A-4147-A177-3AD203B41FA5}">
                      <a16:colId xmlns:a16="http://schemas.microsoft.com/office/drawing/2014/main" val="256857147"/>
                    </a:ext>
                  </a:extLst>
                </a:gridCol>
                <a:gridCol w="643522">
                  <a:extLst>
                    <a:ext uri="{9D8B030D-6E8A-4147-A177-3AD203B41FA5}">
                      <a16:colId xmlns:a16="http://schemas.microsoft.com/office/drawing/2014/main" val="3802859480"/>
                    </a:ext>
                  </a:extLst>
                </a:gridCol>
                <a:gridCol w="643522">
                  <a:extLst>
                    <a:ext uri="{9D8B030D-6E8A-4147-A177-3AD203B41FA5}">
                      <a16:colId xmlns:a16="http://schemas.microsoft.com/office/drawing/2014/main" val="129256112"/>
                    </a:ext>
                  </a:extLst>
                </a:gridCol>
                <a:gridCol w="643522">
                  <a:extLst>
                    <a:ext uri="{9D8B030D-6E8A-4147-A177-3AD203B41FA5}">
                      <a16:colId xmlns:a16="http://schemas.microsoft.com/office/drawing/2014/main" val="1447165083"/>
                    </a:ext>
                  </a:extLst>
                </a:gridCol>
                <a:gridCol w="643522">
                  <a:extLst>
                    <a:ext uri="{9D8B030D-6E8A-4147-A177-3AD203B41FA5}">
                      <a16:colId xmlns:a16="http://schemas.microsoft.com/office/drawing/2014/main" val="2406288825"/>
                    </a:ext>
                  </a:extLst>
                </a:gridCol>
                <a:gridCol w="643522">
                  <a:extLst>
                    <a:ext uri="{9D8B030D-6E8A-4147-A177-3AD203B41FA5}">
                      <a16:colId xmlns:a16="http://schemas.microsoft.com/office/drawing/2014/main" val="3744497216"/>
                    </a:ext>
                  </a:extLst>
                </a:gridCol>
                <a:gridCol w="643522">
                  <a:extLst>
                    <a:ext uri="{9D8B030D-6E8A-4147-A177-3AD203B41FA5}">
                      <a16:colId xmlns:a16="http://schemas.microsoft.com/office/drawing/2014/main" val="238960397"/>
                    </a:ext>
                  </a:extLst>
                </a:gridCol>
                <a:gridCol w="643522">
                  <a:extLst>
                    <a:ext uri="{9D8B030D-6E8A-4147-A177-3AD203B41FA5}">
                      <a16:colId xmlns:a16="http://schemas.microsoft.com/office/drawing/2014/main" val="4058919961"/>
                    </a:ext>
                  </a:extLst>
                </a:gridCol>
              </a:tblGrid>
              <a:tr h="513562">
                <a:tc>
                  <a:txBody>
                    <a:bodyPr/>
                    <a:lstStyle/>
                    <a:p>
                      <a:pPr algn="ctr"/>
                      <a:r>
                        <a:rPr lang="tr-TR" sz="2400" dirty="0" smtClean="0">
                          <a:solidFill>
                            <a:srgbClr val="FF0000"/>
                          </a:solidFill>
                        </a:rPr>
                        <a:t>0/1</a:t>
                      </a:r>
                      <a:endParaRPr lang="tr-TR"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0070C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0070C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0070C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0070C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0070C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0070C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7030A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6398816"/>
                  </a:ext>
                </a:extLst>
              </a:tr>
            </a:tbl>
          </a:graphicData>
        </a:graphic>
      </p:graphicFrame>
      <p:sp>
        <p:nvSpPr>
          <p:cNvPr id="7" name="TextBox 6"/>
          <p:cNvSpPr txBox="1"/>
          <p:nvPr/>
        </p:nvSpPr>
        <p:spPr>
          <a:xfrm>
            <a:off x="2026094" y="3704937"/>
            <a:ext cx="5550363" cy="2246769"/>
          </a:xfrm>
          <a:prstGeom prst="rect">
            <a:avLst/>
          </a:prstGeom>
          <a:noFill/>
        </p:spPr>
        <p:txBody>
          <a:bodyPr wrap="square" rtlCol="0">
            <a:spAutoFit/>
          </a:bodyPr>
          <a:lstStyle/>
          <a:p>
            <a:r>
              <a:rPr lang="tr-TR" sz="2800" b="1" dirty="0" smtClean="0"/>
              <a:t>IEEE 754 Standardı:</a:t>
            </a:r>
          </a:p>
          <a:p>
            <a:r>
              <a:rPr lang="tr-TR" sz="2800" dirty="0" smtClean="0"/>
              <a:t>S = 1 bit</a:t>
            </a:r>
          </a:p>
          <a:p>
            <a:r>
              <a:rPr lang="tr-TR" sz="2800" dirty="0" smtClean="0"/>
              <a:t>E = 11 bit</a:t>
            </a:r>
          </a:p>
          <a:p>
            <a:r>
              <a:rPr lang="tr-TR" sz="2800" dirty="0" smtClean="0"/>
              <a:t>M = 52 bit</a:t>
            </a:r>
          </a:p>
          <a:p>
            <a:r>
              <a:rPr lang="tr-TR" sz="2800" dirty="0" smtClean="0"/>
              <a:t>Değer = (-1)</a:t>
            </a:r>
            <a:r>
              <a:rPr lang="tr-TR" sz="2800" baseline="30000" dirty="0" smtClean="0"/>
              <a:t>S</a:t>
            </a:r>
            <a:r>
              <a:rPr lang="tr-TR" sz="2800" dirty="0" smtClean="0"/>
              <a:t> </a:t>
            </a:r>
            <a:r>
              <a:rPr lang="tr-TR" sz="2800" dirty="0" smtClean="0">
                <a:sym typeface="Symbol" panose="05050102010706020507" pitchFamily="18" charset="2"/>
              </a:rPr>
              <a:t> 2</a:t>
            </a:r>
            <a:r>
              <a:rPr lang="tr-TR" sz="2800" baseline="30000" dirty="0" smtClean="0">
                <a:sym typeface="Symbol" panose="05050102010706020507" pitchFamily="18" charset="2"/>
              </a:rPr>
              <a:t>(E-1023)</a:t>
            </a:r>
            <a:r>
              <a:rPr lang="tr-TR" sz="2800" dirty="0" smtClean="0">
                <a:sym typeface="Symbol" panose="05050102010706020507" pitchFamily="18" charset="2"/>
              </a:rPr>
              <a:t>  1.M</a:t>
            </a:r>
            <a:endParaRPr lang="tr-TR" sz="2800" dirty="0"/>
          </a:p>
        </p:txBody>
      </p:sp>
      <p:sp>
        <p:nvSpPr>
          <p:cNvPr id="8" name="Right Brace 7"/>
          <p:cNvSpPr/>
          <p:nvPr/>
        </p:nvSpPr>
        <p:spPr>
          <a:xfrm>
            <a:off x="6304797" y="3804557"/>
            <a:ext cx="295275" cy="21471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aphicFrame>
        <p:nvGraphicFramePr>
          <p:cNvPr id="15" name="Table 14"/>
          <p:cNvGraphicFramePr>
            <a:graphicFrameLocks noGrp="1"/>
          </p:cNvGraphicFramePr>
          <p:nvPr>
            <p:extLst/>
          </p:nvPr>
        </p:nvGraphicFramePr>
        <p:xfrm>
          <a:off x="6581278" y="2067077"/>
          <a:ext cx="5148176" cy="513562"/>
        </p:xfrm>
        <a:graphic>
          <a:graphicData uri="http://schemas.openxmlformats.org/drawingml/2006/table">
            <a:tbl>
              <a:tblPr firstRow="1" bandRow="1">
                <a:tableStyleId>{073A0DAA-6AF3-43AB-8588-CEC1D06C72B9}</a:tableStyleId>
              </a:tblPr>
              <a:tblGrid>
                <a:gridCol w="643522">
                  <a:extLst>
                    <a:ext uri="{9D8B030D-6E8A-4147-A177-3AD203B41FA5}">
                      <a16:colId xmlns:a16="http://schemas.microsoft.com/office/drawing/2014/main" val="256857147"/>
                    </a:ext>
                  </a:extLst>
                </a:gridCol>
                <a:gridCol w="643522">
                  <a:extLst>
                    <a:ext uri="{9D8B030D-6E8A-4147-A177-3AD203B41FA5}">
                      <a16:colId xmlns:a16="http://schemas.microsoft.com/office/drawing/2014/main" val="3802859480"/>
                    </a:ext>
                  </a:extLst>
                </a:gridCol>
                <a:gridCol w="643522">
                  <a:extLst>
                    <a:ext uri="{9D8B030D-6E8A-4147-A177-3AD203B41FA5}">
                      <a16:colId xmlns:a16="http://schemas.microsoft.com/office/drawing/2014/main" val="129256112"/>
                    </a:ext>
                  </a:extLst>
                </a:gridCol>
                <a:gridCol w="643522">
                  <a:extLst>
                    <a:ext uri="{9D8B030D-6E8A-4147-A177-3AD203B41FA5}">
                      <a16:colId xmlns:a16="http://schemas.microsoft.com/office/drawing/2014/main" val="1447165083"/>
                    </a:ext>
                  </a:extLst>
                </a:gridCol>
                <a:gridCol w="643522">
                  <a:extLst>
                    <a:ext uri="{9D8B030D-6E8A-4147-A177-3AD203B41FA5}">
                      <a16:colId xmlns:a16="http://schemas.microsoft.com/office/drawing/2014/main" val="2406288825"/>
                    </a:ext>
                  </a:extLst>
                </a:gridCol>
                <a:gridCol w="643522">
                  <a:extLst>
                    <a:ext uri="{9D8B030D-6E8A-4147-A177-3AD203B41FA5}">
                      <a16:colId xmlns:a16="http://schemas.microsoft.com/office/drawing/2014/main" val="3744497216"/>
                    </a:ext>
                  </a:extLst>
                </a:gridCol>
                <a:gridCol w="643522">
                  <a:extLst>
                    <a:ext uri="{9D8B030D-6E8A-4147-A177-3AD203B41FA5}">
                      <a16:colId xmlns:a16="http://schemas.microsoft.com/office/drawing/2014/main" val="238960397"/>
                    </a:ext>
                  </a:extLst>
                </a:gridCol>
                <a:gridCol w="643522">
                  <a:extLst>
                    <a:ext uri="{9D8B030D-6E8A-4147-A177-3AD203B41FA5}">
                      <a16:colId xmlns:a16="http://schemas.microsoft.com/office/drawing/2014/main" val="4058919961"/>
                    </a:ext>
                  </a:extLst>
                </a:gridCol>
              </a:tblGrid>
              <a:tr h="513562">
                <a:tc>
                  <a:txBody>
                    <a:bodyPr/>
                    <a:lstStyle/>
                    <a:p>
                      <a:pPr algn="ctr"/>
                      <a:r>
                        <a:rPr lang="tr-TR" sz="2400" dirty="0" smtClean="0">
                          <a:solidFill>
                            <a:srgbClr val="7030A0"/>
                          </a:solidFill>
                        </a:rPr>
                        <a:t>0/1</a:t>
                      </a:r>
                      <a:endParaRPr lang="tr-TR" sz="2400"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7030A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7030A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7030A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7030A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7030A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7030A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400" dirty="0" smtClean="0">
                          <a:solidFill>
                            <a:srgbClr val="7030A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6398816"/>
                  </a:ext>
                </a:extLst>
              </a:tr>
            </a:tbl>
          </a:graphicData>
        </a:graphic>
      </p:graphicFrame>
      <p:sp>
        <p:nvSpPr>
          <p:cNvPr id="16" name="TextBox 15"/>
          <p:cNvSpPr txBox="1"/>
          <p:nvPr/>
        </p:nvSpPr>
        <p:spPr>
          <a:xfrm>
            <a:off x="5529285" y="1962859"/>
            <a:ext cx="1050288" cy="523220"/>
          </a:xfrm>
          <a:prstGeom prst="rect">
            <a:avLst/>
          </a:prstGeom>
          <a:noFill/>
        </p:spPr>
        <p:txBody>
          <a:bodyPr wrap="none" rtlCol="0">
            <a:spAutoFit/>
          </a:bodyPr>
          <a:lstStyle/>
          <a:p>
            <a:r>
              <a:rPr lang="tr-TR" sz="2800" dirty="0" smtClean="0"/>
              <a:t>. . . . . </a:t>
            </a:r>
            <a:endParaRPr lang="tr-TR" sz="2800" dirty="0"/>
          </a:p>
        </p:txBody>
      </p:sp>
      <p:sp>
        <p:nvSpPr>
          <p:cNvPr id="17" name="Right Brace 16"/>
          <p:cNvSpPr/>
          <p:nvPr/>
        </p:nvSpPr>
        <p:spPr>
          <a:xfrm rot="5400000">
            <a:off x="483436" y="2476464"/>
            <a:ext cx="295275" cy="64285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8" name="TextBox 17"/>
          <p:cNvSpPr txBox="1"/>
          <p:nvPr/>
        </p:nvSpPr>
        <p:spPr>
          <a:xfrm>
            <a:off x="91356" y="2924809"/>
            <a:ext cx="1118319" cy="2062103"/>
          </a:xfrm>
          <a:prstGeom prst="rect">
            <a:avLst/>
          </a:prstGeom>
          <a:noFill/>
        </p:spPr>
        <p:txBody>
          <a:bodyPr wrap="square" rtlCol="0">
            <a:spAutoFit/>
          </a:bodyPr>
          <a:lstStyle/>
          <a:p>
            <a:pPr algn="ctr"/>
            <a:r>
              <a:rPr lang="tr-TR" sz="3200" dirty="0" smtClean="0">
                <a:solidFill>
                  <a:srgbClr val="FF0000"/>
                </a:solidFill>
              </a:rPr>
              <a:t>İşaret Biti (+/-): S</a:t>
            </a:r>
            <a:endParaRPr lang="tr-TR" sz="3200" baseline="-25000" dirty="0">
              <a:solidFill>
                <a:srgbClr val="FF0000"/>
              </a:solidFill>
            </a:endParaRPr>
          </a:p>
        </p:txBody>
      </p:sp>
      <p:sp>
        <p:nvSpPr>
          <p:cNvPr id="19" name="Right Brace 18"/>
          <p:cNvSpPr/>
          <p:nvPr/>
        </p:nvSpPr>
        <p:spPr>
          <a:xfrm rot="5400000">
            <a:off x="2708612" y="888520"/>
            <a:ext cx="295275" cy="3807500"/>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0" name="TextBox 19"/>
          <p:cNvSpPr txBox="1"/>
          <p:nvPr/>
        </p:nvSpPr>
        <p:spPr>
          <a:xfrm>
            <a:off x="7412124" y="2944658"/>
            <a:ext cx="2051044" cy="584775"/>
          </a:xfrm>
          <a:prstGeom prst="rect">
            <a:avLst/>
          </a:prstGeom>
          <a:noFill/>
        </p:spPr>
        <p:txBody>
          <a:bodyPr wrap="square" rtlCol="0">
            <a:spAutoFit/>
          </a:bodyPr>
          <a:lstStyle/>
          <a:p>
            <a:pPr algn="ctr"/>
            <a:r>
              <a:rPr lang="tr-TR" sz="3200" dirty="0" smtClean="0">
                <a:solidFill>
                  <a:srgbClr val="7030A0"/>
                </a:solidFill>
              </a:rPr>
              <a:t>Mantis: M</a:t>
            </a:r>
            <a:endParaRPr lang="tr-TR" sz="3200" baseline="-25000" dirty="0">
              <a:solidFill>
                <a:srgbClr val="7030A0"/>
              </a:solidFill>
            </a:endParaRPr>
          </a:p>
        </p:txBody>
      </p:sp>
      <p:sp>
        <p:nvSpPr>
          <p:cNvPr id="21" name="Right Brace 20"/>
          <p:cNvSpPr/>
          <p:nvPr/>
        </p:nvSpPr>
        <p:spPr>
          <a:xfrm rot="5400000">
            <a:off x="8115634" y="-674096"/>
            <a:ext cx="295275" cy="6932367"/>
          </a:xfrm>
          <a:prstGeom prst="rightBrace">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2" name="TextBox 21"/>
          <p:cNvSpPr txBox="1"/>
          <p:nvPr/>
        </p:nvSpPr>
        <p:spPr>
          <a:xfrm>
            <a:off x="1614500" y="2942969"/>
            <a:ext cx="3164044" cy="584775"/>
          </a:xfrm>
          <a:prstGeom prst="rect">
            <a:avLst/>
          </a:prstGeom>
          <a:noFill/>
        </p:spPr>
        <p:txBody>
          <a:bodyPr wrap="square" rtlCol="0">
            <a:spAutoFit/>
          </a:bodyPr>
          <a:lstStyle/>
          <a:p>
            <a:pPr algn="ctr"/>
            <a:r>
              <a:rPr lang="tr-TR" sz="3200" dirty="0" err="1" smtClean="0">
                <a:solidFill>
                  <a:srgbClr val="0070C0"/>
                </a:solidFill>
              </a:rPr>
              <a:t>Eksponent</a:t>
            </a:r>
            <a:r>
              <a:rPr lang="tr-TR" sz="3200" dirty="0" smtClean="0">
                <a:solidFill>
                  <a:srgbClr val="0070C0"/>
                </a:solidFill>
              </a:rPr>
              <a:t> (Üs): E</a:t>
            </a:r>
            <a:endParaRPr lang="tr-TR" sz="3200" baseline="-25000" dirty="0">
              <a:solidFill>
                <a:srgbClr val="0070C0"/>
              </a:solidFill>
            </a:endParaRPr>
          </a:p>
        </p:txBody>
      </p:sp>
      <p:sp>
        <p:nvSpPr>
          <p:cNvPr id="23" name="TextBox 22"/>
          <p:cNvSpPr txBox="1"/>
          <p:nvPr/>
        </p:nvSpPr>
        <p:spPr>
          <a:xfrm>
            <a:off x="6967680" y="4101386"/>
            <a:ext cx="4761774" cy="1384995"/>
          </a:xfrm>
          <a:prstGeom prst="rect">
            <a:avLst/>
          </a:prstGeom>
          <a:noFill/>
        </p:spPr>
        <p:txBody>
          <a:bodyPr wrap="square" rtlCol="0">
            <a:spAutoFit/>
          </a:bodyPr>
          <a:lstStyle/>
          <a:p>
            <a:r>
              <a:rPr lang="tr-TR" sz="2800" dirty="0" smtClean="0">
                <a:sym typeface="Symbol" panose="05050102010706020507" pitchFamily="18" charset="2"/>
              </a:rPr>
              <a:t>Mutlak değeri</a:t>
            </a:r>
          </a:p>
          <a:p>
            <a:r>
              <a:rPr lang="tr-TR" sz="2800" dirty="0" smtClean="0">
                <a:sym typeface="Symbol" panose="05050102010706020507" pitchFamily="18" charset="2"/>
              </a:rPr>
              <a:t>2.3  10</a:t>
            </a:r>
            <a:r>
              <a:rPr lang="tr-TR" sz="2800" baseline="30000" dirty="0" smtClean="0">
                <a:sym typeface="Symbol" panose="05050102010706020507" pitchFamily="18" charset="2"/>
              </a:rPr>
              <a:t>-308</a:t>
            </a:r>
            <a:r>
              <a:rPr lang="tr-TR" sz="2800" dirty="0" smtClean="0">
                <a:sym typeface="Symbol" panose="05050102010706020507" pitchFamily="18" charset="2"/>
              </a:rPr>
              <a:t>  ila 1.7 </a:t>
            </a:r>
            <a:r>
              <a:rPr lang="tr-TR" sz="2800" dirty="0">
                <a:sym typeface="Symbol" panose="05050102010706020507" pitchFamily="18" charset="2"/>
              </a:rPr>
              <a:t> </a:t>
            </a:r>
            <a:r>
              <a:rPr lang="tr-TR" sz="2800" dirty="0" smtClean="0">
                <a:sym typeface="Symbol" panose="05050102010706020507" pitchFamily="18" charset="2"/>
              </a:rPr>
              <a:t>10</a:t>
            </a:r>
            <a:r>
              <a:rPr lang="tr-TR" sz="2800" baseline="30000" dirty="0" smtClean="0">
                <a:sym typeface="Symbol" panose="05050102010706020507" pitchFamily="18" charset="2"/>
              </a:rPr>
              <a:t>+308</a:t>
            </a:r>
            <a:r>
              <a:rPr lang="tr-TR" sz="2800" dirty="0" smtClean="0">
                <a:sym typeface="Symbol" panose="05050102010706020507" pitchFamily="18" charset="2"/>
              </a:rPr>
              <a:t> </a:t>
            </a:r>
          </a:p>
          <a:p>
            <a:r>
              <a:rPr lang="tr-TR" sz="2800" dirty="0" smtClean="0">
                <a:sym typeface="Symbol" panose="05050102010706020507" pitchFamily="18" charset="2"/>
              </a:rPr>
              <a:t>olan tüm sayılar</a:t>
            </a:r>
            <a:endParaRPr lang="tr-TR" sz="2800" dirty="0"/>
          </a:p>
        </p:txBody>
      </p:sp>
      <p:sp>
        <p:nvSpPr>
          <p:cNvPr id="24" name="TextBox 23"/>
          <p:cNvSpPr txBox="1"/>
          <p:nvPr/>
        </p:nvSpPr>
        <p:spPr>
          <a:xfrm>
            <a:off x="264930" y="6060023"/>
            <a:ext cx="9843345" cy="810478"/>
          </a:xfrm>
          <a:prstGeom prst="rect">
            <a:avLst/>
          </a:prstGeom>
          <a:noFill/>
        </p:spPr>
        <p:txBody>
          <a:bodyPr wrap="square" rtlCol="0">
            <a:spAutoFit/>
          </a:bodyPr>
          <a:lstStyle/>
          <a:p>
            <a:r>
              <a:rPr lang="tr-TR" sz="2800" dirty="0" smtClean="0"/>
              <a:t>Çift seviye çözünürlük/kesinlik (</a:t>
            </a:r>
            <a:r>
              <a:rPr lang="tr-TR" sz="2800" i="1" dirty="0" err="1" smtClean="0"/>
              <a:t>double</a:t>
            </a:r>
            <a:r>
              <a:rPr lang="tr-TR" sz="2800" i="1" dirty="0" smtClean="0"/>
              <a:t> </a:t>
            </a:r>
            <a:r>
              <a:rPr lang="tr-TR" sz="2800" i="1" dirty="0" err="1" smtClean="0"/>
              <a:t>precision</a:t>
            </a:r>
            <a:r>
              <a:rPr lang="tr-TR" sz="2800" dirty="0" smtClean="0"/>
              <a:t>): 64 </a:t>
            </a:r>
            <a:r>
              <a:rPr lang="tr-TR" sz="2800" dirty="0"/>
              <a:t>bit = </a:t>
            </a:r>
            <a:r>
              <a:rPr lang="tr-TR" sz="2800" dirty="0" smtClean="0"/>
              <a:t>8 </a:t>
            </a:r>
            <a:r>
              <a:rPr lang="tr-TR" sz="2800" dirty="0" err="1"/>
              <a:t>byte</a:t>
            </a:r>
            <a:endParaRPr lang="tr-TR" sz="2800" baseline="-25000" dirty="0"/>
          </a:p>
          <a:p>
            <a:endParaRPr lang="tr-TR" sz="2800" baseline="-25000" dirty="0"/>
          </a:p>
        </p:txBody>
      </p:sp>
    </p:spTree>
    <p:extLst>
      <p:ext uri="{BB962C8B-B14F-4D97-AF65-F5344CB8AC3E}">
        <p14:creationId xmlns:p14="http://schemas.microsoft.com/office/powerpoint/2010/main" val="35167227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741" y="983815"/>
            <a:ext cx="11022889" cy="1323439"/>
          </a:xfrm>
          <a:prstGeom prst="rect">
            <a:avLst/>
          </a:prstGeom>
          <a:noFill/>
        </p:spPr>
        <p:txBody>
          <a:bodyPr wrap="none" rtlCol="0">
            <a:spAutoFit/>
          </a:bodyPr>
          <a:lstStyle/>
          <a:p>
            <a:r>
              <a:rPr lang="tr-TR" sz="4000" b="1" dirty="0" smtClean="0"/>
              <a:t>C PROGRAMLAMA DİLİNDE TÜRETİLMİŞ DEĞİŞKEN </a:t>
            </a:r>
          </a:p>
          <a:p>
            <a:r>
              <a:rPr lang="tr-TR" sz="4000" b="1" dirty="0" smtClean="0"/>
              <a:t>TİPLERİ</a:t>
            </a:r>
            <a:endParaRPr lang="tr-TR" sz="4000" b="1" dirty="0"/>
          </a:p>
        </p:txBody>
      </p:sp>
      <p:sp>
        <p:nvSpPr>
          <p:cNvPr id="2" name="Rectangle 1"/>
          <p:cNvSpPr>
            <a:spLocks noChangeArrowheads="1"/>
          </p:cNvSpPr>
          <p:nvPr/>
        </p:nvSpPr>
        <p:spPr bwMode="auto">
          <a:xfrm>
            <a:off x="4562705" y="1653601"/>
            <a:ext cx="3228448" cy="4961564"/>
          </a:xfrm>
          <a:prstGeom prst="rect">
            <a:avLst/>
          </a:prstGeom>
          <a:noFill/>
          <a:ln>
            <a:noFill/>
          </a:ln>
          <a:effec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rgbClr val="0077AA"/>
                </a:solidFill>
                <a:effectLst/>
                <a:latin typeface="Consolas" panose="020B0609020204030204" pitchFamily="49" charset="0"/>
              </a:rPr>
              <a:t>char</a:t>
            </a:r>
            <a:endParaRPr kumimoji="0" lang="tr-TR" altLang="tr-TR" sz="24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rgbClr val="0077AA"/>
                </a:solidFill>
                <a:effectLst/>
                <a:latin typeface="Consolas" panose="020B0609020204030204" pitchFamily="49" charset="0"/>
              </a:rPr>
              <a:t>unsigned</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r>
              <a:rPr kumimoji="0" lang="tr-TR" altLang="tr-TR" sz="2400" b="1" i="0" u="none" strike="noStrike" cap="none" normalizeH="0" baseline="0" dirty="0" err="1" smtClean="0">
                <a:ln>
                  <a:noFill/>
                </a:ln>
                <a:solidFill>
                  <a:srgbClr val="0077AA"/>
                </a:solidFill>
                <a:effectLst/>
                <a:latin typeface="Consolas" panose="020B0609020204030204" pitchFamily="49" charset="0"/>
              </a:rPr>
              <a:t>char</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rgbClr val="0077AA"/>
                </a:solidFill>
                <a:effectLst/>
                <a:latin typeface="Consolas" panose="020B0609020204030204" pitchFamily="49" charset="0"/>
              </a:rPr>
              <a:t>short</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rgbClr val="0077AA"/>
                </a:solidFill>
                <a:effectLst/>
                <a:latin typeface="Consolas" panose="020B0609020204030204" pitchFamily="49" charset="0"/>
              </a:rPr>
              <a:t>unsigned</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r>
              <a:rPr kumimoji="0" lang="tr-TR" altLang="tr-TR" sz="2400" b="1" i="0" u="none" strike="noStrike" cap="none" normalizeH="0" baseline="0" dirty="0" err="1" smtClean="0">
                <a:ln>
                  <a:noFill/>
                </a:ln>
                <a:solidFill>
                  <a:srgbClr val="0077AA"/>
                </a:solidFill>
                <a:effectLst/>
                <a:latin typeface="Consolas" panose="020B0609020204030204" pitchFamily="49" charset="0"/>
              </a:rPr>
              <a:t>short</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rgbClr val="0077AA"/>
                </a:solidFill>
                <a:effectLst/>
                <a:latin typeface="Consolas" panose="020B0609020204030204" pitchFamily="49" charset="0"/>
              </a:rPr>
              <a:t>int</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rgbClr val="0077AA"/>
                </a:solidFill>
                <a:effectLst/>
                <a:latin typeface="Consolas" panose="020B0609020204030204" pitchFamily="49" charset="0"/>
              </a:rPr>
              <a:t>unsigned</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r>
              <a:rPr kumimoji="0" lang="tr-TR" altLang="tr-TR" sz="2400" b="1" i="0" u="none" strike="noStrike" cap="none" normalizeH="0" baseline="0" dirty="0" err="1" smtClean="0">
                <a:ln>
                  <a:noFill/>
                </a:ln>
                <a:solidFill>
                  <a:srgbClr val="0077AA"/>
                </a:solidFill>
                <a:effectLst/>
                <a:latin typeface="Consolas" panose="020B0609020204030204" pitchFamily="49" charset="0"/>
              </a:rPr>
              <a:t>int</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rgbClr val="0077AA"/>
                </a:solidFill>
                <a:effectLst/>
                <a:latin typeface="Consolas" panose="020B0609020204030204" pitchFamily="49" charset="0"/>
              </a:rPr>
              <a:t>long</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rgbClr val="0077AA"/>
                </a:solidFill>
                <a:effectLst/>
                <a:latin typeface="Consolas" panose="020B0609020204030204" pitchFamily="49" charset="0"/>
              </a:rPr>
              <a:t>unsigned</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r>
              <a:rPr kumimoji="0" lang="tr-TR" altLang="tr-TR" sz="2400" b="1" i="0" u="none" strike="noStrike" cap="none" normalizeH="0" baseline="0" dirty="0" err="1" smtClean="0">
                <a:ln>
                  <a:noFill/>
                </a:ln>
                <a:solidFill>
                  <a:srgbClr val="0077AA"/>
                </a:solidFill>
                <a:effectLst/>
                <a:latin typeface="Consolas" panose="020B0609020204030204" pitchFamily="49" charset="0"/>
              </a:rPr>
              <a:t>long</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rgbClr val="0077AA"/>
                </a:solidFill>
                <a:effectLst/>
                <a:latin typeface="Consolas" panose="020B0609020204030204" pitchFamily="49" charset="0"/>
              </a:rPr>
              <a:t>long</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r>
              <a:rPr kumimoji="0" lang="tr-TR" altLang="tr-TR" sz="2400" b="1" i="0" u="none" strike="noStrike" cap="none" normalizeH="0" baseline="0" dirty="0" err="1" smtClean="0">
                <a:ln>
                  <a:noFill/>
                </a:ln>
                <a:solidFill>
                  <a:srgbClr val="0077AA"/>
                </a:solidFill>
                <a:effectLst/>
                <a:latin typeface="Consolas" panose="020B0609020204030204" pitchFamily="49" charset="0"/>
              </a:rPr>
              <a:t>long</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rgbClr val="0077AA"/>
                </a:solidFill>
                <a:effectLst/>
                <a:latin typeface="Consolas" panose="020B0609020204030204" pitchFamily="49" charset="0"/>
              </a:rPr>
              <a:t>unsigned</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r>
              <a:rPr kumimoji="0" lang="tr-TR" altLang="tr-TR" sz="2400" b="1" i="0" u="none" strike="noStrike" cap="none" normalizeH="0" baseline="0" dirty="0" err="1" smtClean="0">
                <a:ln>
                  <a:noFill/>
                </a:ln>
                <a:solidFill>
                  <a:srgbClr val="0077AA"/>
                </a:solidFill>
                <a:effectLst/>
                <a:latin typeface="Consolas" panose="020B0609020204030204" pitchFamily="49" charset="0"/>
              </a:rPr>
              <a:t>long</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r>
              <a:rPr kumimoji="0" lang="tr-TR" altLang="tr-TR" sz="2400" b="1" i="0" u="none" strike="noStrike" cap="none" normalizeH="0" baseline="0" dirty="0" err="1" smtClean="0">
                <a:ln>
                  <a:noFill/>
                </a:ln>
                <a:solidFill>
                  <a:srgbClr val="0077AA"/>
                </a:solidFill>
                <a:effectLst/>
                <a:latin typeface="Consolas" panose="020B0609020204030204" pitchFamily="49" charset="0"/>
              </a:rPr>
              <a:t>long</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rgbClr val="0077AA"/>
                </a:solidFill>
                <a:effectLst/>
                <a:latin typeface="Consolas" panose="020B0609020204030204" pitchFamily="49" charset="0"/>
              </a:rPr>
              <a:t>float</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rgbClr val="0077AA"/>
                </a:solidFill>
                <a:effectLst/>
                <a:latin typeface="Consolas" panose="020B0609020204030204" pitchFamily="49" charset="0"/>
              </a:rPr>
              <a:t>double</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rgbClr val="0077AA"/>
                </a:solidFill>
                <a:effectLst/>
                <a:latin typeface="Consolas" panose="020B0609020204030204" pitchFamily="49" charset="0"/>
              </a:rPr>
              <a:t>long</a:t>
            </a:r>
            <a:r>
              <a:rPr kumimoji="0" lang="tr-TR" altLang="tr-TR" sz="2400" b="0" i="0" u="none" strike="noStrike" cap="none" normalizeH="0" baseline="0" dirty="0" smtClean="0">
                <a:ln>
                  <a:noFill/>
                </a:ln>
                <a:solidFill>
                  <a:srgbClr val="000000"/>
                </a:solidFill>
                <a:effectLst/>
                <a:latin typeface="Consolas" panose="020B0609020204030204" pitchFamily="49" charset="0"/>
              </a:rPr>
              <a:t> </a:t>
            </a:r>
            <a:r>
              <a:rPr kumimoji="0" lang="tr-TR" altLang="tr-TR" sz="2400" b="1" i="0" u="none" strike="noStrike" cap="none" normalizeH="0" baseline="0" dirty="0" err="1" smtClean="0">
                <a:ln>
                  <a:noFill/>
                </a:ln>
                <a:solidFill>
                  <a:srgbClr val="0077AA"/>
                </a:solidFill>
                <a:effectLst/>
                <a:latin typeface="Consolas" panose="020B0609020204030204" pitchFamily="49" charset="0"/>
              </a:rPr>
              <a:t>double</a:t>
            </a:r>
            <a:endParaRPr kumimoji="0" lang="tr-TR" altLang="tr-TR"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69420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741" y="983815"/>
            <a:ext cx="11462946" cy="707886"/>
          </a:xfrm>
          <a:prstGeom prst="rect">
            <a:avLst/>
          </a:prstGeom>
          <a:noFill/>
        </p:spPr>
        <p:txBody>
          <a:bodyPr wrap="none" rtlCol="0">
            <a:spAutoFit/>
          </a:bodyPr>
          <a:lstStyle/>
          <a:p>
            <a:r>
              <a:rPr lang="tr-TR" sz="4000" b="1" dirty="0" smtClean="0"/>
              <a:t>C PROGRAMLAMA DİLİNDE TÜRETİLMİŞ TAMSAYILAR</a:t>
            </a:r>
            <a:endParaRPr lang="tr-TR" sz="4000" b="1" dirty="0"/>
          </a:p>
        </p:txBody>
      </p:sp>
      <p:graphicFrame>
        <p:nvGraphicFramePr>
          <p:cNvPr id="5" name="Table 4"/>
          <p:cNvGraphicFramePr>
            <a:graphicFrameLocks noGrp="1"/>
          </p:cNvGraphicFramePr>
          <p:nvPr>
            <p:extLst>
              <p:ext uri="{D42A27DB-BD31-4B8C-83A1-F6EECF244321}">
                <p14:modId xmlns:p14="http://schemas.microsoft.com/office/powerpoint/2010/main" val="536896881"/>
              </p:ext>
            </p:extLst>
          </p:nvPr>
        </p:nvGraphicFramePr>
        <p:xfrm>
          <a:off x="359348" y="1616888"/>
          <a:ext cx="11365926" cy="4960400"/>
        </p:xfrm>
        <a:graphic>
          <a:graphicData uri="http://schemas.openxmlformats.org/drawingml/2006/table">
            <a:tbl>
              <a:tblPr/>
              <a:tblGrid>
                <a:gridCol w="1892886">
                  <a:extLst>
                    <a:ext uri="{9D8B030D-6E8A-4147-A177-3AD203B41FA5}">
                      <a16:colId xmlns:a16="http://schemas.microsoft.com/office/drawing/2014/main" val="2137263998"/>
                    </a:ext>
                  </a:extLst>
                </a:gridCol>
                <a:gridCol w="3682526">
                  <a:extLst>
                    <a:ext uri="{9D8B030D-6E8A-4147-A177-3AD203B41FA5}">
                      <a16:colId xmlns:a16="http://schemas.microsoft.com/office/drawing/2014/main" val="2801481612"/>
                    </a:ext>
                  </a:extLst>
                </a:gridCol>
                <a:gridCol w="5790514">
                  <a:extLst>
                    <a:ext uri="{9D8B030D-6E8A-4147-A177-3AD203B41FA5}">
                      <a16:colId xmlns:a16="http://schemas.microsoft.com/office/drawing/2014/main" val="2856066563"/>
                    </a:ext>
                  </a:extLst>
                </a:gridCol>
              </a:tblGrid>
              <a:tr h="376010">
                <a:tc>
                  <a:txBody>
                    <a:bodyPr/>
                    <a:lstStyle/>
                    <a:p>
                      <a:pPr algn="l" fontAlgn="t"/>
                      <a:r>
                        <a:rPr lang="tr-TR" sz="2000" b="1" dirty="0" smtClean="0">
                          <a:effectLst/>
                        </a:rPr>
                        <a:t>Tip</a:t>
                      </a:r>
                      <a:endParaRPr lang="tr-TR" sz="2000" b="1"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tr-TR" sz="2000" b="1" dirty="0" smtClean="0">
                          <a:effectLst/>
                        </a:rPr>
                        <a:t>Depolama Boyutu</a:t>
                      </a:r>
                      <a:endParaRPr lang="tr-TR" sz="2000" b="1"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tr-TR" sz="2000" b="1" dirty="0" smtClean="0">
                          <a:effectLst/>
                        </a:rPr>
                        <a:t>Değer Aralığı</a:t>
                      </a:r>
                      <a:endParaRPr lang="tr-TR" sz="2000" b="1"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777360179"/>
                  </a:ext>
                </a:extLst>
              </a:tr>
              <a:tr h="376010">
                <a:tc>
                  <a:txBody>
                    <a:bodyPr/>
                    <a:lstStyle/>
                    <a:p>
                      <a:pPr fontAlgn="t"/>
                      <a:r>
                        <a:rPr lang="tr-TR" sz="2000">
                          <a:effectLst/>
                        </a:rPr>
                        <a:t>char</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a:effectLst/>
                        </a:rPr>
                        <a:t>1 byte</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-128 </a:t>
                      </a:r>
                      <a:r>
                        <a:rPr lang="tr-TR" sz="2000" dirty="0" smtClean="0">
                          <a:effectLst/>
                        </a:rPr>
                        <a:t>ila</a:t>
                      </a:r>
                      <a:r>
                        <a:rPr lang="en-US" sz="2000" dirty="0" smtClean="0">
                          <a:effectLst/>
                        </a:rPr>
                        <a:t> </a:t>
                      </a:r>
                      <a:r>
                        <a:rPr lang="en-US" sz="2000" dirty="0">
                          <a:effectLst/>
                        </a:rPr>
                        <a:t>127 </a:t>
                      </a:r>
                      <a:r>
                        <a:rPr lang="tr-TR" sz="2000" dirty="0" smtClean="0">
                          <a:effectLst/>
                        </a:rPr>
                        <a:t>    veya</a:t>
                      </a:r>
                      <a:r>
                        <a:rPr lang="en-US" sz="2000" dirty="0" smtClean="0">
                          <a:effectLst/>
                        </a:rPr>
                        <a:t> </a:t>
                      </a:r>
                      <a:r>
                        <a:rPr lang="tr-TR" sz="2000" dirty="0" smtClean="0">
                          <a:effectLst/>
                        </a:rPr>
                        <a:t>     </a:t>
                      </a:r>
                      <a:r>
                        <a:rPr lang="en-US" sz="2000" dirty="0" smtClean="0">
                          <a:effectLst/>
                        </a:rPr>
                        <a:t>0 </a:t>
                      </a:r>
                      <a:r>
                        <a:rPr lang="tr-TR" sz="2000" dirty="0" smtClean="0">
                          <a:effectLst/>
                        </a:rPr>
                        <a:t>ila</a:t>
                      </a:r>
                      <a:r>
                        <a:rPr lang="en-US" sz="2000" dirty="0" smtClean="0">
                          <a:effectLst/>
                        </a:rPr>
                        <a:t> </a:t>
                      </a:r>
                      <a:r>
                        <a:rPr lang="en-US" sz="2000" dirty="0">
                          <a:effectLst/>
                        </a:rPr>
                        <a:t>255</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77549680"/>
                  </a:ext>
                </a:extLst>
              </a:tr>
              <a:tr h="376010">
                <a:tc>
                  <a:txBody>
                    <a:bodyPr/>
                    <a:lstStyle/>
                    <a:p>
                      <a:pPr fontAlgn="t"/>
                      <a:r>
                        <a:rPr lang="tr-TR" sz="2000">
                          <a:effectLst/>
                        </a:rPr>
                        <a:t>unsigned char</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a:effectLst/>
                        </a:rPr>
                        <a:t>1 byte</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a:effectLst/>
                        </a:rPr>
                        <a:t>0 </a:t>
                      </a:r>
                      <a:r>
                        <a:rPr lang="tr-TR" sz="2000" dirty="0" smtClean="0">
                          <a:effectLst/>
                        </a:rPr>
                        <a:t>ila </a:t>
                      </a:r>
                      <a:r>
                        <a:rPr lang="tr-TR" sz="2000" dirty="0">
                          <a:effectLst/>
                        </a:rPr>
                        <a:t>255</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7239690"/>
                  </a:ext>
                </a:extLst>
              </a:tr>
              <a:tr h="376010">
                <a:tc>
                  <a:txBody>
                    <a:bodyPr/>
                    <a:lstStyle/>
                    <a:p>
                      <a:pPr fontAlgn="t"/>
                      <a:r>
                        <a:rPr lang="tr-TR" sz="2000">
                          <a:effectLst/>
                        </a:rPr>
                        <a:t>signed char</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a:effectLst/>
                        </a:rPr>
                        <a:t>1 byte</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a:effectLst/>
                        </a:rPr>
                        <a:t>-128 </a:t>
                      </a:r>
                      <a:r>
                        <a:rPr lang="tr-TR" sz="2000" dirty="0" smtClean="0">
                          <a:effectLst/>
                        </a:rPr>
                        <a:t>ila </a:t>
                      </a:r>
                      <a:r>
                        <a:rPr lang="tr-TR" sz="2000" dirty="0">
                          <a:effectLst/>
                        </a:rPr>
                        <a:t>127</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08835623"/>
                  </a:ext>
                </a:extLst>
              </a:tr>
              <a:tr h="400145">
                <a:tc>
                  <a:txBody>
                    <a:bodyPr/>
                    <a:lstStyle/>
                    <a:p>
                      <a:pPr fontAlgn="ctr"/>
                      <a:r>
                        <a:rPr lang="tr-TR" sz="2000">
                          <a:effectLst/>
                        </a:rPr>
                        <a:t>int</a:t>
                      </a:r>
                    </a:p>
                  </a:txBody>
                  <a:tcPr marL="65140" marR="65140" marT="65140" marB="651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tr-TR" sz="2000" dirty="0">
                          <a:effectLst/>
                        </a:rPr>
                        <a:t>2 </a:t>
                      </a:r>
                      <a:r>
                        <a:rPr lang="tr-TR" sz="2000" dirty="0" smtClean="0">
                          <a:effectLst/>
                        </a:rPr>
                        <a:t>veya </a:t>
                      </a:r>
                      <a:r>
                        <a:rPr lang="tr-TR" sz="2000" dirty="0">
                          <a:effectLst/>
                        </a:rPr>
                        <a:t>4 </a:t>
                      </a:r>
                      <a:r>
                        <a:rPr lang="tr-TR" sz="2000" dirty="0" err="1" smtClean="0">
                          <a:effectLst/>
                        </a:rPr>
                        <a:t>byte</a:t>
                      </a:r>
                      <a:endParaRPr lang="tr-TR" sz="2000" dirty="0">
                        <a:effectLst/>
                      </a:endParaRPr>
                    </a:p>
                  </a:txBody>
                  <a:tcPr marL="65140" marR="65140" marT="65140" marB="651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-32,768 </a:t>
                      </a:r>
                      <a:r>
                        <a:rPr lang="tr-TR" sz="2000" dirty="0" smtClean="0">
                          <a:effectLst/>
                        </a:rPr>
                        <a:t>ila</a:t>
                      </a:r>
                      <a:r>
                        <a:rPr lang="en-US" sz="2000" dirty="0" smtClean="0">
                          <a:effectLst/>
                        </a:rPr>
                        <a:t> </a:t>
                      </a:r>
                      <a:r>
                        <a:rPr lang="en-US" sz="2000" dirty="0">
                          <a:effectLst/>
                        </a:rPr>
                        <a:t>32,767 </a:t>
                      </a:r>
                      <a:r>
                        <a:rPr lang="tr-TR" sz="2000" baseline="0" dirty="0" smtClean="0">
                          <a:effectLst/>
                        </a:rPr>
                        <a:t>veya</a:t>
                      </a:r>
                      <a:r>
                        <a:rPr lang="en-US" sz="2000" dirty="0" smtClean="0">
                          <a:effectLst/>
                        </a:rPr>
                        <a:t> </a:t>
                      </a:r>
                      <a:endParaRPr lang="tr-TR" sz="2000" dirty="0" smtClean="0">
                        <a:effectLst/>
                      </a:endParaRPr>
                    </a:p>
                    <a:p>
                      <a:pPr fontAlgn="t"/>
                      <a:r>
                        <a:rPr lang="en-US" sz="2000" dirty="0" smtClean="0">
                          <a:effectLst/>
                        </a:rPr>
                        <a:t>-</a:t>
                      </a:r>
                      <a:r>
                        <a:rPr lang="en-US" sz="2000" dirty="0">
                          <a:effectLst/>
                        </a:rPr>
                        <a:t>2,147,483,648 </a:t>
                      </a:r>
                      <a:r>
                        <a:rPr lang="tr-TR" sz="2000" dirty="0" smtClean="0">
                          <a:effectLst/>
                        </a:rPr>
                        <a:t>ila</a:t>
                      </a:r>
                      <a:r>
                        <a:rPr lang="en-US" sz="2000" dirty="0" smtClean="0">
                          <a:effectLst/>
                        </a:rPr>
                        <a:t> </a:t>
                      </a:r>
                      <a:r>
                        <a:rPr lang="en-US" sz="2000" dirty="0">
                          <a:effectLst/>
                        </a:rPr>
                        <a:t>2,147,483,647</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35734417"/>
                  </a:ext>
                </a:extLst>
              </a:tr>
              <a:tr h="376010">
                <a:tc>
                  <a:txBody>
                    <a:bodyPr/>
                    <a:lstStyle/>
                    <a:p>
                      <a:pPr fontAlgn="t"/>
                      <a:r>
                        <a:rPr lang="tr-TR" sz="2000">
                          <a:effectLst/>
                        </a:rPr>
                        <a:t>unsigned int</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a:effectLst/>
                        </a:rPr>
                        <a:t>2 </a:t>
                      </a:r>
                      <a:r>
                        <a:rPr lang="tr-TR" sz="2000" dirty="0" smtClean="0">
                          <a:effectLst/>
                        </a:rPr>
                        <a:t>veya </a:t>
                      </a:r>
                      <a:r>
                        <a:rPr lang="tr-TR" sz="2000" dirty="0">
                          <a:effectLst/>
                        </a:rPr>
                        <a:t>4 </a:t>
                      </a:r>
                      <a:r>
                        <a:rPr lang="tr-TR" sz="2000" dirty="0" err="1" smtClean="0">
                          <a:effectLst/>
                        </a:rPr>
                        <a:t>byte</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0 </a:t>
                      </a:r>
                      <a:r>
                        <a:rPr lang="tr-TR" sz="2000" dirty="0" smtClean="0">
                          <a:effectLst/>
                        </a:rPr>
                        <a:t>ila</a:t>
                      </a:r>
                      <a:r>
                        <a:rPr lang="en-US" sz="2000" dirty="0" smtClean="0">
                          <a:effectLst/>
                        </a:rPr>
                        <a:t> </a:t>
                      </a:r>
                      <a:r>
                        <a:rPr lang="en-US" sz="2000" dirty="0">
                          <a:effectLst/>
                        </a:rPr>
                        <a:t>65,535 </a:t>
                      </a:r>
                      <a:r>
                        <a:rPr lang="tr-TR" sz="2000" baseline="0" dirty="0" smtClean="0">
                          <a:effectLst/>
                        </a:rPr>
                        <a:t>       veya      </a:t>
                      </a:r>
                      <a:r>
                        <a:rPr lang="en-US" sz="2000" dirty="0" smtClean="0">
                          <a:effectLst/>
                        </a:rPr>
                        <a:t> </a:t>
                      </a:r>
                      <a:r>
                        <a:rPr lang="en-US" sz="2000" dirty="0">
                          <a:effectLst/>
                        </a:rPr>
                        <a:t>0 </a:t>
                      </a:r>
                      <a:r>
                        <a:rPr lang="tr-TR" sz="2000" dirty="0" smtClean="0">
                          <a:effectLst/>
                        </a:rPr>
                        <a:t>ila</a:t>
                      </a:r>
                      <a:r>
                        <a:rPr lang="en-US" sz="2000" dirty="0" smtClean="0">
                          <a:effectLst/>
                        </a:rPr>
                        <a:t> </a:t>
                      </a:r>
                      <a:r>
                        <a:rPr lang="en-US" sz="2000" dirty="0">
                          <a:effectLst/>
                        </a:rPr>
                        <a:t>4,294,967,295</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1098943"/>
                  </a:ext>
                </a:extLst>
              </a:tr>
              <a:tr h="376010">
                <a:tc>
                  <a:txBody>
                    <a:bodyPr/>
                    <a:lstStyle/>
                    <a:p>
                      <a:pPr fontAlgn="t"/>
                      <a:r>
                        <a:rPr lang="tr-TR" sz="2000">
                          <a:effectLst/>
                        </a:rPr>
                        <a:t>short</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a:effectLst/>
                        </a:rPr>
                        <a:t>2 </a:t>
                      </a:r>
                      <a:r>
                        <a:rPr lang="tr-TR" sz="2000" dirty="0" err="1" smtClean="0">
                          <a:effectLst/>
                        </a:rPr>
                        <a:t>byte</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a:effectLst/>
                        </a:rPr>
                        <a:t>-32,768 </a:t>
                      </a:r>
                      <a:r>
                        <a:rPr lang="tr-TR" sz="2000" dirty="0" smtClean="0">
                          <a:effectLst/>
                        </a:rPr>
                        <a:t>ila </a:t>
                      </a:r>
                      <a:r>
                        <a:rPr lang="tr-TR" sz="2000" dirty="0">
                          <a:effectLst/>
                        </a:rPr>
                        <a:t>32,767</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55339375"/>
                  </a:ext>
                </a:extLst>
              </a:tr>
              <a:tr h="376010">
                <a:tc>
                  <a:txBody>
                    <a:bodyPr/>
                    <a:lstStyle/>
                    <a:p>
                      <a:pPr fontAlgn="t"/>
                      <a:r>
                        <a:rPr lang="tr-TR" sz="2000">
                          <a:effectLst/>
                        </a:rPr>
                        <a:t>unsigned short</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a:effectLst/>
                        </a:rPr>
                        <a:t>2 </a:t>
                      </a:r>
                      <a:r>
                        <a:rPr lang="tr-TR" sz="2000" dirty="0" err="1" smtClean="0">
                          <a:effectLst/>
                        </a:rPr>
                        <a:t>byte</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a:effectLst/>
                        </a:rPr>
                        <a:t>0 </a:t>
                      </a:r>
                      <a:r>
                        <a:rPr lang="tr-TR" sz="2000" dirty="0" smtClean="0">
                          <a:effectLst/>
                        </a:rPr>
                        <a:t>ila </a:t>
                      </a:r>
                      <a:r>
                        <a:rPr lang="tr-TR" sz="2000" dirty="0">
                          <a:effectLst/>
                        </a:rPr>
                        <a:t>65,535</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16411223"/>
                  </a:ext>
                </a:extLst>
              </a:tr>
              <a:tr h="541273">
                <a:tc>
                  <a:txBody>
                    <a:bodyPr/>
                    <a:lstStyle/>
                    <a:p>
                      <a:pPr fontAlgn="t"/>
                      <a:r>
                        <a:rPr lang="tr-TR" sz="2000">
                          <a:effectLst/>
                        </a:rPr>
                        <a:t>long</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a:effectLst/>
                        </a:rPr>
                        <a:t>8 </a:t>
                      </a:r>
                      <a:r>
                        <a:rPr lang="tr-TR" sz="2000" dirty="0" err="1" smtClean="0">
                          <a:effectLst/>
                        </a:rPr>
                        <a:t>byte</a:t>
                      </a:r>
                      <a:r>
                        <a:rPr lang="tr-TR" sz="2000" dirty="0" smtClean="0">
                          <a:effectLst/>
                        </a:rPr>
                        <a:t> veya (32 bitlik işletim sistemlerinde 4byte)</a:t>
                      </a:r>
                      <a:endParaRPr lang="tr-TR" sz="2000" dirty="0">
                        <a:effectLst/>
                      </a:endParaRP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a:effectLst/>
                        </a:rPr>
                        <a:t>-9223372036854775808 </a:t>
                      </a:r>
                      <a:r>
                        <a:rPr lang="tr-TR" sz="2000" dirty="0" smtClean="0">
                          <a:effectLst/>
                        </a:rPr>
                        <a:t>ila </a:t>
                      </a:r>
                      <a:r>
                        <a:rPr lang="tr-TR" sz="2000" dirty="0">
                          <a:effectLst/>
                        </a:rPr>
                        <a:t>9223372036854775807</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94292869"/>
                  </a:ext>
                </a:extLst>
              </a:tr>
              <a:tr h="376010">
                <a:tc>
                  <a:txBody>
                    <a:bodyPr/>
                    <a:lstStyle/>
                    <a:p>
                      <a:pPr fontAlgn="t"/>
                      <a:r>
                        <a:rPr lang="tr-TR" sz="2000">
                          <a:effectLst/>
                        </a:rPr>
                        <a:t>unsigned long</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a:effectLst/>
                        </a:rPr>
                        <a:t>8 bytes</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tr-TR" sz="2000" dirty="0">
                          <a:effectLst/>
                        </a:rPr>
                        <a:t>0 </a:t>
                      </a:r>
                      <a:r>
                        <a:rPr lang="tr-TR" sz="2000" dirty="0" smtClean="0">
                          <a:effectLst/>
                        </a:rPr>
                        <a:t>ila </a:t>
                      </a:r>
                      <a:r>
                        <a:rPr lang="tr-TR" sz="2000" dirty="0">
                          <a:effectLst/>
                        </a:rPr>
                        <a:t>18446744073709551615</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19878022"/>
                  </a:ext>
                </a:extLst>
              </a:tr>
            </a:tbl>
          </a:graphicData>
        </a:graphic>
      </p:graphicFrame>
    </p:spTree>
    <p:extLst>
      <p:ext uri="{BB962C8B-B14F-4D97-AF65-F5344CB8AC3E}">
        <p14:creationId xmlns:p14="http://schemas.microsoft.com/office/powerpoint/2010/main" val="8393224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
        <p:nvSpPr>
          <p:cNvPr id="41" name="Metin kutusu 40"/>
          <p:cNvSpPr txBox="1"/>
          <p:nvPr/>
        </p:nvSpPr>
        <p:spPr>
          <a:xfrm>
            <a:off x="7453993" y="4035421"/>
            <a:ext cx="3913355" cy="1938118"/>
          </a:xfrm>
          <a:prstGeom prst="rect">
            <a:avLst/>
          </a:prstGeom>
          <a:noFill/>
        </p:spPr>
        <p:txBody>
          <a:bodyPr wrap="square" lIns="90575" tIns="45287" rIns="90575" bIns="45287" rtlCol="0">
            <a:spAutoFit/>
          </a:bodyPr>
          <a:lstStyle/>
          <a:p>
            <a:pPr algn="r"/>
            <a:r>
              <a:rPr lang="tr-TR" sz="4000" b="1" dirty="0" smtClean="0">
                <a:ea typeface="Segoe UI Historic" panose="020B0502040204020203" pitchFamily="34" charset="0"/>
                <a:cs typeface="Segoe UI Light" panose="020B0502040204020203" pitchFamily="34" charset="0"/>
              </a:rPr>
              <a:t>C Programlama Dilinde İlk Uygulamalar</a:t>
            </a:r>
            <a:endParaRPr lang="tr-TR" sz="4000" b="1" dirty="0">
              <a:ea typeface="Segoe UI Historic" panose="020B0502040204020203" pitchFamily="34" charset="0"/>
              <a:cs typeface="Segoe UI Light" panose="020B0502040204020203" pitchFamily="34" charset="0"/>
            </a:endParaRPr>
          </a:p>
        </p:txBody>
      </p:sp>
      <p:grpSp>
        <p:nvGrpSpPr>
          <p:cNvPr id="46" name="Grup 45"/>
          <p:cNvGrpSpPr/>
          <p:nvPr/>
        </p:nvGrpSpPr>
        <p:grpSpPr>
          <a:xfrm>
            <a:off x="9699714" y="1942186"/>
            <a:ext cx="2160881" cy="2160881"/>
            <a:chOff x="1596446" y="0"/>
            <a:chExt cx="1414035" cy="1414035"/>
          </a:xfrm>
        </p:grpSpPr>
        <p:sp>
          <p:nvSpPr>
            <p:cNvPr id="47" name="Oval 46"/>
            <p:cNvSpPr/>
            <p:nvPr/>
          </p:nvSpPr>
          <p:spPr>
            <a:xfrm>
              <a:off x="1596446" y="0"/>
              <a:ext cx="1414035" cy="1414035"/>
            </a:xfrm>
            <a:prstGeom prst="ellipse">
              <a:avLst/>
            </a:prstGeom>
            <a:solidFill>
              <a:srgbClr val="349FB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8" name="Oval 4"/>
            <p:cNvSpPr/>
            <p:nvPr/>
          </p:nvSpPr>
          <p:spPr>
            <a:xfrm>
              <a:off x="1803527" y="207081"/>
              <a:ext cx="999873" cy="999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644525">
                <a:lnSpc>
                  <a:spcPct val="90000"/>
                </a:lnSpc>
                <a:spcBef>
                  <a:spcPct val="0"/>
                </a:spcBef>
                <a:spcAft>
                  <a:spcPct val="35000"/>
                </a:spcAft>
              </a:pPr>
              <a:r>
                <a:rPr lang="tr-TR" sz="4000" b="1" dirty="0"/>
                <a:t>Bölüm </a:t>
              </a:r>
              <a:r>
                <a:rPr lang="tr-TR" sz="6200" b="1" dirty="0" smtClean="0"/>
                <a:t>6</a:t>
              </a:r>
              <a:endParaRPr lang="tr-TR" sz="6200" dirty="0"/>
            </a:p>
          </p:txBody>
        </p:sp>
      </p:grpSp>
    </p:spTree>
    <p:extLst>
      <p:ext uri="{BB962C8B-B14F-4D97-AF65-F5344CB8AC3E}">
        <p14:creationId xmlns:p14="http://schemas.microsoft.com/office/powerpoint/2010/main" val="7845807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3970318"/>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Hatırlatma: C Programlama Dilinde Temel Program Yapısı</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‘Merhaba Dünya!’ Uygulaması</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Girdi – Çıktı İşlemleri ve İlgili Uygulamalar</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Aritmetik İşlemler ve İlgili Uygulamalar</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Tip Dönüşümü İşlemleri ve İlgili Uygulamalar</a:t>
            </a:r>
          </a:p>
        </p:txBody>
      </p:sp>
      <p:sp>
        <p:nvSpPr>
          <p:cNvPr id="4" name="TextBox 3"/>
          <p:cNvSpPr txBox="1"/>
          <p:nvPr/>
        </p:nvSpPr>
        <p:spPr>
          <a:xfrm>
            <a:off x="661307" y="1053193"/>
            <a:ext cx="7147854" cy="707886"/>
          </a:xfrm>
          <a:prstGeom prst="rect">
            <a:avLst/>
          </a:prstGeom>
          <a:noFill/>
        </p:spPr>
        <p:txBody>
          <a:bodyPr wrap="none" rtlCol="0">
            <a:spAutoFit/>
          </a:bodyPr>
          <a:lstStyle/>
          <a:p>
            <a:r>
              <a:rPr lang="tr-TR" sz="4000" b="1" dirty="0" smtClean="0"/>
              <a:t>BÖLÜM 6: NELER ÖĞRENECEĞİZ?</a:t>
            </a:r>
            <a:endParaRPr lang="tr-TR" sz="4000" b="1" dirty="0"/>
          </a:p>
        </p:txBody>
      </p:sp>
    </p:spTree>
    <p:extLst>
      <p:ext uri="{BB962C8B-B14F-4D97-AF65-F5344CB8AC3E}">
        <p14:creationId xmlns:p14="http://schemas.microsoft.com/office/powerpoint/2010/main" val="2438198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3959" y="1005368"/>
            <a:ext cx="4859975" cy="3754412"/>
          </a:xfrm>
          <a:prstGeom prst="rect">
            <a:avLst/>
          </a:prstGeom>
        </p:spPr>
      </p:pic>
      <p:sp>
        <p:nvSpPr>
          <p:cNvPr id="7" name="Başlık 1">
            <a:extLst>
              <a:ext uri="{FF2B5EF4-FFF2-40B4-BE49-F238E27FC236}">
                <a16:creationId xmlns:a16="http://schemas.microsoft.com/office/drawing/2014/main" id="{05B75A5C-BDA0-4D6E-960D-897202791CA3}"/>
              </a:ext>
            </a:extLst>
          </p:cNvPr>
          <p:cNvSpPr>
            <a:spLocks noGrp="1"/>
          </p:cNvSpPr>
          <p:nvPr>
            <p:ph type="title"/>
          </p:nvPr>
        </p:nvSpPr>
        <p:spPr>
          <a:xfrm>
            <a:off x="508348" y="902413"/>
            <a:ext cx="5257332" cy="670101"/>
          </a:xfrm>
        </p:spPr>
        <p:txBody>
          <a:bodyPr vert="horz" lIns="90575" tIns="45287" rIns="90575" bIns="45287" rtlCol="0" anchor="b">
            <a:noAutofit/>
          </a:bodyPr>
          <a:lstStyle/>
          <a:p>
            <a:pPr algn="just"/>
            <a:r>
              <a:rPr lang="tr-TR" sz="4000" b="1" dirty="0">
                <a:solidFill>
                  <a:schemeClr val="tx1">
                    <a:lumMod val="65000"/>
                    <a:lumOff val="35000"/>
                  </a:schemeClr>
                </a:solidFill>
                <a:latin typeface="+mn-lt"/>
              </a:rPr>
              <a:t>Eğitimin Hedefi / Amacı</a:t>
            </a:r>
            <a:endParaRPr lang="en-US" sz="4000" b="1" dirty="0">
              <a:solidFill>
                <a:schemeClr val="tx1">
                  <a:lumMod val="65000"/>
                  <a:lumOff val="35000"/>
                </a:schemeClr>
              </a:solidFill>
              <a:latin typeface="+mn-lt"/>
            </a:endParaRPr>
          </a:p>
        </p:txBody>
      </p:sp>
      <p:sp>
        <p:nvSpPr>
          <p:cNvPr id="31" name="TextBox 30"/>
          <p:cNvSpPr txBox="1"/>
          <p:nvPr/>
        </p:nvSpPr>
        <p:spPr>
          <a:xfrm>
            <a:off x="282818" y="1675469"/>
            <a:ext cx="7726346" cy="4401205"/>
          </a:xfrm>
          <a:prstGeom prst="rect">
            <a:avLst/>
          </a:prstGeom>
          <a:noFill/>
        </p:spPr>
        <p:txBody>
          <a:bodyPr wrap="square" rtlCol="0">
            <a:spAutoFit/>
          </a:bodyPr>
          <a:lstStyle/>
          <a:p>
            <a:pPr marL="285750" indent="-285750">
              <a:buFont typeface="Arial" panose="020B0604020202020204" pitchFamily="34" charset="0"/>
              <a:buChar char="•"/>
            </a:pPr>
            <a:r>
              <a:rPr lang="tr-TR" sz="2800" dirty="0" err="1" smtClean="0"/>
              <a:t>Yazılımcılığın</a:t>
            </a:r>
            <a:r>
              <a:rPr lang="tr-TR" sz="2800" dirty="0" smtClean="0"/>
              <a:t> Temeli Olan Algoritma ve Veri Kavramlarını Yerleştirmek</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C++ Programlama Dili Temel </a:t>
            </a:r>
            <a:r>
              <a:rPr lang="tr-TR" sz="2800" dirty="0" err="1" smtClean="0"/>
              <a:t>Sözdizim</a:t>
            </a:r>
            <a:r>
              <a:rPr lang="tr-TR" sz="2800" dirty="0" smtClean="0"/>
              <a:t> Kurallarını Benimsetmek</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Eğitim ve İş Hayatında Karşılaşılabilecek Yazılım Problemlerini C++ Programlama Dili Kullanarak Çözmeyi Sağlayacak Becerileri Kazandırmak</a:t>
            </a:r>
          </a:p>
          <a:p>
            <a:endParaRPr lang="tr-TR" sz="2800" dirty="0"/>
          </a:p>
        </p:txBody>
      </p:sp>
    </p:spTree>
    <p:extLst>
      <p:ext uri="{BB962C8B-B14F-4D97-AF65-F5344CB8AC3E}">
        <p14:creationId xmlns:p14="http://schemas.microsoft.com/office/powerpoint/2010/main" val="10938540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
        <p:nvSpPr>
          <p:cNvPr id="41" name="Metin kutusu 40"/>
          <p:cNvSpPr txBox="1"/>
          <p:nvPr/>
        </p:nvSpPr>
        <p:spPr>
          <a:xfrm>
            <a:off x="7453993" y="4035421"/>
            <a:ext cx="3913355" cy="1938118"/>
          </a:xfrm>
          <a:prstGeom prst="rect">
            <a:avLst/>
          </a:prstGeom>
          <a:noFill/>
        </p:spPr>
        <p:txBody>
          <a:bodyPr wrap="square" lIns="90575" tIns="45287" rIns="90575" bIns="45287" rtlCol="0">
            <a:spAutoFit/>
          </a:bodyPr>
          <a:lstStyle/>
          <a:p>
            <a:pPr algn="r"/>
            <a:r>
              <a:rPr lang="tr-TR" sz="4000" b="1" dirty="0" smtClean="0">
                <a:ea typeface="Segoe UI Historic" panose="020B0502040204020203" pitchFamily="34" charset="0"/>
                <a:cs typeface="Segoe UI Light" panose="020B0502040204020203" pitchFamily="34" charset="0"/>
              </a:rPr>
              <a:t>C Programlama Dilinde Karakter Dizisi İşlemleri</a:t>
            </a:r>
            <a:endParaRPr lang="tr-TR" sz="4000" b="1" dirty="0">
              <a:ea typeface="Segoe UI Historic" panose="020B0502040204020203" pitchFamily="34" charset="0"/>
              <a:cs typeface="Segoe UI Light" panose="020B0502040204020203" pitchFamily="34" charset="0"/>
            </a:endParaRPr>
          </a:p>
        </p:txBody>
      </p:sp>
      <p:grpSp>
        <p:nvGrpSpPr>
          <p:cNvPr id="46" name="Grup 45"/>
          <p:cNvGrpSpPr/>
          <p:nvPr/>
        </p:nvGrpSpPr>
        <p:grpSpPr>
          <a:xfrm>
            <a:off x="9699714" y="1942186"/>
            <a:ext cx="2160881" cy="2160881"/>
            <a:chOff x="1596446" y="0"/>
            <a:chExt cx="1414035" cy="1414035"/>
          </a:xfrm>
        </p:grpSpPr>
        <p:sp>
          <p:nvSpPr>
            <p:cNvPr id="47" name="Oval 46"/>
            <p:cNvSpPr/>
            <p:nvPr/>
          </p:nvSpPr>
          <p:spPr>
            <a:xfrm>
              <a:off x="1596446" y="0"/>
              <a:ext cx="1414035" cy="1414035"/>
            </a:xfrm>
            <a:prstGeom prst="ellipse">
              <a:avLst/>
            </a:prstGeom>
            <a:solidFill>
              <a:srgbClr val="349FB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8" name="Oval 4"/>
            <p:cNvSpPr/>
            <p:nvPr/>
          </p:nvSpPr>
          <p:spPr>
            <a:xfrm>
              <a:off x="1803527" y="207081"/>
              <a:ext cx="999873" cy="999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644525">
                <a:lnSpc>
                  <a:spcPct val="90000"/>
                </a:lnSpc>
                <a:spcBef>
                  <a:spcPct val="0"/>
                </a:spcBef>
                <a:spcAft>
                  <a:spcPct val="35000"/>
                </a:spcAft>
              </a:pPr>
              <a:r>
                <a:rPr lang="tr-TR" sz="4000" b="1" dirty="0"/>
                <a:t>Bölüm </a:t>
              </a:r>
              <a:r>
                <a:rPr lang="tr-TR" sz="6200" b="1" dirty="0"/>
                <a:t>7</a:t>
              </a:r>
              <a:endParaRPr lang="tr-TR" sz="6200" dirty="0"/>
            </a:p>
          </p:txBody>
        </p:sp>
      </p:grpSp>
    </p:spTree>
    <p:extLst>
      <p:ext uri="{BB962C8B-B14F-4D97-AF65-F5344CB8AC3E}">
        <p14:creationId xmlns:p14="http://schemas.microsoft.com/office/powerpoint/2010/main" val="1964744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2246769"/>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Hatırlatma: C Programlama Dilinde Karakterler ve Karakter Dizileri</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Karakter ve Karakter Dizisi İşlemleri ve İlgili Uygulamalar</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Özel Karakterler ve İlgili Uygulamalar </a:t>
            </a:r>
          </a:p>
        </p:txBody>
      </p:sp>
      <p:sp>
        <p:nvSpPr>
          <p:cNvPr id="4" name="TextBox 3"/>
          <p:cNvSpPr txBox="1"/>
          <p:nvPr/>
        </p:nvSpPr>
        <p:spPr>
          <a:xfrm>
            <a:off x="661307" y="1053193"/>
            <a:ext cx="7147854" cy="707886"/>
          </a:xfrm>
          <a:prstGeom prst="rect">
            <a:avLst/>
          </a:prstGeom>
          <a:noFill/>
        </p:spPr>
        <p:txBody>
          <a:bodyPr wrap="none" rtlCol="0">
            <a:spAutoFit/>
          </a:bodyPr>
          <a:lstStyle/>
          <a:p>
            <a:r>
              <a:rPr lang="tr-TR" sz="4000" b="1" dirty="0" smtClean="0"/>
              <a:t>BÖLÜM 7: NELER ÖĞRENECEĞİZ?</a:t>
            </a:r>
            <a:endParaRPr lang="tr-TR" sz="4000" b="1" dirty="0"/>
          </a:p>
        </p:txBody>
      </p:sp>
    </p:spTree>
    <p:extLst>
      <p:ext uri="{BB962C8B-B14F-4D97-AF65-F5344CB8AC3E}">
        <p14:creationId xmlns:p14="http://schemas.microsoft.com/office/powerpoint/2010/main" val="28011362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
        <p:nvSpPr>
          <p:cNvPr id="41" name="Metin kutusu 40"/>
          <p:cNvSpPr txBox="1"/>
          <p:nvPr/>
        </p:nvSpPr>
        <p:spPr>
          <a:xfrm>
            <a:off x="6866165" y="4035421"/>
            <a:ext cx="4501184" cy="1938118"/>
          </a:xfrm>
          <a:prstGeom prst="rect">
            <a:avLst/>
          </a:prstGeom>
          <a:noFill/>
        </p:spPr>
        <p:txBody>
          <a:bodyPr wrap="square" lIns="90575" tIns="45287" rIns="90575" bIns="45287" rtlCol="0">
            <a:spAutoFit/>
          </a:bodyPr>
          <a:lstStyle/>
          <a:p>
            <a:pPr algn="r"/>
            <a:r>
              <a:rPr lang="tr-TR" sz="4000" b="1" dirty="0" smtClean="0">
                <a:ea typeface="Segoe UI Historic" panose="020B0502040204020203" pitchFamily="34" charset="0"/>
                <a:cs typeface="Segoe UI Light" panose="020B0502040204020203" pitchFamily="34" charset="0"/>
              </a:rPr>
              <a:t>C Programlama Dilinde Kullanıcı Tanımlı Değişkenler</a:t>
            </a:r>
            <a:endParaRPr lang="tr-TR" sz="4000" b="1" dirty="0">
              <a:ea typeface="Segoe UI Historic" panose="020B0502040204020203" pitchFamily="34" charset="0"/>
              <a:cs typeface="Segoe UI Light" panose="020B0502040204020203" pitchFamily="34" charset="0"/>
            </a:endParaRPr>
          </a:p>
        </p:txBody>
      </p:sp>
      <p:grpSp>
        <p:nvGrpSpPr>
          <p:cNvPr id="46" name="Grup 45"/>
          <p:cNvGrpSpPr/>
          <p:nvPr/>
        </p:nvGrpSpPr>
        <p:grpSpPr>
          <a:xfrm>
            <a:off x="9699714" y="1942186"/>
            <a:ext cx="2160881" cy="2160881"/>
            <a:chOff x="1596446" y="0"/>
            <a:chExt cx="1414035" cy="1414035"/>
          </a:xfrm>
        </p:grpSpPr>
        <p:sp>
          <p:nvSpPr>
            <p:cNvPr id="47" name="Oval 46"/>
            <p:cNvSpPr/>
            <p:nvPr/>
          </p:nvSpPr>
          <p:spPr>
            <a:xfrm>
              <a:off x="1596446" y="0"/>
              <a:ext cx="1414035" cy="1414035"/>
            </a:xfrm>
            <a:prstGeom prst="ellipse">
              <a:avLst/>
            </a:prstGeom>
            <a:solidFill>
              <a:srgbClr val="349FB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8" name="Oval 4"/>
            <p:cNvSpPr/>
            <p:nvPr/>
          </p:nvSpPr>
          <p:spPr>
            <a:xfrm>
              <a:off x="1803527" y="207081"/>
              <a:ext cx="999873" cy="999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644525">
                <a:lnSpc>
                  <a:spcPct val="90000"/>
                </a:lnSpc>
                <a:spcBef>
                  <a:spcPct val="0"/>
                </a:spcBef>
                <a:spcAft>
                  <a:spcPct val="35000"/>
                </a:spcAft>
              </a:pPr>
              <a:r>
                <a:rPr lang="tr-TR" sz="4000" b="1" dirty="0"/>
                <a:t>Bölüm </a:t>
              </a:r>
              <a:r>
                <a:rPr lang="tr-TR" sz="6200" b="1" dirty="0" smtClean="0"/>
                <a:t>8</a:t>
              </a:r>
              <a:endParaRPr lang="tr-TR" sz="6200" dirty="0"/>
            </a:p>
          </p:txBody>
        </p:sp>
      </p:grpSp>
    </p:spTree>
    <p:extLst>
      <p:ext uri="{BB962C8B-B14F-4D97-AF65-F5344CB8AC3E}">
        <p14:creationId xmlns:p14="http://schemas.microsoft.com/office/powerpoint/2010/main" val="15585653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3108543"/>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Hatırlatma: C Programlama Dilinde Kullanıcı Tanımlı Değişken Türleri</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err="1" smtClean="0"/>
              <a:t>struct</a:t>
            </a:r>
            <a:r>
              <a:rPr lang="tr-TR" sz="2800" dirty="0" smtClean="0"/>
              <a:t> Kullanımı ve İlgili Uygulamalar</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err="1" smtClean="0"/>
              <a:t>union</a:t>
            </a:r>
            <a:r>
              <a:rPr lang="tr-TR" sz="2800" dirty="0"/>
              <a:t> Kullanımı ve İlgili </a:t>
            </a:r>
            <a:r>
              <a:rPr lang="tr-TR" sz="2800" dirty="0" smtClean="0"/>
              <a:t>Uygulamalar</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err="1" smtClean="0"/>
              <a:t>enum</a:t>
            </a:r>
            <a:r>
              <a:rPr lang="tr-TR" sz="2800" dirty="0" smtClean="0"/>
              <a:t> </a:t>
            </a:r>
            <a:r>
              <a:rPr lang="tr-TR" sz="2800" dirty="0"/>
              <a:t>Kullanımı ve İlgili Uygulamalar</a:t>
            </a:r>
            <a:endParaRPr lang="tr-TR" sz="2800" dirty="0" smtClean="0"/>
          </a:p>
        </p:txBody>
      </p:sp>
      <p:sp>
        <p:nvSpPr>
          <p:cNvPr id="4" name="TextBox 3"/>
          <p:cNvSpPr txBox="1"/>
          <p:nvPr/>
        </p:nvSpPr>
        <p:spPr>
          <a:xfrm>
            <a:off x="661307" y="1053193"/>
            <a:ext cx="7147854" cy="707886"/>
          </a:xfrm>
          <a:prstGeom prst="rect">
            <a:avLst/>
          </a:prstGeom>
          <a:noFill/>
        </p:spPr>
        <p:txBody>
          <a:bodyPr wrap="none" rtlCol="0">
            <a:spAutoFit/>
          </a:bodyPr>
          <a:lstStyle/>
          <a:p>
            <a:r>
              <a:rPr lang="tr-TR" sz="4000" b="1" dirty="0" smtClean="0"/>
              <a:t>BÖLÜM 8: NELER ÖĞRENECEĞİZ?</a:t>
            </a:r>
            <a:endParaRPr lang="tr-TR" sz="4000" b="1" dirty="0"/>
          </a:p>
        </p:txBody>
      </p:sp>
    </p:spTree>
    <p:extLst>
      <p:ext uri="{BB962C8B-B14F-4D97-AF65-F5344CB8AC3E}">
        <p14:creationId xmlns:p14="http://schemas.microsoft.com/office/powerpoint/2010/main" val="19080127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
        <p:nvSpPr>
          <p:cNvPr id="41" name="Metin kutusu 40"/>
          <p:cNvSpPr txBox="1"/>
          <p:nvPr/>
        </p:nvSpPr>
        <p:spPr>
          <a:xfrm>
            <a:off x="6060680" y="4035421"/>
            <a:ext cx="5306669" cy="1938118"/>
          </a:xfrm>
          <a:prstGeom prst="rect">
            <a:avLst/>
          </a:prstGeom>
          <a:noFill/>
        </p:spPr>
        <p:txBody>
          <a:bodyPr wrap="square" lIns="90575" tIns="45287" rIns="90575" bIns="45287" rtlCol="0">
            <a:spAutoFit/>
          </a:bodyPr>
          <a:lstStyle/>
          <a:p>
            <a:pPr algn="r"/>
            <a:r>
              <a:rPr lang="tr-TR" sz="4000" b="1" dirty="0" smtClean="0">
                <a:ea typeface="Segoe UI Historic" panose="020B0502040204020203" pitchFamily="34" charset="0"/>
                <a:cs typeface="Segoe UI Light" panose="020B0502040204020203" pitchFamily="34" charset="0"/>
              </a:rPr>
              <a:t>C Programlama Dilinde Değişken Adresi ve İşaretçi Kavramları</a:t>
            </a:r>
            <a:endParaRPr lang="tr-TR" sz="4000" b="1" dirty="0">
              <a:ea typeface="Segoe UI Historic" panose="020B0502040204020203" pitchFamily="34" charset="0"/>
              <a:cs typeface="Segoe UI Light" panose="020B0502040204020203" pitchFamily="34" charset="0"/>
            </a:endParaRPr>
          </a:p>
        </p:txBody>
      </p:sp>
      <p:grpSp>
        <p:nvGrpSpPr>
          <p:cNvPr id="46" name="Grup 45"/>
          <p:cNvGrpSpPr/>
          <p:nvPr/>
        </p:nvGrpSpPr>
        <p:grpSpPr>
          <a:xfrm>
            <a:off x="9699714" y="1942186"/>
            <a:ext cx="2160881" cy="2160881"/>
            <a:chOff x="1596446" y="0"/>
            <a:chExt cx="1414035" cy="1414035"/>
          </a:xfrm>
        </p:grpSpPr>
        <p:sp>
          <p:nvSpPr>
            <p:cNvPr id="47" name="Oval 46"/>
            <p:cNvSpPr/>
            <p:nvPr/>
          </p:nvSpPr>
          <p:spPr>
            <a:xfrm>
              <a:off x="1596446" y="0"/>
              <a:ext cx="1414035" cy="1414035"/>
            </a:xfrm>
            <a:prstGeom prst="ellipse">
              <a:avLst/>
            </a:prstGeom>
            <a:solidFill>
              <a:srgbClr val="349FB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8" name="Oval 4"/>
            <p:cNvSpPr/>
            <p:nvPr/>
          </p:nvSpPr>
          <p:spPr>
            <a:xfrm>
              <a:off x="1803527" y="207081"/>
              <a:ext cx="999873" cy="999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644525">
                <a:lnSpc>
                  <a:spcPct val="90000"/>
                </a:lnSpc>
                <a:spcBef>
                  <a:spcPct val="0"/>
                </a:spcBef>
                <a:spcAft>
                  <a:spcPct val="35000"/>
                </a:spcAft>
              </a:pPr>
              <a:r>
                <a:rPr lang="tr-TR" sz="4000" b="1" dirty="0"/>
                <a:t>Bölüm </a:t>
              </a:r>
              <a:r>
                <a:rPr lang="tr-TR" sz="6200" b="1" dirty="0"/>
                <a:t>9</a:t>
              </a:r>
              <a:endParaRPr lang="tr-TR" sz="6200" dirty="0"/>
            </a:p>
          </p:txBody>
        </p:sp>
      </p:grpSp>
    </p:spTree>
    <p:extLst>
      <p:ext uri="{BB962C8B-B14F-4D97-AF65-F5344CB8AC3E}">
        <p14:creationId xmlns:p14="http://schemas.microsoft.com/office/powerpoint/2010/main" val="9716780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3108543"/>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&amp; İşareti ve Değişken Adresi Kavramı</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 İşareti ve İşaretçi Kavramı</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Adres ve İşaretçi Kullanımı ve İlgili Uygulamalar</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İşaretçiye İşaretçi (Çifte İşaretçi) Kavramı </a:t>
            </a:r>
            <a:endParaRPr lang="tr-TR" sz="2800" dirty="0"/>
          </a:p>
        </p:txBody>
      </p:sp>
      <p:sp>
        <p:nvSpPr>
          <p:cNvPr id="4" name="TextBox 3"/>
          <p:cNvSpPr txBox="1"/>
          <p:nvPr/>
        </p:nvSpPr>
        <p:spPr>
          <a:xfrm>
            <a:off x="661307" y="1053193"/>
            <a:ext cx="7147854" cy="707886"/>
          </a:xfrm>
          <a:prstGeom prst="rect">
            <a:avLst/>
          </a:prstGeom>
          <a:noFill/>
        </p:spPr>
        <p:txBody>
          <a:bodyPr wrap="none" rtlCol="0">
            <a:spAutoFit/>
          </a:bodyPr>
          <a:lstStyle/>
          <a:p>
            <a:r>
              <a:rPr lang="tr-TR" sz="4000" b="1" dirty="0" smtClean="0"/>
              <a:t>BÖLÜM </a:t>
            </a:r>
            <a:r>
              <a:rPr lang="tr-TR" sz="4000" b="1" dirty="0"/>
              <a:t>9</a:t>
            </a:r>
            <a:r>
              <a:rPr lang="tr-TR" sz="4000" b="1" dirty="0" smtClean="0"/>
              <a:t>: NELER ÖĞRENECEĞİZ?</a:t>
            </a:r>
            <a:endParaRPr lang="tr-TR" sz="4000" b="1" dirty="0"/>
          </a:p>
        </p:txBody>
      </p:sp>
    </p:spTree>
    <p:extLst>
      <p:ext uri="{BB962C8B-B14F-4D97-AF65-F5344CB8AC3E}">
        <p14:creationId xmlns:p14="http://schemas.microsoft.com/office/powerpoint/2010/main" val="22016566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741" y="983815"/>
            <a:ext cx="11931471" cy="707886"/>
          </a:xfrm>
          <a:prstGeom prst="rect">
            <a:avLst/>
          </a:prstGeom>
          <a:noFill/>
        </p:spPr>
        <p:txBody>
          <a:bodyPr wrap="none" rtlCol="0">
            <a:spAutoFit/>
          </a:bodyPr>
          <a:lstStyle/>
          <a:p>
            <a:r>
              <a:rPr lang="tr-TR" sz="4000" b="1" dirty="0" smtClean="0"/>
              <a:t>C PROGRAMLAMA </a:t>
            </a:r>
            <a:r>
              <a:rPr lang="tr-TR" sz="4000" b="1" dirty="0"/>
              <a:t>İŞARETÇİ </a:t>
            </a:r>
            <a:r>
              <a:rPr lang="tr-TR" sz="4000" b="1" dirty="0" smtClean="0"/>
              <a:t>ve ÇİFTE İŞARETÇİ MANTIĞI</a:t>
            </a:r>
            <a:endParaRPr lang="tr-TR" sz="4000" b="1" dirty="0"/>
          </a:p>
        </p:txBody>
      </p:sp>
      <p:pic>
        <p:nvPicPr>
          <p:cNvPr id="3074" name="Picture 2" descr="Pointer to Pointer (Double pointer) memory representation"/>
          <p:cNvPicPr>
            <a:picLocks noChangeAspect="1" noChangeArrowheads="1"/>
          </p:cNvPicPr>
          <p:nvPr/>
        </p:nvPicPr>
        <p:blipFill rotWithShape="1">
          <a:blip r:embed="rId2">
            <a:extLst>
              <a:ext uri="{28A0092B-C50C-407E-A947-70E740481C1C}">
                <a14:useLocalDpi xmlns:a14="http://schemas.microsoft.com/office/drawing/2010/main" val="0"/>
              </a:ext>
            </a:extLst>
          </a:blip>
          <a:srcRect l="29947" t="13537" r="27845" b="64513"/>
          <a:stretch/>
        </p:blipFill>
        <p:spPr bwMode="auto">
          <a:xfrm>
            <a:off x="3747406" y="2269670"/>
            <a:ext cx="4469291" cy="13552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ointer to Pointer (Double pointer) memory representation"/>
          <p:cNvPicPr>
            <a:picLocks noChangeAspect="1" noChangeArrowheads="1"/>
          </p:cNvPicPr>
          <p:nvPr/>
        </p:nvPicPr>
        <p:blipFill rotWithShape="1">
          <a:blip r:embed="rId2">
            <a:extLst>
              <a:ext uri="{28A0092B-C50C-407E-A947-70E740481C1C}">
                <a14:useLocalDpi xmlns:a14="http://schemas.microsoft.com/office/drawing/2010/main" val="0"/>
              </a:ext>
            </a:extLst>
          </a:blip>
          <a:srcRect l="16171" t="59524" r="15016" b="18116"/>
          <a:stretch/>
        </p:blipFill>
        <p:spPr bwMode="auto">
          <a:xfrm>
            <a:off x="2479572" y="4367892"/>
            <a:ext cx="7342064" cy="13911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17179" y="1801565"/>
            <a:ext cx="1043876" cy="523220"/>
          </a:xfrm>
          <a:prstGeom prst="rect">
            <a:avLst/>
          </a:prstGeom>
          <a:noFill/>
        </p:spPr>
        <p:txBody>
          <a:bodyPr wrap="none" rtlCol="0">
            <a:spAutoFit/>
          </a:bodyPr>
          <a:lstStyle/>
          <a:p>
            <a:r>
              <a:rPr lang="tr-TR" sz="2800" b="1" dirty="0" err="1" smtClean="0">
                <a:latin typeface="Courier New" panose="02070309020205020404" pitchFamily="49" charset="0"/>
                <a:cs typeface="Courier New" panose="02070309020205020404" pitchFamily="49" charset="0"/>
              </a:rPr>
              <a:t>sayi</a:t>
            </a:r>
            <a:endParaRPr lang="tr-TR" b="1" dirty="0">
              <a:latin typeface="Courier New" panose="02070309020205020404" pitchFamily="49" charset="0"/>
              <a:cs typeface="Courier New" panose="02070309020205020404" pitchFamily="49" charset="0"/>
            </a:endParaRPr>
          </a:p>
        </p:txBody>
      </p:sp>
      <p:sp>
        <p:nvSpPr>
          <p:cNvPr id="8" name="TextBox 7"/>
          <p:cNvSpPr txBox="1"/>
          <p:nvPr/>
        </p:nvSpPr>
        <p:spPr>
          <a:xfrm>
            <a:off x="8439150" y="3844672"/>
            <a:ext cx="1043876" cy="523220"/>
          </a:xfrm>
          <a:prstGeom prst="rect">
            <a:avLst/>
          </a:prstGeom>
          <a:noFill/>
        </p:spPr>
        <p:txBody>
          <a:bodyPr wrap="none" rtlCol="0">
            <a:spAutoFit/>
          </a:bodyPr>
          <a:lstStyle/>
          <a:p>
            <a:r>
              <a:rPr lang="tr-TR" sz="2800" b="1" dirty="0" err="1" smtClean="0">
                <a:latin typeface="Courier New" panose="02070309020205020404" pitchFamily="49" charset="0"/>
                <a:cs typeface="Courier New" panose="02070309020205020404" pitchFamily="49" charset="0"/>
              </a:rPr>
              <a:t>sayi</a:t>
            </a:r>
            <a:endParaRPr lang="tr-TR" b="1" dirty="0">
              <a:latin typeface="Courier New" panose="02070309020205020404" pitchFamily="49" charset="0"/>
              <a:cs typeface="Courier New" panose="02070309020205020404" pitchFamily="49" charset="0"/>
            </a:endParaRPr>
          </a:p>
        </p:txBody>
      </p:sp>
      <p:sp>
        <p:nvSpPr>
          <p:cNvPr id="9" name="TextBox 8"/>
          <p:cNvSpPr txBox="1"/>
          <p:nvPr/>
        </p:nvSpPr>
        <p:spPr>
          <a:xfrm>
            <a:off x="5091660" y="3844672"/>
            <a:ext cx="2117887" cy="523220"/>
          </a:xfrm>
          <a:prstGeom prst="rect">
            <a:avLst/>
          </a:prstGeom>
          <a:noFill/>
        </p:spPr>
        <p:txBody>
          <a:bodyPr wrap="none" rtlCol="0">
            <a:spAutoFit/>
          </a:bodyPr>
          <a:lstStyle/>
          <a:p>
            <a:r>
              <a:rPr lang="tr-TR" sz="2800" b="1" dirty="0" smtClean="0">
                <a:latin typeface="Courier New" panose="02070309020205020404" pitchFamily="49" charset="0"/>
                <a:cs typeface="Courier New" panose="02070309020205020404" pitchFamily="49" charset="0"/>
              </a:rPr>
              <a:t>*</a:t>
            </a:r>
            <a:r>
              <a:rPr lang="tr-TR" sz="2800" b="1" dirty="0" err="1" smtClean="0">
                <a:latin typeface="Courier New" panose="02070309020205020404" pitchFamily="49" charset="0"/>
                <a:cs typeface="Courier New" panose="02070309020205020404" pitchFamily="49" charset="0"/>
              </a:rPr>
              <a:t>Isaretci</a:t>
            </a:r>
            <a:endParaRPr lang="tr-TR" b="1" dirty="0">
              <a:latin typeface="Courier New" panose="02070309020205020404" pitchFamily="49" charset="0"/>
              <a:cs typeface="Courier New" panose="02070309020205020404" pitchFamily="49" charset="0"/>
            </a:endParaRPr>
          </a:p>
        </p:txBody>
      </p:sp>
      <p:sp>
        <p:nvSpPr>
          <p:cNvPr id="10" name="TextBox 9"/>
          <p:cNvSpPr txBox="1"/>
          <p:nvPr/>
        </p:nvSpPr>
        <p:spPr>
          <a:xfrm>
            <a:off x="3513231" y="1801565"/>
            <a:ext cx="2117887" cy="523220"/>
          </a:xfrm>
          <a:prstGeom prst="rect">
            <a:avLst/>
          </a:prstGeom>
          <a:noFill/>
        </p:spPr>
        <p:txBody>
          <a:bodyPr wrap="none" rtlCol="0">
            <a:spAutoFit/>
          </a:bodyPr>
          <a:lstStyle/>
          <a:p>
            <a:r>
              <a:rPr lang="tr-TR" sz="2800" b="1" dirty="0" smtClean="0">
                <a:latin typeface="Courier New" panose="02070309020205020404" pitchFamily="49" charset="0"/>
                <a:cs typeface="Courier New" panose="02070309020205020404" pitchFamily="49" charset="0"/>
              </a:rPr>
              <a:t>*</a:t>
            </a:r>
            <a:r>
              <a:rPr lang="tr-TR" sz="2800" b="1" dirty="0" err="1" smtClean="0">
                <a:latin typeface="Courier New" panose="02070309020205020404" pitchFamily="49" charset="0"/>
                <a:cs typeface="Courier New" panose="02070309020205020404" pitchFamily="49" charset="0"/>
              </a:rPr>
              <a:t>Isaretci</a:t>
            </a:r>
            <a:endParaRPr lang="tr-TR" b="1" dirty="0">
              <a:latin typeface="Courier New" panose="02070309020205020404" pitchFamily="49" charset="0"/>
              <a:cs typeface="Courier New" panose="02070309020205020404" pitchFamily="49" charset="0"/>
            </a:endParaRPr>
          </a:p>
        </p:txBody>
      </p:sp>
      <p:sp>
        <p:nvSpPr>
          <p:cNvPr id="11" name="TextBox 10"/>
          <p:cNvSpPr txBox="1"/>
          <p:nvPr/>
        </p:nvSpPr>
        <p:spPr>
          <a:xfrm>
            <a:off x="2024682" y="3844672"/>
            <a:ext cx="2547492" cy="523220"/>
          </a:xfrm>
          <a:prstGeom prst="rect">
            <a:avLst/>
          </a:prstGeom>
          <a:noFill/>
        </p:spPr>
        <p:txBody>
          <a:bodyPr wrap="none" rtlCol="0">
            <a:spAutoFit/>
          </a:bodyPr>
          <a:lstStyle/>
          <a:p>
            <a:r>
              <a:rPr lang="tr-TR" sz="2800" b="1" dirty="0" smtClean="0">
                <a:latin typeface="Courier New" panose="02070309020205020404" pitchFamily="49" charset="0"/>
                <a:cs typeface="Courier New" panose="02070309020205020404" pitchFamily="49" charset="0"/>
              </a:rPr>
              <a:t>**</a:t>
            </a:r>
            <a:r>
              <a:rPr lang="tr-TR" sz="2800" b="1" dirty="0" err="1" smtClean="0">
                <a:latin typeface="Courier New" panose="02070309020205020404" pitchFamily="49" charset="0"/>
                <a:cs typeface="Courier New" panose="02070309020205020404" pitchFamily="49" charset="0"/>
              </a:rPr>
              <a:t>dIsaretci</a:t>
            </a:r>
            <a:endParaRPr lang="tr-TR" b="1" dirty="0">
              <a:latin typeface="Courier New" panose="02070309020205020404" pitchFamily="49" charset="0"/>
              <a:cs typeface="Courier New" panose="02070309020205020404" pitchFamily="49" charset="0"/>
            </a:endParaRPr>
          </a:p>
        </p:txBody>
      </p:sp>
      <p:sp>
        <p:nvSpPr>
          <p:cNvPr id="5" name="TextBox 4"/>
          <p:cNvSpPr txBox="1"/>
          <p:nvPr/>
        </p:nvSpPr>
        <p:spPr>
          <a:xfrm>
            <a:off x="8602945" y="1868769"/>
            <a:ext cx="3175293" cy="584775"/>
          </a:xfrm>
          <a:prstGeom prst="rect">
            <a:avLst/>
          </a:prstGeom>
          <a:noFill/>
        </p:spPr>
        <p:txBody>
          <a:bodyPr wrap="none" rtlCol="0">
            <a:spAutoFit/>
          </a:bodyPr>
          <a:lstStyle/>
          <a:p>
            <a:r>
              <a:rPr lang="tr-TR" sz="3200" dirty="0" smtClean="0">
                <a:solidFill>
                  <a:srgbClr val="0070C0"/>
                </a:solidFill>
              </a:rPr>
              <a:t>Değişkenin Değeri</a:t>
            </a:r>
            <a:endParaRPr lang="tr-TR" sz="3200" dirty="0">
              <a:solidFill>
                <a:srgbClr val="0070C0"/>
              </a:solidFill>
            </a:endParaRPr>
          </a:p>
        </p:txBody>
      </p:sp>
      <p:sp>
        <p:nvSpPr>
          <p:cNvPr id="12" name="TextBox 11"/>
          <p:cNvSpPr txBox="1"/>
          <p:nvPr/>
        </p:nvSpPr>
        <p:spPr>
          <a:xfrm>
            <a:off x="8602945" y="2610499"/>
            <a:ext cx="3445065" cy="1077218"/>
          </a:xfrm>
          <a:prstGeom prst="rect">
            <a:avLst/>
          </a:prstGeom>
          <a:noFill/>
        </p:spPr>
        <p:txBody>
          <a:bodyPr wrap="square" rtlCol="0">
            <a:spAutoFit/>
          </a:bodyPr>
          <a:lstStyle/>
          <a:p>
            <a:r>
              <a:rPr lang="tr-TR" sz="3200" dirty="0" smtClean="0">
                <a:solidFill>
                  <a:srgbClr val="0070C0"/>
                </a:solidFill>
              </a:rPr>
              <a:t>Değişkenin Bellek Adresi</a:t>
            </a:r>
            <a:endParaRPr lang="tr-TR" sz="3200" dirty="0">
              <a:solidFill>
                <a:srgbClr val="0070C0"/>
              </a:solidFill>
            </a:endParaRPr>
          </a:p>
        </p:txBody>
      </p:sp>
      <p:cxnSp>
        <p:nvCxnSpPr>
          <p:cNvPr id="7" name="Straight Arrow Connector 6"/>
          <p:cNvCxnSpPr>
            <a:stCxn id="12" idx="1"/>
          </p:cNvCxnSpPr>
          <p:nvPr/>
        </p:nvCxnSpPr>
        <p:spPr>
          <a:xfrm flipH="1" flipV="1">
            <a:off x="7861055" y="3082829"/>
            <a:ext cx="741890" cy="662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1"/>
          </p:cNvCxnSpPr>
          <p:nvPr/>
        </p:nvCxnSpPr>
        <p:spPr>
          <a:xfrm flipH="1">
            <a:off x="7589521" y="2161157"/>
            <a:ext cx="1013424" cy="4291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3994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
        <p:nvSpPr>
          <p:cNvPr id="41" name="Metin kutusu 40"/>
          <p:cNvSpPr txBox="1"/>
          <p:nvPr/>
        </p:nvSpPr>
        <p:spPr>
          <a:xfrm>
            <a:off x="6060680" y="4035421"/>
            <a:ext cx="5306669" cy="1322565"/>
          </a:xfrm>
          <a:prstGeom prst="rect">
            <a:avLst/>
          </a:prstGeom>
          <a:noFill/>
        </p:spPr>
        <p:txBody>
          <a:bodyPr wrap="square" lIns="90575" tIns="45287" rIns="90575" bIns="45287" rtlCol="0">
            <a:spAutoFit/>
          </a:bodyPr>
          <a:lstStyle/>
          <a:p>
            <a:pPr algn="r"/>
            <a:r>
              <a:rPr lang="tr-TR" sz="4000" b="1" dirty="0" smtClean="0">
                <a:ea typeface="Segoe UI Historic" panose="020B0502040204020203" pitchFamily="34" charset="0"/>
                <a:cs typeface="Segoe UI Light" panose="020B0502040204020203" pitchFamily="34" charset="0"/>
              </a:rPr>
              <a:t>C Programlama Dilinde Koşullu İfadeler</a:t>
            </a:r>
            <a:endParaRPr lang="tr-TR" sz="4000" b="1" dirty="0">
              <a:ea typeface="Segoe UI Historic" panose="020B0502040204020203" pitchFamily="34" charset="0"/>
              <a:cs typeface="Segoe UI Light" panose="020B0502040204020203" pitchFamily="34" charset="0"/>
            </a:endParaRPr>
          </a:p>
        </p:txBody>
      </p:sp>
      <p:grpSp>
        <p:nvGrpSpPr>
          <p:cNvPr id="46" name="Grup 45"/>
          <p:cNvGrpSpPr/>
          <p:nvPr/>
        </p:nvGrpSpPr>
        <p:grpSpPr>
          <a:xfrm>
            <a:off x="9699714" y="1942186"/>
            <a:ext cx="2160881" cy="2160881"/>
            <a:chOff x="1596446" y="0"/>
            <a:chExt cx="1414035" cy="1414035"/>
          </a:xfrm>
        </p:grpSpPr>
        <p:sp>
          <p:nvSpPr>
            <p:cNvPr id="47" name="Oval 46"/>
            <p:cNvSpPr/>
            <p:nvPr/>
          </p:nvSpPr>
          <p:spPr>
            <a:xfrm>
              <a:off x="1596446" y="0"/>
              <a:ext cx="1414035" cy="1414035"/>
            </a:xfrm>
            <a:prstGeom prst="ellipse">
              <a:avLst/>
            </a:prstGeom>
            <a:solidFill>
              <a:srgbClr val="349FB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8" name="Oval 4"/>
            <p:cNvSpPr/>
            <p:nvPr/>
          </p:nvSpPr>
          <p:spPr>
            <a:xfrm>
              <a:off x="1803527" y="207081"/>
              <a:ext cx="999873" cy="999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644525">
                <a:lnSpc>
                  <a:spcPct val="90000"/>
                </a:lnSpc>
                <a:spcBef>
                  <a:spcPct val="0"/>
                </a:spcBef>
                <a:spcAft>
                  <a:spcPct val="35000"/>
                </a:spcAft>
              </a:pPr>
              <a:r>
                <a:rPr lang="tr-TR" sz="4000" b="1" dirty="0"/>
                <a:t>Bölüm </a:t>
              </a:r>
              <a:r>
                <a:rPr lang="tr-TR" sz="6200" b="1" dirty="0" smtClean="0"/>
                <a:t>10</a:t>
              </a:r>
              <a:endParaRPr lang="tr-TR" sz="6200" dirty="0"/>
            </a:p>
          </p:txBody>
        </p:sp>
      </p:grpSp>
    </p:spTree>
    <p:extLst>
      <p:ext uri="{BB962C8B-B14F-4D97-AF65-F5344CB8AC3E}">
        <p14:creationId xmlns:p14="http://schemas.microsoft.com/office/powerpoint/2010/main" val="19406987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3970318"/>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Hatırlatma: C Programlama Dilinde İlişkisel ve Mantıksal Operatörler</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err="1" smtClean="0"/>
              <a:t>bool</a:t>
            </a:r>
            <a:r>
              <a:rPr lang="tr-TR" sz="2800" dirty="0" smtClean="0"/>
              <a:t> Değişken Tipi</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err="1" smtClean="0"/>
              <a:t>if</a:t>
            </a:r>
            <a:r>
              <a:rPr lang="tr-TR" sz="2800" dirty="0" smtClean="0"/>
              <a:t> – else Yapısı ve İlgili Uygulamalar</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err="1" smtClean="0"/>
              <a:t>switch</a:t>
            </a:r>
            <a:r>
              <a:rPr lang="tr-TR" sz="2800" dirty="0" smtClean="0"/>
              <a:t> – </a:t>
            </a:r>
            <a:r>
              <a:rPr lang="tr-TR" sz="2800" dirty="0" err="1" smtClean="0"/>
              <a:t>case</a:t>
            </a:r>
            <a:r>
              <a:rPr lang="tr-TR" sz="2800" dirty="0" smtClean="0"/>
              <a:t> </a:t>
            </a:r>
            <a:r>
              <a:rPr lang="tr-TR" sz="2800" dirty="0"/>
              <a:t>Yapısı ve İlgili Uygulamalar</a:t>
            </a:r>
            <a:endParaRPr lang="tr-TR" sz="2800" dirty="0" smtClean="0"/>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endParaRPr lang="tr-TR" sz="2800" dirty="0"/>
          </a:p>
        </p:txBody>
      </p:sp>
      <p:sp>
        <p:nvSpPr>
          <p:cNvPr id="4" name="TextBox 3"/>
          <p:cNvSpPr txBox="1"/>
          <p:nvPr/>
        </p:nvSpPr>
        <p:spPr>
          <a:xfrm>
            <a:off x="661307" y="1053193"/>
            <a:ext cx="7407541" cy="707886"/>
          </a:xfrm>
          <a:prstGeom prst="rect">
            <a:avLst/>
          </a:prstGeom>
          <a:noFill/>
        </p:spPr>
        <p:txBody>
          <a:bodyPr wrap="none" rtlCol="0">
            <a:spAutoFit/>
          </a:bodyPr>
          <a:lstStyle/>
          <a:p>
            <a:r>
              <a:rPr lang="tr-TR" sz="4000" b="1" dirty="0" smtClean="0"/>
              <a:t>BÖLÜM 10: NELER ÖĞRENECEĞİZ?</a:t>
            </a:r>
            <a:endParaRPr lang="tr-TR" sz="4000" b="1" dirty="0"/>
          </a:p>
        </p:txBody>
      </p:sp>
    </p:spTree>
    <p:extLst>
      <p:ext uri="{BB962C8B-B14F-4D97-AF65-F5344CB8AC3E}">
        <p14:creationId xmlns:p14="http://schemas.microsoft.com/office/powerpoint/2010/main" val="23983860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7186" y="3335798"/>
            <a:ext cx="3123969" cy="769441"/>
          </a:xfrm>
          <a:prstGeom prst="rect">
            <a:avLst/>
          </a:prstGeom>
          <a:noFill/>
        </p:spPr>
        <p:txBody>
          <a:bodyPr wrap="square" rtlCol="0">
            <a:spAutoFit/>
          </a:bodyPr>
          <a:lstStyle/>
          <a:p>
            <a:r>
              <a:rPr lang="tr-TR" sz="4400" dirty="0" err="1" smtClean="0"/>
              <a:t>Diskriminant</a:t>
            </a:r>
            <a:endParaRPr lang="tr-TR" sz="4400" dirty="0"/>
          </a:p>
        </p:txBody>
      </p:sp>
      <p:sp>
        <p:nvSpPr>
          <p:cNvPr id="4" name="TextBox 3"/>
          <p:cNvSpPr txBox="1"/>
          <p:nvPr/>
        </p:nvSpPr>
        <p:spPr>
          <a:xfrm>
            <a:off x="661307" y="1053193"/>
            <a:ext cx="5447838" cy="707886"/>
          </a:xfrm>
          <a:prstGeom prst="rect">
            <a:avLst/>
          </a:prstGeom>
          <a:noFill/>
        </p:spPr>
        <p:txBody>
          <a:bodyPr wrap="none" rtlCol="0">
            <a:spAutoFit/>
          </a:bodyPr>
          <a:lstStyle/>
          <a:p>
            <a:r>
              <a:rPr lang="tr-TR" sz="4000" b="1" dirty="0" smtClean="0"/>
              <a:t>İKİNCİ DERECE DENKLEM</a:t>
            </a:r>
            <a:endParaRPr lang="tr-TR" sz="4000" b="1" dirty="0"/>
          </a:p>
        </p:txBody>
      </p:sp>
      <p:pic>
        <p:nvPicPr>
          <p:cNvPr id="1026" name="Picture 2" descr="x=(-b+ or - sqrt(b^2-4ac))/2a"/>
          <p:cNvPicPr>
            <a:picLocks noChangeAspect="1" noChangeArrowheads="1"/>
          </p:cNvPicPr>
          <p:nvPr/>
        </p:nvPicPr>
        <p:blipFill rotWithShape="1">
          <a:blip r:embed="rId2">
            <a:extLst>
              <a:ext uri="{28A0092B-C50C-407E-A947-70E740481C1C}">
                <a14:useLocalDpi xmlns:a14="http://schemas.microsoft.com/office/drawing/2010/main" val="0"/>
              </a:ext>
            </a:extLst>
          </a:blip>
          <a:srcRect t="27709"/>
          <a:stretch/>
        </p:blipFill>
        <p:spPr bwMode="auto">
          <a:xfrm>
            <a:off x="2017933" y="1976960"/>
            <a:ext cx="5741996" cy="40083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a:off x="7759929" y="3829050"/>
            <a:ext cx="654050" cy="359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713175" y="3720518"/>
            <a:ext cx="2953547" cy="1439311"/>
          </a:xfrm>
          <a:prstGeom prst="ellipse">
            <a:avLst/>
          </a:prstGeom>
          <a:noFill/>
          <a:ln w="444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670025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05B75A5C-BDA0-4D6E-960D-897202791CA3}"/>
              </a:ext>
            </a:extLst>
          </p:cNvPr>
          <p:cNvSpPr txBox="1">
            <a:spLocks/>
          </p:cNvSpPr>
          <p:nvPr/>
        </p:nvSpPr>
        <p:spPr>
          <a:xfrm>
            <a:off x="5939614" y="989853"/>
            <a:ext cx="5257332" cy="670101"/>
          </a:xfrm>
          <a:prstGeom prst="rect">
            <a:avLst/>
          </a:prstGeom>
        </p:spPr>
        <p:txBody>
          <a:bodyPr vert="horz" lIns="90575" tIns="45287" rIns="90575" bIns="45287" rtlCol="0" anchor="b">
            <a:noAutofit/>
          </a:bodyPr>
          <a:lstStyle>
            <a:lvl1pPr algn="just">
              <a:lnSpc>
                <a:spcPct val="90000"/>
              </a:lnSpc>
              <a:spcBef>
                <a:spcPct val="0"/>
              </a:spcBef>
              <a:buNone/>
              <a:defRPr sz="8000" b="1">
                <a:solidFill>
                  <a:schemeClr val="tx1">
                    <a:lumMod val="65000"/>
                    <a:lumOff val="35000"/>
                  </a:schemeClr>
                </a:solidFill>
                <a:ea typeface="+mj-ea"/>
                <a:cs typeface="+mj-cs"/>
              </a:defRPr>
            </a:lvl1pPr>
          </a:lstStyle>
          <a:p>
            <a:r>
              <a:rPr lang="tr-TR" sz="4000" dirty="0"/>
              <a:t>Eğitim Seviyesi / Niteliği</a:t>
            </a:r>
            <a:endParaRPr lang="en-US" sz="4000" dirty="0"/>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3" y="1611872"/>
            <a:ext cx="4430789" cy="3937864"/>
          </a:xfrm>
          <a:prstGeom prst="rect">
            <a:avLst/>
          </a:prstGeom>
        </p:spPr>
      </p:pic>
      <p:sp>
        <p:nvSpPr>
          <p:cNvPr id="31" name="TextBox 30"/>
          <p:cNvSpPr txBox="1"/>
          <p:nvPr/>
        </p:nvSpPr>
        <p:spPr>
          <a:xfrm>
            <a:off x="4064925" y="2026533"/>
            <a:ext cx="7132022" cy="4401205"/>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Temel ve Orta Düzey</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İlk Bölümler Kuramsal Temel ve Konu Anlatımı Bazlı</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Sonraki Bölümler Doğrudan Programlama ve Uygulama Odaklı</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endParaRPr lang="tr-TR" sz="2800" dirty="0" smtClean="0"/>
          </a:p>
          <a:p>
            <a:endParaRPr lang="tr-TR" sz="2800" dirty="0"/>
          </a:p>
        </p:txBody>
      </p:sp>
    </p:spTree>
    <p:extLst>
      <p:ext uri="{BB962C8B-B14F-4D97-AF65-F5344CB8AC3E}">
        <p14:creationId xmlns:p14="http://schemas.microsoft.com/office/powerpoint/2010/main" val="17540733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
        <p:nvSpPr>
          <p:cNvPr id="41" name="Metin kutusu 40"/>
          <p:cNvSpPr txBox="1"/>
          <p:nvPr/>
        </p:nvSpPr>
        <p:spPr>
          <a:xfrm>
            <a:off x="6060680" y="4035421"/>
            <a:ext cx="5306669" cy="1322565"/>
          </a:xfrm>
          <a:prstGeom prst="rect">
            <a:avLst/>
          </a:prstGeom>
          <a:noFill/>
        </p:spPr>
        <p:txBody>
          <a:bodyPr wrap="square" lIns="90575" tIns="45287" rIns="90575" bIns="45287" rtlCol="0">
            <a:spAutoFit/>
          </a:bodyPr>
          <a:lstStyle/>
          <a:p>
            <a:pPr algn="r"/>
            <a:r>
              <a:rPr lang="tr-TR" sz="4000" b="1" dirty="0" smtClean="0">
                <a:ea typeface="Segoe UI Historic" panose="020B0502040204020203" pitchFamily="34" charset="0"/>
                <a:cs typeface="Segoe UI Light" panose="020B0502040204020203" pitchFamily="34" charset="0"/>
              </a:rPr>
              <a:t>C Programlama Dilinde Döngüler</a:t>
            </a:r>
            <a:endParaRPr lang="tr-TR" sz="4000" b="1" dirty="0">
              <a:ea typeface="Segoe UI Historic" panose="020B0502040204020203" pitchFamily="34" charset="0"/>
              <a:cs typeface="Segoe UI Light" panose="020B0502040204020203" pitchFamily="34" charset="0"/>
            </a:endParaRPr>
          </a:p>
        </p:txBody>
      </p:sp>
      <p:grpSp>
        <p:nvGrpSpPr>
          <p:cNvPr id="46" name="Grup 45"/>
          <p:cNvGrpSpPr/>
          <p:nvPr/>
        </p:nvGrpSpPr>
        <p:grpSpPr>
          <a:xfrm>
            <a:off x="9699714" y="1942186"/>
            <a:ext cx="2160881" cy="2160881"/>
            <a:chOff x="1596446" y="0"/>
            <a:chExt cx="1414035" cy="1414035"/>
          </a:xfrm>
        </p:grpSpPr>
        <p:sp>
          <p:nvSpPr>
            <p:cNvPr id="47" name="Oval 46"/>
            <p:cNvSpPr/>
            <p:nvPr/>
          </p:nvSpPr>
          <p:spPr>
            <a:xfrm>
              <a:off x="1596446" y="0"/>
              <a:ext cx="1414035" cy="1414035"/>
            </a:xfrm>
            <a:prstGeom prst="ellipse">
              <a:avLst/>
            </a:prstGeom>
            <a:solidFill>
              <a:srgbClr val="349FB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8" name="Oval 4"/>
            <p:cNvSpPr/>
            <p:nvPr/>
          </p:nvSpPr>
          <p:spPr>
            <a:xfrm>
              <a:off x="1803527" y="207081"/>
              <a:ext cx="999873" cy="999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644525">
                <a:lnSpc>
                  <a:spcPct val="90000"/>
                </a:lnSpc>
                <a:spcBef>
                  <a:spcPct val="0"/>
                </a:spcBef>
                <a:spcAft>
                  <a:spcPct val="35000"/>
                </a:spcAft>
              </a:pPr>
              <a:r>
                <a:rPr lang="tr-TR" sz="4000" b="1" dirty="0"/>
                <a:t>Bölüm </a:t>
              </a:r>
              <a:r>
                <a:rPr lang="tr-TR" sz="6200" b="1" dirty="0" smtClean="0"/>
                <a:t>11</a:t>
              </a:r>
              <a:endParaRPr lang="tr-TR" sz="6200" dirty="0"/>
            </a:p>
          </p:txBody>
        </p:sp>
      </p:grpSp>
    </p:spTree>
    <p:extLst>
      <p:ext uri="{BB962C8B-B14F-4D97-AF65-F5344CB8AC3E}">
        <p14:creationId xmlns:p14="http://schemas.microsoft.com/office/powerpoint/2010/main" val="17771322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4401205"/>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Belirli Miktarda Yinelemeye Yönelik İşlemler: </a:t>
            </a:r>
            <a:r>
              <a:rPr lang="tr-TR" sz="2800" dirty="0" err="1" smtClean="0"/>
              <a:t>for</a:t>
            </a:r>
            <a:r>
              <a:rPr lang="tr-TR" sz="2800" dirty="0" smtClean="0"/>
              <a:t> Döngüsü ve İlgili Uygulamalar</a:t>
            </a:r>
          </a:p>
          <a:p>
            <a:pPr marL="285750" indent="-285750">
              <a:buFont typeface="Arial" panose="020B0604020202020204" pitchFamily="34" charset="0"/>
              <a:buChar char="•"/>
            </a:pPr>
            <a:endParaRPr lang="tr-TR" sz="2000" dirty="0"/>
          </a:p>
          <a:p>
            <a:pPr marL="285750" indent="-285750">
              <a:buFont typeface="Arial" panose="020B0604020202020204" pitchFamily="34" charset="0"/>
              <a:buChar char="•"/>
            </a:pPr>
            <a:r>
              <a:rPr lang="tr-TR" sz="2800" dirty="0" smtClean="0"/>
              <a:t>Belirsiz </a:t>
            </a:r>
            <a:r>
              <a:rPr lang="tr-TR" sz="2800" dirty="0"/>
              <a:t>Miktarda Yinelemeye Yönelik İşlemler: </a:t>
            </a:r>
            <a:endParaRPr lang="tr-TR" sz="2800" dirty="0" smtClean="0"/>
          </a:p>
          <a:p>
            <a:pPr marL="285750" indent="-285750">
              <a:buFont typeface="Arial" panose="020B0604020202020204" pitchFamily="34" charset="0"/>
              <a:buChar char="•"/>
            </a:pPr>
            <a:endParaRPr lang="tr-TR" sz="2000" dirty="0"/>
          </a:p>
          <a:p>
            <a:pPr marL="742950" lvl="1" indent="-285750">
              <a:buFont typeface="Arial" panose="020B0604020202020204" pitchFamily="34" charset="0"/>
              <a:buChar char="•"/>
            </a:pPr>
            <a:r>
              <a:rPr lang="tr-TR" sz="2800" dirty="0" err="1" smtClean="0"/>
              <a:t>while</a:t>
            </a:r>
            <a:r>
              <a:rPr lang="tr-TR" sz="2800" dirty="0" smtClean="0"/>
              <a:t> Döngüsü </a:t>
            </a:r>
            <a:r>
              <a:rPr lang="tr-TR" sz="2800" dirty="0"/>
              <a:t>ve İlgili </a:t>
            </a:r>
            <a:r>
              <a:rPr lang="tr-TR" sz="2800" dirty="0" smtClean="0"/>
              <a:t>Uygulamalar</a:t>
            </a:r>
          </a:p>
          <a:p>
            <a:pPr marL="742950" lvl="1" indent="-285750">
              <a:buFont typeface="Arial" panose="020B0604020202020204" pitchFamily="34" charset="0"/>
              <a:buChar char="•"/>
            </a:pPr>
            <a:endParaRPr lang="tr-TR" sz="2000" dirty="0"/>
          </a:p>
          <a:p>
            <a:pPr marL="742950" lvl="1" indent="-285750">
              <a:buFont typeface="Arial" panose="020B0604020202020204" pitchFamily="34" charset="0"/>
              <a:buChar char="•"/>
            </a:pPr>
            <a:r>
              <a:rPr lang="tr-TR" sz="2800" dirty="0" smtClean="0"/>
              <a:t>do-</a:t>
            </a:r>
            <a:r>
              <a:rPr lang="tr-TR" sz="2800" dirty="0" err="1" smtClean="0"/>
              <a:t>while</a:t>
            </a:r>
            <a:r>
              <a:rPr lang="tr-TR" sz="2800" dirty="0" smtClean="0"/>
              <a:t> </a:t>
            </a:r>
            <a:r>
              <a:rPr lang="tr-TR" sz="2800" dirty="0"/>
              <a:t>Döngüsü ve İlgili </a:t>
            </a:r>
            <a:r>
              <a:rPr lang="tr-TR" sz="2800" dirty="0" smtClean="0"/>
              <a:t>Uygulamalar</a:t>
            </a:r>
          </a:p>
          <a:p>
            <a:pPr marL="742950" lvl="1" indent="-285750">
              <a:buFont typeface="Arial" panose="020B0604020202020204" pitchFamily="34" charset="0"/>
              <a:buChar char="•"/>
            </a:pPr>
            <a:endParaRPr lang="tr-TR" sz="2000" dirty="0"/>
          </a:p>
          <a:p>
            <a:pPr marL="285750" indent="-285750">
              <a:buFont typeface="Arial" panose="020B0604020202020204" pitchFamily="34" charset="0"/>
              <a:buChar char="•"/>
            </a:pPr>
            <a:r>
              <a:rPr lang="tr-TR" sz="2800" dirty="0" smtClean="0"/>
              <a:t>Döngü Kırma (break) ve Döngüde Adım Atlama (</a:t>
            </a:r>
            <a:r>
              <a:rPr lang="tr-TR" sz="2800" dirty="0" err="1" smtClean="0"/>
              <a:t>continue</a:t>
            </a:r>
            <a:r>
              <a:rPr lang="tr-TR" sz="2800" dirty="0" smtClean="0"/>
              <a:t>) İşlemleri ve İlgili Uygulamalar</a:t>
            </a:r>
            <a:endParaRPr lang="tr-TR" sz="2800" dirty="0"/>
          </a:p>
        </p:txBody>
      </p:sp>
      <p:sp>
        <p:nvSpPr>
          <p:cNvPr id="4" name="TextBox 3"/>
          <p:cNvSpPr txBox="1"/>
          <p:nvPr/>
        </p:nvSpPr>
        <p:spPr>
          <a:xfrm>
            <a:off x="661307" y="1053193"/>
            <a:ext cx="7407541" cy="707886"/>
          </a:xfrm>
          <a:prstGeom prst="rect">
            <a:avLst/>
          </a:prstGeom>
          <a:noFill/>
        </p:spPr>
        <p:txBody>
          <a:bodyPr wrap="none" rtlCol="0">
            <a:spAutoFit/>
          </a:bodyPr>
          <a:lstStyle/>
          <a:p>
            <a:r>
              <a:rPr lang="tr-TR" sz="4000" b="1" dirty="0" smtClean="0"/>
              <a:t>BÖLÜM 11: NELER ÖĞRENECEĞİZ?</a:t>
            </a:r>
            <a:endParaRPr lang="tr-TR" sz="4000" b="1" dirty="0"/>
          </a:p>
        </p:txBody>
      </p:sp>
    </p:spTree>
    <p:extLst>
      <p:ext uri="{BB962C8B-B14F-4D97-AF65-F5344CB8AC3E}">
        <p14:creationId xmlns:p14="http://schemas.microsoft.com/office/powerpoint/2010/main" val="68083133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
        <p:nvSpPr>
          <p:cNvPr id="41" name="Metin kutusu 40"/>
          <p:cNvSpPr txBox="1"/>
          <p:nvPr/>
        </p:nvSpPr>
        <p:spPr>
          <a:xfrm>
            <a:off x="6060680" y="4035421"/>
            <a:ext cx="5306669" cy="1322565"/>
          </a:xfrm>
          <a:prstGeom prst="rect">
            <a:avLst/>
          </a:prstGeom>
          <a:noFill/>
        </p:spPr>
        <p:txBody>
          <a:bodyPr wrap="square" lIns="90575" tIns="45287" rIns="90575" bIns="45287" rtlCol="0">
            <a:spAutoFit/>
          </a:bodyPr>
          <a:lstStyle/>
          <a:p>
            <a:pPr algn="r"/>
            <a:r>
              <a:rPr lang="tr-TR" sz="4000" b="1" dirty="0" smtClean="0">
                <a:ea typeface="Segoe UI Historic" panose="020B0502040204020203" pitchFamily="34" charset="0"/>
                <a:cs typeface="Segoe UI Light" panose="020B0502040204020203" pitchFamily="34" charset="0"/>
              </a:rPr>
              <a:t>C Programlama Dilinde Diziler</a:t>
            </a:r>
            <a:endParaRPr lang="tr-TR" sz="4000" b="1" dirty="0">
              <a:ea typeface="Segoe UI Historic" panose="020B0502040204020203" pitchFamily="34" charset="0"/>
              <a:cs typeface="Segoe UI Light" panose="020B0502040204020203" pitchFamily="34" charset="0"/>
            </a:endParaRPr>
          </a:p>
        </p:txBody>
      </p:sp>
      <p:grpSp>
        <p:nvGrpSpPr>
          <p:cNvPr id="46" name="Grup 45"/>
          <p:cNvGrpSpPr/>
          <p:nvPr/>
        </p:nvGrpSpPr>
        <p:grpSpPr>
          <a:xfrm>
            <a:off x="9699714" y="1942186"/>
            <a:ext cx="2160881" cy="2160881"/>
            <a:chOff x="1596446" y="0"/>
            <a:chExt cx="1414035" cy="1414035"/>
          </a:xfrm>
        </p:grpSpPr>
        <p:sp>
          <p:nvSpPr>
            <p:cNvPr id="47" name="Oval 46"/>
            <p:cNvSpPr/>
            <p:nvPr/>
          </p:nvSpPr>
          <p:spPr>
            <a:xfrm>
              <a:off x="1596446" y="0"/>
              <a:ext cx="1414035" cy="1414035"/>
            </a:xfrm>
            <a:prstGeom prst="ellipse">
              <a:avLst/>
            </a:prstGeom>
            <a:solidFill>
              <a:srgbClr val="349FB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8" name="Oval 4"/>
            <p:cNvSpPr/>
            <p:nvPr/>
          </p:nvSpPr>
          <p:spPr>
            <a:xfrm>
              <a:off x="1803527" y="207081"/>
              <a:ext cx="999873" cy="999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644525">
                <a:lnSpc>
                  <a:spcPct val="90000"/>
                </a:lnSpc>
                <a:spcBef>
                  <a:spcPct val="0"/>
                </a:spcBef>
                <a:spcAft>
                  <a:spcPct val="35000"/>
                </a:spcAft>
              </a:pPr>
              <a:r>
                <a:rPr lang="tr-TR" sz="4000" b="1" dirty="0"/>
                <a:t>Bölüm </a:t>
              </a:r>
              <a:r>
                <a:rPr lang="tr-TR" sz="6200" b="1" dirty="0" smtClean="0"/>
                <a:t>12</a:t>
              </a:r>
              <a:endParaRPr lang="tr-TR" sz="6200" dirty="0"/>
            </a:p>
          </p:txBody>
        </p:sp>
      </p:grpSp>
    </p:spTree>
    <p:extLst>
      <p:ext uri="{BB962C8B-B14F-4D97-AF65-F5344CB8AC3E}">
        <p14:creationId xmlns:p14="http://schemas.microsoft.com/office/powerpoint/2010/main" val="17232579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3108543"/>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Diziler ve Yazılımda Kullanım Alanları</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C Programlama Dilinde Diziler ve İlgili Uygulamalar</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Çok Boyutlu Diziler </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C Programlama Dilinde Çok Boyutlu Diziler ve İlgili Uygulamalar</a:t>
            </a:r>
            <a:endParaRPr lang="tr-TR" sz="2800" dirty="0"/>
          </a:p>
        </p:txBody>
      </p:sp>
      <p:sp>
        <p:nvSpPr>
          <p:cNvPr id="4" name="TextBox 3"/>
          <p:cNvSpPr txBox="1"/>
          <p:nvPr/>
        </p:nvSpPr>
        <p:spPr>
          <a:xfrm>
            <a:off x="661307" y="1053193"/>
            <a:ext cx="7407541" cy="707886"/>
          </a:xfrm>
          <a:prstGeom prst="rect">
            <a:avLst/>
          </a:prstGeom>
          <a:noFill/>
        </p:spPr>
        <p:txBody>
          <a:bodyPr wrap="none" rtlCol="0">
            <a:spAutoFit/>
          </a:bodyPr>
          <a:lstStyle/>
          <a:p>
            <a:r>
              <a:rPr lang="tr-TR" sz="4000" b="1" dirty="0" smtClean="0"/>
              <a:t>BÖLÜM 12: NELER ÖĞRENECEĞİZ?</a:t>
            </a:r>
            <a:endParaRPr lang="tr-TR" sz="4000" b="1" dirty="0"/>
          </a:p>
        </p:txBody>
      </p:sp>
    </p:spTree>
    <p:extLst>
      <p:ext uri="{BB962C8B-B14F-4D97-AF65-F5344CB8AC3E}">
        <p14:creationId xmlns:p14="http://schemas.microsoft.com/office/powerpoint/2010/main" val="9115879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34093" y="1156153"/>
            <a:ext cx="10515600" cy="4893582"/>
          </a:xfrm>
        </p:spPr>
        <p:txBody>
          <a:bodyPr>
            <a:normAutofit/>
          </a:bodyPr>
          <a:lstStyle/>
          <a:p>
            <a:pPr marL="0" indent="0">
              <a:buNone/>
            </a:pPr>
            <a:r>
              <a:rPr lang="tr-TR" b="1" dirty="0" smtClean="0"/>
              <a:t>Dizilere Değer Atama:</a:t>
            </a:r>
            <a:endParaRPr lang="tr-TR" b="1" dirty="0"/>
          </a:p>
          <a:p>
            <a:r>
              <a:rPr lang="tr-TR" dirty="0" smtClean="0"/>
              <a:t>Dizinin </a:t>
            </a:r>
            <a:r>
              <a:rPr lang="tr-TR" dirty="0"/>
              <a:t>elemanları </a:t>
            </a:r>
            <a:r>
              <a:rPr lang="tr-TR" dirty="0" smtClean="0"/>
              <a:t>üzerinde gezinecek </a:t>
            </a:r>
            <a:r>
              <a:rPr lang="tr-TR" dirty="0"/>
              <a:t>döngüler </a:t>
            </a:r>
            <a:r>
              <a:rPr lang="tr-TR" dirty="0" smtClean="0"/>
              <a:t>aracılığıyla dizi </a:t>
            </a:r>
            <a:r>
              <a:rPr lang="tr-TR" dirty="0"/>
              <a:t>elemanları </a:t>
            </a:r>
            <a:r>
              <a:rPr lang="tr-TR" dirty="0" smtClean="0"/>
              <a:t>sıfırlanabilir</a:t>
            </a:r>
            <a:r>
              <a:rPr lang="tr-TR" dirty="0"/>
              <a:t>, </a:t>
            </a:r>
            <a:r>
              <a:rPr lang="tr-TR" dirty="0" smtClean="0"/>
              <a:t>bir veri kaynağından </a:t>
            </a:r>
            <a:r>
              <a:rPr lang="tr-TR" dirty="0"/>
              <a:t>(kullanıcı, </a:t>
            </a:r>
            <a:r>
              <a:rPr lang="tr-TR" dirty="0" smtClean="0"/>
              <a:t>metin </a:t>
            </a:r>
            <a:r>
              <a:rPr lang="tr-TR" dirty="0"/>
              <a:t>dosyası, </a:t>
            </a:r>
            <a:r>
              <a:rPr lang="tr-TR" dirty="0" smtClean="0"/>
              <a:t>veri tabanı vb</a:t>
            </a:r>
            <a:r>
              <a:rPr lang="tr-TR" dirty="0"/>
              <a:t>.) alınan </a:t>
            </a:r>
            <a:r>
              <a:rPr lang="tr-TR" dirty="0" smtClean="0"/>
              <a:t>değerler dizinin </a:t>
            </a:r>
            <a:r>
              <a:rPr lang="tr-TR" dirty="0"/>
              <a:t>elemanlarına </a:t>
            </a:r>
            <a:r>
              <a:rPr lang="tr-TR" dirty="0" smtClean="0"/>
              <a:t>atanabilir</a:t>
            </a:r>
            <a:r>
              <a:rPr lang="tr-TR" dirty="0"/>
              <a:t>, </a:t>
            </a:r>
            <a:r>
              <a:rPr lang="tr-TR" dirty="0" smtClean="0"/>
              <a:t>dizi </a:t>
            </a:r>
            <a:r>
              <a:rPr lang="tr-TR" dirty="0"/>
              <a:t>elemanlarının </a:t>
            </a:r>
            <a:r>
              <a:rPr lang="tr-TR" dirty="0" smtClean="0"/>
              <a:t>değerleri programcı tarafından </a:t>
            </a:r>
            <a:r>
              <a:rPr lang="tr-TR" dirty="0"/>
              <a:t>kod </a:t>
            </a:r>
            <a:r>
              <a:rPr lang="tr-TR" dirty="0" smtClean="0"/>
              <a:t>içerisinde belirtilebilir</a:t>
            </a:r>
          </a:p>
          <a:p>
            <a:r>
              <a:rPr lang="tr-TR" dirty="0" smtClean="0"/>
              <a:t>Örnek: 5 elemanlı iki adet tamsayı dizisinin bir takım elemanlarına değer atanması</a:t>
            </a:r>
          </a:p>
        </p:txBody>
      </p:sp>
      <p:pic>
        <p:nvPicPr>
          <p:cNvPr id="5" name="Picture 4"/>
          <p:cNvPicPr>
            <a:picLocks noChangeAspect="1"/>
          </p:cNvPicPr>
          <p:nvPr/>
        </p:nvPicPr>
        <p:blipFill>
          <a:blip r:embed="rId2"/>
          <a:stretch>
            <a:fillRect/>
          </a:stretch>
        </p:blipFill>
        <p:spPr>
          <a:xfrm>
            <a:off x="6096000" y="4471987"/>
            <a:ext cx="4057650" cy="2257425"/>
          </a:xfrm>
          <a:prstGeom prst="rect">
            <a:avLst/>
          </a:prstGeom>
        </p:spPr>
      </p:pic>
      <p:pic>
        <p:nvPicPr>
          <p:cNvPr id="6" name="Picture 5"/>
          <p:cNvPicPr>
            <a:picLocks noChangeAspect="1"/>
          </p:cNvPicPr>
          <p:nvPr/>
        </p:nvPicPr>
        <p:blipFill>
          <a:blip r:embed="rId3"/>
          <a:stretch>
            <a:fillRect/>
          </a:stretch>
        </p:blipFill>
        <p:spPr>
          <a:xfrm>
            <a:off x="1260021" y="4889726"/>
            <a:ext cx="3810000" cy="866775"/>
          </a:xfrm>
          <a:prstGeom prst="rect">
            <a:avLst/>
          </a:prstGeom>
        </p:spPr>
      </p:pic>
    </p:spTree>
    <p:extLst>
      <p:ext uri="{BB962C8B-B14F-4D97-AF65-F5344CB8AC3E}">
        <p14:creationId xmlns:p14="http://schemas.microsoft.com/office/powerpoint/2010/main" val="22039171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34093" y="1001033"/>
            <a:ext cx="10515600" cy="4893582"/>
          </a:xfrm>
        </p:spPr>
        <p:txBody>
          <a:bodyPr>
            <a:normAutofit/>
          </a:bodyPr>
          <a:lstStyle/>
          <a:p>
            <a:pPr marL="0" indent="0">
              <a:buNone/>
            </a:pPr>
            <a:r>
              <a:rPr lang="tr-TR" b="1" dirty="0" smtClean="0"/>
              <a:t>Çok Boyutlu Diziler:</a:t>
            </a:r>
            <a:endParaRPr lang="tr-TR" b="1" dirty="0"/>
          </a:p>
          <a:p>
            <a:r>
              <a:rPr lang="tr-TR" dirty="0"/>
              <a:t>T</a:t>
            </a:r>
            <a:r>
              <a:rPr lang="tr-TR" dirty="0" smtClean="0"/>
              <a:t>ek </a:t>
            </a:r>
            <a:r>
              <a:rPr lang="tr-TR" dirty="0"/>
              <a:t>boyutlu </a:t>
            </a:r>
            <a:r>
              <a:rPr lang="tr-TR" dirty="0" smtClean="0"/>
              <a:t>dizilerin </a:t>
            </a:r>
            <a:r>
              <a:rPr lang="tr-TR" dirty="0"/>
              <a:t>yanı sıra, </a:t>
            </a:r>
            <a:r>
              <a:rPr lang="tr-TR" dirty="0" smtClean="0"/>
              <a:t>programlamada çok </a:t>
            </a:r>
            <a:r>
              <a:rPr lang="tr-TR" dirty="0"/>
              <a:t>boyutlu </a:t>
            </a:r>
            <a:r>
              <a:rPr lang="tr-TR" dirty="0" smtClean="0"/>
              <a:t>diziler </a:t>
            </a:r>
            <a:r>
              <a:rPr lang="tr-TR" dirty="0"/>
              <a:t>de </a:t>
            </a:r>
            <a:r>
              <a:rPr lang="tr-TR" dirty="0" smtClean="0"/>
              <a:t>oluşturulabilmektedir</a:t>
            </a:r>
          </a:p>
          <a:p>
            <a:pPr marL="0" indent="0">
              <a:buNone/>
            </a:pPr>
            <a:r>
              <a:rPr lang="tr-TR" b="1" dirty="0" smtClean="0"/>
              <a:t>	İki </a:t>
            </a:r>
            <a:r>
              <a:rPr lang="tr-TR" b="1" dirty="0"/>
              <a:t>Boyutlu </a:t>
            </a:r>
            <a:r>
              <a:rPr lang="tr-TR" b="1" dirty="0" smtClean="0"/>
              <a:t>Diziler</a:t>
            </a:r>
            <a:endParaRPr lang="tr-TR" b="1" dirty="0"/>
          </a:p>
          <a:p>
            <a:pPr lvl="2"/>
            <a:r>
              <a:rPr lang="tr-TR" dirty="0"/>
              <a:t>Satır ve sütunlardan </a:t>
            </a:r>
            <a:r>
              <a:rPr lang="tr-TR" dirty="0" smtClean="0"/>
              <a:t>oluşan </a:t>
            </a:r>
            <a:r>
              <a:rPr lang="tr-TR" dirty="0"/>
              <a:t>tablolar </a:t>
            </a:r>
            <a:r>
              <a:rPr lang="tr-TR" dirty="0" smtClean="0"/>
              <a:t>şeklinde tanımlanabilen iki </a:t>
            </a:r>
            <a:r>
              <a:rPr lang="tr-TR" dirty="0"/>
              <a:t>boyutlu </a:t>
            </a:r>
            <a:r>
              <a:rPr lang="tr-TR" dirty="0" smtClean="0"/>
              <a:t>diziler</a:t>
            </a:r>
            <a:r>
              <a:rPr lang="tr-TR" dirty="0"/>
              <a:t>, çok </a:t>
            </a:r>
            <a:r>
              <a:rPr lang="tr-TR" dirty="0" smtClean="0"/>
              <a:t>boyutlu dizilerin </a:t>
            </a:r>
            <a:r>
              <a:rPr lang="tr-TR" dirty="0"/>
              <a:t>en yalın </a:t>
            </a:r>
            <a:r>
              <a:rPr lang="tr-TR" dirty="0" smtClean="0"/>
              <a:t>halidir </a:t>
            </a:r>
          </a:p>
          <a:p>
            <a:pPr lvl="2"/>
            <a:r>
              <a:rPr lang="tr-TR" dirty="0" smtClean="0"/>
              <a:t>m </a:t>
            </a:r>
            <a:r>
              <a:rPr lang="tr-TR" dirty="0"/>
              <a:t>adet satır, n adet sütundan </a:t>
            </a:r>
            <a:r>
              <a:rPr lang="tr-TR" dirty="0" smtClean="0"/>
              <a:t>oluşan iki </a:t>
            </a:r>
            <a:r>
              <a:rPr lang="tr-TR" dirty="0"/>
              <a:t>boyutlu </a:t>
            </a:r>
            <a:r>
              <a:rPr lang="tr-TR" dirty="0" smtClean="0"/>
              <a:t>bir dizi, toplam </a:t>
            </a:r>
            <a:r>
              <a:rPr lang="tr-TR" i="1" dirty="0"/>
              <a:t>(m x n) </a:t>
            </a:r>
            <a:r>
              <a:rPr lang="tr-TR" dirty="0"/>
              <a:t>elemana </a:t>
            </a:r>
            <a:r>
              <a:rPr lang="tr-TR" dirty="0" smtClean="0"/>
              <a:t>sahip olabilir </a:t>
            </a:r>
          </a:p>
          <a:p>
            <a:pPr lvl="2"/>
            <a:r>
              <a:rPr lang="tr-TR" dirty="0" smtClean="0"/>
              <a:t>Örnek: 4 </a:t>
            </a:r>
            <a:r>
              <a:rPr lang="tr-TR" dirty="0"/>
              <a:t>satır ve 3 sütundan </a:t>
            </a:r>
            <a:r>
              <a:rPr lang="tr-TR" dirty="0" smtClean="0"/>
              <a:t>oluşan iki </a:t>
            </a:r>
            <a:r>
              <a:rPr lang="tr-TR" dirty="0"/>
              <a:t>boyutlu </a:t>
            </a:r>
            <a:r>
              <a:rPr lang="tr-TR" dirty="0" smtClean="0"/>
              <a:t>bir dizi:</a:t>
            </a:r>
          </a:p>
        </p:txBody>
      </p:sp>
      <p:pic>
        <p:nvPicPr>
          <p:cNvPr id="6" name="Picture 5"/>
          <p:cNvPicPr>
            <a:picLocks noChangeAspect="1"/>
          </p:cNvPicPr>
          <p:nvPr/>
        </p:nvPicPr>
        <p:blipFill>
          <a:blip r:embed="rId2"/>
          <a:stretch>
            <a:fillRect/>
          </a:stretch>
        </p:blipFill>
        <p:spPr>
          <a:xfrm>
            <a:off x="7686675" y="3859068"/>
            <a:ext cx="3726996" cy="2513158"/>
          </a:xfrm>
          <a:prstGeom prst="rect">
            <a:avLst/>
          </a:prstGeom>
        </p:spPr>
      </p:pic>
    </p:spTree>
    <p:extLst>
      <p:ext uri="{BB962C8B-B14F-4D97-AF65-F5344CB8AC3E}">
        <p14:creationId xmlns:p14="http://schemas.microsoft.com/office/powerpoint/2010/main" val="31450544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34093" y="1156153"/>
            <a:ext cx="10515600" cy="4893582"/>
          </a:xfrm>
        </p:spPr>
        <p:txBody>
          <a:bodyPr>
            <a:normAutofit/>
          </a:bodyPr>
          <a:lstStyle/>
          <a:p>
            <a:pPr marL="0" indent="0">
              <a:buNone/>
            </a:pPr>
            <a:r>
              <a:rPr lang="tr-TR" b="1" dirty="0" smtClean="0"/>
              <a:t>İki </a:t>
            </a:r>
            <a:r>
              <a:rPr lang="tr-TR" b="1" dirty="0"/>
              <a:t>Boyutlu </a:t>
            </a:r>
            <a:r>
              <a:rPr lang="tr-TR" b="1" dirty="0" smtClean="0"/>
              <a:t>Diziler</a:t>
            </a:r>
            <a:endParaRPr lang="tr-TR" b="1" dirty="0"/>
          </a:p>
          <a:p>
            <a:r>
              <a:rPr lang="tr-TR" dirty="0" smtClean="0"/>
              <a:t>Gerçek Hayata Yakın Bir Örnek: Ülkeler arası ticaret verilerini temsil eden iki </a:t>
            </a:r>
            <a:r>
              <a:rPr lang="tr-TR" dirty="0"/>
              <a:t>boyutlu </a:t>
            </a:r>
            <a:r>
              <a:rPr lang="tr-TR" dirty="0" smtClean="0"/>
              <a:t>bir dizi:</a:t>
            </a:r>
          </a:p>
        </p:txBody>
      </p:sp>
      <p:graphicFrame>
        <p:nvGraphicFramePr>
          <p:cNvPr id="5" name="Table 4"/>
          <p:cNvGraphicFramePr>
            <a:graphicFrameLocks noGrp="1"/>
          </p:cNvGraphicFramePr>
          <p:nvPr>
            <p:extLst>
              <p:ext uri="{D42A27DB-BD31-4B8C-83A1-F6EECF244321}">
                <p14:modId xmlns:p14="http://schemas.microsoft.com/office/powerpoint/2010/main" val="1443810444"/>
              </p:ext>
            </p:extLst>
          </p:nvPr>
        </p:nvGraphicFramePr>
        <p:xfrm>
          <a:off x="1140543" y="2562095"/>
          <a:ext cx="10392697" cy="3776692"/>
        </p:xfrm>
        <a:graphic>
          <a:graphicData uri="http://schemas.openxmlformats.org/drawingml/2006/table">
            <a:tbl>
              <a:tblPr firstRow="1" bandRow="1">
                <a:tableStyleId>{5C22544A-7EE6-4342-B048-85BDC9FD1C3A}</a:tableStyleId>
              </a:tblPr>
              <a:tblGrid>
                <a:gridCol w="1484671">
                  <a:extLst>
                    <a:ext uri="{9D8B030D-6E8A-4147-A177-3AD203B41FA5}">
                      <a16:colId xmlns:a16="http://schemas.microsoft.com/office/drawing/2014/main" val="1340369042"/>
                    </a:ext>
                  </a:extLst>
                </a:gridCol>
                <a:gridCol w="1484671">
                  <a:extLst>
                    <a:ext uri="{9D8B030D-6E8A-4147-A177-3AD203B41FA5}">
                      <a16:colId xmlns:a16="http://schemas.microsoft.com/office/drawing/2014/main" val="3474992820"/>
                    </a:ext>
                  </a:extLst>
                </a:gridCol>
                <a:gridCol w="1484671">
                  <a:extLst>
                    <a:ext uri="{9D8B030D-6E8A-4147-A177-3AD203B41FA5}">
                      <a16:colId xmlns:a16="http://schemas.microsoft.com/office/drawing/2014/main" val="400019928"/>
                    </a:ext>
                  </a:extLst>
                </a:gridCol>
                <a:gridCol w="1484671">
                  <a:extLst>
                    <a:ext uri="{9D8B030D-6E8A-4147-A177-3AD203B41FA5}">
                      <a16:colId xmlns:a16="http://schemas.microsoft.com/office/drawing/2014/main" val="2140513748"/>
                    </a:ext>
                  </a:extLst>
                </a:gridCol>
                <a:gridCol w="1484671">
                  <a:extLst>
                    <a:ext uri="{9D8B030D-6E8A-4147-A177-3AD203B41FA5}">
                      <a16:colId xmlns:a16="http://schemas.microsoft.com/office/drawing/2014/main" val="1485281998"/>
                    </a:ext>
                  </a:extLst>
                </a:gridCol>
                <a:gridCol w="1484671">
                  <a:extLst>
                    <a:ext uri="{9D8B030D-6E8A-4147-A177-3AD203B41FA5}">
                      <a16:colId xmlns:a16="http://schemas.microsoft.com/office/drawing/2014/main" val="136636722"/>
                    </a:ext>
                  </a:extLst>
                </a:gridCol>
                <a:gridCol w="1484671">
                  <a:extLst>
                    <a:ext uri="{9D8B030D-6E8A-4147-A177-3AD203B41FA5}">
                      <a16:colId xmlns:a16="http://schemas.microsoft.com/office/drawing/2014/main" val="1631512194"/>
                    </a:ext>
                  </a:extLst>
                </a:gridCol>
              </a:tblGrid>
              <a:tr h="547698">
                <a:tc>
                  <a:txBody>
                    <a:bodyPr/>
                    <a:lstStyle/>
                    <a:p>
                      <a:endParaRPr lang="tr-TR" b="1" dirty="0">
                        <a:solidFill>
                          <a:schemeClr val="tx1"/>
                        </a:solidFill>
                      </a:endParaRP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solidFill>
                            <a:schemeClr val="tx1"/>
                          </a:solidFill>
                        </a:rPr>
                        <a:t>ABD</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solidFill>
                            <a:schemeClr val="tx1"/>
                          </a:solidFill>
                        </a:rPr>
                        <a:t>Almanya</a:t>
                      </a:r>
                    </a:p>
                  </a:txBody>
                  <a:tcPr>
                    <a:solidFill>
                      <a:srgbClr val="00B0F0"/>
                    </a:solidFill>
                  </a:tcPr>
                </a:tc>
                <a:tc>
                  <a:txBody>
                    <a:bodyPr/>
                    <a:lstStyle/>
                    <a:p>
                      <a:r>
                        <a:rPr lang="tr-TR" b="1" dirty="0" smtClean="0">
                          <a:solidFill>
                            <a:schemeClr val="tx1"/>
                          </a:solidFill>
                        </a:rPr>
                        <a:t>Çin</a:t>
                      </a:r>
                      <a:endParaRPr lang="tr-TR" b="1" dirty="0">
                        <a:solidFill>
                          <a:schemeClr val="tx1"/>
                        </a:solidFill>
                      </a:endParaRPr>
                    </a:p>
                  </a:txBody>
                  <a:tcPr>
                    <a:solidFill>
                      <a:srgbClr val="00B0F0"/>
                    </a:solidFill>
                  </a:tcPr>
                </a:tc>
                <a:tc>
                  <a:txBody>
                    <a:bodyPr/>
                    <a:lstStyle/>
                    <a:p>
                      <a:r>
                        <a:rPr lang="tr-TR" b="1" dirty="0" smtClean="0">
                          <a:solidFill>
                            <a:schemeClr val="tx1"/>
                          </a:solidFill>
                        </a:rPr>
                        <a:t>Hindistan</a:t>
                      </a:r>
                      <a:endParaRPr lang="tr-TR" b="1" dirty="0">
                        <a:solidFill>
                          <a:schemeClr val="tx1"/>
                        </a:solidFill>
                      </a:endParaRPr>
                    </a:p>
                  </a:txBody>
                  <a:tcPr>
                    <a:solidFill>
                      <a:srgbClr val="00B0F0"/>
                    </a:solidFill>
                  </a:tcPr>
                </a:tc>
                <a:tc>
                  <a:txBody>
                    <a:bodyPr/>
                    <a:lstStyle/>
                    <a:p>
                      <a:r>
                        <a:rPr lang="tr-TR" b="1" dirty="0" smtClean="0">
                          <a:solidFill>
                            <a:schemeClr val="tx1"/>
                          </a:solidFill>
                        </a:rPr>
                        <a:t>İngiltere</a:t>
                      </a:r>
                      <a:endParaRPr lang="tr-TR" b="1" dirty="0">
                        <a:solidFill>
                          <a:schemeClr val="tx1"/>
                        </a:solidFill>
                      </a:endParaRPr>
                    </a:p>
                  </a:txBody>
                  <a:tcPr>
                    <a:solidFill>
                      <a:srgbClr val="00B0F0"/>
                    </a:solidFill>
                  </a:tcPr>
                </a:tc>
                <a:tc>
                  <a:txBody>
                    <a:bodyPr/>
                    <a:lstStyle/>
                    <a:p>
                      <a:r>
                        <a:rPr lang="tr-TR" b="1" dirty="0" smtClean="0">
                          <a:solidFill>
                            <a:schemeClr val="tx1"/>
                          </a:solidFill>
                        </a:rPr>
                        <a:t>Tayvan</a:t>
                      </a:r>
                      <a:endParaRPr lang="tr-TR" b="1" dirty="0">
                        <a:solidFill>
                          <a:schemeClr val="tx1"/>
                        </a:solidFill>
                      </a:endParaRPr>
                    </a:p>
                  </a:txBody>
                  <a:tcPr>
                    <a:solidFill>
                      <a:srgbClr val="00B0F0"/>
                    </a:solidFill>
                  </a:tcPr>
                </a:tc>
                <a:extLst>
                  <a:ext uri="{0D108BD9-81ED-4DB2-BD59-A6C34878D82A}">
                    <a16:rowId xmlns:a16="http://schemas.microsoft.com/office/drawing/2014/main" val="2798244850"/>
                  </a:ext>
                </a:extLst>
              </a:tr>
              <a:tr h="547698">
                <a:tc>
                  <a:txBody>
                    <a:bodyPr/>
                    <a:lstStyle/>
                    <a:p>
                      <a:r>
                        <a:rPr lang="tr-TR" b="1" dirty="0" smtClean="0"/>
                        <a:t>ABD</a:t>
                      </a:r>
                      <a:endParaRPr lang="tr-TR" b="1" dirty="0"/>
                    </a:p>
                  </a:txBody>
                  <a:tcPr>
                    <a:solidFill>
                      <a:srgbClr val="00B0F0"/>
                    </a:solidFill>
                  </a:tcPr>
                </a:tc>
                <a:tc>
                  <a:txBody>
                    <a:bodyPr/>
                    <a:lstStyle/>
                    <a:p>
                      <a:r>
                        <a:rPr lang="tr-TR" dirty="0" smtClean="0"/>
                        <a:t>a[0][0]=0</a:t>
                      </a:r>
                      <a:endParaRPr lang="tr-TR" dirty="0"/>
                    </a:p>
                  </a:txBody>
                  <a:tcPr/>
                </a:tc>
                <a:tc>
                  <a:txBody>
                    <a:bodyPr/>
                    <a:lstStyle/>
                    <a:p>
                      <a:r>
                        <a:rPr lang="tr-TR" dirty="0" smtClean="0"/>
                        <a:t>a[0][1]=2343</a:t>
                      </a:r>
                      <a:endParaRPr lang="tr-TR" dirty="0"/>
                    </a:p>
                  </a:txBody>
                  <a:tcPr/>
                </a:tc>
                <a:tc>
                  <a:txBody>
                    <a:bodyPr/>
                    <a:lstStyle/>
                    <a:p>
                      <a:r>
                        <a:rPr lang="tr-TR" dirty="0" smtClean="0"/>
                        <a:t>a[0][2]=4354</a:t>
                      </a:r>
                      <a:endParaRPr lang="tr-TR" dirty="0"/>
                    </a:p>
                  </a:txBody>
                  <a:tcPr/>
                </a:tc>
                <a:tc>
                  <a:txBody>
                    <a:bodyPr/>
                    <a:lstStyle/>
                    <a:p>
                      <a:r>
                        <a:rPr lang="tr-TR" dirty="0" smtClean="0"/>
                        <a:t>a[0][3]=3432</a:t>
                      </a:r>
                      <a:endParaRPr lang="tr-TR" dirty="0"/>
                    </a:p>
                  </a:txBody>
                  <a:tcPr/>
                </a:tc>
                <a:tc>
                  <a:txBody>
                    <a:bodyPr/>
                    <a:lstStyle/>
                    <a:p>
                      <a:r>
                        <a:rPr lang="tr-TR" dirty="0" smtClean="0"/>
                        <a:t>a[0][4]=1342</a:t>
                      </a:r>
                      <a:endParaRPr lang="tr-TR" dirty="0"/>
                    </a:p>
                  </a:txBody>
                  <a:tcPr/>
                </a:tc>
                <a:tc>
                  <a:txBody>
                    <a:bodyPr/>
                    <a:lstStyle/>
                    <a:p>
                      <a:r>
                        <a:rPr lang="tr-TR" dirty="0" smtClean="0"/>
                        <a:t>a[0][5]=758</a:t>
                      </a:r>
                      <a:endParaRPr lang="tr-TR" dirty="0"/>
                    </a:p>
                  </a:txBody>
                  <a:tcPr/>
                </a:tc>
                <a:extLst>
                  <a:ext uri="{0D108BD9-81ED-4DB2-BD59-A6C34878D82A}">
                    <a16:rowId xmlns:a16="http://schemas.microsoft.com/office/drawing/2014/main" val="2816058005"/>
                  </a:ext>
                </a:extLst>
              </a:tr>
              <a:tr h="547698">
                <a:tc>
                  <a:txBody>
                    <a:bodyPr/>
                    <a:lstStyle/>
                    <a:p>
                      <a:r>
                        <a:rPr lang="tr-TR" b="1" dirty="0" smtClean="0"/>
                        <a:t>Almanya</a:t>
                      </a:r>
                      <a:endParaRPr lang="tr-TR" b="1" dirty="0"/>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a[1][0]=1330</a:t>
                      </a:r>
                    </a:p>
                  </a:txBody>
                  <a:tcPr/>
                </a:tc>
                <a:tc>
                  <a:txBody>
                    <a:bodyPr/>
                    <a:lstStyle/>
                    <a:p>
                      <a:r>
                        <a:rPr lang="tr-TR" dirty="0" smtClean="0"/>
                        <a:t>a[1][1]=0</a:t>
                      </a:r>
                      <a:endParaRPr lang="tr-TR" dirty="0"/>
                    </a:p>
                  </a:txBody>
                  <a:tcPr/>
                </a:tc>
                <a:tc>
                  <a:txBody>
                    <a:bodyPr/>
                    <a:lstStyle/>
                    <a:p>
                      <a:r>
                        <a:rPr lang="tr-TR" dirty="0" smtClean="0"/>
                        <a:t>a[1][2]=1342</a:t>
                      </a:r>
                      <a:endParaRPr lang="tr-TR" dirty="0"/>
                    </a:p>
                  </a:txBody>
                  <a:tcPr/>
                </a:tc>
                <a:tc>
                  <a:txBody>
                    <a:bodyPr/>
                    <a:lstStyle/>
                    <a:p>
                      <a:r>
                        <a:rPr lang="tr-TR" dirty="0" smtClean="0"/>
                        <a:t>a[1][3]=887</a:t>
                      </a:r>
                      <a:endParaRPr lang="tr-TR" dirty="0"/>
                    </a:p>
                  </a:txBody>
                  <a:tcPr/>
                </a:tc>
                <a:tc>
                  <a:txBody>
                    <a:bodyPr/>
                    <a:lstStyle/>
                    <a:p>
                      <a:r>
                        <a:rPr lang="tr-TR" dirty="0" smtClean="0"/>
                        <a:t>a[1][4]=1676</a:t>
                      </a:r>
                      <a:endParaRPr lang="tr-TR" dirty="0"/>
                    </a:p>
                  </a:txBody>
                  <a:tcPr/>
                </a:tc>
                <a:tc>
                  <a:txBody>
                    <a:bodyPr/>
                    <a:lstStyle/>
                    <a:p>
                      <a:r>
                        <a:rPr lang="tr-TR" dirty="0" smtClean="0"/>
                        <a:t>a[1][5]=641</a:t>
                      </a:r>
                      <a:endParaRPr lang="tr-TR" dirty="0"/>
                    </a:p>
                  </a:txBody>
                  <a:tcPr/>
                </a:tc>
                <a:extLst>
                  <a:ext uri="{0D108BD9-81ED-4DB2-BD59-A6C34878D82A}">
                    <a16:rowId xmlns:a16="http://schemas.microsoft.com/office/drawing/2014/main" val="358904544"/>
                  </a:ext>
                </a:extLst>
              </a:tr>
              <a:tr h="490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t>Çin</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a[2][0]=6456</a:t>
                      </a:r>
                    </a:p>
                  </a:txBody>
                  <a:tcPr/>
                </a:tc>
                <a:tc>
                  <a:txBody>
                    <a:bodyPr/>
                    <a:lstStyle/>
                    <a:p>
                      <a:r>
                        <a:rPr lang="tr-TR" dirty="0" smtClean="0"/>
                        <a:t>a[2][1]=4404</a:t>
                      </a:r>
                      <a:endParaRPr lang="tr-TR" dirty="0"/>
                    </a:p>
                  </a:txBody>
                  <a:tcPr/>
                </a:tc>
                <a:tc>
                  <a:txBody>
                    <a:bodyPr/>
                    <a:lstStyle/>
                    <a:p>
                      <a:r>
                        <a:rPr lang="tr-TR" dirty="0" smtClean="0"/>
                        <a:t>a[2][2]=0</a:t>
                      </a:r>
                      <a:endParaRPr lang="tr-TR" dirty="0"/>
                    </a:p>
                  </a:txBody>
                  <a:tcPr/>
                </a:tc>
                <a:tc>
                  <a:txBody>
                    <a:bodyPr/>
                    <a:lstStyle/>
                    <a:p>
                      <a:r>
                        <a:rPr lang="tr-TR" dirty="0" smtClean="0"/>
                        <a:t>a[2][3]=3451</a:t>
                      </a:r>
                      <a:endParaRPr lang="tr-TR" dirty="0"/>
                    </a:p>
                  </a:txBody>
                  <a:tcPr/>
                </a:tc>
                <a:tc>
                  <a:txBody>
                    <a:bodyPr/>
                    <a:lstStyle/>
                    <a:p>
                      <a:r>
                        <a:rPr lang="tr-TR" dirty="0" smtClean="0"/>
                        <a:t>a[2][4]=4603</a:t>
                      </a:r>
                      <a:endParaRPr lang="tr-TR" dirty="0"/>
                    </a:p>
                  </a:txBody>
                  <a:tcPr/>
                </a:tc>
                <a:tc>
                  <a:txBody>
                    <a:bodyPr/>
                    <a:lstStyle/>
                    <a:p>
                      <a:r>
                        <a:rPr lang="tr-TR" dirty="0" smtClean="0"/>
                        <a:t>a[2][5]=1456</a:t>
                      </a:r>
                      <a:endParaRPr lang="tr-TR" dirty="0"/>
                    </a:p>
                  </a:txBody>
                  <a:tcPr/>
                </a:tc>
                <a:extLst>
                  <a:ext uri="{0D108BD9-81ED-4DB2-BD59-A6C34878D82A}">
                    <a16:rowId xmlns:a16="http://schemas.microsoft.com/office/drawing/2014/main" val="3380771209"/>
                  </a:ext>
                </a:extLst>
              </a:tr>
              <a:tr h="547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t>Hindistan</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a[3][0]=2456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a[3][1]=2414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a[3][2]=3404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a[3][3]=0</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a[3][4]=2413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a[3][5]=987</a:t>
                      </a:r>
                    </a:p>
                  </a:txBody>
                  <a:tcPr/>
                </a:tc>
                <a:extLst>
                  <a:ext uri="{0D108BD9-81ED-4DB2-BD59-A6C34878D82A}">
                    <a16:rowId xmlns:a16="http://schemas.microsoft.com/office/drawing/2014/main" val="2823133755"/>
                  </a:ext>
                </a:extLst>
              </a:tr>
              <a:tr h="547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t>İngiltere</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a[4][0]=343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a[4][1]=114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a[4][2]=312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a[4][3]=413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a[4][4]=0</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a[4][5]=104</a:t>
                      </a:r>
                    </a:p>
                  </a:txBody>
                  <a:tcPr/>
                </a:tc>
                <a:extLst>
                  <a:ext uri="{0D108BD9-81ED-4DB2-BD59-A6C34878D82A}">
                    <a16:rowId xmlns:a16="http://schemas.microsoft.com/office/drawing/2014/main" val="478126872"/>
                  </a:ext>
                </a:extLst>
              </a:tr>
              <a:tr h="547698">
                <a:tc>
                  <a:txBody>
                    <a:bodyPr/>
                    <a:lstStyle/>
                    <a:p>
                      <a:r>
                        <a:rPr lang="tr-TR" b="1" dirty="0" smtClean="0"/>
                        <a:t>Tayvan</a:t>
                      </a:r>
                      <a:endParaRPr lang="tr-TR" b="1" dirty="0"/>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a[5][0]=256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a[5][1]=83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a[5][2]=55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a[5][3]=114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a[5][4]=64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a[5][5]=0</a:t>
                      </a:r>
                      <a:endParaRPr lang="tr-TR" dirty="0"/>
                    </a:p>
                  </a:txBody>
                  <a:tcPr/>
                </a:tc>
                <a:extLst>
                  <a:ext uri="{0D108BD9-81ED-4DB2-BD59-A6C34878D82A}">
                    <a16:rowId xmlns:a16="http://schemas.microsoft.com/office/drawing/2014/main" val="2210970084"/>
                  </a:ext>
                </a:extLst>
              </a:tr>
            </a:tbl>
          </a:graphicData>
        </a:graphic>
      </p:graphicFrame>
    </p:spTree>
    <p:extLst>
      <p:ext uri="{BB962C8B-B14F-4D97-AF65-F5344CB8AC3E}">
        <p14:creationId xmlns:p14="http://schemas.microsoft.com/office/powerpoint/2010/main" val="33632045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34093" y="1123496"/>
            <a:ext cx="10515600" cy="4893582"/>
          </a:xfrm>
        </p:spPr>
        <p:txBody>
          <a:bodyPr>
            <a:normAutofit/>
          </a:bodyPr>
          <a:lstStyle/>
          <a:p>
            <a:pPr marL="0" indent="0">
              <a:buNone/>
            </a:pPr>
            <a:r>
              <a:rPr lang="tr-TR" b="1" dirty="0" smtClean="0"/>
              <a:t>İki </a:t>
            </a:r>
            <a:r>
              <a:rPr lang="tr-TR" b="1" dirty="0"/>
              <a:t>Boyutlu </a:t>
            </a:r>
            <a:r>
              <a:rPr lang="tr-TR" b="1" dirty="0" smtClean="0"/>
              <a:t>Diziler</a:t>
            </a:r>
            <a:endParaRPr lang="tr-TR" b="1" dirty="0"/>
          </a:p>
          <a:p>
            <a:r>
              <a:rPr lang="tr-TR" dirty="0" smtClean="0"/>
              <a:t>Gerçek Hayata Yakın Bir Örnek: Almanya’nın diğer 5 ülkeye toplam ihracatını bulunuz</a:t>
            </a:r>
          </a:p>
        </p:txBody>
      </p:sp>
      <p:graphicFrame>
        <p:nvGraphicFramePr>
          <p:cNvPr id="5" name="Table 4"/>
          <p:cNvGraphicFramePr>
            <a:graphicFrameLocks noGrp="1"/>
          </p:cNvGraphicFramePr>
          <p:nvPr>
            <p:extLst>
              <p:ext uri="{D42A27DB-BD31-4B8C-83A1-F6EECF244321}">
                <p14:modId xmlns:p14="http://schemas.microsoft.com/office/powerpoint/2010/main" val="212873615"/>
              </p:ext>
            </p:extLst>
          </p:nvPr>
        </p:nvGraphicFramePr>
        <p:xfrm>
          <a:off x="1140543" y="2529438"/>
          <a:ext cx="10392697" cy="3776692"/>
        </p:xfrm>
        <a:graphic>
          <a:graphicData uri="http://schemas.openxmlformats.org/drawingml/2006/table">
            <a:tbl>
              <a:tblPr firstRow="1" bandRow="1">
                <a:tableStyleId>{5C22544A-7EE6-4342-B048-85BDC9FD1C3A}</a:tableStyleId>
              </a:tblPr>
              <a:tblGrid>
                <a:gridCol w="1484671">
                  <a:extLst>
                    <a:ext uri="{9D8B030D-6E8A-4147-A177-3AD203B41FA5}">
                      <a16:colId xmlns:a16="http://schemas.microsoft.com/office/drawing/2014/main" val="1340369042"/>
                    </a:ext>
                  </a:extLst>
                </a:gridCol>
                <a:gridCol w="1484671">
                  <a:extLst>
                    <a:ext uri="{9D8B030D-6E8A-4147-A177-3AD203B41FA5}">
                      <a16:colId xmlns:a16="http://schemas.microsoft.com/office/drawing/2014/main" val="3474992820"/>
                    </a:ext>
                  </a:extLst>
                </a:gridCol>
                <a:gridCol w="1484671">
                  <a:extLst>
                    <a:ext uri="{9D8B030D-6E8A-4147-A177-3AD203B41FA5}">
                      <a16:colId xmlns:a16="http://schemas.microsoft.com/office/drawing/2014/main" val="400019928"/>
                    </a:ext>
                  </a:extLst>
                </a:gridCol>
                <a:gridCol w="1484671">
                  <a:extLst>
                    <a:ext uri="{9D8B030D-6E8A-4147-A177-3AD203B41FA5}">
                      <a16:colId xmlns:a16="http://schemas.microsoft.com/office/drawing/2014/main" val="2140513748"/>
                    </a:ext>
                  </a:extLst>
                </a:gridCol>
                <a:gridCol w="1484671">
                  <a:extLst>
                    <a:ext uri="{9D8B030D-6E8A-4147-A177-3AD203B41FA5}">
                      <a16:colId xmlns:a16="http://schemas.microsoft.com/office/drawing/2014/main" val="1485281998"/>
                    </a:ext>
                  </a:extLst>
                </a:gridCol>
                <a:gridCol w="1484671">
                  <a:extLst>
                    <a:ext uri="{9D8B030D-6E8A-4147-A177-3AD203B41FA5}">
                      <a16:colId xmlns:a16="http://schemas.microsoft.com/office/drawing/2014/main" val="136636722"/>
                    </a:ext>
                  </a:extLst>
                </a:gridCol>
                <a:gridCol w="1484671">
                  <a:extLst>
                    <a:ext uri="{9D8B030D-6E8A-4147-A177-3AD203B41FA5}">
                      <a16:colId xmlns:a16="http://schemas.microsoft.com/office/drawing/2014/main" val="1631512194"/>
                    </a:ext>
                  </a:extLst>
                </a:gridCol>
              </a:tblGrid>
              <a:tr h="547698">
                <a:tc>
                  <a:txBody>
                    <a:bodyPr/>
                    <a:lstStyle/>
                    <a:p>
                      <a:endParaRPr lang="tr-TR" b="1" dirty="0">
                        <a:solidFill>
                          <a:schemeClr val="tx1"/>
                        </a:solidFill>
                      </a:endParaRP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solidFill>
                            <a:schemeClr val="tx1"/>
                          </a:solidFill>
                        </a:rPr>
                        <a:t>ABD</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solidFill>
                            <a:schemeClr val="tx1"/>
                          </a:solidFill>
                        </a:rPr>
                        <a:t>Almanya</a:t>
                      </a:r>
                    </a:p>
                  </a:txBody>
                  <a:tcPr>
                    <a:solidFill>
                      <a:srgbClr val="00B0F0"/>
                    </a:solidFill>
                  </a:tcPr>
                </a:tc>
                <a:tc>
                  <a:txBody>
                    <a:bodyPr/>
                    <a:lstStyle/>
                    <a:p>
                      <a:r>
                        <a:rPr lang="tr-TR" b="1" dirty="0" smtClean="0">
                          <a:solidFill>
                            <a:schemeClr val="tx1"/>
                          </a:solidFill>
                        </a:rPr>
                        <a:t>Çin</a:t>
                      </a:r>
                      <a:endParaRPr lang="tr-TR" b="1" dirty="0">
                        <a:solidFill>
                          <a:schemeClr val="tx1"/>
                        </a:solidFill>
                      </a:endParaRPr>
                    </a:p>
                  </a:txBody>
                  <a:tcPr>
                    <a:solidFill>
                      <a:srgbClr val="00B0F0"/>
                    </a:solidFill>
                  </a:tcPr>
                </a:tc>
                <a:tc>
                  <a:txBody>
                    <a:bodyPr/>
                    <a:lstStyle/>
                    <a:p>
                      <a:r>
                        <a:rPr lang="tr-TR" b="1" dirty="0" smtClean="0">
                          <a:solidFill>
                            <a:schemeClr val="tx1"/>
                          </a:solidFill>
                        </a:rPr>
                        <a:t>Hindistan</a:t>
                      </a:r>
                      <a:endParaRPr lang="tr-TR" b="1" dirty="0">
                        <a:solidFill>
                          <a:schemeClr val="tx1"/>
                        </a:solidFill>
                      </a:endParaRPr>
                    </a:p>
                  </a:txBody>
                  <a:tcPr>
                    <a:solidFill>
                      <a:srgbClr val="00B0F0"/>
                    </a:solidFill>
                  </a:tcPr>
                </a:tc>
                <a:tc>
                  <a:txBody>
                    <a:bodyPr/>
                    <a:lstStyle/>
                    <a:p>
                      <a:r>
                        <a:rPr lang="tr-TR" b="1" dirty="0" smtClean="0">
                          <a:solidFill>
                            <a:schemeClr val="tx1"/>
                          </a:solidFill>
                        </a:rPr>
                        <a:t>İngiltere</a:t>
                      </a:r>
                      <a:endParaRPr lang="tr-TR" b="1" dirty="0">
                        <a:solidFill>
                          <a:schemeClr val="tx1"/>
                        </a:solidFill>
                      </a:endParaRPr>
                    </a:p>
                  </a:txBody>
                  <a:tcPr>
                    <a:solidFill>
                      <a:srgbClr val="00B0F0"/>
                    </a:solidFill>
                  </a:tcPr>
                </a:tc>
                <a:tc>
                  <a:txBody>
                    <a:bodyPr/>
                    <a:lstStyle/>
                    <a:p>
                      <a:r>
                        <a:rPr lang="tr-TR" b="1" dirty="0" smtClean="0">
                          <a:solidFill>
                            <a:schemeClr val="tx1"/>
                          </a:solidFill>
                        </a:rPr>
                        <a:t>Tayvan</a:t>
                      </a:r>
                      <a:endParaRPr lang="tr-TR" b="1" dirty="0">
                        <a:solidFill>
                          <a:schemeClr val="tx1"/>
                        </a:solidFill>
                      </a:endParaRPr>
                    </a:p>
                  </a:txBody>
                  <a:tcPr>
                    <a:solidFill>
                      <a:srgbClr val="00B0F0"/>
                    </a:solidFill>
                  </a:tcPr>
                </a:tc>
                <a:extLst>
                  <a:ext uri="{0D108BD9-81ED-4DB2-BD59-A6C34878D82A}">
                    <a16:rowId xmlns:a16="http://schemas.microsoft.com/office/drawing/2014/main" val="2798244850"/>
                  </a:ext>
                </a:extLst>
              </a:tr>
              <a:tr h="547698">
                <a:tc>
                  <a:txBody>
                    <a:bodyPr/>
                    <a:lstStyle/>
                    <a:p>
                      <a:r>
                        <a:rPr lang="tr-TR" b="1" dirty="0" smtClean="0"/>
                        <a:t>ABD</a:t>
                      </a:r>
                      <a:endParaRPr lang="tr-TR" b="1" dirty="0"/>
                    </a:p>
                  </a:txBody>
                  <a:tcPr>
                    <a:solidFill>
                      <a:srgbClr val="00B0F0"/>
                    </a:solidFill>
                  </a:tcPr>
                </a:tc>
                <a:tc>
                  <a:txBody>
                    <a:bodyPr/>
                    <a:lstStyle/>
                    <a:p>
                      <a:r>
                        <a:rPr lang="tr-TR" dirty="0" smtClean="0"/>
                        <a:t>a[0][0]=0</a:t>
                      </a:r>
                      <a:endParaRPr lang="tr-TR" dirty="0"/>
                    </a:p>
                  </a:txBody>
                  <a:tcPr/>
                </a:tc>
                <a:tc>
                  <a:txBody>
                    <a:bodyPr/>
                    <a:lstStyle/>
                    <a:p>
                      <a:r>
                        <a:rPr lang="tr-TR" dirty="0" smtClean="0"/>
                        <a:t>a[0][1]=2343</a:t>
                      </a:r>
                      <a:endParaRPr lang="tr-TR" dirty="0"/>
                    </a:p>
                  </a:txBody>
                  <a:tcPr/>
                </a:tc>
                <a:tc>
                  <a:txBody>
                    <a:bodyPr/>
                    <a:lstStyle/>
                    <a:p>
                      <a:r>
                        <a:rPr lang="tr-TR" dirty="0" smtClean="0"/>
                        <a:t>a[0][2]=4354</a:t>
                      </a:r>
                      <a:endParaRPr lang="tr-TR" dirty="0"/>
                    </a:p>
                  </a:txBody>
                  <a:tcPr/>
                </a:tc>
                <a:tc>
                  <a:txBody>
                    <a:bodyPr/>
                    <a:lstStyle/>
                    <a:p>
                      <a:r>
                        <a:rPr lang="tr-TR" dirty="0" smtClean="0"/>
                        <a:t>a[0][3]=3432</a:t>
                      </a:r>
                      <a:endParaRPr lang="tr-TR" dirty="0"/>
                    </a:p>
                  </a:txBody>
                  <a:tcPr/>
                </a:tc>
                <a:tc>
                  <a:txBody>
                    <a:bodyPr/>
                    <a:lstStyle/>
                    <a:p>
                      <a:r>
                        <a:rPr lang="tr-TR" dirty="0" smtClean="0"/>
                        <a:t>a[0][4]=1342</a:t>
                      </a:r>
                      <a:endParaRPr lang="tr-TR" dirty="0"/>
                    </a:p>
                  </a:txBody>
                  <a:tcPr/>
                </a:tc>
                <a:tc>
                  <a:txBody>
                    <a:bodyPr/>
                    <a:lstStyle/>
                    <a:p>
                      <a:r>
                        <a:rPr lang="tr-TR" dirty="0" smtClean="0"/>
                        <a:t>a[0][5]=758</a:t>
                      </a:r>
                      <a:endParaRPr lang="tr-TR" dirty="0"/>
                    </a:p>
                  </a:txBody>
                  <a:tcPr/>
                </a:tc>
                <a:extLst>
                  <a:ext uri="{0D108BD9-81ED-4DB2-BD59-A6C34878D82A}">
                    <a16:rowId xmlns:a16="http://schemas.microsoft.com/office/drawing/2014/main" val="2816058005"/>
                  </a:ext>
                </a:extLst>
              </a:tr>
              <a:tr h="547698">
                <a:tc>
                  <a:txBody>
                    <a:bodyPr/>
                    <a:lstStyle/>
                    <a:p>
                      <a:r>
                        <a:rPr lang="tr-TR" b="1" dirty="0" smtClean="0"/>
                        <a:t>Almanya</a:t>
                      </a:r>
                      <a:endParaRPr lang="tr-TR" b="1" dirty="0"/>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a[1][0]=1330</a:t>
                      </a:r>
                    </a:p>
                  </a:txBody>
                  <a:tcPr/>
                </a:tc>
                <a:tc>
                  <a:txBody>
                    <a:bodyPr/>
                    <a:lstStyle/>
                    <a:p>
                      <a:r>
                        <a:rPr lang="tr-TR" dirty="0" smtClean="0"/>
                        <a:t>a[1][1]=0</a:t>
                      </a:r>
                      <a:endParaRPr lang="tr-TR" dirty="0"/>
                    </a:p>
                  </a:txBody>
                  <a:tcPr/>
                </a:tc>
                <a:tc>
                  <a:txBody>
                    <a:bodyPr/>
                    <a:lstStyle/>
                    <a:p>
                      <a:r>
                        <a:rPr lang="tr-TR" dirty="0" smtClean="0"/>
                        <a:t>a[1][2]=1342</a:t>
                      </a:r>
                      <a:endParaRPr lang="tr-TR" dirty="0"/>
                    </a:p>
                  </a:txBody>
                  <a:tcPr/>
                </a:tc>
                <a:tc>
                  <a:txBody>
                    <a:bodyPr/>
                    <a:lstStyle/>
                    <a:p>
                      <a:r>
                        <a:rPr lang="tr-TR" dirty="0" smtClean="0"/>
                        <a:t>a[1][3]=887</a:t>
                      </a:r>
                      <a:endParaRPr lang="tr-TR" dirty="0"/>
                    </a:p>
                  </a:txBody>
                  <a:tcPr/>
                </a:tc>
                <a:tc>
                  <a:txBody>
                    <a:bodyPr/>
                    <a:lstStyle/>
                    <a:p>
                      <a:r>
                        <a:rPr lang="tr-TR" dirty="0" smtClean="0"/>
                        <a:t>a[1][4]=1676</a:t>
                      </a:r>
                      <a:endParaRPr lang="tr-TR" dirty="0"/>
                    </a:p>
                  </a:txBody>
                  <a:tcPr/>
                </a:tc>
                <a:tc>
                  <a:txBody>
                    <a:bodyPr/>
                    <a:lstStyle/>
                    <a:p>
                      <a:r>
                        <a:rPr lang="tr-TR" dirty="0" smtClean="0"/>
                        <a:t>a[1][5]=641</a:t>
                      </a:r>
                      <a:endParaRPr lang="tr-TR" dirty="0"/>
                    </a:p>
                  </a:txBody>
                  <a:tcPr/>
                </a:tc>
                <a:extLst>
                  <a:ext uri="{0D108BD9-81ED-4DB2-BD59-A6C34878D82A}">
                    <a16:rowId xmlns:a16="http://schemas.microsoft.com/office/drawing/2014/main" val="358904544"/>
                  </a:ext>
                </a:extLst>
              </a:tr>
              <a:tr h="490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t>Çin</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a[2][0]=6456</a:t>
                      </a:r>
                    </a:p>
                  </a:txBody>
                  <a:tcPr/>
                </a:tc>
                <a:tc>
                  <a:txBody>
                    <a:bodyPr/>
                    <a:lstStyle/>
                    <a:p>
                      <a:r>
                        <a:rPr lang="tr-TR" dirty="0" smtClean="0"/>
                        <a:t>a[2][1]=4404</a:t>
                      </a:r>
                      <a:endParaRPr lang="tr-TR" dirty="0"/>
                    </a:p>
                  </a:txBody>
                  <a:tcPr/>
                </a:tc>
                <a:tc>
                  <a:txBody>
                    <a:bodyPr/>
                    <a:lstStyle/>
                    <a:p>
                      <a:r>
                        <a:rPr lang="tr-TR" dirty="0" smtClean="0"/>
                        <a:t>a[2][2]=0</a:t>
                      </a:r>
                      <a:endParaRPr lang="tr-TR" dirty="0"/>
                    </a:p>
                  </a:txBody>
                  <a:tcPr/>
                </a:tc>
                <a:tc>
                  <a:txBody>
                    <a:bodyPr/>
                    <a:lstStyle/>
                    <a:p>
                      <a:r>
                        <a:rPr lang="tr-TR" dirty="0" smtClean="0"/>
                        <a:t>a[2][3]=3451</a:t>
                      </a:r>
                      <a:endParaRPr lang="tr-TR" dirty="0"/>
                    </a:p>
                  </a:txBody>
                  <a:tcPr/>
                </a:tc>
                <a:tc>
                  <a:txBody>
                    <a:bodyPr/>
                    <a:lstStyle/>
                    <a:p>
                      <a:r>
                        <a:rPr lang="tr-TR" dirty="0" smtClean="0"/>
                        <a:t>a[2][4]=4603</a:t>
                      </a:r>
                      <a:endParaRPr lang="tr-TR" dirty="0"/>
                    </a:p>
                  </a:txBody>
                  <a:tcPr/>
                </a:tc>
                <a:tc>
                  <a:txBody>
                    <a:bodyPr/>
                    <a:lstStyle/>
                    <a:p>
                      <a:r>
                        <a:rPr lang="tr-TR" dirty="0" smtClean="0"/>
                        <a:t>a[2][5]=1456</a:t>
                      </a:r>
                      <a:endParaRPr lang="tr-TR" dirty="0"/>
                    </a:p>
                  </a:txBody>
                  <a:tcPr/>
                </a:tc>
                <a:extLst>
                  <a:ext uri="{0D108BD9-81ED-4DB2-BD59-A6C34878D82A}">
                    <a16:rowId xmlns:a16="http://schemas.microsoft.com/office/drawing/2014/main" val="3380771209"/>
                  </a:ext>
                </a:extLst>
              </a:tr>
              <a:tr h="547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t>Hindistan</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a[3][0]=2456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a[3][1]=2414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a[3][2]=3404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a[3][3]=0</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a[3][4]=2413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a[3][5]=987</a:t>
                      </a:r>
                    </a:p>
                  </a:txBody>
                  <a:tcPr/>
                </a:tc>
                <a:extLst>
                  <a:ext uri="{0D108BD9-81ED-4DB2-BD59-A6C34878D82A}">
                    <a16:rowId xmlns:a16="http://schemas.microsoft.com/office/drawing/2014/main" val="2823133755"/>
                  </a:ext>
                </a:extLst>
              </a:tr>
              <a:tr h="547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t>İngiltere</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a[4][0]=343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a[4][1]=114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a[4][2]=312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a[4][3]=413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a[4][4]=0</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a[4][5]=104</a:t>
                      </a:r>
                    </a:p>
                  </a:txBody>
                  <a:tcPr/>
                </a:tc>
                <a:extLst>
                  <a:ext uri="{0D108BD9-81ED-4DB2-BD59-A6C34878D82A}">
                    <a16:rowId xmlns:a16="http://schemas.microsoft.com/office/drawing/2014/main" val="478126872"/>
                  </a:ext>
                </a:extLst>
              </a:tr>
              <a:tr h="547698">
                <a:tc>
                  <a:txBody>
                    <a:bodyPr/>
                    <a:lstStyle/>
                    <a:p>
                      <a:r>
                        <a:rPr lang="tr-TR" b="1" dirty="0" smtClean="0"/>
                        <a:t>Tayvan</a:t>
                      </a:r>
                      <a:endParaRPr lang="tr-TR" b="1" dirty="0"/>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a[5][0]=256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a[5][1]=83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a[5][2]=55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a[5][3]=114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a[5][4]=64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a[5][5]=0</a:t>
                      </a:r>
                      <a:endParaRPr lang="tr-TR" dirty="0"/>
                    </a:p>
                  </a:txBody>
                  <a:tcPr/>
                </a:tc>
                <a:extLst>
                  <a:ext uri="{0D108BD9-81ED-4DB2-BD59-A6C34878D82A}">
                    <a16:rowId xmlns:a16="http://schemas.microsoft.com/office/drawing/2014/main" val="2210970084"/>
                  </a:ext>
                </a:extLst>
              </a:tr>
            </a:tbl>
          </a:graphicData>
        </a:graphic>
      </p:graphicFrame>
      <p:sp>
        <p:nvSpPr>
          <p:cNvPr id="6" name="Rectangle 5"/>
          <p:cNvSpPr/>
          <p:nvPr/>
        </p:nvSpPr>
        <p:spPr>
          <a:xfrm>
            <a:off x="2615381" y="3628982"/>
            <a:ext cx="8917859" cy="5604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10393705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634093" y="1123497"/>
            <a:ext cx="10515600" cy="4893582"/>
          </a:xfrm>
        </p:spPr>
        <p:txBody>
          <a:bodyPr>
            <a:normAutofit/>
          </a:bodyPr>
          <a:lstStyle/>
          <a:p>
            <a:pPr marL="0" indent="0">
              <a:buNone/>
            </a:pPr>
            <a:r>
              <a:rPr lang="tr-TR" b="1" dirty="0" smtClean="0"/>
              <a:t>İki </a:t>
            </a:r>
            <a:r>
              <a:rPr lang="tr-TR" b="1" dirty="0"/>
              <a:t>Boyutlu </a:t>
            </a:r>
            <a:r>
              <a:rPr lang="tr-TR" b="1" dirty="0" smtClean="0"/>
              <a:t>Diziler</a:t>
            </a:r>
            <a:endParaRPr lang="tr-TR" b="1" dirty="0"/>
          </a:p>
          <a:p>
            <a:r>
              <a:rPr lang="tr-TR" dirty="0" smtClean="0"/>
              <a:t>Gerçek Hayata Yakın Bir Örnek: Tayvan’ın diğer 5 ülkeden yaptığı toplam ithalatı bulunuz</a:t>
            </a:r>
          </a:p>
        </p:txBody>
      </p:sp>
      <p:graphicFrame>
        <p:nvGraphicFramePr>
          <p:cNvPr id="7" name="Table 6"/>
          <p:cNvGraphicFramePr>
            <a:graphicFrameLocks noGrp="1"/>
          </p:cNvGraphicFramePr>
          <p:nvPr>
            <p:extLst>
              <p:ext uri="{D42A27DB-BD31-4B8C-83A1-F6EECF244321}">
                <p14:modId xmlns:p14="http://schemas.microsoft.com/office/powerpoint/2010/main" val="2010769078"/>
              </p:ext>
            </p:extLst>
          </p:nvPr>
        </p:nvGraphicFramePr>
        <p:xfrm>
          <a:off x="1140543" y="2529439"/>
          <a:ext cx="10392697" cy="3776692"/>
        </p:xfrm>
        <a:graphic>
          <a:graphicData uri="http://schemas.openxmlformats.org/drawingml/2006/table">
            <a:tbl>
              <a:tblPr firstRow="1" bandRow="1">
                <a:tableStyleId>{5C22544A-7EE6-4342-B048-85BDC9FD1C3A}</a:tableStyleId>
              </a:tblPr>
              <a:tblGrid>
                <a:gridCol w="1484671">
                  <a:extLst>
                    <a:ext uri="{9D8B030D-6E8A-4147-A177-3AD203B41FA5}">
                      <a16:colId xmlns:a16="http://schemas.microsoft.com/office/drawing/2014/main" val="1340369042"/>
                    </a:ext>
                  </a:extLst>
                </a:gridCol>
                <a:gridCol w="1484671">
                  <a:extLst>
                    <a:ext uri="{9D8B030D-6E8A-4147-A177-3AD203B41FA5}">
                      <a16:colId xmlns:a16="http://schemas.microsoft.com/office/drawing/2014/main" val="3474992820"/>
                    </a:ext>
                  </a:extLst>
                </a:gridCol>
                <a:gridCol w="1484671">
                  <a:extLst>
                    <a:ext uri="{9D8B030D-6E8A-4147-A177-3AD203B41FA5}">
                      <a16:colId xmlns:a16="http://schemas.microsoft.com/office/drawing/2014/main" val="400019928"/>
                    </a:ext>
                  </a:extLst>
                </a:gridCol>
                <a:gridCol w="1484671">
                  <a:extLst>
                    <a:ext uri="{9D8B030D-6E8A-4147-A177-3AD203B41FA5}">
                      <a16:colId xmlns:a16="http://schemas.microsoft.com/office/drawing/2014/main" val="2140513748"/>
                    </a:ext>
                  </a:extLst>
                </a:gridCol>
                <a:gridCol w="1484671">
                  <a:extLst>
                    <a:ext uri="{9D8B030D-6E8A-4147-A177-3AD203B41FA5}">
                      <a16:colId xmlns:a16="http://schemas.microsoft.com/office/drawing/2014/main" val="1485281998"/>
                    </a:ext>
                  </a:extLst>
                </a:gridCol>
                <a:gridCol w="1484671">
                  <a:extLst>
                    <a:ext uri="{9D8B030D-6E8A-4147-A177-3AD203B41FA5}">
                      <a16:colId xmlns:a16="http://schemas.microsoft.com/office/drawing/2014/main" val="136636722"/>
                    </a:ext>
                  </a:extLst>
                </a:gridCol>
                <a:gridCol w="1484671">
                  <a:extLst>
                    <a:ext uri="{9D8B030D-6E8A-4147-A177-3AD203B41FA5}">
                      <a16:colId xmlns:a16="http://schemas.microsoft.com/office/drawing/2014/main" val="1631512194"/>
                    </a:ext>
                  </a:extLst>
                </a:gridCol>
              </a:tblGrid>
              <a:tr h="547698">
                <a:tc>
                  <a:txBody>
                    <a:bodyPr/>
                    <a:lstStyle/>
                    <a:p>
                      <a:endParaRPr lang="tr-TR" b="1" dirty="0">
                        <a:solidFill>
                          <a:schemeClr val="tx1"/>
                        </a:solidFill>
                      </a:endParaRP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solidFill>
                            <a:schemeClr val="tx1"/>
                          </a:solidFill>
                        </a:rPr>
                        <a:t>ABD</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solidFill>
                            <a:schemeClr val="tx1"/>
                          </a:solidFill>
                        </a:rPr>
                        <a:t>Almanya</a:t>
                      </a:r>
                    </a:p>
                  </a:txBody>
                  <a:tcPr>
                    <a:solidFill>
                      <a:srgbClr val="00B0F0"/>
                    </a:solidFill>
                  </a:tcPr>
                </a:tc>
                <a:tc>
                  <a:txBody>
                    <a:bodyPr/>
                    <a:lstStyle/>
                    <a:p>
                      <a:r>
                        <a:rPr lang="tr-TR" b="1" dirty="0" smtClean="0">
                          <a:solidFill>
                            <a:schemeClr val="tx1"/>
                          </a:solidFill>
                        </a:rPr>
                        <a:t>Çin</a:t>
                      </a:r>
                      <a:endParaRPr lang="tr-TR" b="1" dirty="0">
                        <a:solidFill>
                          <a:schemeClr val="tx1"/>
                        </a:solidFill>
                      </a:endParaRPr>
                    </a:p>
                  </a:txBody>
                  <a:tcPr>
                    <a:solidFill>
                      <a:srgbClr val="00B0F0"/>
                    </a:solidFill>
                  </a:tcPr>
                </a:tc>
                <a:tc>
                  <a:txBody>
                    <a:bodyPr/>
                    <a:lstStyle/>
                    <a:p>
                      <a:r>
                        <a:rPr lang="tr-TR" b="1" dirty="0" smtClean="0">
                          <a:solidFill>
                            <a:schemeClr val="tx1"/>
                          </a:solidFill>
                        </a:rPr>
                        <a:t>Hindistan</a:t>
                      </a:r>
                      <a:endParaRPr lang="tr-TR" b="1" dirty="0">
                        <a:solidFill>
                          <a:schemeClr val="tx1"/>
                        </a:solidFill>
                      </a:endParaRPr>
                    </a:p>
                  </a:txBody>
                  <a:tcPr>
                    <a:solidFill>
                      <a:srgbClr val="00B0F0"/>
                    </a:solidFill>
                  </a:tcPr>
                </a:tc>
                <a:tc>
                  <a:txBody>
                    <a:bodyPr/>
                    <a:lstStyle/>
                    <a:p>
                      <a:r>
                        <a:rPr lang="tr-TR" b="1" dirty="0" smtClean="0">
                          <a:solidFill>
                            <a:schemeClr val="tx1"/>
                          </a:solidFill>
                        </a:rPr>
                        <a:t>İngiltere</a:t>
                      </a:r>
                      <a:endParaRPr lang="tr-TR" b="1" dirty="0">
                        <a:solidFill>
                          <a:schemeClr val="tx1"/>
                        </a:solidFill>
                      </a:endParaRPr>
                    </a:p>
                  </a:txBody>
                  <a:tcPr>
                    <a:solidFill>
                      <a:srgbClr val="00B0F0"/>
                    </a:solidFill>
                  </a:tcPr>
                </a:tc>
                <a:tc>
                  <a:txBody>
                    <a:bodyPr/>
                    <a:lstStyle/>
                    <a:p>
                      <a:r>
                        <a:rPr lang="tr-TR" b="1" dirty="0" smtClean="0">
                          <a:solidFill>
                            <a:schemeClr val="tx1"/>
                          </a:solidFill>
                        </a:rPr>
                        <a:t>Tayvan</a:t>
                      </a:r>
                      <a:endParaRPr lang="tr-TR" b="1" dirty="0">
                        <a:solidFill>
                          <a:schemeClr val="tx1"/>
                        </a:solidFill>
                      </a:endParaRPr>
                    </a:p>
                  </a:txBody>
                  <a:tcPr>
                    <a:solidFill>
                      <a:srgbClr val="00B0F0"/>
                    </a:solidFill>
                  </a:tcPr>
                </a:tc>
                <a:extLst>
                  <a:ext uri="{0D108BD9-81ED-4DB2-BD59-A6C34878D82A}">
                    <a16:rowId xmlns:a16="http://schemas.microsoft.com/office/drawing/2014/main" val="2798244850"/>
                  </a:ext>
                </a:extLst>
              </a:tr>
              <a:tr h="547698">
                <a:tc>
                  <a:txBody>
                    <a:bodyPr/>
                    <a:lstStyle/>
                    <a:p>
                      <a:r>
                        <a:rPr lang="tr-TR" b="1" dirty="0" smtClean="0"/>
                        <a:t>ABD</a:t>
                      </a:r>
                      <a:endParaRPr lang="tr-TR" b="1" dirty="0"/>
                    </a:p>
                  </a:txBody>
                  <a:tcPr>
                    <a:solidFill>
                      <a:srgbClr val="00B0F0"/>
                    </a:solidFill>
                  </a:tcPr>
                </a:tc>
                <a:tc>
                  <a:txBody>
                    <a:bodyPr/>
                    <a:lstStyle/>
                    <a:p>
                      <a:r>
                        <a:rPr lang="tr-TR" dirty="0" smtClean="0"/>
                        <a:t>a[0][0]=0</a:t>
                      </a:r>
                      <a:endParaRPr lang="tr-TR" dirty="0"/>
                    </a:p>
                  </a:txBody>
                  <a:tcPr/>
                </a:tc>
                <a:tc>
                  <a:txBody>
                    <a:bodyPr/>
                    <a:lstStyle/>
                    <a:p>
                      <a:r>
                        <a:rPr lang="tr-TR" dirty="0" smtClean="0"/>
                        <a:t>a[0][1]=2343</a:t>
                      </a:r>
                      <a:endParaRPr lang="tr-TR" dirty="0"/>
                    </a:p>
                  </a:txBody>
                  <a:tcPr/>
                </a:tc>
                <a:tc>
                  <a:txBody>
                    <a:bodyPr/>
                    <a:lstStyle/>
                    <a:p>
                      <a:r>
                        <a:rPr lang="tr-TR" dirty="0" smtClean="0"/>
                        <a:t>a[0][2]=4354</a:t>
                      </a:r>
                      <a:endParaRPr lang="tr-TR" dirty="0"/>
                    </a:p>
                  </a:txBody>
                  <a:tcPr/>
                </a:tc>
                <a:tc>
                  <a:txBody>
                    <a:bodyPr/>
                    <a:lstStyle/>
                    <a:p>
                      <a:r>
                        <a:rPr lang="tr-TR" dirty="0" smtClean="0"/>
                        <a:t>a[0][3]=3432</a:t>
                      </a:r>
                      <a:endParaRPr lang="tr-TR" dirty="0"/>
                    </a:p>
                  </a:txBody>
                  <a:tcPr/>
                </a:tc>
                <a:tc>
                  <a:txBody>
                    <a:bodyPr/>
                    <a:lstStyle/>
                    <a:p>
                      <a:r>
                        <a:rPr lang="tr-TR" dirty="0" smtClean="0"/>
                        <a:t>a[0][4]=1342</a:t>
                      </a:r>
                      <a:endParaRPr lang="tr-TR" dirty="0"/>
                    </a:p>
                  </a:txBody>
                  <a:tcPr/>
                </a:tc>
                <a:tc>
                  <a:txBody>
                    <a:bodyPr/>
                    <a:lstStyle/>
                    <a:p>
                      <a:r>
                        <a:rPr lang="tr-TR" dirty="0" smtClean="0"/>
                        <a:t>a[0][5]=758</a:t>
                      </a:r>
                      <a:endParaRPr lang="tr-TR" dirty="0"/>
                    </a:p>
                  </a:txBody>
                  <a:tcPr/>
                </a:tc>
                <a:extLst>
                  <a:ext uri="{0D108BD9-81ED-4DB2-BD59-A6C34878D82A}">
                    <a16:rowId xmlns:a16="http://schemas.microsoft.com/office/drawing/2014/main" val="2816058005"/>
                  </a:ext>
                </a:extLst>
              </a:tr>
              <a:tr h="547698">
                <a:tc>
                  <a:txBody>
                    <a:bodyPr/>
                    <a:lstStyle/>
                    <a:p>
                      <a:r>
                        <a:rPr lang="tr-TR" b="1" dirty="0" smtClean="0"/>
                        <a:t>Almanya</a:t>
                      </a:r>
                      <a:endParaRPr lang="tr-TR" b="1" dirty="0"/>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a[1][0]=1330</a:t>
                      </a:r>
                    </a:p>
                  </a:txBody>
                  <a:tcPr/>
                </a:tc>
                <a:tc>
                  <a:txBody>
                    <a:bodyPr/>
                    <a:lstStyle/>
                    <a:p>
                      <a:r>
                        <a:rPr lang="tr-TR" dirty="0" smtClean="0"/>
                        <a:t>a[1][1]=0</a:t>
                      </a:r>
                      <a:endParaRPr lang="tr-TR" dirty="0"/>
                    </a:p>
                  </a:txBody>
                  <a:tcPr/>
                </a:tc>
                <a:tc>
                  <a:txBody>
                    <a:bodyPr/>
                    <a:lstStyle/>
                    <a:p>
                      <a:r>
                        <a:rPr lang="tr-TR" dirty="0" smtClean="0"/>
                        <a:t>a[1][2]=1342</a:t>
                      </a:r>
                      <a:endParaRPr lang="tr-TR" dirty="0"/>
                    </a:p>
                  </a:txBody>
                  <a:tcPr/>
                </a:tc>
                <a:tc>
                  <a:txBody>
                    <a:bodyPr/>
                    <a:lstStyle/>
                    <a:p>
                      <a:r>
                        <a:rPr lang="tr-TR" dirty="0" smtClean="0"/>
                        <a:t>a[1][3]=887</a:t>
                      </a:r>
                      <a:endParaRPr lang="tr-TR" dirty="0"/>
                    </a:p>
                  </a:txBody>
                  <a:tcPr/>
                </a:tc>
                <a:tc>
                  <a:txBody>
                    <a:bodyPr/>
                    <a:lstStyle/>
                    <a:p>
                      <a:r>
                        <a:rPr lang="tr-TR" dirty="0" smtClean="0"/>
                        <a:t>a[1][4]=1676</a:t>
                      </a:r>
                      <a:endParaRPr lang="tr-TR" dirty="0"/>
                    </a:p>
                  </a:txBody>
                  <a:tcPr/>
                </a:tc>
                <a:tc>
                  <a:txBody>
                    <a:bodyPr/>
                    <a:lstStyle/>
                    <a:p>
                      <a:r>
                        <a:rPr lang="tr-TR" dirty="0" smtClean="0"/>
                        <a:t>a[1][5]=641</a:t>
                      </a:r>
                      <a:endParaRPr lang="tr-TR" dirty="0"/>
                    </a:p>
                  </a:txBody>
                  <a:tcPr/>
                </a:tc>
                <a:extLst>
                  <a:ext uri="{0D108BD9-81ED-4DB2-BD59-A6C34878D82A}">
                    <a16:rowId xmlns:a16="http://schemas.microsoft.com/office/drawing/2014/main" val="358904544"/>
                  </a:ext>
                </a:extLst>
              </a:tr>
              <a:tr h="490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t>Çin</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a[2][0]=6456</a:t>
                      </a:r>
                    </a:p>
                  </a:txBody>
                  <a:tcPr/>
                </a:tc>
                <a:tc>
                  <a:txBody>
                    <a:bodyPr/>
                    <a:lstStyle/>
                    <a:p>
                      <a:r>
                        <a:rPr lang="tr-TR" dirty="0" smtClean="0"/>
                        <a:t>a[2][1]=4404</a:t>
                      </a:r>
                      <a:endParaRPr lang="tr-TR" dirty="0"/>
                    </a:p>
                  </a:txBody>
                  <a:tcPr/>
                </a:tc>
                <a:tc>
                  <a:txBody>
                    <a:bodyPr/>
                    <a:lstStyle/>
                    <a:p>
                      <a:r>
                        <a:rPr lang="tr-TR" dirty="0" smtClean="0"/>
                        <a:t>a[2][2]=0</a:t>
                      </a:r>
                      <a:endParaRPr lang="tr-TR" dirty="0"/>
                    </a:p>
                  </a:txBody>
                  <a:tcPr/>
                </a:tc>
                <a:tc>
                  <a:txBody>
                    <a:bodyPr/>
                    <a:lstStyle/>
                    <a:p>
                      <a:r>
                        <a:rPr lang="tr-TR" dirty="0" smtClean="0"/>
                        <a:t>a[2][3]=3451</a:t>
                      </a:r>
                      <a:endParaRPr lang="tr-TR" dirty="0"/>
                    </a:p>
                  </a:txBody>
                  <a:tcPr/>
                </a:tc>
                <a:tc>
                  <a:txBody>
                    <a:bodyPr/>
                    <a:lstStyle/>
                    <a:p>
                      <a:r>
                        <a:rPr lang="tr-TR" dirty="0" smtClean="0"/>
                        <a:t>a[2][4]=4603</a:t>
                      </a:r>
                      <a:endParaRPr lang="tr-TR" dirty="0"/>
                    </a:p>
                  </a:txBody>
                  <a:tcPr/>
                </a:tc>
                <a:tc>
                  <a:txBody>
                    <a:bodyPr/>
                    <a:lstStyle/>
                    <a:p>
                      <a:r>
                        <a:rPr lang="tr-TR" dirty="0" smtClean="0"/>
                        <a:t>a[2][5]=1456</a:t>
                      </a:r>
                      <a:endParaRPr lang="tr-TR" dirty="0"/>
                    </a:p>
                  </a:txBody>
                  <a:tcPr/>
                </a:tc>
                <a:extLst>
                  <a:ext uri="{0D108BD9-81ED-4DB2-BD59-A6C34878D82A}">
                    <a16:rowId xmlns:a16="http://schemas.microsoft.com/office/drawing/2014/main" val="3380771209"/>
                  </a:ext>
                </a:extLst>
              </a:tr>
              <a:tr h="547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t>Hindistan</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a[3][0]=2456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a[3][1]=2414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a[3][2]=3404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a[3][3]=0</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a[3][4]=2413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a[3][5]=987</a:t>
                      </a:r>
                    </a:p>
                  </a:txBody>
                  <a:tcPr/>
                </a:tc>
                <a:extLst>
                  <a:ext uri="{0D108BD9-81ED-4DB2-BD59-A6C34878D82A}">
                    <a16:rowId xmlns:a16="http://schemas.microsoft.com/office/drawing/2014/main" val="2823133755"/>
                  </a:ext>
                </a:extLst>
              </a:tr>
              <a:tr h="547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t>İngiltere</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a[4][0]=343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a[4][1]=114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a[4][2]=312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a[4][3]=413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a[4][4]=0</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a[4][5]=104</a:t>
                      </a:r>
                    </a:p>
                  </a:txBody>
                  <a:tcPr/>
                </a:tc>
                <a:extLst>
                  <a:ext uri="{0D108BD9-81ED-4DB2-BD59-A6C34878D82A}">
                    <a16:rowId xmlns:a16="http://schemas.microsoft.com/office/drawing/2014/main" val="478126872"/>
                  </a:ext>
                </a:extLst>
              </a:tr>
              <a:tr h="547698">
                <a:tc>
                  <a:txBody>
                    <a:bodyPr/>
                    <a:lstStyle/>
                    <a:p>
                      <a:r>
                        <a:rPr lang="tr-TR" b="1" dirty="0" smtClean="0"/>
                        <a:t>Tayvan</a:t>
                      </a:r>
                      <a:endParaRPr lang="tr-TR" b="1" dirty="0"/>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a[5][0]=256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a[5][1]=83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a[5][2]=55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a[5][3]=114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a[5][4]=64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a[5][5]=0</a:t>
                      </a:r>
                      <a:endParaRPr lang="tr-TR" dirty="0"/>
                    </a:p>
                  </a:txBody>
                  <a:tcPr/>
                </a:tc>
                <a:extLst>
                  <a:ext uri="{0D108BD9-81ED-4DB2-BD59-A6C34878D82A}">
                    <a16:rowId xmlns:a16="http://schemas.microsoft.com/office/drawing/2014/main" val="2210970084"/>
                  </a:ext>
                </a:extLst>
              </a:tr>
            </a:tbl>
          </a:graphicData>
        </a:graphic>
      </p:graphicFrame>
      <p:sp>
        <p:nvSpPr>
          <p:cNvPr id="8" name="Rectangle 7"/>
          <p:cNvSpPr/>
          <p:nvPr/>
        </p:nvSpPr>
        <p:spPr>
          <a:xfrm>
            <a:off x="10068232" y="3070211"/>
            <a:ext cx="1465008" cy="32359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9243414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634093" y="1376589"/>
            <a:ext cx="10515600" cy="4893582"/>
          </a:xfrm>
        </p:spPr>
        <p:txBody>
          <a:bodyPr>
            <a:normAutofit/>
          </a:bodyPr>
          <a:lstStyle/>
          <a:p>
            <a:pPr marL="0" indent="0">
              <a:buNone/>
            </a:pPr>
            <a:r>
              <a:rPr lang="tr-TR" b="1" dirty="0" smtClean="0"/>
              <a:t>Çok Boyutlu Diziler:</a:t>
            </a:r>
            <a:endParaRPr lang="tr-TR" b="1" dirty="0"/>
          </a:p>
          <a:p>
            <a:r>
              <a:rPr lang="tr-TR" dirty="0"/>
              <a:t>T</a:t>
            </a:r>
            <a:r>
              <a:rPr lang="tr-TR" dirty="0" smtClean="0"/>
              <a:t>ek </a:t>
            </a:r>
            <a:r>
              <a:rPr lang="tr-TR" dirty="0"/>
              <a:t>boyutlu </a:t>
            </a:r>
            <a:r>
              <a:rPr lang="tr-TR" dirty="0" smtClean="0"/>
              <a:t>dizilerin </a:t>
            </a:r>
            <a:r>
              <a:rPr lang="tr-TR" dirty="0"/>
              <a:t>yanı sıra, </a:t>
            </a:r>
            <a:r>
              <a:rPr lang="tr-TR" dirty="0" smtClean="0"/>
              <a:t>programlamada çok </a:t>
            </a:r>
            <a:r>
              <a:rPr lang="tr-TR" dirty="0"/>
              <a:t>boyutlu </a:t>
            </a:r>
            <a:r>
              <a:rPr lang="tr-TR" dirty="0" smtClean="0"/>
              <a:t>diziler </a:t>
            </a:r>
            <a:r>
              <a:rPr lang="tr-TR" dirty="0"/>
              <a:t>de </a:t>
            </a:r>
            <a:r>
              <a:rPr lang="tr-TR" dirty="0" smtClean="0"/>
              <a:t>oluşturulabilmektedir</a:t>
            </a:r>
          </a:p>
          <a:p>
            <a:pPr marL="0" indent="0">
              <a:buNone/>
            </a:pPr>
            <a:r>
              <a:rPr lang="tr-TR" b="1" dirty="0" smtClean="0"/>
              <a:t>	Üç </a:t>
            </a:r>
            <a:r>
              <a:rPr lang="tr-TR" b="1" dirty="0"/>
              <a:t>Boyutlu </a:t>
            </a:r>
            <a:r>
              <a:rPr lang="tr-TR" b="1" dirty="0" smtClean="0"/>
              <a:t>Diziler</a:t>
            </a:r>
            <a:endParaRPr lang="tr-TR" b="1" dirty="0"/>
          </a:p>
          <a:p>
            <a:pPr lvl="2"/>
            <a:r>
              <a:rPr lang="tr-TR" sz="2400" dirty="0" smtClean="0"/>
              <a:t>İki </a:t>
            </a:r>
            <a:r>
              <a:rPr lang="tr-TR" sz="2400" dirty="0"/>
              <a:t>boyutlu </a:t>
            </a:r>
            <a:r>
              <a:rPr lang="tr-TR" sz="2400" dirty="0" smtClean="0"/>
              <a:t>dizlerin </a:t>
            </a:r>
            <a:r>
              <a:rPr lang="tr-TR" sz="2400" dirty="0"/>
              <a:t>katmanlar </a:t>
            </a:r>
            <a:r>
              <a:rPr lang="tr-TR" sz="2400" dirty="0" smtClean="0"/>
              <a:t>halinde bir </a:t>
            </a:r>
            <a:r>
              <a:rPr lang="tr-TR" sz="2400" dirty="0"/>
              <a:t>araya </a:t>
            </a:r>
            <a:r>
              <a:rPr lang="tr-TR" sz="2400" dirty="0" smtClean="0"/>
              <a:t>gelmesiyle oluşur</a:t>
            </a:r>
          </a:p>
          <a:p>
            <a:pPr lvl="2"/>
            <a:r>
              <a:rPr lang="tr-TR" sz="2400" dirty="0" smtClean="0"/>
              <a:t>Üç</a:t>
            </a:r>
            <a:r>
              <a:rPr lang="tr-TR" sz="2400" dirty="0"/>
              <a:t> </a:t>
            </a:r>
            <a:r>
              <a:rPr lang="tr-TR" sz="2400" dirty="0" smtClean="0"/>
              <a:t>boyutlu bir diziyi, </a:t>
            </a:r>
            <a:r>
              <a:rPr lang="tr-TR" sz="2400" i="1" dirty="0" smtClean="0"/>
              <a:t>“iki </a:t>
            </a:r>
            <a:r>
              <a:rPr lang="tr-TR" sz="2400" i="1" dirty="0"/>
              <a:t>boyutlu </a:t>
            </a:r>
            <a:r>
              <a:rPr lang="tr-TR" sz="2400" i="1" dirty="0" smtClean="0"/>
              <a:t>dizilerin dizisi” </a:t>
            </a:r>
            <a:r>
              <a:rPr lang="tr-TR" sz="2400" dirty="0"/>
              <a:t>olarak da tanımlamak </a:t>
            </a:r>
            <a:r>
              <a:rPr lang="tr-TR" sz="2400" dirty="0" smtClean="0"/>
              <a:t>mümkündür </a:t>
            </a:r>
          </a:p>
          <a:p>
            <a:pPr lvl="2"/>
            <a:r>
              <a:rPr lang="tr-TR" sz="2400" dirty="0" smtClean="0"/>
              <a:t>Boyut uzunlukları </a:t>
            </a:r>
            <a:r>
              <a:rPr lang="tr-TR" sz="2400" dirty="0"/>
              <a:t>sırasıyla </a:t>
            </a:r>
            <a:r>
              <a:rPr lang="tr-TR" sz="2400" dirty="0" smtClean="0"/>
              <a:t>x, </a:t>
            </a:r>
            <a:r>
              <a:rPr lang="tr-TR" sz="2400" dirty="0"/>
              <a:t>y</a:t>
            </a:r>
            <a:r>
              <a:rPr lang="tr-TR" sz="2400" dirty="0" smtClean="0"/>
              <a:t>, </a:t>
            </a:r>
            <a:r>
              <a:rPr lang="tr-TR" sz="2400" dirty="0"/>
              <a:t>z</a:t>
            </a:r>
            <a:r>
              <a:rPr lang="tr-TR" sz="2400" dirty="0" smtClean="0"/>
              <a:t> </a:t>
            </a:r>
            <a:r>
              <a:rPr lang="tr-TR" sz="2400" dirty="0"/>
              <a:t>olan üç boyutlu </a:t>
            </a:r>
            <a:r>
              <a:rPr lang="tr-TR" sz="2400" dirty="0" smtClean="0"/>
              <a:t>bir dizinin sahip olacağı </a:t>
            </a:r>
            <a:r>
              <a:rPr lang="tr-TR" sz="2400" dirty="0"/>
              <a:t>toplam eleman </a:t>
            </a:r>
            <a:r>
              <a:rPr lang="tr-TR" sz="2400" dirty="0" smtClean="0"/>
              <a:t>sayısı </a:t>
            </a:r>
            <a:r>
              <a:rPr lang="tr-TR" sz="2400" dirty="0" err="1"/>
              <a:t>x</a:t>
            </a:r>
            <a:r>
              <a:rPr lang="tr-TR" sz="2400" dirty="0" err="1" smtClean="0">
                <a:sym typeface="Symbol" panose="05050102010706020507" pitchFamily="18" charset="2"/>
              </a:rPr>
              <a:t></a:t>
            </a:r>
            <a:r>
              <a:rPr lang="tr-TR" sz="2400" dirty="0" err="1">
                <a:sym typeface="Symbol" panose="05050102010706020507" pitchFamily="18" charset="2"/>
              </a:rPr>
              <a:t>y</a:t>
            </a:r>
            <a:r>
              <a:rPr lang="tr-TR" sz="2400" dirty="0" err="1" smtClean="0">
                <a:sym typeface="Symbol" panose="05050102010706020507" pitchFamily="18" charset="2"/>
              </a:rPr>
              <a:t>z</a:t>
            </a:r>
            <a:r>
              <a:rPr lang="tr-TR" sz="2400" dirty="0" smtClean="0"/>
              <a:t> </a:t>
            </a:r>
            <a:r>
              <a:rPr lang="tr-TR" sz="2400" dirty="0"/>
              <a:t>kadar </a:t>
            </a:r>
            <a:r>
              <a:rPr lang="tr-TR" sz="2400" dirty="0" smtClean="0"/>
              <a:t>olur</a:t>
            </a:r>
          </a:p>
        </p:txBody>
      </p:sp>
    </p:spTree>
    <p:extLst>
      <p:ext uri="{BB962C8B-B14F-4D97-AF65-F5344CB8AC3E}">
        <p14:creationId xmlns:p14="http://schemas.microsoft.com/office/powerpoint/2010/main" val="3909377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94" y="2400014"/>
            <a:ext cx="4250600" cy="2037205"/>
          </a:xfrm>
          <a:prstGeom prst="rect">
            <a:avLst/>
          </a:prstGeom>
        </p:spPr>
      </p:pic>
      <p:sp>
        <p:nvSpPr>
          <p:cNvPr id="7" name="Başlık 1">
            <a:extLst>
              <a:ext uri="{FF2B5EF4-FFF2-40B4-BE49-F238E27FC236}">
                <a16:creationId xmlns:a16="http://schemas.microsoft.com/office/drawing/2014/main" id="{05B75A5C-BDA0-4D6E-960D-897202791CA3}"/>
              </a:ext>
            </a:extLst>
          </p:cNvPr>
          <p:cNvSpPr txBox="1">
            <a:spLocks/>
          </p:cNvSpPr>
          <p:nvPr/>
        </p:nvSpPr>
        <p:spPr>
          <a:xfrm>
            <a:off x="5939614" y="989853"/>
            <a:ext cx="5257332" cy="670101"/>
          </a:xfrm>
          <a:prstGeom prst="rect">
            <a:avLst/>
          </a:prstGeom>
        </p:spPr>
        <p:txBody>
          <a:bodyPr vert="horz" lIns="90575" tIns="45287" rIns="90575" bIns="45287" rtlCol="0" anchor="b">
            <a:noAutofit/>
          </a:bodyPr>
          <a:lstStyle>
            <a:defPPr>
              <a:defRPr lang="tr-TR"/>
            </a:defPPr>
            <a:lvl1pPr algn="just">
              <a:lnSpc>
                <a:spcPct val="90000"/>
              </a:lnSpc>
              <a:spcBef>
                <a:spcPct val="0"/>
              </a:spcBef>
              <a:buNone/>
              <a:defRPr sz="8000" b="1">
                <a:solidFill>
                  <a:schemeClr val="tx1">
                    <a:lumMod val="65000"/>
                    <a:lumOff val="35000"/>
                  </a:schemeClr>
                </a:solidFill>
                <a:ea typeface="+mj-ea"/>
                <a:cs typeface="+mj-cs"/>
              </a:defRPr>
            </a:lvl1pPr>
          </a:lstStyle>
          <a:p>
            <a:r>
              <a:rPr lang="tr-TR" sz="4000" dirty="0"/>
              <a:t>Hedef Kitle</a:t>
            </a:r>
            <a:endParaRPr lang="en-US" sz="4000" dirty="0"/>
          </a:p>
        </p:txBody>
      </p:sp>
      <p:sp>
        <p:nvSpPr>
          <p:cNvPr id="31" name="TextBox 30"/>
          <p:cNvSpPr txBox="1"/>
          <p:nvPr/>
        </p:nvSpPr>
        <p:spPr>
          <a:xfrm>
            <a:off x="4064924" y="2026533"/>
            <a:ext cx="8597883" cy="3539430"/>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Genel Bilgisayar / Bilişim Teknolojilerine Aşina</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Onluk ve İkilik Sayı Sistemlerine ve Temel Matematik Konularına Hakim</a:t>
            </a:r>
          </a:p>
          <a:p>
            <a:pPr marL="285750" indent="-285750">
              <a:buFont typeface="Arial" panose="020B0604020202020204" pitchFamily="34" charset="0"/>
              <a:buChar char="•"/>
            </a:pPr>
            <a:endParaRPr lang="tr-TR" sz="2800" dirty="0" smtClean="0"/>
          </a:p>
          <a:p>
            <a:pPr marL="285750" indent="-285750">
              <a:buFont typeface="Arial" panose="020B0604020202020204" pitchFamily="34" charset="0"/>
              <a:buChar char="•"/>
            </a:pPr>
            <a:r>
              <a:rPr lang="tr-TR" sz="2800" dirty="0" smtClean="0"/>
              <a:t>Lise ve Üzeri Yaş / Eğitim Düzeyindeki Herkes</a:t>
            </a:r>
            <a:endParaRPr lang="tr-TR" sz="2800" dirty="0"/>
          </a:p>
          <a:p>
            <a:pPr marL="285750" indent="-285750">
              <a:buFont typeface="Arial" panose="020B0604020202020204" pitchFamily="34" charset="0"/>
              <a:buChar char="•"/>
            </a:pPr>
            <a:endParaRPr lang="tr-TR" sz="2800" dirty="0" smtClean="0"/>
          </a:p>
          <a:p>
            <a:endParaRPr lang="tr-TR" sz="2800" dirty="0"/>
          </a:p>
        </p:txBody>
      </p:sp>
    </p:spTree>
    <p:extLst>
      <p:ext uri="{BB962C8B-B14F-4D97-AF65-F5344CB8AC3E}">
        <p14:creationId xmlns:p14="http://schemas.microsoft.com/office/powerpoint/2010/main" val="36054821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42479" y="1074510"/>
            <a:ext cx="4419688" cy="4893582"/>
          </a:xfrm>
        </p:spPr>
        <p:txBody>
          <a:bodyPr>
            <a:normAutofit/>
          </a:bodyPr>
          <a:lstStyle/>
          <a:p>
            <a:pPr marL="0" indent="0">
              <a:buNone/>
            </a:pPr>
            <a:r>
              <a:rPr lang="tr-TR" b="1" dirty="0" smtClean="0"/>
              <a:t>Üç </a:t>
            </a:r>
            <a:r>
              <a:rPr lang="tr-TR" b="1" dirty="0"/>
              <a:t>Boyutlu </a:t>
            </a:r>
            <a:r>
              <a:rPr lang="tr-TR" b="1" dirty="0" smtClean="0"/>
              <a:t>Diziler</a:t>
            </a:r>
            <a:endParaRPr lang="tr-TR" b="1" dirty="0"/>
          </a:p>
          <a:p>
            <a:r>
              <a:rPr lang="tr-TR" dirty="0" smtClean="0"/>
              <a:t>Örnek: Boyut uzunlukları </a:t>
            </a:r>
            <a:r>
              <a:rPr lang="tr-TR" dirty="0"/>
              <a:t>sırasıyla </a:t>
            </a:r>
            <a:r>
              <a:rPr lang="tr-TR" dirty="0" smtClean="0"/>
              <a:t>x=5, y=4, z=3 </a:t>
            </a:r>
            <a:r>
              <a:rPr lang="tr-TR" dirty="0"/>
              <a:t>olan </a:t>
            </a:r>
            <a:r>
              <a:rPr lang="tr-TR" dirty="0" smtClean="0"/>
              <a:t>(yani 5</a:t>
            </a:r>
            <a:r>
              <a:rPr lang="tr-TR" dirty="0" smtClean="0">
                <a:sym typeface="Symbol" panose="05050102010706020507" pitchFamily="18" charset="2"/>
              </a:rPr>
              <a:t>43’lük</a:t>
            </a:r>
            <a:r>
              <a:rPr lang="tr-TR" dirty="0" smtClean="0"/>
              <a:t>) üç </a:t>
            </a:r>
            <a:r>
              <a:rPr lang="tr-TR" dirty="0"/>
              <a:t>boyutlu </a:t>
            </a:r>
            <a:r>
              <a:rPr lang="tr-TR" dirty="0" smtClean="0"/>
              <a:t>bir dizi</a:t>
            </a:r>
          </a:p>
        </p:txBody>
      </p:sp>
      <p:graphicFrame>
        <p:nvGraphicFramePr>
          <p:cNvPr id="7" name="Table 6"/>
          <p:cNvGraphicFramePr>
            <a:graphicFrameLocks noGrp="1"/>
          </p:cNvGraphicFramePr>
          <p:nvPr>
            <p:extLst>
              <p:ext uri="{D42A27DB-BD31-4B8C-83A1-F6EECF244321}">
                <p14:modId xmlns:p14="http://schemas.microsoft.com/office/powerpoint/2010/main" val="2249144527"/>
              </p:ext>
            </p:extLst>
          </p:nvPr>
        </p:nvGraphicFramePr>
        <p:xfrm>
          <a:off x="75378" y="5019084"/>
          <a:ext cx="4653936" cy="1483360"/>
        </p:xfrm>
        <a:graphic>
          <a:graphicData uri="http://schemas.openxmlformats.org/drawingml/2006/table">
            <a:tbl>
              <a:tblPr firstRow="1" bandRow="1">
                <a:tableStyleId>{5C22544A-7EE6-4342-B048-85BDC9FD1C3A}</a:tableStyleId>
              </a:tblPr>
              <a:tblGrid>
                <a:gridCol w="1551312">
                  <a:extLst>
                    <a:ext uri="{9D8B030D-6E8A-4147-A177-3AD203B41FA5}">
                      <a16:colId xmlns:a16="http://schemas.microsoft.com/office/drawing/2014/main" val="2786098091"/>
                    </a:ext>
                  </a:extLst>
                </a:gridCol>
                <a:gridCol w="1551312">
                  <a:extLst>
                    <a:ext uri="{9D8B030D-6E8A-4147-A177-3AD203B41FA5}">
                      <a16:colId xmlns:a16="http://schemas.microsoft.com/office/drawing/2014/main" val="57342075"/>
                    </a:ext>
                  </a:extLst>
                </a:gridCol>
                <a:gridCol w="1551312">
                  <a:extLst>
                    <a:ext uri="{9D8B030D-6E8A-4147-A177-3AD203B41FA5}">
                      <a16:colId xmlns:a16="http://schemas.microsoft.com/office/drawing/2014/main" val="2513704521"/>
                    </a:ext>
                  </a:extLst>
                </a:gridCol>
              </a:tblGrid>
              <a:tr h="370840">
                <a:tc>
                  <a:txBody>
                    <a:bodyPr/>
                    <a:lstStyle/>
                    <a:p>
                      <a:r>
                        <a:rPr lang="tr-TR" b="0" dirty="0" smtClean="0">
                          <a:solidFill>
                            <a:schemeClr val="tx1"/>
                          </a:solidFill>
                          <a:latin typeface="Courier New" panose="02070309020205020404" pitchFamily="49" charset="0"/>
                          <a:cs typeface="Courier New" panose="02070309020205020404" pitchFamily="49" charset="0"/>
                        </a:rPr>
                        <a:t>a[0][0][0]</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0" dirty="0" smtClean="0">
                          <a:solidFill>
                            <a:schemeClr val="tx1"/>
                          </a:solidFill>
                          <a:latin typeface="Courier New" panose="02070309020205020404" pitchFamily="49" charset="0"/>
                          <a:cs typeface="Courier New" panose="02070309020205020404" pitchFamily="49" charset="0"/>
                        </a:rPr>
                        <a:t>a[0][0][1]</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0" dirty="0" smtClean="0">
                          <a:solidFill>
                            <a:schemeClr val="tx1"/>
                          </a:solidFill>
                          <a:latin typeface="Courier New" panose="02070309020205020404" pitchFamily="49" charset="0"/>
                          <a:cs typeface="Courier New" panose="02070309020205020404" pitchFamily="49" charset="0"/>
                        </a:rPr>
                        <a:t>a[0][0][2]</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115245"/>
                  </a:ext>
                </a:extLst>
              </a:tr>
              <a:tr h="370840">
                <a:tc>
                  <a:txBody>
                    <a:bodyPr/>
                    <a:lstStyle/>
                    <a:p>
                      <a:r>
                        <a:rPr lang="tr-TR" b="0" dirty="0" smtClean="0">
                          <a:solidFill>
                            <a:schemeClr val="tx1"/>
                          </a:solidFill>
                          <a:latin typeface="Courier New" panose="02070309020205020404" pitchFamily="49" charset="0"/>
                          <a:cs typeface="Courier New" panose="02070309020205020404" pitchFamily="49" charset="0"/>
                        </a:rPr>
                        <a:t>a[0][1][0]</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0" dirty="0" smtClean="0">
                          <a:solidFill>
                            <a:schemeClr val="tx1"/>
                          </a:solidFill>
                          <a:latin typeface="Courier New" panose="02070309020205020404" pitchFamily="49" charset="0"/>
                          <a:cs typeface="Courier New" panose="02070309020205020404" pitchFamily="49" charset="0"/>
                        </a:rPr>
                        <a:t>a[0][1][1]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0" dirty="0" smtClean="0">
                          <a:solidFill>
                            <a:schemeClr val="tx1"/>
                          </a:solidFill>
                          <a:latin typeface="Courier New" panose="02070309020205020404" pitchFamily="49" charset="0"/>
                          <a:cs typeface="Courier New" panose="02070309020205020404" pitchFamily="49" charset="0"/>
                        </a:rPr>
                        <a:t>a[0][1][2]</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3425019"/>
                  </a:ext>
                </a:extLst>
              </a:tr>
              <a:tr h="370840">
                <a:tc>
                  <a:txBody>
                    <a:bodyPr/>
                    <a:lstStyle/>
                    <a:p>
                      <a:r>
                        <a:rPr lang="tr-TR" b="0" dirty="0" smtClean="0">
                          <a:solidFill>
                            <a:schemeClr val="tx1"/>
                          </a:solidFill>
                          <a:latin typeface="Courier New" panose="02070309020205020404" pitchFamily="49" charset="0"/>
                          <a:cs typeface="Courier New" panose="02070309020205020404" pitchFamily="49" charset="0"/>
                        </a:rPr>
                        <a:t>a[0][2][0]</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0" dirty="0" smtClean="0">
                          <a:solidFill>
                            <a:schemeClr val="tx1"/>
                          </a:solidFill>
                          <a:latin typeface="Courier New" panose="02070309020205020404" pitchFamily="49" charset="0"/>
                          <a:cs typeface="Courier New" panose="02070309020205020404" pitchFamily="49" charset="0"/>
                        </a:rPr>
                        <a:t>a[0][2][1]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0" dirty="0" smtClean="0">
                          <a:solidFill>
                            <a:schemeClr val="tx1"/>
                          </a:solidFill>
                          <a:latin typeface="Courier New" panose="02070309020205020404" pitchFamily="49" charset="0"/>
                          <a:cs typeface="Courier New" panose="02070309020205020404" pitchFamily="49" charset="0"/>
                        </a:rPr>
                        <a:t>a[0][2][2]</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2673269"/>
                  </a:ext>
                </a:extLst>
              </a:tr>
              <a:tr h="370840">
                <a:tc>
                  <a:txBody>
                    <a:bodyPr/>
                    <a:lstStyle/>
                    <a:p>
                      <a:r>
                        <a:rPr lang="tr-TR" b="0" dirty="0" smtClean="0">
                          <a:solidFill>
                            <a:schemeClr val="tx1"/>
                          </a:solidFill>
                          <a:latin typeface="Courier New" panose="02070309020205020404" pitchFamily="49" charset="0"/>
                          <a:cs typeface="Courier New" panose="02070309020205020404" pitchFamily="49" charset="0"/>
                        </a:rPr>
                        <a:t>a[0][3][0]</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0" dirty="0" smtClean="0">
                          <a:solidFill>
                            <a:schemeClr val="tx1"/>
                          </a:solidFill>
                          <a:latin typeface="Courier New" panose="02070309020205020404" pitchFamily="49" charset="0"/>
                          <a:cs typeface="Courier New" panose="02070309020205020404" pitchFamily="49" charset="0"/>
                        </a:rPr>
                        <a:t>a[0][3][1]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0" dirty="0" smtClean="0">
                          <a:solidFill>
                            <a:schemeClr val="tx1"/>
                          </a:solidFill>
                          <a:latin typeface="Courier New" panose="02070309020205020404" pitchFamily="49" charset="0"/>
                          <a:cs typeface="Courier New" panose="02070309020205020404" pitchFamily="49" charset="0"/>
                        </a:rPr>
                        <a:t>a[0][3][2]</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611517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66179349"/>
              </p:ext>
            </p:extLst>
          </p:nvPr>
        </p:nvGraphicFramePr>
        <p:xfrm>
          <a:off x="3265947" y="3421995"/>
          <a:ext cx="4653936" cy="1483360"/>
        </p:xfrm>
        <a:graphic>
          <a:graphicData uri="http://schemas.openxmlformats.org/drawingml/2006/table">
            <a:tbl>
              <a:tblPr firstRow="1" bandRow="1">
                <a:tableStyleId>{5C22544A-7EE6-4342-B048-85BDC9FD1C3A}</a:tableStyleId>
              </a:tblPr>
              <a:tblGrid>
                <a:gridCol w="1551312">
                  <a:extLst>
                    <a:ext uri="{9D8B030D-6E8A-4147-A177-3AD203B41FA5}">
                      <a16:colId xmlns:a16="http://schemas.microsoft.com/office/drawing/2014/main" val="2786098091"/>
                    </a:ext>
                  </a:extLst>
                </a:gridCol>
                <a:gridCol w="1551312">
                  <a:extLst>
                    <a:ext uri="{9D8B030D-6E8A-4147-A177-3AD203B41FA5}">
                      <a16:colId xmlns:a16="http://schemas.microsoft.com/office/drawing/2014/main" val="57342075"/>
                    </a:ext>
                  </a:extLst>
                </a:gridCol>
                <a:gridCol w="1551312">
                  <a:extLst>
                    <a:ext uri="{9D8B030D-6E8A-4147-A177-3AD203B41FA5}">
                      <a16:colId xmlns:a16="http://schemas.microsoft.com/office/drawing/2014/main" val="2513704521"/>
                    </a:ext>
                  </a:extLst>
                </a:gridCol>
              </a:tblGrid>
              <a:tr h="370840">
                <a:tc>
                  <a:txBody>
                    <a:bodyPr/>
                    <a:lstStyle/>
                    <a:p>
                      <a:r>
                        <a:rPr lang="tr-TR" b="0" dirty="0" smtClean="0">
                          <a:solidFill>
                            <a:schemeClr val="tx1"/>
                          </a:solidFill>
                          <a:latin typeface="Courier New" panose="02070309020205020404" pitchFamily="49" charset="0"/>
                          <a:cs typeface="Courier New" panose="02070309020205020404" pitchFamily="49" charset="0"/>
                        </a:rPr>
                        <a:t>a[1][0][0]</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0" dirty="0" smtClean="0">
                          <a:solidFill>
                            <a:schemeClr val="tx1"/>
                          </a:solidFill>
                          <a:latin typeface="Courier New" panose="02070309020205020404" pitchFamily="49" charset="0"/>
                          <a:cs typeface="Courier New" panose="02070309020205020404" pitchFamily="49" charset="0"/>
                        </a:rPr>
                        <a:t>a[1][0][1]</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0" dirty="0" smtClean="0">
                          <a:solidFill>
                            <a:schemeClr val="tx1"/>
                          </a:solidFill>
                          <a:latin typeface="Courier New" panose="02070309020205020404" pitchFamily="49" charset="0"/>
                          <a:cs typeface="Courier New" panose="02070309020205020404" pitchFamily="49" charset="0"/>
                        </a:rPr>
                        <a:t>a[1][0][2]</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115245"/>
                  </a:ext>
                </a:extLst>
              </a:tr>
              <a:tr h="370840">
                <a:tc>
                  <a:txBody>
                    <a:bodyPr/>
                    <a:lstStyle/>
                    <a:p>
                      <a:r>
                        <a:rPr lang="tr-TR" b="0" dirty="0" smtClean="0">
                          <a:solidFill>
                            <a:schemeClr val="tx1"/>
                          </a:solidFill>
                          <a:latin typeface="Courier New" panose="02070309020205020404" pitchFamily="49" charset="0"/>
                          <a:cs typeface="Courier New" panose="02070309020205020404" pitchFamily="49" charset="0"/>
                        </a:rPr>
                        <a:t>a[1][1][0]</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0" dirty="0" smtClean="0">
                          <a:solidFill>
                            <a:schemeClr val="tx1"/>
                          </a:solidFill>
                          <a:latin typeface="Courier New" panose="02070309020205020404" pitchFamily="49" charset="0"/>
                          <a:cs typeface="Courier New" panose="02070309020205020404" pitchFamily="49" charset="0"/>
                        </a:rPr>
                        <a:t>a[1][1][1]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0" dirty="0" smtClean="0">
                          <a:solidFill>
                            <a:schemeClr val="tx1"/>
                          </a:solidFill>
                          <a:latin typeface="Courier New" panose="02070309020205020404" pitchFamily="49" charset="0"/>
                          <a:cs typeface="Courier New" panose="02070309020205020404" pitchFamily="49" charset="0"/>
                        </a:rPr>
                        <a:t>a[1][1][2]</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3425019"/>
                  </a:ext>
                </a:extLst>
              </a:tr>
              <a:tr h="370840">
                <a:tc>
                  <a:txBody>
                    <a:bodyPr/>
                    <a:lstStyle/>
                    <a:p>
                      <a:r>
                        <a:rPr lang="tr-TR" b="0" dirty="0" smtClean="0">
                          <a:solidFill>
                            <a:schemeClr val="tx1"/>
                          </a:solidFill>
                          <a:latin typeface="Courier New" panose="02070309020205020404" pitchFamily="49" charset="0"/>
                          <a:cs typeface="Courier New" panose="02070309020205020404" pitchFamily="49" charset="0"/>
                        </a:rPr>
                        <a:t>a[1][2][0]</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0" dirty="0" smtClean="0">
                          <a:solidFill>
                            <a:schemeClr val="tx1"/>
                          </a:solidFill>
                          <a:latin typeface="Courier New" panose="02070309020205020404" pitchFamily="49" charset="0"/>
                          <a:cs typeface="Courier New" panose="02070309020205020404" pitchFamily="49" charset="0"/>
                        </a:rPr>
                        <a:t>a[1][2][1]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0" dirty="0" smtClean="0">
                          <a:solidFill>
                            <a:schemeClr val="tx1"/>
                          </a:solidFill>
                          <a:latin typeface="Courier New" panose="02070309020205020404" pitchFamily="49" charset="0"/>
                          <a:cs typeface="Courier New" panose="02070309020205020404" pitchFamily="49" charset="0"/>
                        </a:rPr>
                        <a:t>a[1][2][2]</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2673269"/>
                  </a:ext>
                </a:extLst>
              </a:tr>
              <a:tr h="370840">
                <a:tc>
                  <a:txBody>
                    <a:bodyPr/>
                    <a:lstStyle/>
                    <a:p>
                      <a:r>
                        <a:rPr lang="tr-TR" b="0" dirty="0" smtClean="0">
                          <a:solidFill>
                            <a:schemeClr val="tx1"/>
                          </a:solidFill>
                          <a:latin typeface="Courier New" panose="02070309020205020404" pitchFamily="49" charset="0"/>
                          <a:cs typeface="Courier New" panose="02070309020205020404" pitchFamily="49" charset="0"/>
                        </a:rPr>
                        <a:t>a[1][3][0]</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0" dirty="0" smtClean="0">
                          <a:solidFill>
                            <a:schemeClr val="tx1"/>
                          </a:solidFill>
                          <a:latin typeface="Courier New" panose="02070309020205020404" pitchFamily="49" charset="0"/>
                          <a:cs typeface="Courier New" panose="02070309020205020404" pitchFamily="49" charset="0"/>
                        </a:rPr>
                        <a:t>a[1][3][1]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0" dirty="0" smtClean="0">
                          <a:solidFill>
                            <a:schemeClr val="tx1"/>
                          </a:solidFill>
                          <a:latin typeface="Courier New" panose="02070309020205020404" pitchFamily="49" charset="0"/>
                          <a:cs typeface="Courier New" panose="02070309020205020404" pitchFamily="49" charset="0"/>
                        </a:rPr>
                        <a:t>a[1][3][2]</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611517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6666080"/>
              </p:ext>
            </p:extLst>
          </p:nvPr>
        </p:nvGraphicFramePr>
        <p:xfrm>
          <a:off x="7498739" y="1283479"/>
          <a:ext cx="4653936" cy="1483360"/>
        </p:xfrm>
        <a:graphic>
          <a:graphicData uri="http://schemas.openxmlformats.org/drawingml/2006/table">
            <a:tbl>
              <a:tblPr firstRow="1" bandRow="1">
                <a:tableStyleId>{5C22544A-7EE6-4342-B048-85BDC9FD1C3A}</a:tableStyleId>
              </a:tblPr>
              <a:tblGrid>
                <a:gridCol w="1551312">
                  <a:extLst>
                    <a:ext uri="{9D8B030D-6E8A-4147-A177-3AD203B41FA5}">
                      <a16:colId xmlns:a16="http://schemas.microsoft.com/office/drawing/2014/main" val="2786098091"/>
                    </a:ext>
                  </a:extLst>
                </a:gridCol>
                <a:gridCol w="1551312">
                  <a:extLst>
                    <a:ext uri="{9D8B030D-6E8A-4147-A177-3AD203B41FA5}">
                      <a16:colId xmlns:a16="http://schemas.microsoft.com/office/drawing/2014/main" val="57342075"/>
                    </a:ext>
                  </a:extLst>
                </a:gridCol>
                <a:gridCol w="1551312">
                  <a:extLst>
                    <a:ext uri="{9D8B030D-6E8A-4147-A177-3AD203B41FA5}">
                      <a16:colId xmlns:a16="http://schemas.microsoft.com/office/drawing/2014/main" val="2513704521"/>
                    </a:ext>
                  </a:extLst>
                </a:gridCol>
              </a:tblGrid>
              <a:tr h="370840">
                <a:tc>
                  <a:txBody>
                    <a:bodyPr/>
                    <a:lstStyle/>
                    <a:p>
                      <a:r>
                        <a:rPr lang="tr-TR" b="0" dirty="0" smtClean="0">
                          <a:solidFill>
                            <a:schemeClr val="tx1"/>
                          </a:solidFill>
                          <a:latin typeface="Courier New" panose="02070309020205020404" pitchFamily="49" charset="0"/>
                          <a:cs typeface="Courier New" panose="02070309020205020404" pitchFamily="49" charset="0"/>
                        </a:rPr>
                        <a:t>a[4][0][0]</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0" dirty="0" smtClean="0">
                          <a:solidFill>
                            <a:schemeClr val="tx1"/>
                          </a:solidFill>
                          <a:latin typeface="Courier New" panose="02070309020205020404" pitchFamily="49" charset="0"/>
                          <a:cs typeface="Courier New" panose="02070309020205020404" pitchFamily="49" charset="0"/>
                        </a:rPr>
                        <a:t>a[4][0][1]</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0" dirty="0" smtClean="0">
                          <a:solidFill>
                            <a:schemeClr val="tx1"/>
                          </a:solidFill>
                          <a:latin typeface="Courier New" panose="02070309020205020404" pitchFamily="49" charset="0"/>
                          <a:cs typeface="Courier New" panose="02070309020205020404" pitchFamily="49" charset="0"/>
                        </a:rPr>
                        <a:t>a[4][0][2]</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115245"/>
                  </a:ext>
                </a:extLst>
              </a:tr>
              <a:tr h="370840">
                <a:tc>
                  <a:txBody>
                    <a:bodyPr/>
                    <a:lstStyle/>
                    <a:p>
                      <a:r>
                        <a:rPr lang="tr-TR" b="0" dirty="0" smtClean="0">
                          <a:solidFill>
                            <a:schemeClr val="tx1"/>
                          </a:solidFill>
                          <a:latin typeface="Courier New" panose="02070309020205020404" pitchFamily="49" charset="0"/>
                          <a:cs typeface="Courier New" panose="02070309020205020404" pitchFamily="49" charset="0"/>
                        </a:rPr>
                        <a:t>a[4][1][0]</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0" dirty="0" smtClean="0">
                          <a:solidFill>
                            <a:schemeClr val="tx1"/>
                          </a:solidFill>
                          <a:latin typeface="Courier New" panose="02070309020205020404" pitchFamily="49" charset="0"/>
                          <a:cs typeface="Courier New" panose="02070309020205020404" pitchFamily="49" charset="0"/>
                        </a:rPr>
                        <a:t>a[4][1][1]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0" dirty="0" smtClean="0">
                          <a:solidFill>
                            <a:schemeClr val="tx1"/>
                          </a:solidFill>
                          <a:latin typeface="Courier New" panose="02070309020205020404" pitchFamily="49" charset="0"/>
                          <a:cs typeface="Courier New" panose="02070309020205020404" pitchFamily="49" charset="0"/>
                        </a:rPr>
                        <a:t>a[4][1][2]</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3425019"/>
                  </a:ext>
                </a:extLst>
              </a:tr>
              <a:tr h="370840">
                <a:tc>
                  <a:txBody>
                    <a:bodyPr/>
                    <a:lstStyle/>
                    <a:p>
                      <a:r>
                        <a:rPr lang="tr-TR" b="0" dirty="0" smtClean="0">
                          <a:solidFill>
                            <a:schemeClr val="tx1"/>
                          </a:solidFill>
                          <a:latin typeface="Courier New" panose="02070309020205020404" pitchFamily="49" charset="0"/>
                          <a:cs typeface="Courier New" panose="02070309020205020404" pitchFamily="49" charset="0"/>
                        </a:rPr>
                        <a:t>a[4][2][0]</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0" dirty="0" smtClean="0">
                          <a:solidFill>
                            <a:schemeClr val="tx1"/>
                          </a:solidFill>
                          <a:latin typeface="Courier New" panose="02070309020205020404" pitchFamily="49" charset="0"/>
                          <a:cs typeface="Courier New" panose="02070309020205020404" pitchFamily="49" charset="0"/>
                        </a:rPr>
                        <a:t>a[4][2][1]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0" dirty="0" smtClean="0">
                          <a:solidFill>
                            <a:schemeClr val="tx1"/>
                          </a:solidFill>
                          <a:latin typeface="Courier New" panose="02070309020205020404" pitchFamily="49" charset="0"/>
                          <a:cs typeface="Courier New" panose="02070309020205020404" pitchFamily="49" charset="0"/>
                        </a:rPr>
                        <a:t>a[4][2][2]</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2673269"/>
                  </a:ext>
                </a:extLst>
              </a:tr>
              <a:tr h="370840">
                <a:tc>
                  <a:txBody>
                    <a:bodyPr/>
                    <a:lstStyle/>
                    <a:p>
                      <a:r>
                        <a:rPr lang="tr-TR" b="0" dirty="0" smtClean="0">
                          <a:solidFill>
                            <a:schemeClr val="tx1"/>
                          </a:solidFill>
                          <a:latin typeface="Courier New" panose="02070309020205020404" pitchFamily="49" charset="0"/>
                          <a:cs typeface="Courier New" panose="02070309020205020404" pitchFamily="49" charset="0"/>
                        </a:rPr>
                        <a:t>a[4][3][0]</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0" dirty="0" smtClean="0">
                          <a:solidFill>
                            <a:schemeClr val="tx1"/>
                          </a:solidFill>
                          <a:latin typeface="Courier New" panose="02070309020205020404" pitchFamily="49" charset="0"/>
                          <a:cs typeface="Courier New" panose="02070309020205020404" pitchFamily="49" charset="0"/>
                        </a:rPr>
                        <a:t>a[4][3][1]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0" dirty="0" smtClean="0">
                          <a:solidFill>
                            <a:schemeClr val="tx1"/>
                          </a:solidFill>
                          <a:latin typeface="Courier New" panose="02070309020205020404" pitchFamily="49" charset="0"/>
                          <a:cs typeface="Courier New" panose="02070309020205020404" pitchFamily="49" charset="0"/>
                        </a:rPr>
                        <a:t>a[4][3][2]</a:t>
                      </a:r>
                      <a:endParaRPr lang="tr-TR"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6115178"/>
                  </a:ext>
                </a:extLst>
              </a:tr>
            </a:tbl>
          </a:graphicData>
        </a:graphic>
      </p:graphicFrame>
      <p:cxnSp>
        <p:nvCxnSpPr>
          <p:cNvPr id="11" name="Straight Connector 10"/>
          <p:cNvCxnSpPr/>
          <p:nvPr/>
        </p:nvCxnSpPr>
        <p:spPr>
          <a:xfrm flipV="1">
            <a:off x="39325" y="1283479"/>
            <a:ext cx="7459414" cy="3735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704744" y="2763236"/>
            <a:ext cx="7459414" cy="3735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604375" y="2467860"/>
            <a:ext cx="1569072" cy="80101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8175930" y="3120795"/>
            <a:ext cx="1569072" cy="80101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12497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a:spLocks noGrp="1"/>
          </p:cNvSpPr>
          <p:nvPr>
            <p:ph idx="1"/>
          </p:nvPr>
        </p:nvSpPr>
        <p:spPr>
          <a:xfrm>
            <a:off x="0" y="858290"/>
            <a:ext cx="3102165" cy="4893582"/>
          </a:xfrm>
        </p:spPr>
        <p:txBody>
          <a:bodyPr>
            <a:normAutofit/>
          </a:bodyPr>
          <a:lstStyle/>
          <a:p>
            <a:pPr marL="0" indent="0">
              <a:buNone/>
            </a:pPr>
            <a:r>
              <a:rPr lang="tr-TR" b="1" dirty="0" smtClean="0"/>
              <a:t>Üç </a:t>
            </a:r>
            <a:r>
              <a:rPr lang="tr-TR" b="1" dirty="0"/>
              <a:t>Boyutlu </a:t>
            </a:r>
            <a:r>
              <a:rPr lang="tr-TR" b="1" dirty="0" smtClean="0"/>
              <a:t>Diziler</a:t>
            </a:r>
            <a:endParaRPr lang="tr-TR" b="1" dirty="0"/>
          </a:p>
          <a:p>
            <a:r>
              <a:rPr lang="tr-TR" dirty="0" smtClean="0"/>
              <a:t>Gerçek Hayat Örneği: </a:t>
            </a:r>
            <a:r>
              <a:rPr lang="tr-TR" dirty="0"/>
              <a:t>Ülkeler arası ticaret verilerini </a:t>
            </a:r>
            <a:r>
              <a:rPr lang="tr-TR" dirty="0" smtClean="0"/>
              <a:t>yıllar bazında temsil </a:t>
            </a:r>
            <a:r>
              <a:rPr lang="tr-TR" dirty="0"/>
              <a:t>eden </a:t>
            </a:r>
            <a:r>
              <a:rPr lang="tr-TR" dirty="0" smtClean="0"/>
              <a:t>üç boyutlu </a:t>
            </a:r>
            <a:r>
              <a:rPr lang="tr-TR" dirty="0"/>
              <a:t>bir dizi:</a:t>
            </a:r>
            <a:endParaRPr lang="tr-TR" dirty="0" smtClean="0"/>
          </a:p>
        </p:txBody>
      </p:sp>
      <p:graphicFrame>
        <p:nvGraphicFramePr>
          <p:cNvPr id="17" name="Table 16"/>
          <p:cNvGraphicFramePr>
            <a:graphicFrameLocks noGrp="1"/>
          </p:cNvGraphicFramePr>
          <p:nvPr>
            <p:extLst>
              <p:ext uri="{D42A27DB-BD31-4B8C-83A1-F6EECF244321}">
                <p14:modId xmlns:p14="http://schemas.microsoft.com/office/powerpoint/2010/main" val="3790397560"/>
              </p:ext>
            </p:extLst>
          </p:nvPr>
        </p:nvGraphicFramePr>
        <p:xfrm>
          <a:off x="68828" y="4685072"/>
          <a:ext cx="9773260" cy="2133600"/>
        </p:xfrm>
        <a:graphic>
          <a:graphicData uri="http://schemas.openxmlformats.org/drawingml/2006/table">
            <a:tbl>
              <a:tblPr firstRow="1" bandRow="1">
                <a:tableStyleId>{5C22544A-7EE6-4342-B048-85BDC9FD1C3A}</a:tableStyleId>
              </a:tblPr>
              <a:tblGrid>
                <a:gridCol w="1396180">
                  <a:extLst>
                    <a:ext uri="{9D8B030D-6E8A-4147-A177-3AD203B41FA5}">
                      <a16:colId xmlns:a16="http://schemas.microsoft.com/office/drawing/2014/main" val="1340369042"/>
                    </a:ext>
                  </a:extLst>
                </a:gridCol>
                <a:gridCol w="1396180">
                  <a:extLst>
                    <a:ext uri="{9D8B030D-6E8A-4147-A177-3AD203B41FA5}">
                      <a16:colId xmlns:a16="http://schemas.microsoft.com/office/drawing/2014/main" val="3474992820"/>
                    </a:ext>
                  </a:extLst>
                </a:gridCol>
                <a:gridCol w="1396180">
                  <a:extLst>
                    <a:ext uri="{9D8B030D-6E8A-4147-A177-3AD203B41FA5}">
                      <a16:colId xmlns:a16="http://schemas.microsoft.com/office/drawing/2014/main" val="400019928"/>
                    </a:ext>
                  </a:extLst>
                </a:gridCol>
                <a:gridCol w="1396180">
                  <a:extLst>
                    <a:ext uri="{9D8B030D-6E8A-4147-A177-3AD203B41FA5}">
                      <a16:colId xmlns:a16="http://schemas.microsoft.com/office/drawing/2014/main" val="2140513748"/>
                    </a:ext>
                  </a:extLst>
                </a:gridCol>
                <a:gridCol w="1396180">
                  <a:extLst>
                    <a:ext uri="{9D8B030D-6E8A-4147-A177-3AD203B41FA5}">
                      <a16:colId xmlns:a16="http://schemas.microsoft.com/office/drawing/2014/main" val="1485281998"/>
                    </a:ext>
                  </a:extLst>
                </a:gridCol>
                <a:gridCol w="1396180">
                  <a:extLst>
                    <a:ext uri="{9D8B030D-6E8A-4147-A177-3AD203B41FA5}">
                      <a16:colId xmlns:a16="http://schemas.microsoft.com/office/drawing/2014/main" val="136636722"/>
                    </a:ext>
                  </a:extLst>
                </a:gridCol>
                <a:gridCol w="1396180">
                  <a:extLst>
                    <a:ext uri="{9D8B030D-6E8A-4147-A177-3AD203B41FA5}">
                      <a16:colId xmlns:a16="http://schemas.microsoft.com/office/drawing/2014/main" val="1631512194"/>
                    </a:ext>
                  </a:extLst>
                </a:gridCol>
              </a:tblGrid>
              <a:tr h="270473">
                <a:tc>
                  <a:txBody>
                    <a:bodyPr/>
                    <a:lstStyle/>
                    <a:p>
                      <a:r>
                        <a:rPr lang="tr-TR" sz="1400" b="1" dirty="0" smtClean="0">
                          <a:solidFill>
                            <a:schemeClr val="tx1"/>
                          </a:solidFill>
                        </a:rPr>
                        <a:t>2014 Yılı</a:t>
                      </a:r>
                      <a:endParaRPr lang="tr-TR" sz="1400" b="1" dirty="0">
                        <a:solidFill>
                          <a:schemeClr val="tx1"/>
                        </a:solidFill>
                      </a:endParaRP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1" dirty="0" smtClean="0">
                          <a:solidFill>
                            <a:schemeClr val="tx1"/>
                          </a:solidFill>
                        </a:rPr>
                        <a:t>ABD</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1" dirty="0" smtClean="0">
                          <a:solidFill>
                            <a:schemeClr val="tx1"/>
                          </a:solidFill>
                        </a:rPr>
                        <a:t>Almanya</a:t>
                      </a:r>
                    </a:p>
                  </a:txBody>
                  <a:tcPr>
                    <a:solidFill>
                      <a:srgbClr val="00B0F0"/>
                    </a:solidFill>
                  </a:tcPr>
                </a:tc>
                <a:tc>
                  <a:txBody>
                    <a:bodyPr/>
                    <a:lstStyle/>
                    <a:p>
                      <a:r>
                        <a:rPr lang="tr-TR" sz="1400" b="1" dirty="0" smtClean="0">
                          <a:solidFill>
                            <a:schemeClr val="tx1"/>
                          </a:solidFill>
                        </a:rPr>
                        <a:t>Çin</a:t>
                      </a:r>
                      <a:endParaRPr lang="tr-TR" sz="1400" b="1" dirty="0">
                        <a:solidFill>
                          <a:schemeClr val="tx1"/>
                        </a:solidFill>
                      </a:endParaRPr>
                    </a:p>
                  </a:txBody>
                  <a:tcPr>
                    <a:solidFill>
                      <a:srgbClr val="00B0F0"/>
                    </a:solidFill>
                  </a:tcPr>
                </a:tc>
                <a:tc>
                  <a:txBody>
                    <a:bodyPr/>
                    <a:lstStyle/>
                    <a:p>
                      <a:r>
                        <a:rPr lang="tr-TR" sz="1400" b="1" dirty="0" smtClean="0">
                          <a:solidFill>
                            <a:schemeClr val="tx1"/>
                          </a:solidFill>
                        </a:rPr>
                        <a:t>Hindistan</a:t>
                      </a:r>
                      <a:endParaRPr lang="tr-TR" sz="1400" b="1" dirty="0">
                        <a:solidFill>
                          <a:schemeClr val="tx1"/>
                        </a:solidFill>
                      </a:endParaRPr>
                    </a:p>
                  </a:txBody>
                  <a:tcPr>
                    <a:solidFill>
                      <a:srgbClr val="00B0F0"/>
                    </a:solidFill>
                  </a:tcPr>
                </a:tc>
                <a:tc>
                  <a:txBody>
                    <a:bodyPr/>
                    <a:lstStyle/>
                    <a:p>
                      <a:r>
                        <a:rPr lang="tr-TR" sz="1400" b="1" dirty="0" smtClean="0">
                          <a:solidFill>
                            <a:schemeClr val="tx1"/>
                          </a:solidFill>
                        </a:rPr>
                        <a:t>İngiltere</a:t>
                      </a:r>
                      <a:endParaRPr lang="tr-TR" sz="1400" b="1" dirty="0">
                        <a:solidFill>
                          <a:schemeClr val="tx1"/>
                        </a:solidFill>
                      </a:endParaRPr>
                    </a:p>
                  </a:txBody>
                  <a:tcPr>
                    <a:solidFill>
                      <a:srgbClr val="00B0F0"/>
                    </a:solidFill>
                  </a:tcPr>
                </a:tc>
                <a:tc>
                  <a:txBody>
                    <a:bodyPr/>
                    <a:lstStyle/>
                    <a:p>
                      <a:r>
                        <a:rPr lang="tr-TR" sz="1400" b="1" dirty="0" smtClean="0">
                          <a:solidFill>
                            <a:schemeClr val="tx1"/>
                          </a:solidFill>
                        </a:rPr>
                        <a:t>Tayvan</a:t>
                      </a:r>
                      <a:endParaRPr lang="tr-TR" sz="1400" b="1" dirty="0">
                        <a:solidFill>
                          <a:schemeClr val="tx1"/>
                        </a:solidFill>
                      </a:endParaRPr>
                    </a:p>
                  </a:txBody>
                  <a:tcPr>
                    <a:solidFill>
                      <a:srgbClr val="00B0F0"/>
                    </a:solidFill>
                  </a:tcPr>
                </a:tc>
                <a:extLst>
                  <a:ext uri="{0D108BD9-81ED-4DB2-BD59-A6C34878D82A}">
                    <a16:rowId xmlns:a16="http://schemas.microsoft.com/office/drawing/2014/main" val="2798244850"/>
                  </a:ext>
                </a:extLst>
              </a:tr>
              <a:tr h="285940">
                <a:tc>
                  <a:txBody>
                    <a:bodyPr/>
                    <a:lstStyle/>
                    <a:p>
                      <a:r>
                        <a:rPr lang="tr-TR" sz="1400" b="1" dirty="0" smtClean="0"/>
                        <a:t>ABD</a:t>
                      </a:r>
                      <a:endParaRPr lang="tr-TR" sz="1400" b="1" dirty="0"/>
                    </a:p>
                  </a:txBody>
                  <a:tcPr>
                    <a:solidFill>
                      <a:srgbClr val="00B0F0"/>
                    </a:solidFill>
                  </a:tcPr>
                </a:tc>
                <a:tc>
                  <a:txBody>
                    <a:bodyPr/>
                    <a:lstStyle/>
                    <a:p>
                      <a:r>
                        <a:rPr lang="tr-TR" sz="1400" dirty="0" smtClean="0"/>
                        <a:t>a[0][0][0]=0</a:t>
                      </a:r>
                      <a:endParaRPr lang="tr-TR" sz="1400" dirty="0"/>
                    </a:p>
                  </a:txBody>
                  <a:tcPr/>
                </a:tc>
                <a:tc>
                  <a:txBody>
                    <a:bodyPr/>
                    <a:lstStyle/>
                    <a:p>
                      <a:r>
                        <a:rPr lang="tr-TR" sz="1400" dirty="0" smtClean="0"/>
                        <a:t>a[0][0][1]=2343</a:t>
                      </a:r>
                      <a:endParaRPr lang="tr-TR" sz="1400" dirty="0"/>
                    </a:p>
                  </a:txBody>
                  <a:tcPr/>
                </a:tc>
                <a:tc>
                  <a:txBody>
                    <a:bodyPr/>
                    <a:lstStyle/>
                    <a:p>
                      <a:r>
                        <a:rPr lang="tr-TR" sz="1400" dirty="0" smtClean="0"/>
                        <a:t>a[0][0][2]=4354</a:t>
                      </a:r>
                      <a:endParaRPr lang="tr-TR" sz="1400" dirty="0"/>
                    </a:p>
                  </a:txBody>
                  <a:tcPr/>
                </a:tc>
                <a:tc>
                  <a:txBody>
                    <a:bodyPr/>
                    <a:lstStyle/>
                    <a:p>
                      <a:r>
                        <a:rPr lang="tr-TR" sz="1400" dirty="0" smtClean="0"/>
                        <a:t>a[0][0][3]=3432</a:t>
                      </a:r>
                      <a:endParaRPr lang="tr-TR" sz="1400" dirty="0"/>
                    </a:p>
                  </a:txBody>
                  <a:tcPr/>
                </a:tc>
                <a:tc>
                  <a:txBody>
                    <a:bodyPr/>
                    <a:lstStyle/>
                    <a:p>
                      <a:r>
                        <a:rPr lang="tr-TR" sz="1400" dirty="0" smtClean="0"/>
                        <a:t>a[0][0][4]=1342</a:t>
                      </a:r>
                      <a:endParaRPr lang="tr-TR" sz="1400" dirty="0"/>
                    </a:p>
                  </a:txBody>
                  <a:tcPr/>
                </a:tc>
                <a:tc>
                  <a:txBody>
                    <a:bodyPr/>
                    <a:lstStyle/>
                    <a:p>
                      <a:r>
                        <a:rPr lang="tr-TR" sz="1400" dirty="0" smtClean="0"/>
                        <a:t>a[0][0][5]=758</a:t>
                      </a:r>
                      <a:endParaRPr lang="tr-TR" sz="1400" dirty="0"/>
                    </a:p>
                  </a:txBody>
                  <a:tcPr/>
                </a:tc>
                <a:extLst>
                  <a:ext uri="{0D108BD9-81ED-4DB2-BD59-A6C34878D82A}">
                    <a16:rowId xmlns:a16="http://schemas.microsoft.com/office/drawing/2014/main" val="2816058005"/>
                  </a:ext>
                </a:extLst>
              </a:tr>
              <a:tr h="285940">
                <a:tc>
                  <a:txBody>
                    <a:bodyPr/>
                    <a:lstStyle/>
                    <a:p>
                      <a:r>
                        <a:rPr lang="tr-TR" sz="1400" b="1" dirty="0" smtClean="0"/>
                        <a:t>Almanya</a:t>
                      </a:r>
                      <a:endParaRPr lang="tr-TR" sz="1400" b="1" dirty="0"/>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a[0][1][0]=1330</a:t>
                      </a:r>
                    </a:p>
                  </a:txBody>
                  <a:tcPr/>
                </a:tc>
                <a:tc>
                  <a:txBody>
                    <a:bodyPr/>
                    <a:lstStyle/>
                    <a:p>
                      <a:r>
                        <a:rPr lang="tr-TR" sz="1400" dirty="0" smtClean="0"/>
                        <a:t>a[0][1][1]=0</a:t>
                      </a:r>
                      <a:endParaRPr lang="tr-TR" sz="1400" dirty="0"/>
                    </a:p>
                  </a:txBody>
                  <a:tcPr/>
                </a:tc>
                <a:tc>
                  <a:txBody>
                    <a:bodyPr/>
                    <a:lstStyle/>
                    <a:p>
                      <a:r>
                        <a:rPr lang="tr-TR" sz="1400" dirty="0" smtClean="0"/>
                        <a:t>a[0][1][2]=1342</a:t>
                      </a:r>
                      <a:endParaRPr lang="tr-TR" sz="1400" dirty="0"/>
                    </a:p>
                  </a:txBody>
                  <a:tcPr/>
                </a:tc>
                <a:tc>
                  <a:txBody>
                    <a:bodyPr/>
                    <a:lstStyle/>
                    <a:p>
                      <a:r>
                        <a:rPr lang="tr-TR" sz="1400" dirty="0" smtClean="0"/>
                        <a:t>a[0][1][3]=887</a:t>
                      </a:r>
                      <a:endParaRPr lang="tr-TR" sz="1400" dirty="0"/>
                    </a:p>
                  </a:txBody>
                  <a:tcPr/>
                </a:tc>
                <a:tc>
                  <a:txBody>
                    <a:bodyPr/>
                    <a:lstStyle/>
                    <a:p>
                      <a:r>
                        <a:rPr lang="tr-TR" sz="1400" dirty="0" smtClean="0"/>
                        <a:t>a[0][1][4]=1676</a:t>
                      </a:r>
                      <a:endParaRPr lang="tr-TR" sz="1400" dirty="0"/>
                    </a:p>
                  </a:txBody>
                  <a:tcPr/>
                </a:tc>
                <a:tc>
                  <a:txBody>
                    <a:bodyPr/>
                    <a:lstStyle/>
                    <a:p>
                      <a:r>
                        <a:rPr lang="tr-TR" sz="1400" dirty="0" smtClean="0"/>
                        <a:t>a[0][1][5]=641</a:t>
                      </a:r>
                      <a:endParaRPr lang="tr-TR" sz="1400" dirty="0"/>
                    </a:p>
                  </a:txBody>
                  <a:tcPr/>
                </a:tc>
                <a:extLst>
                  <a:ext uri="{0D108BD9-81ED-4DB2-BD59-A6C34878D82A}">
                    <a16:rowId xmlns:a16="http://schemas.microsoft.com/office/drawing/2014/main" val="358904544"/>
                  </a:ext>
                </a:extLst>
              </a:tr>
              <a:tr h="285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1" dirty="0" smtClean="0"/>
                        <a:t>Çin</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a[0][2][0]=6456</a:t>
                      </a:r>
                    </a:p>
                  </a:txBody>
                  <a:tcPr/>
                </a:tc>
                <a:tc>
                  <a:txBody>
                    <a:bodyPr/>
                    <a:lstStyle/>
                    <a:p>
                      <a:r>
                        <a:rPr lang="tr-TR" sz="1400" dirty="0" smtClean="0"/>
                        <a:t>a[0][2][1]=4404</a:t>
                      </a:r>
                      <a:endParaRPr lang="tr-TR" sz="1400" dirty="0"/>
                    </a:p>
                  </a:txBody>
                  <a:tcPr/>
                </a:tc>
                <a:tc>
                  <a:txBody>
                    <a:bodyPr/>
                    <a:lstStyle/>
                    <a:p>
                      <a:r>
                        <a:rPr lang="tr-TR" sz="1400" dirty="0" smtClean="0"/>
                        <a:t>a[0][2][2]=0</a:t>
                      </a:r>
                      <a:endParaRPr lang="tr-TR" sz="1400" dirty="0"/>
                    </a:p>
                  </a:txBody>
                  <a:tcPr/>
                </a:tc>
                <a:tc>
                  <a:txBody>
                    <a:bodyPr/>
                    <a:lstStyle/>
                    <a:p>
                      <a:r>
                        <a:rPr lang="tr-TR" sz="1400" dirty="0" smtClean="0"/>
                        <a:t>a[0][2][3]=3451</a:t>
                      </a:r>
                      <a:endParaRPr lang="tr-TR" sz="1400" dirty="0"/>
                    </a:p>
                  </a:txBody>
                  <a:tcPr/>
                </a:tc>
                <a:tc>
                  <a:txBody>
                    <a:bodyPr/>
                    <a:lstStyle/>
                    <a:p>
                      <a:r>
                        <a:rPr lang="tr-TR" sz="1400" dirty="0" smtClean="0"/>
                        <a:t>a[0][2][4]=4603</a:t>
                      </a:r>
                      <a:endParaRPr lang="tr-TR" sz="1400" dirty="0"/>
                    </a:p>
                  </a:txBody>
                  <a:tcPr/>
                </a:tc>
                <a:tc>
                  <a:txBody>
                    <a:bodyPr/>
                    <a:lstStyle/>
                    <a:p>
                      <a:r>
                        <a:rPr lang="tr-TR" sz="1400" dirty="0" smtClean="0"/>
                        <a:t>a[0][2][5]=1456</a:t>
                      </a:r>
                      <a:endParaRPr lang="tr-TR" sz="1400" dirty="0"/>
                    </a:p>
                  </a:txBody>
                  <a:tcPr/>
                </a:tc>
                <a:extLst>
                  <a:ext uri="{0D108BD9-81ED-4DB2-BD59-A6C34878D82A}">
                    <a16:rowId xmlns:a16="http://schemas.microsoft.com/office/drawing/2014/main" val="3380771209"/>
                  </a:ext>
                </a:extLst>
              </a:tr>
              <a:tr h="285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1" dirty="0" smtClean="0"/>
                        <a:t>Hindistan</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a[0][3][0]=2456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a[0][3][1]=2414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a[0][3][2]=3404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a[0][3][3]=0</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a[0][3][4]=2413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a[0][3][5]=987</a:t>
                      </a:r>
                    </a:p>
                  </a:txBody>
                  <a:tcPr/>
                </a:tc>
                <a:extLst>
                  <a:ext uri="{0D108BD9-81ED-4DB2-BD59-A6C34878D82A}">
                    <a16:rowId xmlns:a16="http://schemas.microsoft.com/office/drawing/2014/main" val="2823133755"/>
                  </a:ext>
                </a:extLst>
              </a:tr>
              <a:tr h="285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1" dirty="0" smtClean="0"/>
                        <a:t>İngiltere</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a[0][4][0]=343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a[0][4][1]=114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a[0][4][2]=312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a[0][4][3]=413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a[0][4][4]=0</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a[0][4][5]=104</a:t>
                      </a:r>
                    </a:p>
                  </a:txBody>
                  <a:tcPr/>
                </a:tc>
                <a:extLst>
                  <a:ext uri="{0D108BD9-81ED-4DB2-BD59-A6C34878D82A}">
                    <a16:rowId xmlns:a16="http://schemas.microsoft.com/office/drawing/2014/main" val="478126872"/>
                  </a:ext>
                </a:extLst>
              </a:tr>
              <a:tr h="285940">
                <a:tc>
                  <a:txBody>
                    <a:bodyPr/>
                    <a:lstStyle/>
                    <a:p>
                      <a:r>
                        <a:rPr lang="tr-TR" sz="1400" b="1" dirty="0" smtClean="0"/>
                        <a:t>Tayvan</a:t>
                      </a:r>
                      <a:endParaRPr lang="tr-TR" sz="1400" b="1" dirty="0"/>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a[0][5][0]=256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a[0][5][1]=83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a[0][5][2]=55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a[0][5][3]=114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a[0][5][4]=64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a[0][5][5]=0</a:t>
                      </a:r>
                      <a:endParaRPr lang="tr-TR" sz="1400" dirty="0"/>
                    </a:p>
                  </a:txBody>
                  <a:tcPr/>
                </a:tc>
                <a:extLst>
                  <a:ext uri="{0D108BD9-81ED-4DB2-BD59-A6C34878D82A}">
                    <a16:rowId xmlns:a16="http://schemas.microsoft.com/office/drawing/2014/main" val="221097008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983728629"/>
              </p:ext>
            </p:extLst>
          </p:nvPr>
        </p:nvGraphicFramePr>
        <p:xfrm>
          <a:off x="3178365" y="63449"/>
          <a:ext cx="8957190" cy="2133600"/>
        </p:xfrm>
        <a:graphic>
          <a:graphicData uri="http://schemas.openxmlformats.org/drawingml/2006/table">
            <a:tbl>
              <a:tblPr firstRow="1" bandRow="1">
                <a:tableStyleId>{5C22544A-7EE6-4342-B048-85BDC9FD1C3A}</a:tableStyleId>
              </a:tblPr>
              <a:tblGrid>
                <a:gridCol w="946183">
                  <a:extLst>
                    <a:ext uri="{9D8B030D-6E8A-4147-A177-3AD203B41FA5}">
                      <a16:colId xmlns:a16="http://schemas.microsoft.com/office/drawing/2014/main" val="1340369042"/>
                    </a:ext>
                  </a:extLst>
                </a:gridCol>
                <a:gridCol w="1364399">
                  <a:extLst>
                    <a:ext uri="{9D8B030D-6E8A-4147-A177-3AD203B41FA5}">
                      <a16:colId xmlns:a16="http://schemas.microsoft.com/office/drawing/2014/main" val="3474992820"/>
                    </a:ext>
                  </a:extLst>
                </a:gridCol>
                <a:gridCol w="1356852">
                  <a:extLst>
                    <a:ext uri="{9D8B030D-6E8A-4147-A177-3AD203B41FA5}">
                      <a16:colId xmlns:a16="http://schemas.microsoft.com/office/drawing/2014/main" val="400019928"/>
                    </a:ext>
                  </a:extLst>
                </a:gridCol>
                <a:gridCol w="1317523">
                  <a:extLst>
                    <a:ext uri="{9D8B030D-6E8A-4147-A177-3AD203B41FA5}">
                      <a16:colId xmlns:a16="http://schemas.microsoft.com/office/drawing/2014/main" val="2140513748"/>
                    </a:ext>
                  </a:extLst>
                </a:gridCol>
                <a:gridCol w="1327354">
                  <a:extLst>
                    <a:ext uri="{9D8B030D-6E8A-4147-A177-3AD203B41FA5}">
                      <a16:colId xmlns:a16="http://schemas.microsoft.com/office/drawing/2014/main" val="1485281998"/>
                    </a:ext>
                  </a:extLst>
                </a:gridCol>
                <a:gridCol w="1317523">
                  <a:extLst>
                    <a:ext uri="{9D8B030D-6E8A-4147-A177-3AD203B41FA5}">
                      <a16:colId xmlns:a16="http://schemas.microsoft.com/office/drawing/2014/main" val="136636722"/>
                    </a:ext>
                  </a:extLst>
                </a:gridCol>
                <a:gridCol w="1327356">
                  <a:extLst>
                    <a:ext uri="{9D8B030D-6E8A-4147-A177-3AD203B41FA5}">
                      <a16:colId xmlns:a16="http://schemas.microsoft.com/office/drawing/2014/main" val="1631512194"/>
                    </a:ext>
                  </a:extLst>
                </a:gridCol>
              </a:tblGrid>
              <a:tr h="270473">
                <a:tc>
                  <a:txBody>
                    <a:bodyPr/>
                    <a:lstStyle/>
                    <a:p>
                      <a:r>
                        <a:rPr lang="tr-TR" sz="1400" b="1" dirty="0" smtClean="0">
                          <a:solidFill>
                            <a:schemeClr val="tx1"/>
                          </a:solidFill>
                        </a:rPr>
                        <a:t>2019 Yılı</a:t>
                      </a:r>
                      <a:endParaRPr lang="tr-TR" sz="1400" b="1" dirty="0">
                        <a:solidFill>
                          <a:schemeClr val="tx1"/>
                        </a:solidFill>
                      </a:endParaRP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1" dirty="0" smtClean="0">
                          <a:solidFill>
                            <a:schemeClr val="tx1"/>
                          </a:solidFill>
                        </a:rPr>
                        <a:t>ABD</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1" dirty="0" smtClean="0">
                          <a:solidFill>
                            <a:schemeClr val="tx1"/>
                          </a:solidFill>
                        </a:rPr>
                        <a:t>Almanya</a:t>
                      </a:r>
                    </a:p>
                  </a:txBody>
                  <a:tcPr>
                    <a:solidFill>
                      <a:srgbClr val="00B0F0"/>
                    </a:solidFill>
                  </a:tcPr>
                </a:tc>
                <a:tc>
                  <a:txBody>
                    <a:bodyPr/>
                    <a:lstStyle/>
                    <a:p>
                      <a:r>
                        <a:rPr lang="tr-TR" sz="1400" b="1" dirty="0" smtClean="0">
                          <a:solidFill>
                            <a:schemeClr val="tx1"/>
                          </a:solidFill>
                        </a:rPr>
                        <a:t>Çin</a:t>
                      </a:r>
                      <a:endParaRPr lang="tr-TR" sz="1400" b="1" dirty="0">
                        <a:solidFill>
                          <a:schemeClr val="tx1"/>
                        </a:solidFill>
                      </a:endParaRPr>
                    </a:p>
                  </a:txBody>
                  <a:tcPr>
                    <a:solidFill>
                      <a:srgbClr val="00B0F0"/>
                    </a:solidFill>
                  </a:tcPr>
                </a:tc>
                <a:tc>
                  <a:txBody>
                    <a:bodyPr/>
                    <a:lstStyle/>
                    <a:p>
                      <a:r>
                        <a:rPr lang="tr-TR" sz="1400" b="1" dirty="0" smtClean="0">
                          <a:solidFill>
                            <a:schemeClr val="tx1"/>
                          </a:solidFill>
                        </a:rPr>
                        <a:t>Hindistan</a:t>
                      </a:r>
                      <a:endParaRPr lang="tr-TR" sz="1400" b="1" dirty="0">
                        <a:solidFill>
                          <a:schemeClr val="tx1"/>
                        </a:solidFill>
                      </a:endParaRPr>
                    </a:p>
                  </a:txBody>
                  <a:tcPr>
                    <a:solidFill>
                      <a:srgbClr val="00B0F0"/>
                    </a:solidFill>
                  </a:tcPr>
                </a:tc>
                <a:tc>
                  <a:txBody>
                    <a:bodyPr/>
                    <a:lstStyle/>
                    <a:p>
                      <a:r>
                        <a:rPr lang="tr-TR" sz="1400" b="1" dirty="0" smtClean="0">
                          <a:solidFill>
                            <a:schemeClr val="tx1"/>
                          </a:solidFill>
                        </a:rPr>
                        <a:t>İngiltere</a:t>
                      </a:r>
                      <a:endParaRPr lang="tr-TR" sz="1400" b="1" dirty="0">
                        <a:solidFill>
                          <a:schemeClr val="tx1"/>
                        </a:solidFill>
                      </a:endParaRPr>
                    </a:p>
                  </a:txBody>
                  <a:tcPr>
                    <a:solidFill>
                      <a:srgbClr val="00B0F0"/>
                    </a:solidFill>
                  </a:tcPr>
                </a:tc>
                <a:tc>
                  <a:txBody>
                    <a:bodyPr/>
                    <a:lstStyle/>
                    <a:p>
                      <a:r>
                        <a:rPr lang="tr-TR" sz="1400" b="1" dirty="0" smtClean="0">
                          <a:solidFill>
                            <a:schemeClr val="tx1"/>
                          </a:solidFill>
                        </a:rPr>
                        <a:t>Tayvan</a:t>
                      </a:r>
                      <a:endParaRPr lang="tr-TR" sz="1400" b="1" dirty="0">
                        <a:solidFill>
                          <a:schemeClr val="tx1"/>
                        </a:solidFill>
                      </a:endParaRPr>
                    </a:p>
                  </a:txBody>
                  <a:tcPr>
                    <a:solidFill>
                      <a:srgbClr val="00B0F0"/>
                    </a:solidFill>
                  </a:tcPr>
                </a:tc>
                <a:extLst>
                  <a:ext uri="{0D108BD9-81ED-4DB2-BD59-A6C34878D82A}">
                    <a16:rowId xmlns:a16="http://schemas.microsoft.com/office/drawing/2014/main" val="2798244850"/>
                  </a:ext>
                </a:extLst>
              </a:tr>
              <a:tr h="285940">
                <a:tc>
                  <a:txBody>
                    <a:bodyPr/>
                    <a:lstStyle/>
                    <a:p>
                      <a:r>
                        <a:rPr lang="tr-TR" sz="1400" b="1" dirty="0" smtClean="0"/>
                        <a:t>ABD</a:t>
                      </a:r>
                      <a:endParaRPr lang="tr-TR" sz="1400" b="1" dirty="0"/>
                    </a:p>
                  </a:txBody>
                  <a:tcPr>
                    <a:solidFill>
                      <a:srgbClr val="00B0F0"/>
                    </a:solidFill>
                  </a:tcPr>
                </a:tc>
                <a:tc>
                  <a:txBody>
                    <a:bodyPr/>
                    <a:lstStyle/>
                    <a:p>
                      <a:r>
                        <a:rPr lang="tr-TR" sz="1400" dirty="0" smtClean="0"/>
                        <a:t>a[5][0][0]=0</a:t>
                      </a:r>
                      <a:endParaRPr lang="tr-TR" sz="1400" dirty="0"/>
                    </a:p>
                  </a:txBody>
                  <a:tcPr/>
                </a:tc>
                <a:tc>
                  <a:txBody>
                    <a:bodyPr/>
                    <a:lstStyle/>
                    <a:p>
                      <a:r>
                        <a:rPr lang="tr-TR" sz="1400" dirty="0" smtClean="0"/>
                        <a:t>a[5][0][1]=2373</a:t>
                      </a:r>
                      <a:endParaRPr lang="tr-TR" sz="1400" dirty="0"/>
                    </a:p>
                  </a:txBody>
                  <a:tcPr/>
                </a:tc>
                <a:tc>
                  <a:txBody>
                    <a:bodyPr/>
                    <a:lstStyle/>
                    <a:p>
                      <a:r>
                        <a:rPr lang="tr-TR" sz="1400" dirty="0" smtClean="0"/>
                        <a:t>a[5][0][2]=4384</a:t>
                      </a:r>
                      <a:endParaRPr lang="tr-TR" sz="1400" dirty="0"/>
                    </a:p>
                  </a:txBody>
                  <a:tcPr/>
                </a:tc>
                <a:tc>
                  <a:txBody>
                    <a:bodyPr/>
                    <a:lstStyle/>
                    <a:p>
                      <a:r>
                        <a:rPr lang="tr-TR" sz="1400" dirty="0" smtClean="0"/>
                        <a:t>a[5][0][3]=3431</a:t>
                      </a:r>
                      <a:endParaRPr lang="tr-TR" sz="1400" dirty="0"/>
                    </a:p>
                  </a:txBody>
                  <a:tcPr/>
                </a:tc>
                <a:tc>
                  <a:txBody>
                    <a:bodyPr/>
                    <a:lstStyle/>
                    <a:p>
                      <a:r>
                        <a:rPr lang="tr-TR" sz="1400" dirty="0" smtClean="0"/>
                        <a:t>a[5][0][4]=1322</a:t>
                      </a:r>
                      <a:endParaRPr lang="tr-TR" sz="1400" dirty="0"/>
                    </a:p>
                  </a:txBody>
                  <a:tcPr/>
                </a:tc>
                <a:tc>
                  <a:txBody>
                    <a:bodyPr/>
                    <a:lstStyle/>
                    <a:p>
                      <a:r>
                        <a:rPr lang="tr-TR" sz="1400" dirty="0" smtClean="0"/>
                        <a:t>a[5][0][5]=760</a:t>
                      </a:r>
                      <a:endParaRPr lang="tr-TR" sz="1400" dirty="0"/>
                    </a:p>
                  </a:txBody>
                  <a:tcPr/>
                </a:tc>
                <a:extLst>
                  <a:ext uri="{0D108BD9-81ED-4DB2-BD59-A6C34878D82A}">
                    <a16:rowId xmlns:a16="http://schemas.microsoft.com/office/drawing/2014/main" val="2816058005"/>
                  </a:ext>
                </a:extLst>
              </a:tr>
              <a:tr h="285940">
                <a:tc>
                  <a:txBody>
                    <a:bodyPr/>
                    <a:lstStyle/>
                    <a:p>
                      <a:r>
                        <a:rPr lang="tr-TR" sz="1400" b="1" dirty="0" smtClean="0"/>
                        <a:t>Almanya</a:t>
                      </a:r>
                      <a:endParaRPr lang="tr-TR" sz="1400" b="1" dirty="0"/>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a[5][1][0]=1332</a:t>
                      </a:r>
                    </a:p>
                  </a:txBody>
                  <a:tcPr/>
                </a:tc>
                <a:tc>
                  <a:txBody>
                    <a:bodyPr/>
                    <a:lstStyle/>
                    <a:p>
                      <a:r>
                        <a:rPr lang="tr-TR" sz="1400" dirty="0" smtClean="0"/>
                        <a:t>a[5][1][1]=0</a:t>
                      </a:r>
                      <a:endParaRPr lang="tr-TR" sz="1400" dirty="0"/>
                    </a:p>
                  </a:txBody>
                  <a:tcPr/>
                </a:tc>
                <a:tc>
                  <a:txBody>
                    <a:bodyPr/>
                    <a:lstStyle/>
                    <a:p>
                      <a:r>
                        <a:rPr lang="tr-TR" sz="1400" dirty="0" smtClean="0"/>
                        <a:t>a[5][1][2]=1349</a:t>
                      </a:r>
                      <a:endParaRPr lang="tr-TR" sz="1400" dirty="0"/>
                    </a:p>
                  </a:txBody>
                  <a:tcPr/>
                </a:tc>
                <a:tc>
                  <a:txBody>
                    <a:bodyPr/>
                    <a:lstStyle/>
                    <a:p>
                      <a:r>
                        <a:rPr lang="tr-TR" sz="1400" dirty="0" smtClean="0"/>
                        <a:t>a[5][1][3]=888</a:t>
                      </a:r>
                      <a:endParaRPr lang="tr-TR" sz="1400" dirty="0"/>
                    </a:p>
                  </a:txBody>
                  <a:tcPr/>
                </a:tc>
                <a:tc>
                  <a:txBody>
                    <a:bodyPr/>
                    <a:lstStyle/>
                    <a:p>
                      <a:r>
                        <a:rPr lang="tr-TR" sz="1400" dirty="0" smtClean="0"/>
                        <a:t>a[5][1][4]=1656</a:t>
                      </a:r>
                      <a:endParaRPr lang="tr-TR" sz="1400" dirty="0"/>
                    </a:p>
                  </a:txBody>
                  <a:tcPr/>
                </a:tc>
                <a:tc>
                  <a:txBody>
                    <a:bodyPr/>
                    <a:lstStyle/>
                    <a:p>
                      <a:r>
                        <a:rPr lang="tr-TR" sz="1400" dirty="0" smtClean="0"/>
                        <a:t>a[5][1][5]=649</a:t>
                      </a:r>
                      <a:endParaRPr lang="tr-TR" sz="1400" dirty="0"/>
                    </a:p>
                  </a:txBody>
                  <a:tcPr/>
                </a:tc>
                <a:extLst>
                  <a:ext uri="{0D108BD9-81ED-4DB2-BD59-A6C34878D82A}">
                    <a16:rowId xmlns:a16="http://schemas.microsoft.com/office/drawing/2014/main" val="358904544"/>
                  </a:ext>
                </a:extLst>
              </a:tr>
              <a:tr h="285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1" dirty="0" smtClean="0"/>
                        <a:t>Çin</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a[5][2][0]=6444</a:t>
                      </a:r>
                    </a:p>
                  </a:txBody>
                  <a:tcPr/>
                </a:tc>
                <a:tc>
                  <a:txBody>
                    <a:bodyPr/>
                    <a:lstStyle/>
                    <a:p>
                      <a:r>
                        <a:rPr lang="tr-TR" sz="1400" dirty="0" smtClean="0"/>
                        <a:t>a[5][2][1]=4390</a:t>
                      </a:r>
                      <a:endParaRPr lang="tr-TR" sz="1400" dirty="0"/>
                    </a:p>
                  </a:txBody>
                  <a:tcPr/>
                </a:tc>
                <a:tc>
                  <a:txBody>
                    <a:bodyPr/>
                    <a:lstStyle/>
                    <a:p>
                      <a:r>
                        <a:rPr lang="tr-TR" sz="1400" dirty="0" smtClean="0"/>
                        <a:t>a[5][2][2]=0</a:t>
                      </a:r>
                      <a:endParaRPr lang="tr-TR" sz="1400" dirty="0"/>
                    </a:p>
                  </a:txBody>
                  <a:tcPr/>
                </a:tc>
                <a:tc>
                  <a:txBody>
                    <a:bodyPr/>
                    <a:lstStyle/>
                    <a:p>
                      <a:r>
                        <a:rPr lang="tr-TR" sz="1400" dirty="0" smtClean="0"/>
                        <a:t>a[5][2][3]=3456</a:t>
                      </a:r>
                      <a:endParaRPr lang="tr-TR" sz="1400" dirty="0"/>
                    </a:p>
                  </a:txBody>
                  <a:tcPr/>
                </a:tc>
                <a:tc>
                  <a:txBody>
                    <a:bodyPr/>
                    <a:lstStyle/>
                    <a:p>
                      <a:r>
                        <a:rPr lang="tr-TR" sz="1400" dirty="0" smtClean="0"/>
                        <a:t>a[5][2][4]=4613</a:t>
                      </a:r>
                      <a:endParaRPr lang="tr-TR" sz="1400" dirty="0"/>
                    </a:p>
                  </a:txBody>
                  <a:tcPr/>
                </a:tc>
                <a:tc>
                  <a:txBody>
                    <a:bodyPr/>
                    <a:lstStyle/>
                    <a:p>
                      <a:r>
                        <a:rPr lang="tr-TR" sz="1400" dirty="0" smtClean="0"/>
                        <a:t>a[5][2][5]=1434</a:t>
                      </a:r>
                      <a:endParaRPr lang="tr-TR" sz="1400" dirty="0"/>
                    </a:p>
                  </a:txBody>
                  <a:tcPr/>
                </a:tc>
                <a:extLst>
                  <a:ext uri="{0D108BD9-81ED-4DB2-BD59-A6C34878D82A}">
                    <a16:rowId xmlns:a16="http://schemas.microsoft.com/office/drawing/2014/main" val="3380771209"/>
                  </a:ext>
                </a:extLst>
              </a:tr>
              <a:tr h="285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1" dirty="0" smtClean="0"/>
                        <a:t>Hindistan</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a[5][3][0]=2467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a[5][3][1]=2404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a[5][3][2]=3424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a[5][3][3]=0</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a[5][3][4]=2418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a[5][3][5]=989</a:t>
                      </a:r>
                    </a:p>
                  </a:txBody>
                  <a:tcPr/>
                </a:tc>
                <a:extLst>
                  <a:ext uri="{0D108BD9-81ED-4DB2-BD59-A6C34878D82A}">
                    <a16:rowId xmlns:a16="http://schemas.microsoft.com/office/drawing/2014/main" val="2823133755"/>
                  </a:ext>
                </a:extLst>
              </a:tr>
              <a:tr h="285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b="1" dirty="0" smtClean="0"/>
                        <a:t>İngiltere</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a[5][4][0]=341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a[5][4][1]=110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a[5][4][2]=315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a[5][4][3]=416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a[5][4][4]=0</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a[5][4][5]=107</a:t>
                      </a:r>
                    </a:p>
                  </a:txBody>
                  <a:tcPr/>
                </a:tc>
                <a:extLst>
                  <a:ext uri="{0D108BD9-81ED-4DB2-BD59-A6C34878D82A}">
                    <a16:rowId xmlns:a16="http://schemas.microsoft.com/office/drawing/2014/main" val="478126872"/>
                  </a:ext>
                </a:extLst>
              </a:tr>
              <a:tr h="285940">
                <a:tc>
                  <a:txBody>
                    <a:bodyPr/>
                    <a:lstStyle/>
                    <a:p>
                      <a:r>
                        <a:rPr lang="tr-TR" sz="1400" b="1" dirty="0" smtClean="0"/>
                        <a:t>Tayvan</a:t>
                      </a:r>
                      <a:endParaRPr lang="tr-TR" sz="1400" b="1" dirty="0"/>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a[5][5][0]=259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a[5][5][1]=88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a[5][5][2]=57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a[5][5][3]=119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a[5][5][4]=61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dirty="0" smtClean="0"/>
                        <a:t>a[5][5][5]=0</a:t>
                      </a:r>
                      <a:endParaRPr lang="tr-TR" sz="1400" dirty="0"/>
                    </a:p>
                  </a:txBody>
                  <a:tcPr/>
                </a:tc>
                <a:extLst>
                  <a:ext uri="{0D108BD9-81ED-4DB2-BD59-A6C34878D82A}">
                    <a16:rowId xmlns:a16="http://schemas.microsoft.com/office/drawing/2014/main" val="2210970084"/>
                  </a:ext>
                </a:extLst>
              </a:tr>
            </a:tbl>
          </a:graphicData>
        </a:graphic>
      </p:graphicFrame>
      <p:cxnSp>
        <p:nvCxnSpPr>
          <p:cNvPr id="19" name="Straight Connector 18"/>
          <p:cNvCxnSpPr/>
          <p:nvPr/>
        </p:nvCxnSpPr>
        <p:spPr>
          <a:xfrm flipV="1">
            <a:off x="68828" y="63449"/>
            <a:ext cx="3109537" cy="4621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9842088" y="2197049"/>
            <a:ext cx="2293467" cy="4621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467180" y="2374261"/>
            <a:ext cx="1471157" cy="204502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747266" y="2374262"/>
            <a:ext cx="1334850" cy="213359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3887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
        <p:nvSpPr>
          <p:cNvPr id="41" name="Metin kutusu 40"/>
          <p:cNvSpPr txBox="1"/>
          <p:nvPr/>
        </p:nvSpPr>
        <p:spPr>
          <a:xfrm>
            <a:off x="6060680" y="4035421"/>
            <a:ext cx="5306669" cy="1938118"/>
          </a:xfrm>
          <a:prstGeom prst="rect">
            <a:avLst/>
          </a:prstGeom>
          <a:noFill/>
        </p:spPr>
        <p:txBody>
          <a:bodyPr wrap="square" lIns="90575" tIns="45287" rIns="90575" bIns="45287" rtlCol="0">
            <a:spAutoFit/>
          </a:bodyPr>
          <a:lstStyle/>
          <a:p>
            <a:pPr algn="r"/>
            <a:r>
              <a:rPr lang="tr-TR" sz="4000" b="1" dirty="0" smtClean="0">
                <a:ea typeface="Segoe UI Historic" panose="020B0502040204020203" pitchFamily="34" charset="0"/>
                <a:cs typeface="Segoe UI Light" panose="020B0502040204020203" pitchFamily="34" charset="0"/>
              </a:rPr>
              <a:t>C Programlama Dilinde Kullanıcı Tanımlı Fonksiyonlar</a:t>
            </a:r>
            <a:endParaRPr lang="tr-TR" sz="4000" b="1" dirty="0">
              <a:ea typeface="Segoe UI Historic" panose="020B0502040204020203" pitchFamily="34" charset="0"/>
              <a:cs typeface="Segoe UI Light" panose="020B0502040204020203" pitchFamily="34" charset="0"/>
            </a:endParaRPr>
          </a:p>
        </p:txBody>
      </p:sp>
      <p:grpSp>
        <p:nvGrpSpPr>
          <p:cNvPr id="46" name="Grup 45"/>
          <p:cNvGrpSpPr/>
          <p:nvPr/>
        </p:nvGrpSpPr>
        <p:grpSpPr>
          <a:xfrm>
            <a:off x="9699714" y="1942186"/>
            <a:ext cx="2160881" cy="2160881"/>
            <a:chOff x="1596446" y="0"/>
            <a:chExt cx="1414035" cy="1414035"/>
          </a:xfrm>
        </p:grpSpPr>
        <p:sp>
          <p:nvSpPr>
            <p:cNvPr id="47" name="Oval 46"/>
            <p:cNvSpPr/>
            <p:nvPr/>
          </p:nvSpPr>
          <p:spPr>
            <a:xfrm>
              <a:off x="1596446" y="0"/>
              <a:ext cx="1414035" cy="1414035"/>
            </a:xfrm>
            <a:prstGeom prst="ellipse">
              <a:avLst/>
            </a:prstGeom>
            <a:solidFill>
              <a:srgbClr val="349FB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8" name="Oval 4"/>
            <p:cNvSpPr/>
            <p:nvPr/>
          </p:nvSpPr>
          <p:spPr>
            <a:xfrm>
              <a:off x="1803527" y="207081"/>
              <a:ext cx="999873" cy="999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644525">
                <a:lnSpc>
                  <a:spcPct val="90000"/>
                </a:lnSpc>
                <a:spcBef>
                  <a:spcPct val="0"/>
                </a:spcBef>
                <a:spcAft>
                  <a:spcPct val="35000"/>
                </a:spcAft>
              </a:pPr>
              <a:r>
                <a:rPr lang="tr-TR" sz="4000" b="1" dirty="0"/>
                <a:t>Bölüm </a:t>
              </a:r>
              <a:r>
                <a:rPr lang="tr-TR" sz="6200" b="1" dirty="0" smtClean="0"/>
                <a:t>13</a:t>
              </a:r>
              <a:endParaRPr lang="tr-TR" sz="6200" dirty="0"/>
            </a:p>
          </p:txBody>
        </p:sp>
      </p:grpSp>
    </p:spTree>
    <p:extLst>
      <p:ext uri="{BB962C8B-B14F-4D97-AF65-F5344CB8AC3E}">
        <p14:creationId xmlns:p14="http://schemas.microsoft.com/office/powerpoint/2010/main" val="27527434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2246769"/>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C Programlama Dilinde Kullanıcı Tanımlı Fonksiyonlar</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Fonksiyonlar ile İlgili Uygulamalar</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Özyineleme (</a:t>
            </a:r>
            <a:r>
              <a:rPr lang="tr-TR" sz="2800" dirty="0" err="1" smtClean="0"/>
              <a:t>Recursion</a:t>
            </a:r>
            <a:r>
              <a:rPr lang="tr-TR" sz="2800" dirty="0" smtClean="0"/>
              <a:t>) Kavramı ve Kullanımına Yönelik Uygulamalar</a:t>
            </a:r>
          </a:p>
        </p:txBody>
      </p:sp>
      <p:sp>
        <p:nvSpPr>
          <p:cNvPr id="4" name="TextBox 3"/>
          <p:cNvSpPr txBox="1"/>
          <p:nvPr/>
        </p:nvSpPr>
        <p:spPr>
          <a:xfrm>
            <a:off x="661307" y="1053193"/>
            <a:ext cx="7407541" cy="707886"/>
          </a:xfrm>
          <a:prstGeom prst="rect">
            <a:avLst/>
          </a:prstGeom>
          <a:noFill/>
        </p:spPr>
        <p:txBody>
          <a:bodyPr wrap="none" rtlCol="0">
            <a:spAutoFit/>
          </a:bodyPr>
          <a:lstStyle/>
          <a:p>
            <a:r>
              <a:rPr lang="tr-TR" sz="4000" b="1" dirty="0" smtClean="0"/>
              <a:t>BÖLÜM 13: NELER ÖĞRENECEĞİZ?</a:t>
            </a:r>
            <a:endParaRPr lang="tr-TR" sz="4000" b="1" dirty="0"/>
          </a:p>
        </p:txBody>
      </p:sp>
    </p:spTree>
    <p:extLst>
      <p:ext uri="{BB962C8B-B14F-4D97-AF65-F5344CB8AC3E}">
        <p14:creationId xmlns:p14="http://schemas.microsoft.com/office/powerpoint/2010/main" val="122578822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5479" y="642711"/>
            <a:ext cx="10515600" cy="1325563"/>
          </a:xfrm>
        </p:spPr>
        <p:txBody>
          <a:bodyPr/>
          <a:lstStyle/>
          <a:p>
            <a:r>
              <a:rPr lang="tr-TR" b="1" dirty="0" smtClean="0"/>
              <a:t>Özyinelemeli Algoritmalar </a:t>
            </a:r>
            <a:endParaRPr lang="tr-TR" b="1" dirty="0"/>
          </a:p>
        </p:txBody>
      </p:sp>
      <p:sp>
        <p:nvSpPr>
          <p:cNvPr id="6" name="Content Placeholder 2"/>
          <p:cNvSpPr>
            <a:spLocks noGrp="1"/>
          </p:cNvSpPr>
          <p:nvPr>
            <p:ph idx="1"/>
          </p:nvPr>
        </p:nvSpPr>
        <p:spPr>
          <a:xfrm>
            <a:off x="838200" y="1825624"/>
            <a:ext cx="10515600" cy="4831549"/>
          </a:xfrm>
        </p:spPr>
        <p:txBody>
          <a:bodyPr>
            <a:normAutofit lnSpcReduction="10000"/>
          </a:bodyPr>
          <a:lstStyle/>
          <a:p>
            <a:r>
              <a:rPr lang="tr-TR" dirty="0" smtClean="0"/>
              <a:t>Kendisini doğrudan </a:t>
            </a:r>
            <a:r>
              <a:rPr lang="tr-TR" dirty="0"/>
              <a:t>veya dolaylı olarak </a:t>
            </a:r>
            <a:r>
              <a:rPr lang="tr-TR" dirty="0" smtClean="0"/>
              <a:t>çağıran bir algoritmaya özyinelemeli algoritma adı verilir</a:t>
            </a:r>
          </a:p>
          <a:p>
            <a:r>
              <a:rPr lang="tr-TR" dirty="0" err="1" smtClean="0"/>
              <a:t>Faktöryel</a:t>
            </a:r>
            <a:r>
              <a:rPr lang="tr-TR" dirty="0" smtClean="0"/>
              <a:t> hesabı, bu tür algoritmalara güzel bir örnektir:</a:t>
            </a:r>
          </a:p>
          <a:p>
            <a:pPr marL="0" indent="0">
              <a:buNone/>
            </a:pPr>
            <a:r>
              <a:rPr lang="tr-TR" dirty="0" smtClean="0"/>
              <a:t>			</a:t>
            </a:r>
            <a:r>
              <a:rPr lang="tr-TR" dirty="0" err="1" smtClean="0"/>
              <a:t>Faktöryel</a:t>
            </a:r>
            <a:r>
              <a:rPr lang="tr-TR" dirty="0" smtClean="0"/>
              <a:t>(N) 	= </a:t>
            </a:r>
            <a:r>
              <a:rPr lang="tr-TR" dirty="0" err="1" smtClean="0"/>
              <a:t>N</a:t>
            </a:r>
            <a:r>
              <a:rPr lang="tr-TR" dirty="0" err="1" smtClean="0">
                <a:sym typeface="Symbol" panose="05050102010706020507" pitchFamily="18" charset="2"/>
              </a:rPr>
              <a:t></a:t>
            </a:r>
            <a:r>
              <a:rPr lang="tr-TR" dirty="0" err="1" smtClean="0"/>
              <a:t>Faktöryel</a:t>
            </a:r>
            <a:r>
              <a:rPr lang="tr-TR" dirty="0" smtClean="0"/>
              <a:t>(N–1)</a:t>
            </a:r>
          </a:p>
          <a:p>
            <a:pPr marL="0" indent="0">
              <a:buNone/>
            </a:pPr>
            <a:r>
              <a:rPr lang="tr-TR" dirty="0"/>
              <a:t>			</a:t>
            </a:r>
            <a:r>
              <a:rPr lang="tr-TR" dirty="0" err="1" smtClean="0"/>
              <a:t>Faktöryel</a:t>
            </a:r>
            <a:r>
              <a:rPr lang="tr-TR" dirty="0" smtClean="0"/>
              <a:t>(N–1) 	= (N</a:t>
            </a:r>
            <a:r>
              <a:rPr lang="tr-TR" dirty="0"/>
              <a:t>–1</a:t>
            </a:r>
            <a:r>
              <a:rPr lang="tr-TR" dirty="0" smtClean="0"/>
              <a:t>)</a:t>
            </a:r>
            <a:r>
              <a:rPr lang="tr-TR" dirty="0" smtClean="0">
                <a:sym typeface="Symbol" panose="05050102010706020507" pitchFamily="18" charset="2"/>
              </a:rPr>
              <a:t></a:t>
            </a:r>
            <a:r>
              <a:rPr lang="tr-TR" dirty="0" err="1" smtClean="0"/>
              <a:t>Faktöryel</a:t>
            </a:r>
            <a:r>
              <a:rPr lang="tr-TR" dirty="0" smtClean="0"/>
              <a:t>(N–2)</a:t>
            </a:r>
            <a:endParaRPr lang="tr-TR" dirty="0"/>
          </a:p>
          <a:p>
            <a:pPr marL="0" indent="0">
              <a:buNone/>
            </a:pPr>
            <a:r>
              <a:rPr lang="tr-TR" dirty="0"/>
              <a:t>			</a:t>
            </a:r>
            <a:r>
              <a:rPr lang="tr-TR" dirty="0" err="1" smtClean="0"/>
              <a:t>Faktöryel</a:t>
            </a:r>
            <a:r>
              <a:rPr lang="tr-TR" dirty="0" smtClean="0"/>
              <a:t>(N–2) </a:t>
            </a:r>
            <a:r>
              <a:rPr lang="tr-TR" dirty="0"/>
              <a:t>	= (</a:t>
            </a:r>
            <a:r>
              <a:rPr lang="tr-TR" dirty="0" smtClean="0"/>
              <a:t>N–2)</a:t>
            </a:r>
            <a:r>
              <a:rPr lang="tr-TR" dirty="0">
                <a:sym typeface="Symbol" panose="05050102010706020507" pitchFamily="18" charset="2"/>
              </a:rPr>
              <a:t></a:t>
            </a:r>
            <a:r>
              <a:rPr lang="tr-TR" dirty="0" err="1" smtClean="0"/>
              <a:t>Faktöryel</a:t>
            </a:r>
            <a:r>
              <a:rPr lang="tr-TR" dirty="0" smtClean="0"/>
              <a:t>(N–3)</a:t>
            </a:r>
          </a:p>
          <a:p>
            <a:pPr marL="0" indent="0">
              <a:buNone/>
            </a:pPr>
            <a:r>
              <a:rPr lang="tr-TR" dirty="0"/>
              <a:t>	</a:t>
            </a:r>
            <a:r>
              <a:rPr lang="tr-TR" dirty="0" smtClean="0"/>
              <a:t>		…</a:t>
            </a:r>
            <a:endParaRPr lang="tr-TR" dirty="0"/>
          </a:p>
          <a:p>
            <a:pPr marL="0" indent="0">
              <a:buNone/>
            </a:pPr>
            <a:r>
              <a:rPr lang="tr-TR" dirty="0"/>
              <a:t>			</a:t>
            </a:r>
            <a:r>
              <a:rPr lang="tr-TR" dirty="0" err="1" smtClean="0"/>
              <a:t>Faktöryel</a:t>
            </a:r>
            <a:r>
              <a:rPr lang="tr-TR" dirty="0" smtClean="0"/>
              <a:t>(3) </a:t>
            </a:r>
            <a:r>
              <a:rPr lang="tr-TR" dirty="0"/>
              <a:t>	</a:t>
            </a:r>
            <a:r>
              <a:rPr lang="tr-TR" dirty="0" smtClean="0"/>
              <a:t>	= 3</a:t>
            </a:r>
            <a:r>
              <a:rPr lang="tr-TR" dirty="0" smtClean="0">
                <a:sym typeface="Symbol" panose="05050102010706020507" pitchFamily="18" charset="2"/>
              </a:rPr>
              <a:t></a:t>
            </a:r>
            <a:r>
              <a:rPr lang="tr-TR" dirty="0" smtClean="0"/>
              <a:t>Faktöryel(2)</a:t>
            </a:r>
            <a:endParaRPr lang="tr-TR" dirty="0"/>
          </a:p>
          <a:p>
            <a:pPr marL="0" indent="0">
              <a:buNone/>
            </a:pPr>
            <a:r>
              <a:rPr lang="tr-TR" dirty="0"/>
              <a:t>			</a:t>
            </a:r>
            <a:r>
              <a:rPr lang="tr-TR" dirty="0" err="1" smtClean="0"/>
              <a:t>Faktöryel</a:t>
            </a:r>
            <a:r>
              <a:rPr lang="tr-TR" dirty="0" smtClean="0"/>
              <a:t>(2) </a:t>
            </a:r>
            <a:r>
              <a:rPr lang="tr-TR" dirty="0"/>
              <a:t>	</a:t>
            </a:r>
            <a:r>
              <a:rPr lang="tr-TR" dirty="0" smtClean="0"/>
              <a:t>	= </a:t>
            </a:r>
            <a:r>
              <a:rPr lang="tr-TR" dirty="0"/>
              <a:t>2</a:t>
            </a:r>
            <a:r>
              <a:rPr lang="tr-TR" dirty="0" smtClean="0">
                <a:sym typeface="Symbol" panose="05050102010706020507" pitchFamily="18" charset="2"/>
              </a:rPr>
              <a:t></a:t>
            </a:r>
            <a:r>
              <a:rPr lang="tr-TR" dirty="0" smtClean="0"/>
              <a:t>Faktöryel(1)</a:t>
            </a:r>
          </a:p>
          <a:p>
            <a:pPr marL="0" indent="0">
              <a:buNone/>
            </a:pPr>
            <a:r>
              <a:rPr lang="tr-TR" dirty="0" smtClean="0">
                <a:sym typeface="Symbol" panose="05050102010706020507" pitchFamily="18" charset="2"/>
              </a:rPr>
              <a:t>			</a:t>
            </a:r>
            <a:r>
              <a:rPr lang="tr-TR" dirty="0" err="1" smtClean="0"/>
              <a:t>Faktöryel</a:t>
            </a:r>
            <a:r>
              <a:rPr lang="tr-TR" dirty="0" smtClean="0"/>
              <a:t>(1)		= 1</a:t>
            </a:r>
            <a:endParaRPr lang="tr-TR" dirty="0"/>
          </a:p>
          <a:p>
            <a:pPr marL="0" indent="0">
              <a:buNone/>
            </a:pPr>
            <a:endParaRPr lang="tr-TR" dirty="0" smtClean="0"/>
          </a:p>
          <a:p>
            <a:pPr marL="0" indent="0">
              <a:buNone/>
            </a:pPr>
            <a:endParaRPr lang="tr-TR" dirty="0" smtClean="0"/>
          </a:p>
          <a:p>
            <a:pPr marL="0" indent="0">
              <a:buNone/>
            </a:pPr>
            <a:endParaRPr lang="tr-TR" dirty="0" smtClean="0"/>
          </a:p>
        </p:txBody>
      </p:sp>
    </p:spTree>
    <p:extLst>
      <p:ext uri="{BB962C8B-B14F-4D97-AF65-F5344CB8AC3E}">
        <p14:creationId xmlns:p14="http://schemas.microsoft.com/office/powerpoint/2010/main" val="14346207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825624"/>
            <a:ext cx="10515600" cy="4831549"/>
          </a:xfrm>
        </p:spPr>
        <p:txBody>
          <a:bodyPr>
            <a:normAutofit/>
          </a:bodyPr>
          <a:lstStyle/>
          <a:p>
            <a:r>
              <a:rPr lang="tr-TR" dirty="0" smtClean="0"/>
              <a:t>Kendisini doğrudan </a:t>
            </a:r>
            <a:r>
              <a:rPr lang="tr-TR" dirty="0"/>
              <a:t>veya dolaylı olarak </a:t>
            </a:r>
            <a:r>
              <a:rPr lang="tr-TR" dirty="0" smtClean="0"/>
              <a:t>çağıran bir algoritmaya özyinelemeli algoritma adı verilir</a:t>
            </a:r>
          </a:p>
          <a:p>
            <a:r>
              <a:rPr lang="tr-TR" dirty="0" err="1" smtClean="0"/>
              <a:t>Faktöryel</a:t>
            </a:r>
            <a:r>
              <a:rPr lang="tr-TR" dirty="0" smtClean="0"/>
              <a:t> hesabı yapan C kodu</a:t>
            </a:r>
          </a:p>
        </p:txBody>
      </p:sp>
      <p:pic>
        <p:nvPicPr>
          <p:cNvPr id="6" name="Picture 5"/>
          <p:cNvPicPr>
            <a:picLocks noChangeAspect="1"/>
          </p:cNvPicPr>
          <p:nvPr/>
        </p:nvPicPr>
        <p:blipFill>
          <a:blip r:embed="rId2"/>
          <a:stretch>
            <a:fillRect/>
          </a:stretch>
        </p:blipFill>
        <p:spPr>
          <a:xfrm>
            <a:off x="3396018" y="3452278"/>
            <a:ext cx="5837756" cy="2717786"/>
          </a:xfrm>
          <a:prstGeom prst="rect">
            <a:avLst/>
          </a:prstGeom>
        </p:spPr>
      </p:pic>
      <p:sp>
        <p:nvSpPr>
          <p:cNvPr id="7" name="Title 1"/>
          <p:cNvSpPr>
            <a:spLocks noGrp="1"/>
          </p:cNvSpPr>
          <p:nvPr>
            <p:ph type="title"/>
          </p:nvPr>
        </p:nvSpPr>
        <p:spPr>
          <a:xfrm>
            <a:off x="835479" y="642711"/>
            <a:ext cx="10515600" cy="1325563"/>
          </a:xfrm>
        </p:spPr>
        <p:txBody>
          <a:bodyPr/>
          <a:lstStyle/>
          <a:p>
            <a:r>
              <a:rPr lang="tr-TR" b="1" dirty="0" smtClean="0"/>
              <a:t>Özyinelemeli Algoritmalar </a:t>
            </a:r>
            <a:endParaRPr lang="tr-TR" b="1" dirty="0"/>
          </a:p>
        </p:txBody>
      </p:sp>
    </p:spTree>
    <p:extLst>
      <p:ext uri="{BB962C8B-B14F-4D97-AF65-F5344CB8AC3E}">
        <p14:creationId xmlns:p14="http://schemas.microsoft.com/office/powerpoint/2010/main" val="318532024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4383251" cy="707886"/>
          </a:xfrm>
          <a:prstGeom prst="rect">
            <a:avLst/>
          </a:prstGeom>
          <a:noFill/>
        </p:spPr>
        <p:txBody>
          <a:bodyPr wrap="none" rtlCol="0">
            <a:spAutoFit/>
          </a:bodyPr>
          <a:lstStyle/>
          <a:p>
            <a:r>
              <a:rPr lang="tr-TR" sz="4000" b="1" dirty="0" err="1" smtClean="0"/>
              <a:t>Fibonacci</a:t>
            </a:r>
            <a:r>
              <a:rPr lang="tr-TR" sz="4000" b="1" dirty="0" smtClean="0"/>
              <a:t> Sayı Dizisi</a:t>
            </a:r>
            <a:endParaRPr lang="tr-TR" sz="4000" b="1" dirty="0"/>
          </a:p>
        </p:txBody>
      </p:sp>
      <p:sp>
        <p:nvSpPr>
          <p:cNvPr id="5" name="Content Placeholder 2"/>
          <p:cNvSpPr>
            <a:spLocks noGrp="1"/>
          </p:cNvSpPr>
          <p:nvPr>
            <p:ph idx="1"/>
          </p:nvPr>
        </p:nvSpPr>
        <p:spPr>
          <a:xfrm>
            <a:off x="838200" y="1825625"/>
            <a:ext cx="10515600" cy="4351338"/>
          </a:xfrm>
        </p:spPr>
        <p:txBody>
          <a:bodyPr>
            <a:normAutofit lnSpcReduction="10000"/>
          </a:bodyPr>
          <a:lstStyle/>
          <a:p>
            <a:pPr marL="0" indent="0">
              <a:buNone/>
            </a:pPr>
            <a:r>
              <a:rPr lang="tr-TR" dirty="0" smtClean="0"/>
              <a:t>0,1</a:t>
            </a:r>
          </a:p>
          <a:p>
            <a:pPr marL="0" indent="0">
              <a:buNone/>
            </a:pPr>
            <a:r>
              <a:rPr lang="tr-TR" dirty="0" smtClean="0"/>
              <a:t>0,1,1</a:t>
            </a:r>
          </a:p>
          <a:p>
            <a:pPr marL="0" indent="0">
              <a:buNone/>
            </a:pPr>
            <a:r>
              <a:rPr lang="tr-TR" dirty="0" smtClean="0"/>
              <a:t>0,1,1,2</a:t>
            </a:r>
          </a:p>
          <a:p>
            <a:pPr marL="0" indent="0">
              <a:buNone/>
            </a:pPr>
            <a:r>
              <a:rPr lang="tr-TR" dirty="0" smtClean="0"/>
              <a:t>0,1,1,2,3</a:t>
            </a:r>
          </a:p>
          <a:p>
            <a:pPr marL="0" indent="0">
              <a:buNone/>
            </a:pPr>
            <a:r>
              <a:rPr lang="tr-TR" dirty="0" smtClean="0"/>
              <a:t>0,1,1,2,3,5</a:t>
            </a:r>
          </a:p>
          <a:p>
            <a:pPr marL="0" indent="0">
              <a:buNone/>
            </a:pPr>
            <a:r>
              <a:rPr lang="tr-TR" dirty="0" smtClean="0"/>
              <a:t>0,1,1,2,3,5,8</a:t>
            </a:r>
          </a:p>
          <a:p>
            <a:pPr marL="0" indent="0">
              <a:buNone/>
            </a:pPr>
            <a:r>
              <a:rPr lang="tr-TR" dirty="0" smtClean="0"/>
              <a:t>0,1,1,2,3,5,8,13</a:t>
            </a:r>
          </a:p>
          <a:p>
            <a:pPr marL="0" indent="0">
              <a:buNone/>
            </a:pPr>
            <a:r>
              <a:rPr lang="tr-TR" dirty="0" smtClean="0"/>
              <a:t>0,1,1,2,3,5,8,13,21</a:t>
            </a:r>
          </a:p>
          <a:p>
            <a:pPr marL="0" indent="0">
              <a:buNone/>
            </a:pPr>
            <a:r>
              <a:rPr lang="tr-TR" dirty="0" smtClean="0"/>
              <a:t>0,1,1,2,3,5,8,13,21,34</a:t>
            </a:r>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smtClean="0"/>
          </a:p>
        </p:txBody>
      </p:sp>
      <p:sp>
        <p:nvSpPr>
          <p:cNvPr id="6" name="TextBox 5"/>
          <p:cNvSpPr txBox="1"/>
          <p:nvPr/>
        </p:nvSpPr>
        <p:spPr>
          <a:xfrm>
            <a:off x="6883267" y="2404993"/>
            <a:ext cx="4801314" cy="1754326"/>
          </a:xfrm>
          <a:prstGeom prst="rect">
            <a:avLst/>
          </a:prstGeom>
          <a:noFill/>
        </p:spPr>
        <p:txBody>
          <a:bodyPr wrap="none" rtlCol="0">
            <a:spAutoFit/>
          </a:bodyPr>
          <a:lstStyle/>
          <a:p>
            <a:r>
              <a:rPr lang="tr-TR" sz="3600" dirty="0" smtClean="0"/>
              <a:t>Özyinelemeli Algoritma	</a:t>
            </a:r>
          </a:p>
          <a:p>
            <a:endParaRPr lang="tr-TR" sz="3600" dirty="0"/>
          </a:p>
          <a:p>
            <a:endParaRPr lang="tr-TR" sz="3600" dirty="0"/>
          </a:p>
        </p:txBody>
      </p:sp>
      <p:pic>
        <p:nvPicPr>
          <p:cNvPr id="7" name="Picture 6"/>
          <p:cNvPicPr>
            <a:picLocks noChangeAspect="1"/>
          </p:cNvPicPr>
          <p:nvPr/>
        </p:nvPicPr>
        <p:blipFill>
          <a:blip r:embed="rId2"/>
          <a:stretch>
            <a:fillRect/>
          </a:stretch>
        </p:blipFill>
        <p:spPr>
          <a:xfrm>
            <a:off x="6883267" y="3207254"/>
            <a:ext cx="4481419" cy="2189949"/>
          </a:xfrm>
          <a:prstGeom prst="rect">
            <a:avLst/>
          </a:prstGeom>
        </p:spPr>
      </p:pic>
    </p:spTree>
    <p:extLst>
      <p:ext uri="{BB962C8B-B14F-4D97-AF65-F5344CB8AC3E}">
        <p14:creationId xmlns:p14="http://schemas.microsoft.com/office/powerpoint/2010/main" val="12785135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
        <p:nvSpPr>
          <p:cNvPr id="41" name="Metin kutusu 40"/>
          <p:cNvSpPr txBox="1"/>
          <p:nvPr/>
        </p:nvSpPr>
        <p:spPr>
          <a:xfrm>
            <a:off x="6060680" y="4035421"/>
            <a:ext cx="5306669" cy="1938118"/>
          </a:xfrm>
          <a:prstGeom prst="rect">
            <a:avLst/>
          </a:prstGeom>
          <a:noFill/>
        </p:spPr>
        <p:txBody>
          <a:bodyPr wrap="square" lIns="90575" tIns="45287" rIns="90575" bIns="45287" rtlCol="0">
            <a:spAutoFit/>
          </a:bodyPr>
          <a:lstStyle/>
          <a:p>
            <a:pPr algn="r"/>
            <a:r>
              <a:rPr lang="tr-TR" sz="4000" b="1" dirty="0" smtClean="0">
                <a:ea typeface="Segoe UI Historic" panose="020B0502040204020203" pitchFamily="34" charset="0"/>
                <a:cs typeface="Segoe UI Light" panose="020B0502040204020203" pitchFamily="34" charset="0"/>
              </a:rPr>
              <a:t>C Programlama Dilinde Dosya Okuma ve Yazma İşlemleri</a:t>
            </a:r>
            <a:endParaRPr lang="tr-TR" sz="4000" b="1" dirty="0">
              <a:ea typeface="Segoe UI Historic" panose="020B0502040204020203" pitchFamily="34" charset="0"/>
              <a:cs typeface="Segoe UI Light" panose="020B0502040204020203" pitchFamily="34" charset="0"/>
            </a:endParaRPr>
          </a:p>
        </p:txBody>
      </p:sp>
      <p:grpSp>
        <p:nvGrpSpPr>
          <p:cNvPr id="46" name="Grup 45"/>
          <p:cNvGrpSpPr/>
          <p:nvPr/>
        </p:nvGrpSpPr>
        <p:grpSpPr>
          <a:xfrm>
            <a:off x="9699714" y="1942186"/>
            <a:ext cx="2160881" cy="2160881"/>
            <a:chOff x="1596446" y="0"/>
            <a:chExt cx="1414035" cy="1414035"/>
          </a:xfrm>
        </p:grpSpPr>
        <p:sp>
          <p:nvSpPr>
            <p:cNvPr id="47" name="Oval 46"/>
            <p:cNvSpPr/>
            <p:nvPr/>
          </p:nvSpPr>
          <p:spPr>
            <a:xfrm>
              <a:off x="1596446" y="0"/>
              <a:ext cx="1414035" cy="1414035"/>
            </a:xfrm>
            <a:prstGeom prst="ellipse">
              <a:avLst/>
            </a:prstGeom>
            <a:solidFill>
              <a:srgbClr val="349FB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8" name="Oval 4"/>
            <p:cNvSpPr/>
            <p:nvPr/>
          </p:nvSpPr>
          <p:spPr>
            <a:xfrm>
              <a:off x="1803527" y="207081"/>
              <a:ext cx="999873" cy="999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644525">
                <a:lnSpc>
                  <a:spcPct val="90000"/>
                </a:lnSpc>
                <a:spcBef>
                  <a:spcPct val="0"/>
                </a:spcBef>
                <a:spcAft>
                  <a:spcPct val="35000"/>
                </a:spcAft>
              </a:pPr>
              <a:r>
                <a:rPr lang="tr-TR" sz="4000" b="1" dirty="0"/>
                <a:t>Bölüm </a:t>
              </a:r>
              <a:r>
                <a:rPr lang="tr-TR" sz="6200" b="1" dirty="0" smtClean="0"/>
                <a:t>14</a:t>
              </a:r>
              <a:endParaRPr lang="tr-TR" sz="6200" dirty="0"/>
            </a:p>
          </p:txBody>
        </p:sp>
      </p:grpSp>
    </p:spTree>
    <p:extLst>
      <p:ext uri="{BB962C8B-B14F-4D97-AF65-F5344CB8AC3E}">
        <p14:creationId xmlns:p14="http://schemas.microsoft.com/office/powerpoint/2010/main" val="17323686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3539430"/>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C Programlama Dilinde Farklı Amaçlarla Dosyalara Erişim</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Dosya Okuma İşlemleri ve İlgili Uygulamalar</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Dosya Güncelleme / Yazma </a:t>
            </a:r>
            <a:r>
              <a:rPr lang="tr-TR" sz="2800" dirty="0"/>
              <a:t>İşlemleri ve İlgili </a:t>
            </a:r>
            <a:r>
              <a:rPr lang="tr-TR" sz="2800" dirty="0" smtClean="0"/>
              <a:t>Uygulamalar</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Hata Yakalama ve İlgili Tedbirler</a:t>
            </a:r>
          </a:p>
          <a:p>
            <a:pPr marL="285750" indent="-285750">
              <a:buFont typeface="Arial" panose="020B0604020202020204" pitchFamily="34" charset="0"/>
              <a:buChar char="•"/>
            </a:pPr>
            <a:endParaRPr lang="tr-TR" sz="2800" dirty="0"/>
          </a:p>
        </p:txBody>
      </p:sp>
      <p:sp>
        <p:nvSpPr>
          <p:cNvPr id="4" name="TextBox 3"/>
          <p:cNvSpPr txBox="1"/>
          <p:nvPr/>
        </p:nvSpPr>
        <p:spPr>
          <a:xfrm>
            <a:off x="661307" y="1053193"/>
            <a:ext cx="7407541" cy="707886"/>
          </a:xfrm>
          <a:prstGeom prst="rect">
            <a:avLst/>
          </a:prstGeom>
          <a:noFill/>
        </p:spPr>
        <p:txBody>
          <a:bodyPr wrap="none" rtlCol="0">
            <a:spAutoFit/>
          </a:bodyPr>
          <a:lstStyle/>
          <a:p>
            <a:r>
              <a:rPr lang="tr-TR" sz="4000" b="1" dirty="0" smtClean="0"/>
              <a:t>BÖLÜM 14: NELER ÖĞRENECEĞİZ?</a:t>
            </a:r>
            <a:endParaRPr lang="tr-TR" sz="4000" b="1" dirty="0"/>
          </a:p>
        </p:txBody>
      </p:sp>
    </p:spTree>
    <p:extLst>
      <p:ext uri="{BB962C8B-B14F-4D97-AF65-F5344CB8AC3E}">
        <p14:creationId xmlns:p14="http://schemas.microsoft.com/office/powerpoint/2010/main" val="371289800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
        <p:nvSpPr>
          <p:cNvPr id="41" name="Metin kutusu 40"/>
          <p:cNvSpPr txBox="1"/>
          <p:nvPr/>
        </p:nvSpPr>
        <p:spPr>
          <a:xfrm>
            <a:off x="6060680" y="4035421"/>
            <a:ext cx="5306669" cy="1938118"/>
          </a:xfrm>
          <a:prstGeom prst="rect">
            <a:avLst/>
          </a:prstGeom>
          <a:noFill/>
        </p:spPr>
        <p:txBody>
          <a:bodyPr wrap="square" lIns="90575" tIns="45287" rIns="90575" bIns="45287" rtlCol="0">
            <a:spAutoFit/>
          </a:bodyPr>
          <a:lstStyle/>
          <a:p>
            <a:pPr algn="r"/>
            <a:r>
              <a:rPr lang="tr-TR" sz="4000" b="1" dirty="0" smtClean="0">
                <a:ea typeface="Segoe UI Historic" panose="020B0502040204020203" pitchFamily="34" charset="0"/>
                <a:cs typeface="Segoe UI Light" panose="020B0502040204020203" pitchFamily="34" charset="0"/>
              </a:rPr>
              <a:t>C Programlama Dilinde Değişken Kapsam Yönetimi</a:t>
            </a:r>
            <a:endParaRPr lang="tr-TR" sz="4000" b="1" dirty="0">
              <a:ea typeface="Segoe UI Historic" panose="020B0502040204020203" pitchFamily="34" charset="0"/>
              <a:cs typeface="Segoe UI Light" panose="020B0502040204020203" pitchFamily="34" charset="0"/>
            </a:endParaRPr>
          </a:p>
        </p:txBody>
      </p:sp>
      <p:grpSp>
        <p:nvGrpSpPr>
          <p:cNvPr id="46" name="Grup 45"/>
          <p:cNvGrpSpPr/>
          <p:nvPr/>
        </p:nvGrpSpPr>
        <p:grpSpPr>
          <a:xfrm>
            <a:off x="9699714" y="1942186"/>
            <a:ext cx="2160881" cy="2160881"/>
            <a:chOff x="1596446" y="0"/>
            <a:chExt cx="1414035" cy="1414035"/>
          </a:xfrm>
        </p:grpSpPr>
        <p:sp>
          <p:nvSpPr>
            <p:cNvPr id="47" name="Oval 46"/>
            <p:cNvSpPr/>
            <p:nvPr/>
          </p:nvSpPr>
          <p:spPr>
            <a:xfrm>
              <a:off x="1596446" y="0"/>
              <a:ext cx="1414035" cy="1414035"/>
            </a:xfrm>
            <a:prstGeom prst="ellipse">
              <a:avLst/>
            </a:prstGeom>
            <a:solidFill>
              <a:srgbClr val="349FB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8" name="Oval 4"/>
            <p:cNvSpPr/>
            <p:nvPr/>
          </p:nvSpPr>
          <p:spPr>
            <a:xfrm>
              <a:off x="1803527" y="207081"/>
              <a:ext cx="999873" cy="999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644525">
                <a:lnSpc>
                  <a:spcPct val="90000"/>
                </a:lnSpc>
                <a:spcBef>
                  <a:spcPct val="0"/>
                </a:spcBef>
                <a:spcAft>
                  <a:spcPct val="35000"/>
                </a:spcAft>
              </a:pPr>
              <a:r>
                <a:rPr lang="tr-TR" sz="4000" b="1" dirty="0"/>
                <a:t>Bölüm </a:t>
              </a:r>
              <a:r>
                <a:rPr lang="tr-TR" sz="6200" b="1" dirty="0" smtClean="0"/>
                <a:t>15</a:t>
              </a:r>
              <a:endParaRPr lang="tr-TR" sz="6200" dirty="0"/>
            </a:p>
          </p:txBody>
        </p:sp>
      </p:grpSp>
    </p:spTree>
    <p:extLst>
      <p:ext uri="{BB962C8B-B14F-4D97-AF65-F5344CB8AC3E}">
        <p14:creationId xmlns:p14="http://schemas.microsoft.com/office/powerpoint/2010/main" val="2226042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05B75A5C-BDA0-4D6E-960D-897202791CA3}"/>
              </a:ext>
            </a:extLst>
          </p:cNvPr>
          <p:cNvSpPr txBox="1">
            <a:spLocks/>
          </p:cNvSpPr>
          <p:nvPr/>
        </p:nvSpPr>
        <p:spPr>
          <a:xfrm>
            <a:off x="358195" y="1117462"/>
            <a:ext cx="5257332" cy="670101"/>
          </a:xfrm>
          <a:prstGeom prst="rect">
            <a:avLst/>
          </a:prstGeom>
        </p:spPr>
        <p:txBody>
          <a:bodyPr vert="horz" lIns="90575" tIns="45287" rIns="90575" bIns="45287" rtlCol="0" anchor="b">
            <a:noAutofit/>
          </a:bodyPr>
          <a:lstStyle>
            <a:defPPr>
              <a:defRPr lang="tr-TR"/>
            </a:defPPr>
            <a:lvl1pPr algn="just">
              <a:lnSpc>
                <a:spcPct val="90000"/>
              </a:lnSpc>
              <a:spcBef>
                <a:spcPct val="0"/>
              </a:spcBef>
              <a:buNone/>
              <a:defRPr sz="8000" b="1">
                <a:solidFill>
                  <a:schemeClr val="tx1">
                    <a:lumMod val="65000"/>
                    <a:lumOff val="35000"/>
                  </a:schemeClr>
                </a:solidFill>
                <a:ea typeface="+mj-ea"/>
                <a:cs typeface="+mj-cs"/>
              </a:defRPr>
            </a:lvl1pPr>
          </a:lstStyle>
          <a:p>
            <a:r>
              <a:rPr lang="tr-TR" sz="4000" dirty="0"/>
              <a:t>Ön </a:t>
            </a:r>
            <a:r>
              <a:rPr lang="tr-TR" sz="4000" dirty="0" smtClean="0"/>
              <a:t>Koşul </a:t>
            </a:r>
            <a:r>
              <a:rPr lang="tr-TR" sz="4000" dirty="0"/>
              <a:t>/ Beceriler</a:t>
            </a:r>
            <a:endParaRPr lang="en-US" sz="4000" dirty="0"/>
          </a:p>
        </p:txBody>
      </p:sp>
      <p:pic>
        <p:nvPicPr>
          <p:cNvPr id="2" name="Resi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4965" y="1659954"/>
            <a:ext cx="5404182" cy="3546494"/>
          </a:xfrm>
          <a:prstGeom prst="rect">
            <a:avLst/>
          </a:prstGeom>
        </p:spPr>
      </p:pic>
      <p:sp>
        <p:nvSpPr>
          <p:cNvPr id="32" name="TextBox 31"/>
          <p:cNvSpPr txBox="1"/>
          <p:nvPr/>
        </p:nvSpPr>
        <p:spPr>
          <a:xfrm>
            <a:off x="128763" y="1954498"/>
            <a:ext cx="8247793" cy="4801314"/>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Genel Bilgisayar / Bilişim Teknolojilerine Aşina</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sz="2800" dirty="0" smtClean="0"/>
              <a:t>Onluk ve İkilik Sayı Sistemlerine ve Temel Matematik Konularına Hakim</a:t>
            </a:r>
          </a:p>
          <a:p>
            <a:pPr marL="285750" indent="-285750">
              <a:buFont typeface="Arial" panose="020B0604020202020204" pitchFamily="34" charset="0"/>
              <a:buChar char="•"/>
            </a:pPr>
            <a:endParaRPr lang="tr-TR" dirty="0"/>
          </a:p>
          <a:p>
            <a:r>
              <a:rPr lang="tr-TR" sz="2800" dirty="0" smtClean="0"/>
              <a:t>Olan Herkes İçin Uygun</a:t>
            </a:r>
          </a:p>
          <a:p>
            <a:endParaRPr lang="tr-TR" sz="2800" dirty="0"/>
          </a:p>
          <a:p>
            <a:pPr marL="457200" indent="-457200">
              <a:buFont typeface="Arial" panose="020B0604020202020204" pitchFamily="34" charset="0"/>
              <a:buChar char="•"/>
            </a:pPr>
            <a:r>
              <a:rPr lang="tr-TR" sz="2800" dirty="0" smtClean="0"/>
              <a:t>Özel Bir Donanım/Bilgisayar veya Kurulum Gerekmeden</a:t>
            </a:r>
          </a:p>
          <a:p>
            <a:pPr marL="457200" indent="-457200">
              <a:buFont typeface="Arial" panose="020B0604020202020204" pitchFamily="34" charset="0"/>
              <a:buChar char="•"/>
            </a:pPr>
            <a:endParaRPr lang="tr-TR" dirty="0"/>
          </a:p>
          <a:p>
            <a:pPr marL="457200" indent="-457200">
              <a:buFont typeface="Arial" panose="020B0604020202020204" pitchFamily="34" charset="0"/>
              <a:buChar char="•"/>
            </a:pPr>
            <a:r>
              <a:rPr lang="tr-TR" sz="2800" dirty="0" smtClean="0"/>
              <a:t>Web Tarayıcısı ve Internet Erişimi Olan Herhangi Bir Cihaz (Akıllı Telefon, Tablet, PC) Yeterli</a:t>
            </a:r>
          </a:p>
        </p:txBody>
      </p:sp>
    </p:spTree>
    <p:extLst>
      <p:ext uri="{BB962C8B-B14F-4D97-AF65-F5344CB8AC3E}">
        <p14:creationId xmlns:p14="http://schemas.microsoft.com/office/powerpoint/2010/main" val="243802737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307" y="1992086"/>
            <a:ext cx="11184329" cy="4401205"/>
          </a:xfrm>
          <a:prstGeom prst="rect">
            <a:avLst/>
          </a:prstGeom>
          <a:noFill/>
        </p:spPr>
        <p:txBody>
          <a:bodyPr wrap="square" rtlCol="0">
            <a:spAutoFit/>
          </a:bodyPr>
          <a:lstStyle/>
          <a:p>
            <a:pPr marL="285750" indent="-285750">
              <a:buFont typeface="Arial" panose="020B0604020202020204" pitchFamily="34" charset="0"/>
              <a:buChar char="•"/>
            </a:pPr>
            <a:r>
              <a:rPr lang="tr-TR" sz="2800" dirty="0"/>
              <a:t>C Programlama Dilinde </a:t>
            </a:r>
            <a:r>
              <a:rPr lang="tr-TR" sz="2800" dirty="0" smtClean="0"/>
              <a:t>#define, #</a:t>
            </a:r>
            <a:r>
              <a:rPr lang="tr-TR" sz="2800" dirty="0" err="1" smtClean="0"/>
              <a:t>undef</a:t>
            </a:r>
            <a:r>
              <a:rPr lang="tr-TR" sz="2800" dirty="0" smtClean="0"/>
              <a:t> ve </a:t>
            </a:r>
            <a:r>
              <a:rPr lang="tr-TR" sz="2800" dirty="0" err="1" smtClean="0"/>
              <a:t>const</a:t>
            </a:r>
            <a:r>
              <a:rPr lang="tr-TR" sz="2800" dirty="0" smtClean="0"/>
              <a:t> Yöntemleri ile Tanımlanan Değişkenler</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Global Değişkenler</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Lokal Değişkenler</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smtClean="0"/>
              <a:t>Fonksiyon Girdi-Çıktı Parametre Değişkenleri</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err="1" smtClean="0"/>
              <a:t>İlklendirme</a:t>
            </a:r>
            <a:r>
              <a:rPr lang="tr-TR" sz="2800" dirty="0" smtClean="0"/>
              <a:t> İşlemleri ve Kapsam Yönetimi</a:t>
            </a:r>
          </a:p>
        </p:txBody>
      </p:sp>
      <p:sp>
        <p:nvSpPr>
          <p:cNvPr id="4" name="TextBox 3"/>
          <p:cNvSpPr txBox="1"/>
          <p:nvPr/>
        </p:nvSpPr>
        <p:spPr>
          <a:xfrm>
            <a:off x="661307" y="1053193"/>
            <a:ext cx="7407541" cy="707886"/>
          </a:xfrm>
          <a:prstGeom prst="rect">
            <a:avLst/>
          </a:prstGeom>
          <a:noFill/>
        </p:spPr>
        <p:txBody>
          <a:bodyPr wrap="none" rtlCol="0">
            <a:spAutoFit/>
          </a:bodyPr>
          <a:lstStyle/>
          <a:p>
            <a:r>
              <a:rPr lang="tr-TR" sz="4000" b="1" dirty="0" smtClean="0"/>
              <a:t>BÖLÜM 15: NELER ÖĞRENECEĞİZ?</a:t>
            </a:r>
            <a:endParaRPr lang="tr-TR" sz="4000" b="1" dirty="0"/>
          </a:p>
        </p:txBody>
      </p:sp>
    </p:spTree>
    <p:extLst>
      <p:ext uri="{BB962C8B-B14F-4D97-AF65-F5344CB8AC3E}">
        <p14:creationId xmlns:p14="http://schemas.microsoft.com/office/powerpoint/2010/main" val="10360901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89912"/>
            <a:ext cx="12192000" cy="389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6" name="Freeform 6"/>
          <p:cNvSpPr>
            <a:spLocks/>
          </p:cNvSpPr>
          <p:nvPr/>
        </p:nvSpPr>
        <p:spPr bwMode="auto">
          <a:xfrm>
            <a:off x="3175" y="267700"/>
            <a:ext cx="12188825" cy="278508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9" name="Freeform 9"/>
          <p:cNvSpPr>
            <a:spLocks/>
          </p:cNvSpPr>
          <p:nvPr/>
        </p:nvSpPr>
        <p:spPr bwMode="auto">
          <a:xfrm>
            <a:off x="1431832" y="1159023"/>
            <a:ext cx="293668" cy="303193"/>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0" name="Freeform 10"/>
          <p:cNvSpPr>
            <a:spLocks/>
          </p:cNvSpPr>
          <p:nvPr/>
        </p:nvSpPr>
        <p:spPr bwMode="auto">
          <a:xfrm>
            <a:off x="1444531" y="741538"/>
            <a:ext cx="93656" cy="447646"/>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1" name="Freeform 11"/>
          <p:cNvSpPr>
            <a:spLocks/>
          </p:cNvSpPr>
          <p:nvPr/>
        </p:nvSpPr>
        <p:spPr bwMode="auto">
          <a:xfrm>
            <a:off x="1031015" y="481998"/>
            <a:ext cx="93656" cy="94370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2" name="Freeform 12"/>
          <p:cNvSpPr>
            <a:spLocks/>
          </p:cNvSpPr>
          <p:nvPr/>
        </p:nvSpPr>
        <p:spPr bwMode="auto">
          <a:xfrm>
            <a:off x="1164356" y="590736"/>
            <a:ext cx="93656" cy="1291347"/>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3" name="Freeform 13"/>
          <p:cNvSpPr>
            <a:spLocks/>
          </p:cNvSpPr>
          <p:nvPr/>
        </p:nvSpPr>
        <p:spPr bwMode="auto">
          <a:xfrm>
            <a:off x="1307221" y="738363"/>
            <a:ext cx="92069" cy="1235789"/>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4" name="Freeform 14"/>
          <p:cNvSpPr>
            <a:spLocks/>
          </p:cNvSpPr>
          <p:nvPr/>
        </p:nvSpPr>
        <p:spPr bwMode="auto">
          <a:xfrm>
            <a:off x="1449293" y="1371734"/>
            <a:ext cx="404786" cy="629403"/>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5" name="Freeform 15"/>
          <p:cNvSpPr>
            <a:spLocks noEditPoints="1"/>
          </p:cNvSpPr>
          <p:nvPr/>
        </p:nvSpPr>
        <p:spPr bwMode="auto">
          <a:xfrm>
            <a:off x="2055679" y="784398"/>
            <a:ext cx="623053" cy="704804"/>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6" name="Freeform 16"/>
          <p:cNvSpPr>
            <a:spLocks/>
          </p:cNvSpPr>
          <p:nvPr/>
        </p:nvSpPr>
        <p:spPr bwMode="auto">
          <a:xfrm>
            <a:off x="2723179" y="785985"/>
            <a:ext cx="605592" cy="703217"/>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7" name="Freeform 17"/>
          <p:cNvSpPr>
            <a:spLocks/>
          </p:cNvSpPr>
          <p:nvPr/>
        </p:nvSpPr>
        <p:spPr bwMode="auto">
          <a:xfrm>
            <a:off x="3400204" y="784398"/>
            <a:ext cx="604798" cy="704804"/>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8" name="Freeform 18"/>
          <p:cNvSpPr>
            <a:spLocks noEditPoints="1"/>
          </p:cNvSpPr>
          <p:nvPr/>
        </p:nvSpPr>
        <p:spPr bwMode="auto">
          <a:xfrm>
            <a:off x="2035042" y="1593176"/>
            <a:ext cx="429391" cy="401611"/>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19" name="Freeform 19"/>
          <p:cNvSpPr>
            <a:spLocks/>
          </p:cNvSpPr>
          <p:nvPr/>
        </p:nvSpPr>
        <p:spPr bwMode="auto">
          <a:xfrm>
            <a:off x="2493007" y="1593176"/>
            <a:ext cx="344465" cy="401611"/>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0" name="Freeform 20"/>
          <p:cNvSpPr>
            <a:spLocks noEditPoints="1"/>
          </p:cNvSpPr>
          <p:nvPr/>
        </p:nvSpPr>
        <p:spPr bwMode="auto">
          <a:xfrm>
            <a:off x="2813661" y="1593176"/>
            <a:ext cx="430184" cy="401611"/>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1" name="Freeform 21"/>
          <p:cNvSpPr>
            <a:spLocks noEditPoints="1"/>
          </p:cNvSpPr>
          <p:nvPr/>
        </p:nvSpPr>
        <p:spPr bwMode="auto">
          <a:xfrm>
            <a:off x="3272418" y="1593176"/>
            <a:ext cx="372245" cy="401611"/>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2" name="Freeform 22"/>
          <p:cNvSpPr>
            <a:spLocks/>
          </p:cNvSpPr>
          <p:nvPr/>
        </p:nvSpPr>
        <p:spPr bwMode="auto">
          <a:xfrm>
            <a:off x="3676411" y="1593176"/>
            <a:ext cx="328591" cy="401611"/>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3" name="Freeform 23"/>
          <p:cNvSpPr>
            <a:spLocks/>
          </p:cNvSpPr>
          <p:nvPr/>
        </p:nvSpPr>
        <p:spPr bwMode="auto">
          <a:xfrm>
            <a:off x="4081197" y="1593176"/>
            <a:ext cx="450027" cy="401611"/>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24" name="Freeform 24"/>
          <p:cNvSpPr>
            <a:spLocks noEditPoints="1"/>
          </p:cNvSpPr>
          <p:nvPr/>
        </p:nvSpPr>
        <p:spPr bwMode="auto">
          <a:xfrm>
            <a:off x="4613769" y="1465391"/>
            <a:ext cx="88894" cy="529397"/>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0" name="Freeform 30"/>
          <p:cNvSpPr>
            <a:spLocks/>
          </p:cNvSpPr>
          <p:nvPr/>
        </p:nvSpPr>
        <p:spPr bwMode="auto">
          <a:xfrm>
            <a:off x="11565772" y="286749"/>
            <a:ext cx="114293" cy="115880"/>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1" name="Freeform 31"/>
          <p:cNvSpPr>
            <a:spLocks/>
          </p:cNvSpPr>
          <p:nvPr/>
        </p:nvSpPr>
        <p:spPr bwMode="auto">
          <a:xfrm>
            <a:off x="10520472" y="426440"/>
            <a:ext cx="115880" cy="115880"/>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2" name="Freeform 32"/>
          <p:cNvSpPr>
            <a:spLocks/>
          </p:cNvSpPr>
          <p:nvPr/>
        </p:nvSpPr>
        <p:spPr bwMode="auto">
          <a:xfrm>
            <a:off x="8747350" y="1027270"/>
            <a:ext cx="115880" cy="115880"/>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3" name="Freeform 33"/>
          <p:cNvSpPr>
            <a:spLocks/>
          </p:cNvSpPr>
          <p:nvPr/>
        </p:nvSpPr>
        <p:spPr bwMode="auto">
          <a:xfrm>
            <a:off x="6060680" y="2315441"/>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4" name="Freeform 34"/>
          <p:cNvSpPr>
            <a:spLocks/>
          </p:cNvSpPr>
          <p:nvPr/>
        </p:nvSpPr>
        <p:spPr bwMode="auto">
          <a:xfrm>
            <a:off x="3922457" y="2895635"/>
            <a:ext cx="115880" cy="114293"/>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5" name="Freeform 35"/>
          <p:cNvSpPr>
            <a:spLocks/>
          </p:cNvSpPr>
          <p:nvPr/>
        </p:nvSpPr>
        <p:spPr bwMode="auto">
          <a:xfrm>
            <a:off x="3278768" y="2965480"/>
            <a:ext cx="115087" cy="114293"/>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36" name="Freeform 36"/>
          <p:cNvSpPr>
            <a:spLocks/>
          </p:cNvSpPr>
          <p:nvPr/>
        </p:nvSpPr>
        <p:spPr bwMode="auto">
          <a:xfrm>
            <a:off x="826240" y="2821028"/>
            <a:ext cx="115880" cy="115880"/>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grpSp>
        <p:nvGrpSpPr>
          <p:cNvPr id="2" name="Grup 1"/>
          <p:cNvGrpSpPr/>
          <p:nvPr/>
        </p:nvGrpSpPr>
        <p:grpSpPr>
          <a:xfrm>
            <a:off x="2035042" y="621972"/>
            <a:ext cx="10164895" cy="2818423"/>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7" tIns="22859" rIns="45717" bIns="22859" numCol="1" anchor="t" anchorCtr="0" compatLnSpc="1">
              <a:prstTxWarp prst="textNoShape">
                <a:avLst/>
              </a:prstTxWarp>
            </a:bodyPr>
            <a:lstStyle/>
            <a:p>
              <a:endParaRPr lang="tr-TR" sz="900"/>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5717" tIns="22859" rIns="45717" bIns="22859" numCol="1" anchor="t" anchorCtr="0" compatLnSpc="1">
              <a:prstTxWarp prst="textNoShape">
                <a:avLst/>
              </a:prstTxWarp>
            </a:bodyPr>
            <a:lstStyle/>
            <a:p>
              <a:endParaRPr lang="tr-TR" sz="900"/>
            </a:p>
          </p:txBody>
        </p:sp>
      </p:grpSp>
      <p:sp>
        <p:nvSpPr>
          <p:cNvPr id="41" name="Metin kutusu 40"/>
          <p:cNvSpPr txBox="1"/>
          <p:nvPr/>
        </p:nvSpPr>
        <p:spPr>
          <a:xfrm>
            <a:off x="6060680" y="4035421"/>
            <a:ext cx="5306669" cy="707012"/>
          </a:xfrm>
          <a:prstGeom prst="rect">
            <a:avLst/>
          </a:prstGeom>
          <a:noFill/>
        </p:spPr>
        <p:txBody>
          <a:bodyPr wrap="square" lIns="90575" tIns="45287" rIns="90575" bIns="45287" rtlCol="0">
            <a:spAutoFit/>
          </a:bodyPr>
          <a:lstStyle/>
          <a:p>
            <a:pPr algn="r"/>
            <a:r>
              <a:rPr lang="tr-TR" sz="4000" b="1" dirty="0" smtClean="0">
                <a:ea typeface="Segoe UI Historic" panose="020B0502040204020203" pitchFamily="34" charset="0"/>
                <a:cs typeface="Segoe UI Light" panose="020B0502040204020203" pitchFamily="34" charset="0"/>
              </a:rPr>
              <a:t>Genel Değerlendirmeler</a:t>
            </a:r>
            <a:endParaRPr lang="tr-TR" sz="4000" b="1" dirty="0">
              <a:ea typeface="Segoe UI Historic" panose="020B0502040204020203" pitchFamily="34" charset="0"/>
              <a:cs typeface="Segoe UI Light" panose="020B0502040204020203" pitchFamily="34" charset="0"/>
            </a:endParaRPr>
          </a:p>
        </p:txBody>
      </p:sp>
      <p:grpSp>
        <p:nvGrpSpPr>
          <p:cNvPr id="46" name="Grup 45"/>
          <p:cNvGrpSpPr/>
          <p:nvPr/>
        </p:nvGrpSpPr>
        <p:grpSpPr>
          <a:xfrm>
            <a:off x="9699714" y="1942186"/>
            <a:ext cx="2160881" cy="2160881"/>
            <a:chOff x="1596446" y="0"/>
            <a:chExt cx="1414035" cy="1414035"/>
          </a:xfrm>
        </p:grpSpPr>
        <p:sp>
          <p:nvSpPr>
            <p:cNvPr id="47" name="Oval 46"/>
            <p:cNvSpPr/>
            <p:nvPr/>
          </p:nvSpPr>
          <p:spPr>
            <a:xfrm>
              <a:off x="1596446" y="0"/>
              <a:ext cx="1414035" cy="1414035"/>
            </a:xfrm>
            <a:prstGeom prst="ellipse">
              <a:avLst/>
            </a:prstGeom>
            <a:solidFill>
              <a:srgbClr val="349FB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8" name="Oval 4"/>
            <p:cNvSpPr/>
            <p:nvPr/>
          </p:nvSpPr>
          <p:spPr>
            <a:xfrm>
              <a:off x="1803527" y="207081"/>
              <a:ext cx="999873" cy="9998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644525">
                <a:lnSpc>
                  <a:spcPct val="90000"/>
                </a:lnSpc>
                <a:spcBef>
                  <a:spcPct val="0"/>
                </a:spcBef>
                <a:spcAft>
                  <a:spcPct val="35000"/>
                </a:spcAft>
              </a:pPr>
              <a:r>
                <a:rPr lang="tr-TR" sz="4000" b="1" dirty="0"/>
                <a:t>Bölüm </a:t>
              </a:r>
              <a:r>
                <a:rPr lang="tr-TR" sz="6200" b="1" dirty="0" smtClean="0"/>
                <a:t>16</a:t>
              </a:r>
              <a:endParaRPr lang="tr-TR" sz="6200" dirty="0"/>
            </a:p>
          </p:txBody>
        </p:sp>
      </p:grpSp>
    </p:spTree>
    <p:extLst>
      <p:ext uri="{BB962C8B-B14F-4D97-AF65-F5344CB8AC3E}">
        <p14:creationId xmlns:p14="http://schemas.microsoft.com/office/powerpoint/2010/main" val="15531119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4171335" cy="707886"/>
          </a:xfrm>
          <a:prstGeom prst="rect">
            <a:avLst/>
          </a:prstGeom>
          <a:noFill/>
        </p:spPr>
        <p:txBody>
          <a:bodyPr wrap="none" rtlCol="0">
            <a:spAutoFit/>
          </a:bodyPr>
          <a:lstStyle/>
          <a:p>
            <a:r>
              <a:rPr lang="tr-TR" sz="4000" b="1" dirty="0" smtClean="0"/>
              <a:t>NELER ÖĞRENDİK?</a:t>
            </a:r>
            <a:endParaRPr lang="tr-TR" sz="4000" b="1" dirty="0"/>
          </a:p>
        </p:txBody>
      </p:sp>
      <p:sp>
        <p:nvSpPr>
          <p:cNvPr id="5" name="TextBox 4"/>
          <p:cNvSpPr txBox="1"/>
          <p:nvPr/>
        </p:nvSpPr>
        <p:spPr>
          <a:xfrm>
            <a:off x="661307" y="1992086"/>
            <a:ext cx="5222135" cy="4339650"/>
          </a:xfrm>
          <a:prstGeom prst="rect">
            <a:avLst/>
          </a:prstGeom>
          <a:noFill/>
        </p:spPr>
        <p:txBody>
          <a:bodyPr wrap="square" rtlCol="0">
            <a:spAutoFit/>
          </a:bodyPr>
          <a:lstStyle/>
          <a:p>
            <a:r>
              <a:rPr lang="tr-TR" b="1" dirty="0"/>
              <a:t>BÖLÜM 1: EĞİTİM HAKKINDA BİLGİLENDİRME</a:t>
            </a:r>
          </a:p>
          <a:p>
            <a:pPr marL="285750" lvl="0" indent="-285750">
              <a:buFont typeface="Arial" panose="020B0604020202020204" pitchFamily="34" charset="0"/>
              <a:buChar char="•"/>
            </a:pPr>
            <a:r>
              <a:rPr lang="tr-TR" sz="2000" dirty="0"/>
              <a:t>C Programlama Dili Eğitimi Nedir?</a:t>
            </a:r>
          </a:p>
          <a:p>
            <a:pPr marL="285750" lvl="0" indent="-285750">
              <a:buFont typeface="Arial" panose="020B0604020202020204" pitchFamily="34" charset="0"/>
              <a:buChar char="•"/>
            </a:pPr>
            <a:r>
              <a:rPr lang="tr-TR" sz="2000" dirty="0"/>
              <a:t>Eğitimin Hedefi / Amacı</a:t>
            </a:r>
          </a:p>
          <a:p>
            <a:pPr marL="285750" lvl="0" indent="-285750">
              <a:buFont typeface="Arial" panose="020B0604020202020204" pitchFamily="34" charset="0"/>
              <a:buChar char="•"/>
            </a:pPr>
            <a:r>
              <a:rPr lang="tr-TR" sz="2000" dirty="0"/>
              <a:t>Eğitim Seviyesi / Niteliği</a:t>
            </a:r>
          </a:p>
          <a:p>
            <a:pPr marL="285750" lvl="0" indent="-285750">
              <a:buFont typeface="Arial" panose="020B0604020202020204" pitchFamily="34" charset="0"/>
              <a:buChar char="•"/>
            </a:pPr>
            <a:r>
              <a:rPr lang="tr-TR" sz="2000" dirty="0"/>
              <a:t>Hedef Kitle</a:t>
            </a:r>
          </a:p>
          <a:p>
            <a:pPr marL="285750" lvl="0" indent="-285750">
              <a:buFont typeface="Arial" panose="020B0604020202020204" pitchFamily="34" charset="0"/>
              <a:buChar char="•"/>
            </a:pPr>
            <a:r>
              <a:rPr lang="tr-TR" sz="2000" dirty="0"/>
              <a:t>Ön Koşul / Beceriler</a:t>
            </a:r>
          </a:p>
          <a:p>
            <a:pPr marL="285750" lvl="0" indent="-285750">
              <a:buFont typeface="Arial" panose="020B0604020202020204" pitchFamily="34" charset="0"/>
              <a:buChar char="•"/>
            </a:pPr>
            <a:r>
              <a:rPr lang="tr-TR" sz="2000" dirty="0"/>
              <a:t>Kullanılacak Yazılım, Araç ve Gereçler</a:t>
            </a:r>
          </a:p>
          <a:p>
            <a:pPr marL="285750" lvl="0" indent="-285750">
              <a:buFont typeface="Arial" panose="020B0604020202020204" pitchFamily="34" charset="0"/>
              <a:buChar char="•"/>
            </a:pPr>
            <a:r>
              <a:rPr lang="tr-TR" sz="2000" dirty="0"/>
              <a:t>Sık Sorulan Sorular ve Cevaplar</a:t>
            </a:r>
          </a:p>
          <a:p>
            <a:pPr marL="285750" lvl="0" indent="-285750">
              <a:buFont typeface="Arial" panose="020B0604020202020204" pitchFamily="34" charset="0"/>
              <a:buChar char="•"/>
            </a:pPr>
            <a:r>
              <a:rPr lang="tr-TR" sz="2000" dirty="0"/>
              <a:t>Eğitim Kazanımları</a:t>
            </a:r>
          </a:p>
          <a:p>
            <a:pPr marL="285750" lvl="0" indent="-285750">
              <a:buFont typeface="Arial" panose="020B0604020202020204" pitchFamily="34" charset="0"/>
              <a:buChar char="•"/>
            </a:pPr>
            <a:r>
              <a:rPr lang="tr-TR" sz="2000" dirty="0"/>
              <a:t>Eğitim İçeriği Özeti - Yol Haritası</a:t>
            </a:r>
          </a:p>
          <a:p>
            <a:pPr marL="285750" lvl="0" indent="-285750">
              <a:buFont typeface="Arial" panose="020B0604020202020204" pitchFamily="34" charset="0"/>
              <a:buChar char="•"/>
            </a:pPr>
            <a:r>
              <a:rPr lang="tr-TR" sz="2000" dirty="0"/>
              <a:t>Uygulama Bölümü Hakkında Bilgilendirme</a:t>
            </a:r>
          </a:p>
          <a:p>
            <a:pPr marL="285750" lvl="0" indent="-285750">
              <a:buFont typeface="Arial" panose="020B0604020202020204" pitchFamily="34" charset="0"/>
              <a:buChar char="•"/>
            </a:pPr>
            <a:r>
              <a:rPr lang="tr-TR" sz="2000" dirty="0"/>
              <a:t>Kaynaklar / Kodlar</a:t>
            </a:r>
          </a:p>
          <a:p>
            <a:pPr marL="285750" lvl="0" indent="-285750">
              <a:buFont typeface="Arial" panose="020B0604020202020204" pitchFamily="34" charset="0"/>
              <a:buChar char="•"/>
            </a:pPr>
            <a:r>
              <a:rPr lang="tr-TR" sz="2000" dirty="0"/>
              <a:t>Sorular ve Sorunlar</a:t>
            </a:r>
          </a:p>
          <a:p>
            <a:pPr marL="285750" lvl="0" indent="-285750">
              <a:buFont typeface="Arial" panose="020B0604020202020204" pitchFamily="34" charset="0"/>
              <a:buChar char="•"/>
            </a:pPr>
            <a:r>
              <a:rPr lang="tr-TR" sz="2000" dirty="0"/>
              <a:t>Güncellemeler</a:t>
            </a:r>
          </a:p>
        </p:txBody>
      </p:sp>
      <p:sp>
        <p:nvSpPr>
          <p:cNvPr id="6" name="TextBox 5"/>
          <p:cNvSpPr txBox="1"/>
          <p:nvPr/>
        </p:nvSpPr>
        <p:spPr>
          <a:xfrm>
            <a:off x="6336201" y="1992086"/>
            <a:ext cx="5222135" cy="4001095"/>
          </a:xfrm>
          <a:prstGeom prst="rect">
            <a:avLst/>
          </a:prstGeom>
          <a:noFill/>
        </p:spPr>
        <p:txBody>
          <a:bodyPr wrap="square" rtlCol="0">
            <a:spAutoFit/>
          </a:bodyPr>
          <a:lstStyle/>
          <a:p>
            <a:r>
              <a:rPr lang="tr-TR" b="1" dirty="0"/>
              <a:t>BÖLÜM 2: GİRİŞ</a:t>
            </a:r>
          </a:p>
          <a:p>
            <a:pPr marL="285750" lvl="0" indent="-285750">
              <a:buFont typeface="Arial" panose="020B0604020202020204" pitchFamily="34" charset="0"/>
              <a:buChar char="•"/>
            </a:pPr>
            <a:r>
              <a:rPr lang="tr-TR" dirty="0"/>
              <a:t>C Programlama Dili Hakkında</a:t>
            </a:r>
          </a:p>
          <a:p>
            <a:pPr marL="285750" lvl="0" indent="-285750">
              <a:buFont typeface="Arial" panose="020B0604020202020204" pitchFamily="34" charset="0"/>
              <a:buChar char="•"/>
            </a:pPr>
            <a:r>
              <a:rPr lang="tr-TR" dirty="0"/>
              <a:t>Biraz Tarihçe</a:t>
            </a:r>
          </a:p>
          <a:p>
            <a:pPr marL="285750" lvl="0" indent="-285750">
              <a:buFont typeface="Arial" panose="020B0604020202020204" pitchFamily="34" charset="0"/>
              <a:buChar char="•"/>
            </a:pPr>
            <a:r>
              <a:rPr lang="tr-TR" dirty="0"/>
              <a:t>Programlama Dili Seviyeleri</a:t>
            </a:r>
          </a:p>
          <a:p>
            <a:pPr marL="285750" lvl="0" indent="-285750">
              <a:buFont typeface="Arial" panose="020B0604020202020204" pitchFamily="34" charset="0"/>
              <a:buChar char="•"/>
            </a:pPr>
            <a:r>
              <a:rPr lang="tr-TR" dirty="0"/>
              <a:t>Neden C?</a:t>
            </a:r>
          </a:p>
          <a:p>
            <a:pPr marL="285750" lvl="0" indent="-285750">
              <a:buFont typeface="Arial" panose="020B0604020202020204" pitchFamily="34" charset="0"/>
              <a:buChar char="•"/>
            </a:pPr>
            <a:r>
              <a:rPr lang="tr-TR" dirty="0"/>
              <a:t>Üst Seviye Programlama Dillerinde ‘Derleyici’ ve ‘Yorumlayıcı’ Kavramları</a:t>
            </a:r>
          </a:p>
          <a:p>
            <a:r>
              <a:rPr lang="tr-TR" dirty="0"/>
              <a:t> </a:t>
            </a:r>
          </a:p>
          <a:p>
            <a:r>
              <a:rPr lang="tr-TR" b="1" dirty="0"/>
              <a:t>BÖLÜM 3: YAZILIMCILIĞIN TEMEL UNSURLAR</a:t>
            </a:r>
          </a:p>
          <a:p>
            <a:pPr marL="285750" lvl="0" indent="-285750">
              <a:buFont typeface="Arial" panose="020B0604020202020204" pitchFamily="34" charset="0"/>
              <a:buChar char="•"/>
            </a:pPr>
            <a:r>
              <a:rPr lang="tr-TR" dirty="0"/>
              <a:t>Algoritma Kavramı</a:t>
            </a:r>
          </a:p>
          <a:p>
            <a:pPr marL="285750" lvl="0" indent="-285750">
              <a:buFont typeface="Arial" panose="020B0604020202020204" pitchFamily="34" charset="0"/>
              <a:buChar char="•"/>
            </a:pPr>
            <a:r>
              <a:rPr lang="tr-TR" dirty="0"/>
              <a:t>Algoritmaların Gösterimi</a:t>
            </a:r>
          </a:p>
          <a:p>
            <a:pPr marL="285750" lvl="0" indent="-285750">
              <a:buFont typeface="Arial" panose="020B0604020202020204" pitchFamily="34" charset="0"/>
              <a:buChar char="•"/>
            </a:pPr>
            <a:r>
              <a:rPr lang="tr-TR" dirty="0"/>
              <a:t>Veri Okuryazarlığı</a:t>
            </a:r>
          </a:p>
          <a:p>
            <a:pPr marL="285750" lvl="0" indent="-285750">
              <a:buFont typeface="Arial" panose="020B0604020202020204" pitchFamily="34" charset="0"/>
              <a:buChar char="•"/>
            </a:pPr>
            <a:r>
              <a:rPr lang="tr-TR" dirty="0"/>
              <a:t>Basit ve Bileşik Veri Yapıları</a:t>
            </a:r>
          </a:p>
          <a:p>
            <a:endParaRPr lang="tr-TR" sz="2000" dirty="0"/>
          </a:p>
        </p:txBody>
      </p:sp>
    </p:spTree>
    <p:extLst>
      <p:ext uri="{BB962C8B-B14F-4D97-AF65-F5344CB8AC3E}">
        <p14:creationId xmlns:p14="http://schemas.microsoft.com/office/powerpoint/2010/main" val="33578014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4171335" cy="707886"/>
          </a:xfrm>
          <a:prstGeom prst="rect">
            <a:avLst/>
          </a:prstGeom>
          <a:noFill/>
        </p:spPr>
        <p:txBody>
          <a:bodyPr wrap="none" rtlCol="0">
            <a:spAutoFit/>
          </a:bodyPr>
          <a:lstStyle/>
          <a:p>
            <a:r>
              <a:rPr lang="tr-TR" sz="4000" b="1" dirty="0" smtClean="0"/>
              <a:t>NELER ÖĞRENDİK?</a:t>
            </a:r>
            <a:endParaRPr lang="tr-TR" sz="4000" b="1" dirty="0"/>
          </a:p>
        </p:txBody>
      </p:sp>
      <p:sp>
        <p:nvSpPr>
          <p:cNvPr id="5" name="TextBox 4"/>
          <p:cNvSpPr txBox="1"/>
          <p:nvPr/>
        </p:nvSpPr>
        <p:spPr>
          <a:xfrm>
            <a:off x="661307" y="1992086"/>
            <a:ext cx="5222135" cy="3693319"/>
          </a:xfrm>
          <a:prstGeom prst="rect">
            <a:avLst/>
          </a:prstGeom>
          <a:noFill/>
        </p:spPr>
        <p:txBody>
          <a:bodyPr wrap="square" rtlCol="0">
            <a:spAutoFit/>
          </a:bodyPr>
          <a:lstStyle/>
          <a:p>
            <a:r>
              <a:rPr lang="tr-TR" b="1" dirty="0"/>
              <a:t>BÖLÜM 4: C PROGRAMLAMA DİLİ TEMELLERİ </a:t>
            </a:r>
          </a:p>
          <a:p>
            <a:pPr marL="285750" lvl="0" indent="-285750">
              <a:buFont typeface="Arial" panose="020B0604020202020204" pitchFamily="34" charset="0"/>
              <a:buChar char="•"/>
            </a:pPr>
            <a:r>
              <a:rPr lang="tr-TR" dirty="0"/>
              <a:t>C Programlama Dilinde Program Yapısı</a:t>
            </a:r>
          </a:p>
          <a:p>
            <a:pPr marL="285750" lvl="0" indent="-285750">
              <a:buFont typeface="Arial" panose="020B0604020202020204" pitchFamily="34" charset="0"/>
              <a:buChar char="•"/>
            </a:pPr>
            <a:r>
              <a:rPr lang="tr-TR" dirty="0"/>
              <a:t>C Programlama Dilinde Anahtar Sözcükler</a:t>
            </a:r>
          </a:p>
          <a:p>
            <a:pPr marL="285750" lvl="0" indent="-285750">
              <a:buFont typeface="Arial" panose="020B0604020202020204" pitchFamily="34" charset="0"/>
              <a:buChar char="•"/>
            </a:pPr>
            <a:r>
              <a:rPr lang="tr-TR" dirty="0"/>
              <a:t>C Programlama Dilinde Değişkenler ve İsimleri</a:t>
            </a:r>
          </a:p>
          <a:p>
            <a:pPr marL="285750" lvl="0" indent="-285750">
              <a:buFont typeface="Arial" panose="020B0604020202020204" pitchFamily="34" charset="0"/>
              <a:buChar char="•"/>
            </a:pPr>
            <a:r>
              <a:rPr lang="tr-TR" dirty="0"/>
              <a:t>C Programlama Dilinde İlişkisel ve Mantıksal Operatörler</a:t>
            </a:r>
          </a:p>
          <a:p>
            <a:r>
              <a:rPr lang="tr-TR" dirty="0"/>
              <a:t> </a:t>
            </a:r>
          </a:p>
          <a:p>
            <a:r>
              <a:rPr lang="tr-TR" b="1" dirty="0"/>
              <a:t>BÖLÜM 5: BİLGİSAYARLARDA BELLEK YAPILARI</a:t>
            </a:r>
          </a:p>
          <a:p>
            <a:pPr marL="285750" lvl="0" indent="-285750">
              <a:buFont typeface="Arial" panose="020B0604020202020204" pitchFamily="34" charset="0"/>
              <a:buChar char="•"/>
            </a:pPr>
            <a:r>
              <a:rPr lang="tr-TR" dirty="0"/>
              <a:t>Bilgisayarlarda Veri Depolama Mantığı</a:t>
            </a:r>
          </a:p>
          <a:p>
            <a:pPr marL="285750" lvl="0" indent="-285750">
              <a:buFont typeface="Arial" panose="020B0604020202020204" pitchFamily="34" charset="0"/>
              <a:buChar char="•"/>
            </a:pPr>
            <a:r>
              <a:rPr lang="tr-TR" dirty="0"/>
              <a:t>Sayı Sistemleri: Onluk, İkilik, Sekizlik, Onaltılık</a:t>
            </a:r>
          </a:p>
          <a:p>
            <a:pPr marL="285750" lvl="0" indent="-285750">
              <a:buFont typeface="Arial" panose="020B0604020202020204" pitchFamily="34" charset="0"/>
              <a:buChar char="•"/>
            </a:pPr>
            <a:r>
              <a:rPr lang="tr-TR" dirty="0"/>
              <a:t>İkilik Sistemde İşaretli/İşaretsiz Sayılar</a:t>
            </a:r>
          </a:p>
          <a:p>
            <a:pPr marL="285750" lvl="0" indent="-285750">
              <a:buFont typeface="Arial" panose="020B0604020202020204" pitchFamily="34" charset="0"/>
              <a:buChar char="•"/>
            </a:pPr>
            <a:r>
              <a:rPr lang="tr-TR" dirty="0"/>
              <a:t>İkilik Sistemde </a:t>
            </a:r>
            <a:r>
              <a:rPr lang="tr-TR" dirty="0" err="1"/>
              <a:t>Ondalıklı</a:t>
            </a:r>
            <a:r>
              <a:rPr lang="tr-TR" dirty="0"/>
              <a:t> Sayılar</a:t>
            </a:r>
          </a:p>
          <a:p>
            <a:pPr marL="285750" indent="-285750">
              <a:buFont typeface="Arial" panose="020B0604020202020204" pitchFamily="34" charset="0"/>
              <a:buChar char="•"/>
            </a:pPr>
            <a:r>
              <a:rPr lang="tr-TR" dirty="0"/>
              <a:t>C Programlama Dilinde Türetilmiş Değişken Türleri </a:t>
            </a:r>
            <a:endParaRPr lang="tr-TR" sz="2000" dirty="0"/>
          </a:p>
        </p:txBody>
      </p:sp>
      <p:sp>
        <p:nvSpPr>
          <p:cNvPr id="6" name="TextBox 5"/>
          <p:cNvSpPr txBox="1"/>
          <p:nvPr/>
        </p:nvSpPr>
        <p:spPr>
          <a:xfrm>
            <a:off x="6336201" y="1992086"/>
            <a:ext cx="5855798" cy="4001095"/>
          </a:xfrm>
          <a:prstGeom prst="rect">
            <a:avLst/>
          </a:prstGeom>
          <a:noFill/>
        </p:spPr>
        <p:txBody>
          <a:bodyPr wrap="square" rtlCol="0">
            <a:spAutoFit/>
          </a:bodyPr>
          <a:lstStyle/>
          <a:p>
            <a:r>
              <a:rPr lang="tr-TR" b="1" dirty="0"/>
              <a:t>BÖLÜM 6: C PROGRAMLAMA DİLİNDE İLK UYGULAMALAR</a:t>
            </a:r>
          </a:p>
          <a:p>
            <a:pPr marL="285750" lvl="0" indent="-285750">
              <a:buFont typeface="Arial" panose="020B0604020202020204" pitchFamily="34" charset="0"/>
              <a:buChar char="•"/>
            </a:pPr>
            <a:r>
              <a:rPr lang="tr-TR" dirty="0"/>
              <a:t>Hatırlatma: C Programlama Dilinde Temel Program Yapısı</a:t>
            </a:r>
          </a:p>
          <a:p>
            <a:pPr marL="285750" lvl="0" indent="-285750">
              <a:buFont typeface="Arial" panose="020B0604020202020204" pitchFamily="34" charset="0"/>
              <a:buChar char="•"/>
            </a:pPr>
            <a:r>
              <a:rPr lang="tr-TR" dirty="0"/>
              <a:t>‘Merhaba Dünya!’ Uygulaması</a:t>
            </a:r>
          </a:p>
          <a:p>
            <a:pPr marL="285750" lvl="0" indent="-285750">
              <a:buFont typeface="Arial" panose="020B0604020202020204" pitchFamily="34" charset="0"/>
              <a:buChar char="•"/>
            </a:pPr>
            <a:r>
              <a:rPr lang="tr-TR" dirty="0"/>
              <a:t>Girdi – Çıktı İşlemleri ve İlgili Uygulamalar</a:t>
            </a:r>
          </a:p>
          <a:p>
            <a:pPr marL="285750" lvl="0" indent="-285750">
              <a:buFont typeface="Arial" panose="020B0604020202020204" pitchFamily="34" charset="0"/>
              <a:buChar char="•"/>
            </a:pPr>
            <a:r>
              <a:rPr lang="tr-TR" dirty="0"/>
              <a:t>Aritmetik İşlemler ve İlgili Uygulamalar</a:t>
            </a:r>
          </a:p>
          <a:p>
            <a:pPr marL="285750" lvl="0" indent="-285750">
              <a:buFont typeface="Arial" panose="020B0604020202020204" pitchFamily="34" charset="0"/>
              <a:buChar char="•"/>
            </a:pPr>
            <a:r>
              <a:rPr lang="tr-TR" dirty="0"/>
              <a:t>Tip Dönüşümü İşlemleri ve İlgili Uygulamalar</a:t>
            </a:r>
          </a:p>
          <a:p>
            <a:r>
              <a:rPr lang="tr-TR" dirty="0"/>
              <a:t> </a:t>
            </a:r>
          </a:p>
          <a:p>
            <a:r>
              <a:rPr lang="tr-TR" b="1" dirty="0"/>
              <a:t>BÖLÜM 7: C PROGRAMLAMA DİLİNDE KARAKTER DİZİSİ İŞLEMLERİ</a:t>
            </a:r>
          </a:p>
          <a:p>
            <a:pPr marL="285750" lvl="0" indent="-285750">
              <a:buFont typeface="Arial" panose="020B0604020202020204" pitchFamily="34" charset="0"/>
              <a:buChar char="•"/>
            </a:pPr>
            <a:r>
              <a:rPr lang="tr-TR" dirty="0"/>
              <a:t>Hatırlatma: C Programlama Dilinde Karakterler ve Karakter Dizileri</a:t>
            </a:r>
          </a:p>
          <a:p>
            <a:pPr marL="285750" lvl="0" indent="-285750">
              <a:buFont typeface="Arial" panose="020B0604020202020204" pitchFamily="34" charset="0"/>
              <a:buChar char="•"/>
            </a:pPr>
            <a:r>
              <a:rPr lang="tr-TR" dirty="0"/>
              <a:t>Karakter ve Karakter Dizisi İşlemleri ve İlgili Uygulamalar</a:t>
            </a:r>
          </a:p>
          <a:p>
            <a:pPr marL="285750" lvl="0" indent="-285750">
              <a:buFont typeface="Arial" panose="020B0604020202020204" pitchFamily="34" charset="0"/>
              <a:buChar char="•"/>
            </a:pPr>
            <a:r>
              <a:rPr lang="tr-TR" dirty="0"/>
              <a:t>Özel Karakterler ve İlgili Uygulamalar </a:t>
            </a:r>
          </a:p>
          <a:p>
            <a:endParaRPr lang="tr-TR" sz="2000" dirty="0"/>
          </a:p>
        </p:txBody>
      </p:sp>
    </p:spTree>
    <p:extLst>
      <p:ext uri="{BB962C8B-B14F-4D97-AF65-F5344CB8AC3E}">
        <p14:creationId xmlns:p14="http://schemas.microsoft.com/office/powerpoint/2010/main" val="338007713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4171335" cy="707886"/>
          </a:xfrm>
          <a:prstGeom prst="rect">
            <a:avLst/>
          </a:prstGeom>
          <a:noFill/>
        </p:spPr>
        <p:txBody>
          <a:bodyPr wrap="none" rtlCol="0">
            <a:spAutoFit/>
          </a:bodyPr>
          <a:lstStyle/>
          <a:p>
            <a:r>
              <a:rPr lang="tr-TR" sz="4000" b="1" dirty="0" smtClean="0"/>
              <a:t>NELER ÖĞRENDİK?</a:t>
            </a:r>
            <a:endParaRPr lang="tr-TR" sz="4000" b="1" dirty="0"/>
          </a:p>
        </p:txBody>
      </p:sp>
      <p:sp>
        <p:nvSpPr>
          <p:cNvPr id="5" name="TextBox 4"/>
          <p:cNvSpPr txBox="1"/>
          <p:nvPr/>
        </p:nvSpPr>
        <p:spPr>
          <a:xfrm>
            <a:off x="661307" y="1992086"/>
            <a:ext cx="5222135" cy="4247317"/>
          </a:xfrm>
          <a:prstGeom prst="rect">
            <a:avLst/>
          </a:prstGeom>
          <a:noFill/>
        </p:spPr>
        <p:txBody>
          <a:bodyPr wrap="square" rtlCol="0">
            <a:spAutoFit/>
          </a:bodyPr>
          <a:lstStyle/>
          <a:p>
            <a:r>
              <a:rPr lang="tr-TR" b="1" dirty="0"/>
              <a:t>BÖLÜM 8: C PROGRAMLAMA DİLİNDE KULLANICI TANIMLI DEĞİŞKENLER</a:t>
            </a:r>
          </a:p>
          <a:p>
            <a:pPr marL="285750" lvl="0" indent="-285750">
              <a:buFont typeface="Arial" panose="020B0604020202020204" pitchFamily="34" charset="0"/>
              <a:buChar char="•"/>
            </a:pPr>
            <a:r>
              <a:rPr lang="tr-TR" dirty="0"/>
              <a:t>Hatırlatma: C Programlama Dilinde Kullanıcı Tanımlı Değişken Türleri</a:t>
            </a:r>
          </a:p>
          <a:p>
            <a:pPr marL="285750" lvl="0" indent="-285750">
              <a:buFont typeface="Arial" panose="020B0604020202020204" pitchFamily="34" charset="0"/>
              <a:buChar char="•"/>
            </a:pPr>
            <a:r>
              <a:rPr lang="tr-TR" dirty="0" err="1"/>
              <a:t>struct</a:t>
            </a:r>
            <a:r>
              <a:rPr lang="tr-TR" dirty="0"/>
              <a:t> Kullanımı ve İlgili Uygulamalar</a:t>
            </a:r>
          </a:p>
          <a:p>
            <a:pPr marL="285750" lvl="0" indent="-285750">
              <a:buFont typeface="Arial" panose="020B0604020202020204" pitchFamily="34" charset="0"/>
              <a:buChar char="•"/>
            </a:pPr>
            <a:r>
              <a:rPr lang="tr-TR" dirty="0" err="1"/>
              <a:t>union</a:t>
            </a:r>
            <a:r>
              <a:rPr lang="tr-TR" dirty="0"/>
              <a:t> Kullanımı ve İlgili Uygulamalar</a:t>
            </a:r>
          </a:p>
          <a:p>
            <a:pPr marL="285750" lvl="0" indent="-285750">
              <a:buFont typeface="Arial" panose="020B0604020202020204" pitchFamily="34" charset="0"/>
              <a:buChar char="•"/>
            </a:pPr>
            <a:r>
              <a:rPr lang="tr-TR" dirty="0" err="1"/>
              <a:t>enum</a:t>
            </a:r>
            <a:r>
              <a:rPr lang="tr-TR" dirty="0"/>
              <a:t> Kullanımı ve İlgili </a:t>
            </a:r>
            <a:r>
              <a:rPr lang="tr-TR" dirty="0" smtClean="0"/>
              <a:t>Uygulamalar</a:t>
            </a:r>
          </a:p>
          <a:p>
            <a:pPr marL="285750" lvl="0" indent="-285750">
              <a:buFont typeface="Arial" panose="020B0604020202020204" pitchFamily="34" charset="0"/>
              <a:buChar char="•"/>
            </a:pPr>
            <a:endParaRPr lang="tr-TR" dirty="0"/>
          </a:p>
          <a:p>
            <a:r>
              <a:rPr lang="tr-TR" b="1" dirty="0"/>
              <a:t>BÖLÜM 9: C PROGRAMLAMA DİLİNDE DEĞİŞKEN ADRESİ VE İŞARETÇİ KAVRAMLARI</a:t>
            </a:r>
          </a:p>
          <a:p>
            <a:pPr marL="285750" lvl="0" indent="-285750">
              <a:buFont typeface="Arial" panose="020B0604020202020204" pitchFamily="34" charset="0"/>
              <a:buChar char="•"/>
            </a:pPr>
            <a:r>
              <a:rPr lang="tr-TR" dirty="0"/>
              <a:t>&amp; İşareti ve Değişken Adresi Kavramı</a:t>
            </a:r>
          </a:p>
          <a:p>
            <a:pPr marL="285750" lvl="0" indent="-285750">
              <a:buFont typeface="Arial" panose="020B0604020202020204" pitchFamily="34" charset="0"/>
              <a:buChar char="•"/>
            </a:pPr>
            <a:r>
              <a:rPr lang="tr-TR" dirty="0"/>
              <a:t>* İşareti ve İşaretçi Kavramı</a:t>
            </a:r>
          </a:p>
          <a:p>
            <a:pPr marL="285750" lvl="0" indent="-285750">
              <a:buFont typeface="Arial" panose="020B0604020202020204" pitchFamily="34" charset="0"/>
              <a:buChar char="•"/>
            </a:pPr>
            <a:r>
              <a:rPr lang="tr-TR" dirty="0"/>
              <a:t>Adres ve İşaretçi Kullanımı ve İlgili Uygulamalar</a:t>
            </a:r>
          </a:p>
          <a:p>
            <a:pPr marL="285750" lvl="0" indent="-285750">
              <a:buFont typeface="Arial" panose="020B0604020202020204" pitchFamily="34" charset="0"/>
              <a:buChar char="•"/>
            </a:pPr>
            <a:r>
              <a:rPr lang="tr-TR" dirty="0"/>
              <a:t>İşaretçiye İşaretçi (Çifte İşaretçi) Kavramı </a:t>
            </a:r>
          </a:p>
          <a:p>
            <a:pPr marL="285750" lvl="0" indent="-285750">
              <a:buFont typeface="Arial" panose="020B0604020202020204" pitchFamily="34" charset="0"/>
              <a:buChar char="•"/>
            </a:pPr>
            <a:endParaRPr lang="tr-TR" dirty="0"/>
          </a:p>
        </p:txBody>
      </p:sp>
      <p:sp>
        <p:nvSpPr>
          <p:cNvPr id="6" name="TextBox 5"/>
          <p:cNvSpPr txBox="1"/>
          <p:nvPr/>
        </p:nvSpPr>
        <p:spPr>
          <a:xfrm>
            <a:off x="6336201" y="1992086"/>
            <a:ext cx="5855798" cy="4555093"/>
          </a:xfrm>
          <a:prstGeom prst="rect">
            <a:avLst/>
          </a:prstGeom>
          <a:noFill/>
        </p:spPr>
        <p:txBody>
          <a:bodyPr wrap="square" rtlCol="0">
            <a:spAutoFit/>
          </a:bodyPr>
          <a:lstStyle/>
          <a:p>
            <a:r>
              <a:rPr lang="tr-TR" b="1" dirty="0"/>
              <a:t>BÖLÜM 10: C PROGRAMLAMA DİLİNDE KOŞULLU İFADELER</a:t>
            </a:r>
          </a:p>
          <a:p>
            <a:pPr marL="285750" lvl="0" indent="-285750">
              <a:buFont typeface="Arial" panose="020B0604020202020204" pitchFamily="34" charset="0"/>
              <a:buChar char="•"/>
            </a:pPr>
            <a:r>
              <a:rPr lang="tr-TR" dirty="0"/>
              <a:t>Hatırlatma: C Programlama Dilinde İlişkisel ve Mantıksal Operatörler</a:t>
            </a:r>
          </a:p>
          <a:p>
            <a:pPr marL="285750" lvl="0" indent="-285750">
              <a:buFont typeface="Arial" panose="020B0604020202020204" pitchFamily="34" charset="0"/>
              <a:buChar char="•"/>
            </a:pPr>
            <a:r>
              <a:rPr lang="tr-TR" dirty="0" err="1"/>
              <a:t>bool</a:t>
            </a:r>
            <a:r>
              <a:rPr lang="tr-TR" dirty="0"/>
              <a:t> Değişken Tipi</a:t>
            </a:r>
          </a:p>
          <a:p>
            <a:pPr marL="285750" lvl="0" indent="-285750">
              <a:buFont typeface="Arial" panose="020B0604020202020204" pitchFamily="34" charset="0"/>
              <a:buChar char="•"/>
            </a:pPr>
            <a:r>
              <a:rPr lang="tr-TR" dirty="0" err="1"/>
              <a:t>if</a:t>
            </a:r>
            <a:r>
              <a:rPr lang="tr-TR" dirty="0"/>
              <a:t> – else Yapısı ve İlgili Uygulamalar</a:t>
            </a:r>
          </a:p>
          <a:p>
            <a:pPr marL="285750" lvl="0" indent="-285750">
              <a:buFont typeface="Arial" panose="020B0604020202020204" pitchFamily="34" charset="0"/>
              <a:buChar char="•"/>
            </a:pPr>
            <a:r>
              <a:rPr lang="tr-TR" dirty="0" err="1"/>
              <a:t>switch</a:t>
            </a:r>
            <a:r>
              <a:rPr lang="tr-TR" dirty="0"/>
              <a:t> – </a:t>
            </a:r>
            <a:r>
              <a:rPr lang="tr-TR" dirty="0" err="1"/>
              <a:t>case</a:t>
            </a:r>
            <a:r>
              <a:rPr lang="tr-TR" dirty="0"/>
              <a:t> Yapısı ve İlgili Uygulamalar</a:t>
            </a:r>
          </a:p>
          <a:p>
            <a:r>
              <a:rPr lang="tr-TR" dirty="0"/>
              <a:t> </a:t>
            </a:r>
          </a:p>
          <a:p>
            <a:r>
              <a:rPr lang="tr-TR" b="1" dirty="0"/>
              <a:t>BÖLÜM 11: C PROGRAMLAMA DİLİNDE DÖNGÜLER</a:t>
            </a:r>
          </a:p>
          <a:p>
            <a:pPr marL="285750" lvl="0" indent="-285750">
              <a:buFont typeface="Arial" panose="020B0604020202020204" pitchFamily="34" charset="0"/>
              <a:buChar char="•"/>
            </a:pPr>
            <a:r>
              <a:rPr lang="tr-TR" dirty="0"/>
              <a:t>Belirli Miktarda Yinelemeye Yönelik İşlemler: </a:t>
            </a:r>
            <a:r>
              <a:rPr lang="tr-TR" dirty="0" err="1"/>
              <a:t>for</a:t>
            </a:r>
            <a:r>
              <a:rPr lang="tr-TR" dirty="0"/>
              <a:t> Döngüsü ve İlgili Uygulamalar</a:t>
            </a:r>
          </a:p>
          <a:p>
            <a:pPr marL="285750" lvl="0" indent="-285750">
              <a:buFont typeface="Arial" panose="020B0604020202020204" pitchFamily="34" charset="0"/>
              <a:buChar char="•"/>
            </a:pPr>
            <a:r>
              <a:rPr lang="tr-TR" dirty="0"/>
              <a:t>Belirsiz Miktarda Yinelemeye Yönelik İşlemler: </a:t>
            </a:r>
          </a:p>
          <a:p>
            <a:pPr marL="742950" lvl="1" indent="-285750">
              <a:buFont typeface="Arial" panose="020B0604020202020204" pitchFamily="34" charset="0"/>
              <a:buChar char="•"/>
            </a:pPr>
            <a:r>
              <a:rPr lang="tr-TR" dirty="0" err="1"/>
              <a:t>while</a:t>
            </a:r>
            <a:r>
              <a:rPr lang="tr-TR" dirty="0"/>
              <a:t> Döngüsü ve İlgili Uygulamalar</a:t>
            </a:r>
          </a:p>
          <a:p>
            <a:pPr marL="742950" lvl="1" indent="-285750">
              <a:buFont typeface="Arial" panose="020B0604020202020204" pitchFamily="34" charset="0"/>
              <a:buChar char="•"/>
            </a:pPr>
            <a:r>
              <a:rPr lang="tr-TR" dirty="0"/>
              <a:t>do-</a:t>
            </a:r>
            <a:r>
              <a:rPr lang="tr-TR" dirty="0" err="1"/>
              <a:t>while</a:t>
            </a:r>
            <a:r>
              <a:rPr lang="tr-TR" dirty="0"/>
              <a:t> Döngüsü ve İlgili Uygulamalar</a:t>
            </a:r>
          </a:p>
          <a:p>
            <a:pPr marL="742950" lvl="1" indent="-285750">
              <a:buFont typeface="Arial" panose="020B0604020202020204" pitchFamily="34" charset="0"/>
              <a:buChar char="•"/>
            </a:pPr>
            <a:r>
              <a:rPr lang="tr-TR" dirty="0"/>
              <a:t>Döngü Kırma (break) ve Döngüde Adım Atlama (</a:t>
            </a:r>
            <a:r>
              <a:rPr lang="tr-TR" dirty="0" err="1"/>
              <a:t>continue</a:t>
            </a:r>
            <a:r>
              <a:rPr lang="tr-TR" dirty="0"/>
              <a:t>) İşlemleri ve İlgili Uygulamalar</a:t>
            </a:r>
          </a:p>
          <a:p>
            <a:endParaRPr lang="tr-TR" sz="2000" dirty="0"/>
          </a:p>
        </p:txBody>
      </p:sp>
    </p:spTree>
    <p:extLst>
      <p:ext uri="{BB962C8B-B14F-4D97-AF65-F5344CB8AC3E}">
        <p14:creationId xmlns:p14="http://schemas.microsoft.com/office/powerpoint/2010/main" val="21466111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4171335" cy="707886"/>
          </a:xfrm>
          <a:prstGeom prst="rect">
            <a:avLst/>
          </a:prstGeom>
          <a:noFill/>
        </p:spPr>
        <p:txBody>
          <a:bodyPr wrap="none" rtlCol="0">
            <a:spAutoFit/>
          </a:bodyPr>
          <a:lstStyle/>
          <a:p>
            <a:r>
              <a:rPr lang="tr-TR" sz="4000" b="1" dirty="0" smtClean="0"/>
              <a:t>NELER ÖĞRENDİK?</a:t>
            </a:r>
            <a:endParaRPr lang="tr-TR" sz="4000" b="1" dirty="0"/>
          </a:p>
        </p:txBody>
      </p:sp>
      <p:sp>
        <p:nvSpPr>
          <p:cNvPr id="5" name="TextBox 4"/>
          <p:cNvSpPr txBox="1"/>
          <p:nvPr/>
        </p:nvSpPr>
        <p:spPr>
          <a:xfrm>
            <a:off x="661307" y="1992086"/>
            <a:ext cx="5559019" cy="3693319"/>
          </a:xfrm>
          <a:prstGeom prst="rect">
            <a:avLst/>
          </a:prstGeom>
          <a:noFill/>
        </p:spPr>
        <p:txBody>
          <a:bodyPr wrap="square" rtlCol="0">
            <a:spAutoFit/>
          </a:bodyPr>
          <a:lstStyle/>
          <a:p>
            <a:r>
              <a:rPr lang="tr-TR" b="1" dirty="0"/>
              <a:t>BÖLÜM 12: C PROGRAMLAMA DİLİNDE DİZİLER</a:t>
            </a:r>
          </a:p>
          <a:p>
            <a:pPr marL="285750" lvl="0" indent="-285750">
              <a:buFont typeface="Arial" panose="020B0604020202020204" pitchFamily="34" charset="0"/>
              <a:buChar char="•"/>
            </a:pPr>
            <a:r>
              <a:rPr lang="tr-TR" dirty="0"/>
              <a:t>Diziler ve Yazılımda Kullanım Alanları</a:t>
            </a:r>
          </a:p>
          <a:p>
            <a:pPr marL="285750" lvl="0" indent="-285750">
              <a:buFont typeface="Arial" panose="020B0604020202020204" pitchFamily="34" charset="0"/>
              <a:buChar char="•"/>
            </a:pPr>
            <a:r>
              <a:rPr lang="tr-TR" dirty="0"/>
              <a:t>C Programlama Dilinde Diziler ve İlgili Uygulamalar</a:t>
            </a:r>
          </a:p>
          <a:p>
            <a:pPr marL="285750" lvl="0" indent="-285750">
              <a:buFont typeface="Arial" panose="020B0604020202020204" pitchFamily="34" charset="0"/>
              <a:buChar char="•"/>
            </a:pPr>
            <a:r>
              <a:rPr lang="tr-TR" dirty="0"/>
              <a:t>Çok Boyutlu Diziler </a:t>
            </a:r>
          </a:p>
          <a:p>
            <a:pPr marL="285750" lvl="0" indent="-285750">
              <a:buFont typeface="Arial" panose="020B0604020202020204" pitchFamily="34" charset="0"/>
              <a:buChar char="•"/>
            </a:pPr>
            <a:r>
              <a:rPr lang="tr-TR" dirty="0"/>
              <a:t>C Programlama Dilinde Çok Boyutlu Diziler ve İlgili Uygulamalar</a:t>
            </a:r>
          </a:p>
          <a:p>
            <a:r>
              <a:rPr lang="tr-TR" dirty="0"/>
              <a:t> </a:t>
            </a:r>
            <a:endParaRPr lang="tr-TR" b="1" dirty="0"/>
          </a:p>
          <a:p>
            <a:r>
              <a:rPr lang="tr-TR" b="1" dirty="0"/>
              <a:t>BÖLÜM 13: C PROGRAMLAMA DİLİNDE </a:t>
            </a:r>
            <a:r>
              <a:rPr lang="tr-TR" b="1" dirty="0" smtClean="0"/>
              <a:t>KULLANICI TANIMLI FONKSİYONLAR</a:t>
            </a:r>
            <a:endParaRPr lang="tr-TR" b="1" dirty="0"/>
          </a:p>
          <a:p>
            <a:pPr marL="285750" indent="-285750">
              <a:buFont typeface="Arial" panose="020B0604020202020204" pitchFamily="34" charset="0"/>
              <a:buChar char="•"/>
            </a:pPr>
            <a:r>
              <a:rPr lang="tr-TR" dirty="0"/>
              <a:t>C Programlama Dilinde Kullanıcı Tanımlı Fonksiyonlar</a:t>
            </a:r>
          </a:p>
          <a:p>
            <a:pPr marL="285750" indent="-285750">
              <a:buFont typeface="Arial" panose="020B0604020202020204" pitchFamily="34" charset="0"/>
              <a:buChar char="•"/>
            </a:pPr>
            <a:r>
              <a:rPr lang="tr-TR" dirty="0" smtClean="0"/>
              <a:t>Fonksiyonlar </a:t>
            </a:r>
            <a:r>
              <a:rPr lang="tr-TR" dirty="0"/>
              <a:t>ile İlgili Uygulamalar</a:t>
            </a:r>
          </a:p>
          <a:p>
            <a:pPr marL="285750" indent="-285750">
              <a:buFont typeface="Arial" panose="020B0604020202020204" pitchFamily="34" charset="0"/>
              <a:buChar char="•"/>
            </a:pPr>
            <a:r>
              <a:rPr lang="tr-TR" dirty="0" smtClean="0"/>
              <a:t>Özyineleme </a:t>
            </a:r>
            <a:r>
              <a:rPr lang="tr-TR" dirty="0"/>
              <a:t>(</a:t>
            </a:r>
            <a:r>
              <a:rPr lang="tr-TR" dirty="0" err="1"/>
              <a:t>Recursion</a:t>
            </a:r>
            <a:r>
              <a:rPr lang="tr-TR" dirty="0"/>
              <a:t>) Kavramı ve Kullanımına Yönelik Uygulamalar</a:t>
            </a:r>
          </a:p>
        </p:txBody>
      </p:sp>
      <p:sp>
        <p:nvSpPr>
          <p:cNvPr id="6" name="TextBox 5"/>
          <p:cNvSpPr txBox="1"/>
          <p:nvPr/>
        </p:nvSpPr>
        <p:spPr>
          <a:xfrm>
            <a:off x="6336201" y="1992086"/>
            <a:ext cx="5855798" cy="4555093"/>
          </a:xfrm>
          <a:prstGeom prst="rect">
            <a:avLst/>
          </a:prstGeom>
          <a:noFill/>
        </p:spPr>
        <p:txBody>
          <a:bodyPr wrap="square" rtlCol="0">
            <a:spAutoFit/>
          </a:bodyPr>
          <a:lstStyle/>
          <a:p>
            <a:r>
              <a:rPr lang="tr-TR" b="1" dirty="0"/>
              <a:t>BÖLÜM 14: C PROGRAMLAMA DİLİNDE DOSYA OKUMA VE YAZMA İŞLEMLERİ</a:t>
            </a:r>
          </a:p>
          <a:p>
            <a:pPr marL="285750" lvl="0" indent="-285750">
              <a:buFont typeface="Arial" panose="020B0604020202020204" pitchFamily="34" charset="0"/>
              <a:buChar char="•"/>
            </a:pPr>
            <a:r>
              <a:rPr lang="tr-TR" dirty="0"/>
              <a:t>C Programlama Dilinde Farklı Amaçlarla Dosyalara Erişim</a:t>
            </a:r>
          </a:p>
          <a:p>
            <a:pPr marL="285750" indent="-285750">
              <a:buFont typeface="Arial" panose="020B0604020202020204" pitchFamily="34" charset="0"/>
              <a:buChar char="•"/>
            </a:pPr>
            <a:r>
              <a:rPr lang="tr-TR" dirty="0"/>
              <a:t>Dosya Güncelleme / Yazma İşlemleri ve İlgili Uygulamalar</a:t>
            </a:r>
          </a:p>
          <a:p>
            <a:pPr marL="285750" lvl="0" indent="-285750">
              <a:buFont typeface="Arial" panose="020B0604020202020204" pitchFamily="34" charset="0"/>
              <a:buChar char="•"/>
            </a:pPr>
            <a:r>
              <a:rPr lang="tr-TR" dirty="0" smtClean="0"/>
              <a:t>Dosya </a:t>
            </a:r>
            <a:r>
              <a:rPr lang="tr-TR" dirty="0"/>
              <a:t>Okuma İşlemleri ve İlgili Uygulamalar</a:t>
            </a:r>
          </a:p>
          <a:p>
            <a:pPr marL="285750" indent="-285750">
              <a:buFont typeface="Arial" panose="020B0604020202020204" pitchFamily="34" charset="0"/>
              <a:buChar char="•"/>
            </a:pPr>
            <a:r>
              <a:rPr lang="tr-TR" dirty="0" smtClean="0"/>
              <a:t>Hata </a:t>
            </a:r>
            <a:r>
              <a:rPr lang="tr-TR" dirty="0"/>
              <a:t>Yakalama ve İlgili </a:t>
            </a:r>
            <a:r>
              <a:rPr lang="tr-TR" dirty="0" smtClean="0"/>
              <a:t>Tedbirler</a:t>
            </a:r>
          </a:p>
          <a:p>
            <a:endParaRPr lang="tr-TR" b="1" dirty="0"/>
          </a:p>
          <a:p>
            <a:r>
              <a:rPr lang="tr-TR" b="1" dirty="0" smtClean="0"/>
              <a:t>BÖLÜM 15: </a:t>
            </a:r>
            <a:r>
              <a:rPr lang="tr-TR" b="1" dirty="0"/>
              <a:t>C PROGRAMLAMA DİLİNDE DEĞİŞKEN KAPSAM YÖNETİMİ</a:t>
            </a:r>
          </a:p>
          <a:p>
            <a:pPr marL="285750" lvl="0" indent="-285750">
              <a:buFont typeface="Arial" panose="020B0604020202020204" pitchFamily="34" charset="0"/>
              <a:buChar char="•"/>
            </a:pPr>
            <a:r>
              <a:rPr lang="tr-TR" dirty="0"/>
              <a:t>C Programlama Dilinde #define, #</a:t>
            </a:r>
            <a:r>
              <a:rPr lang="tr-TR" dirty="0" err="1"/>
              <a:t>undef</a:t>
            </a:r>
            <a:r>
              <a:rPr lang="tr-TR" dirty="0"/>
              <a:t> ve </a:t>
            </a:r>
            <a:r>
              <a:rPr lang="tr-TR" dirty="0" err="1"/>
              <a:t>const</a:t>
            </a:r>
            <a:r>
              <a:rPr lang="tr-TR" dirty="0"/>
              <a:t> Yöntemleri ile Tanımlanan Değişkenler</a:t>
            </a:r>
          </a:p>
          <a:p>
            <a:pPr marL="285750" lvl="0" indent="-285750">
              <a:buFont typeface="Arial" panose="020B0604020202020204" pitchFamily="34" charset="0"/>
              <a:buChar char="•"/>
            </a:pPr>
            <a:r>
              <a:rPr lang="tr-TR" dirty="0"/>
              <a:t>Global Değişkenler</a:t>
            </a:r>
          </a:p>
          <a:p>
            <a:pPr marL="285750" lvl="0" indent="-285750">
              <a:buFont typeface="Arial" panose="020B0604020202020204" pitchFamily="34" charset="0"/>
              <a:buChar char="•"/>
            </a:pPr>
            <a:r>
              <a:rPr lang="tr-TR" dirty="0"/>
              <a:t>Lokal Değişkenler</a:t>
            </a:r>
          </a:p>
          <a:p>
            <a:pPr marL="285750" lvl="0" indent="-285750">
              <a:buFont typeface="Arial" panose="020B0604020202020204" pitchFamily="34" charset="0"/>
              <a:buChar char="•"/>
            </a:pPr>
            <a:r>
              <a:rPr lang="tr-TR" dirty="0"/>
              <a:t>Fonksiyon Girdi-Çıktı Parametre Değişkenleri</a:t>
            </a:r>
          </a:p>
          <a:p>
            <a:pPr marL="285750" lvl="0" indent="-285750">
              <a:buFont typeface="Arial" panose="020B0604020202020204" pitchFamily="34" charset="0"/>
              <a:buChar char="•"/>
            </a:pPr>
            <a:r>
              <a:rPr lang="tr-TR" dirty="0" err="1"/>
              <a:t>İlklendirme</a:t>
            </a:r>
            <a:r>
              <a:rPr lang="tr-TR" dirty="0"/>
              <a:t> İşlemleri ve Kapsam Yönetimi</a:t>
            </a:r>
          </a:p>
          <a:p>
            <a:endParaRPr lang="tr-TR" sz="2000" dirty="0"/>
          </a:p>
        </p:txBody>
      </p:sp>
    </p:spTree>
    <p:extLst>
      <p:ext uri="{BB962C8B-B14F-4D97-AF65-F5344CB8AC3E}">
        <p14:creationId xmlns:p14="http://schemas.microsoft.com/office/powerpoint/2010/main" val="30404119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5666936" cy="707886"/>
          </a:xfrm>
          <a:prstGeom prst="rect">
            <a:avLst/>
          </a:prstGeom>
          <a:noFill/>
        </p:spPr>
        <p:txBody>
          <a:bodyPr wrap="none" rtlCol="0">
            <a:spAutoFit/>
          </a:bodyPr>
          <a:lstStyle/>
          <a:p>
            <a:r>
              <a:rPr lang="tr-TR" sz="4000" b="1" dirty="0" smtClean="0"/>
              <a:t>PEKİ YA BUNDAN SONRA?</a:t>
            </a:r>
            <a:endParaRPr lang="tr-TR" sz="4000" b="1" dirty="0"/>
          </a:p>
        </p:txBody>
      </p:sp>
      <p:sp>
        <p:nvSpPr>
          <p:cNvPr id="5" name="TextBox 4"/>
          <p:cNvSpPr txBox="1"/>
          <p:nvPr/>
        </p:nvSpPr>
        <p:spPr>
          <a:xfrm>
            <a:off x="661307" y="1992086"/>
            <a:ext cx="10973230" cy="2554545"/>
          </a:xfrm>
          <a:prstGeom prst="rect">
            <a:avLst/>
          </a:prstGeom>
          <a:noFill/>
        </p:spPr>
        <p:txBody>
          <a:bodyPr wrap="square" rtlCol="0">
            <a:spAutoFit/>
          </a:bodyPr>
          <a:lstStyle/>
          <a:p>
            <a:pPr marL="285750" lvl="0" indent="-285750">
              <a:buFont typeface="Arial" panose="020B0604020202020204" pitchFamily="34" charset="0"/>
              <a:buChar char="•"/>
            </a:pPr>
            <a:r>
              <a:rPr lang="tr-TR" sz="3200" dirty="0"/>
              <a:t>C Programlama Dili İle Akademik ve Mesleki Hayatımızda Neler Yapabiliriz? </a:t>
            </a:r>
            <a:endParaRPr lang="tr-TR" sz="3200" dirty="0" smtClean="0"/>
          </a:p>
          <a:p>
            <a:pPr marL="285750" lvl="0" indent="-285750">
              <a:buFont typeface="Arial" panose="020B0604020202020204" pitchFamily="34" charset="0"/>
              <a:buChar char="•"/>
            </a:pPr>
            <a:endParaRPr lang="tr-TR" sz="3200" dirty="0"/>
          </a:p>
          <a:p>
            <a:pPr marL="285750" lvl="0" indent="-285750">
              <a:buFont typeface="Arial" panose="020B0604020202020204" pitchFamily="34" charset="0"/>
              <a:buChar char="•"/>
            </a:pPr>
            <a:r>
              <a:rPr lang="tr-TR" sz="3200" dirty="0" smtClean="0"/>
              <a:t>Bir Yazılımcının </a:t>
            </a:r>
            <a:r>
              <a:rPr lang="tr-TR" sz="3200" dirty="0"/>
              <a:t>Uyması Gereken Geleneksel Kurallar</a:t>
            </a:r>
          </a:p>
          <a:p>
            <a:endParaRPr lang="tr-TR" sz="3200" dirty="0"/>
          </a:p>
        </p:txBody>
      </p:sp>
    </p:spTree>
    <p:extLst>
      <p:ext uri="{BB962C8B-B14F-4D97-AF65-F5344CB8AC3E}">
        <p14:creationId xmlns:p14="http://schemas.microsoft.com/office/powerpoint/2010/main" val="22032201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307" y="1053193"/>
            <a:ext cx="7519815" cy="707886"/>
          </a:xfrm>
          <a:prstGeom prst="rect">
            <a:avLst/>
          </a:prstGeom>
          <a:noFill/>
        </p:spPr>
        <p:txBody>
          <a:bodyPr wrap="none" rtlCol="0">
            <a:spAutoFit/>
          </a:bodyPr>
          <a:lstStyle/>
          <a:p>
            <a:r>
              <a:rPr lang="tr-TR" sz="4000" b="1" dirty="0" smtClean="0"/>
              <a:t>ÇIKARILMIŞ DERSLER VE ÖNERİLER</a:t>
            </a:r>
            <a:endParaRPr lang="tr-TR" sz="4000" b="1" dirty="0"/>
          </a:p>
        </p:txBody>
      </p:sp>
      <p:sp>
        <p:nvSpPr>
          <p:cNvPr id="5" name="TextBox 4"/>
          <p:cNvSpPr txBox="1"/>
          <p:nvPr/>
        </p:nvSpPr>
        <p:spPr>
          <a:xfrm>
            <a:off x="661307" y="1992086"/>
            <a:ext cx="10973230" cy="4031873"/>
          </a:xfrm>
          <a:prstGeom prst="rect">
            <a:avLst/>
          </a:prstGeom>
          <a:noFill/>
        </p:spPr>
        <p:txBody>
          <a:bodyPr wrap="square" rtlCol="0">
            <a:spAutoFit/>
          </a:bodyPr>
          <a:lstStyle/>
          <a:p>
            <a:pPr marL="285750" lvl="0" indent="-285750">
              <a:buFont typeface="Arial" panose="020B0604020202020204" pitchFamily="34" charset="0"/>
              <a:buChar char="•"/>
            </a:pPr>
            <a:r>
              <a:rPr lang="tr-TR" sz="3200" dirty="0" smtClean="0"/>
              <a:t>Yazılımlar önce zihinlerde, sonra kağıt üzerinde</a:t>
            </a:r>
          </a:p>
          <a:p>
            <a:pPr marL="285750" lvl="0" indent="-285750">
              <a:buFont typeface="Arial" panose="020B0604020202020204" pitchFamily="34" charset="0"/>
              <a:buChar char="•"/>
            </a:pPr>
            <a:endParaRPr lang="tr-TR" sz="3200" dirty="0"/>
          </a:p>
          <a:p>
            <a:pPr marL="285750" lvl="0" indent="-285750">
              <a:buFont typeface="Arial" panose="020B0604020202020204" pitchFamily="34" charset="0"/>
              <a:buChar char="•"/>
            </a:pPr>
            <a:r>
              <a:rPr lang="tr-TR" sz="3200" dirty="0" smtClean="0"/>
              <a:t>Kodlama en az vakit harcanması gereken faaliyet</a:t>
            </a:r>
          </a:p>
          <a:p>
            <a:pPr marL="285750" lvl="0" indent="-285750">
              <a:buFont typeface="Arial" panose="020B0604020202020204" pitchFamily="34" charset="0"/>
              <a:buChar char="•"/>
            </a:pPr>
            <a:endParaRPr lang="tr-TR" sz="3200" dirty="0" smtClean="0"/>
          </a:p>
          <a:p>
            <a:pPr marL="285750" lvl="0" indent="-285750">
              <a:buFont typeface="Arial" panose="020B0604020202020204" pitchFamily="34" charset="0"/>
              <a:buChar char="•"/>
            </a:pPr>
            <a:r>
              <a:rPr lang="tr-TR" sz="3200" dirty="0" smtClean="0"/>
              <a:t>Çalışabilir kod – anlaşılabilir kod dengesi</a:t>
            </a:r>
          </a:p>
          <a:p>
            <a:pPr marL="285750" lvl="0" indent="-285750">
              <a:buFont typeface="Arial" panose="020B0604020202020204" pitchFamily="34" charset="0"/>
              <a:buChar char="•"/>
            </a:pPr>
            <a:endParaRPr lang="tr-TR" sz="3200" dirty="0"/>
          </a:p>
          <a:p>
            <a:pPr marL="285750" lvl="0" indent="-285750">
              <a:buFont typeface="Arial" panose="020B0604020202020204" pitchFamily="34" charset="0"/>
              <a:buChar char="•"/>
            </a:pPr>
            <a:r>
              <a:rPr lang="tr-TR" sz="3200" dirty="0" smtClean="0"/>
              <a:t>Mümkünse, hard-</a:t>
            </a:r>
            <a:r>
              <a:rPr lang="tr-TR" sz="3200" dirty="0" err="1" smtClean="0"/>
              <a:t>coded</a:t>
            </a:r>
            <a:r>
              <a:rPr lang="tr-TR" sz="3200" dirty="0" smtClean="0"/>
              <a:t> bir değer olmamalı</a:t>
            </a:r>
            <a:endParaRPr lang="tr-TR" sz="3200" dirty="0"/>
          </a:p>
          <a:p>
            <a:endParaRPr lang="tr-TR" sz="3200" dirty="0"/>
          </a:p>
        </p:txBody>
      </p:sp>
    </p:spTree>
    <p:extLst>
      <p:ext uri="{BB962C8B-B14F-4D97-AF65-F5344CB8AC3E}">
        <p14:creationId xmlns:p14="http://schemas.microsoft.com/office/powerpoint/2010/main" val="3784557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3522</TotalTime>
  <Words>6383</Words>
  <Application>Microsoft Office PowerPoint</Application>
  <PresentationFormat>Widescreen</PresentationFormat>
  <Paragraphs>1435</Paragraphs>
  <Slides>97</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97</vt:i4>
      </vt:variant>
    </vt:vector>
  </HeadingPairs>
  <TitlesOfParts>
    <vt:vector size="108" baseType="lpstr">
      <vt:lpstr>SimSun</vt:lpstr>
      <vt:lpstr>Arial</vt:lpstr>
      <vt:lpstr>Calibri</vt:lpstr>
      <vt:lpstr>Calibri Light</vt:lpstr>
      <vt:lpstr>Consolas</vt:lpstr>
      <vt:lpstr>Courier New</vt:lpstr>
      <vt:lpstr>inter-regular</vt:lpstr>
      <vt:lpstr>Segoe UI Historic</vt:lpstr>
      <vt:lpstr>Segoe UI Light</vt:lpstr>
      <vt:lpstr>Symbol</vt:lpstr>
      <vt:lpstr>Office Teması</vt:lpstr>
      <vt:lpstr>PowerPoint Presentation</vt:lpstr>
      <vt:lpstr>PowerPoint Presentation</vt:lpstr>
      <vt:lpstr>PowerPoint Presentation</vt:lpstr>
      <vt:lpstr>PowerPoint Presentation</vt:lpstr>
      <vt:lpstr>C++ Programlama Dili Eğitimi Nedir?</vt:lpstr>
      <vt:lpstr>Eğitimin Hedefi / Amacı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Özyinelemeli Algoritmalar </vt:lpstr>
      <vt:lpstr>Özyinelemeli Algoritmalar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Ahmet KARAKÜLLEOĞLU</dc:creator>
  <cp:lastModifiedBy>Hp</cp:lastModifiedBy>
  <cp:revision>124</cp:revision>
  <dcterms:created xsi:type="dcterms:W3CDTF">2020-07-23T06:59:22Z</dcterms:created>
  <dcterms:modified xsi:type="dcterms:W3CDTF">2023-07-22T13:02:08Z</dcterms:modified>
</cp:coreProperties>
</file>