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4" r:id="rId7"/>
    <p:sldId id="265" r:id="rId8"/>
    <p:sldId id="271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0101"/>
    <a:srgbClr val="7A16D8"/>
    <a:srgbClr val="370028"/>
    <a:srgbClr val="C77B7B"/>
    <a:srgbClr val="C16D6D"/>
    <a:srgbClr val="D29696"/>
    <a:srgbClr val="E4208C"/>
    <a:srgbClr val="8710B7"/>
    <a:srgbClr val="969696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3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pesh%20Parmar\Documents\General%20Assembly%20-%20Data%20Analysis%20Course%20Files\Project%201\Project%201%20-%20EPL%20Football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pesh%20Parmar\Documents\General%20Assembly%20-%20Data%20Analysis%20Course%20Files\Project%201\Project%201%20-%20EPL%20Football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pesh%20Parmar\Documents\General%20Assembly%20-%20Data%20Analysis%20Course%20Files\Project%201\Project%201%20-%20EPL%20Football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pesh%20Parmar\Documents\General%20Assembly%20-%20Data%20Analysis%20Course%20Files\Project%201\Project%201%20-%20EPL%20Football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1 - EPL Football Data.xlsx]Pivot from Values!PivotTable12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GB" b="1">
                <a:solidFill>
                  <a:schemeClr val="bg1"/>
                </a:solidFill>
              </a:rPr>
              <a:t>English Premier League Points Table Comparison Chart (Season 2019-2020)</a:t>
            </a:r>
          </a:p>
        </c:rich>
      </c:tx>
      <c:layout>
        <c:manualLayout>
          <c:xMode val="edge"/>
          <c:yMode val="edge"/>
          <c:x val="0.16525633259403766"/>
          <c:y val="2.7180067950169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/>
        </c:spPr>
      </c:pivotFmt>
      <c:pivotFmt>
        <c:idx val="4"/>
        <c:spPr>
          <a:solidFill>
            <a:schemeClr val="accent3"/>
          </a:solidFill>
          <a:ln>
            <a:noFill/>
          </a:ln>
          <a:effectLst/>
        </c:spPr>
      </c:pivotFmt>
      <c:pivotFmt>
        <c:idx val="5"/>
        <c:spPr>
          <a:solidFill>
            <a:schemeClr val="accent3"/>
          </a:solidFill>
          <a:ln>
            <a:noFill/>
          </a:ln>
          <a:effectLst/>
        </c:spPr>
      </c:pivotFmt>
      <c:pivotFmt>
        <c:idx val="6"/>
        <c:spPr>
          <a:solidFill>
            <a:schemeClr val="accent3"/>
          </a:solidFill>
          <a:ln>
            <a:noFill/>
          </a:ln>
          <a:effectLst/>
        </c:spPr>
      </c:pivotFmt>
      <c:pivotFmt>
        <c:idx val="7"/>
        <c:spPr>
          <a:solidFill>
            <a:schemeClr val="accent3"/>
          </a:solidFill>
          <a:ln>
            <a:noFill/>
          </a:ln>
          <a:effectLst/>
        </c:spPr>
      </c:pivotFmt>
      <c:pivotFmt>
        <c:idx val="8"/>
        <c:spPr>
          <a:solidFill>
            <a:schemeClr val="accent3"/>
          </a:solidFill>
          <a:ln>
            <a:noFill/>
          </a:ln>
          <a:effectLst/>
        </c:spPr>
      </c:pivotFmt>
      <c:pivotFmt>
        <c:idx val="9"/>
        <c:spPr>
          <a:solidFill>
            <a:schemeClr val="accent3"/>
          </a:solidFill>
          <a:ln>
            <a:noFill/>
          </a:ln>
          <a:effectLst/>
        </c:spPr>
      </c:pivotFmt>
      <c:pivotFmt>
        <c:idx val="10"/>
        <c:spPr>
          <a:solidFill>
            <a:schemeClr val="accent3"/>
          </a:solidFill>
          <a:ln>
            <a:noFill/>
          </a:ln>
          <a:effectLst/>
        </c:spPr>
      </c:pivotFmt>
      <c:pivotFmt>
        <c:idx val="11"/>
        <c:spPr>
          <a:solidFill>
            <a:schemeClr val="accent3"/>
          </a:solidFill>
          <a:ln>
            <a:noFill/>
          </a:ln>
          <a:effectLst/>
        </c:spPr>
      </c:pivotFmt>
      <c:pivotFmt>
        <c:idx val="12"/>
        <c:spPr>
          <a:solidFill>
            <a:schemeClr val="accent3"/>
          </a:solidFill>
          <a:ln>
            <a:noFill/>
          </a:ln>
          <a:effectLst/>
        </c:spPr>
      </c:pivotFmt>
      <c:pivotFmt>
        <c:idx val="13"/>
        <c:spPr>
          <a:solidFill>
            <a:schemeClr val="accent3"/>
          </a:solidFill>
          <a:ln>
            <a:noFill/>
          </a:ln>
          <a:effectLst/>
        </c:spPr>
      </c:pivotFmt>
      <c:pivotFmt>
        <c:idx val="14"/>
        <c:spPr>
          <a:solidFill>
            <a:schemeClr val="accent3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2.757431767133801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2.7574317671338017E-2"/>
              <c:y val="6.79501698754246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1.7233948544586261E-3"/>
              <c:y val="-8.3049248233516607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1.20637639812103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2.2404133107962139E-2"/>
              <c:y val="2.265005662514156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2.5850922816879389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-5.1701845633759409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5.1701845633758785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1.637238681773918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3.4726406317341314E-2"/>
                  <c:h val="3.7214043035107586E-2"/>
                </c:manualLayout>
              </c15:layout>
            </c:ext>
          </c:extLst>
        </c:dLbl>
      </c:pivotFmt>
      <c:pivotFmt>
        <c:idx val="27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-3.4467897089172522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-5.1701845633758785E-3"/>
              <c:y val="2.265005662514135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2.757431767133801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2.7574317671338017E-2"/>
              <c:y val="6.79501698754246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1.7233948544586261E-3"/>
              <c:y val="-8.3049248233516607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1.20637639812103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2.2404133107962139E-2"/>
              <c:y val="2.265005662514156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2.5850922816879389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-5.1701845633759409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5.1701845633758785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1.637238681773918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3.4726406317341314E-2"/>
                  <c:h val="3.7214043035107586E-2"/>
                </c:manualLayout>
              </c15:layout>
            </c:ext>
          </c:extLst>
        </c:dLbl>
      </c:pivotFmt>
      <c:pivotFmt>
        <c:idx val="41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-3.4467897089172522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-5.1701845633758785E-3"/>
              <c:y val="2.265005662514135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from Values'!$G$2</c:f>
              <c:strCache>
                <c:ptCount val="1"/>
                <c:pt idx="0">
                  <c:v>Sum of Total Home Points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Lbls>
            <c:dLbl>
              <c:idx val="9"/>
              <c:layout>
                <c:manualLayout>
                  <c:x val="6.8935794178345043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2CD-47E7-8193-F178252C3DCA}"/>
                </c:ext>
              </c:extLst>
            </c:dLbl>
            <c:dLbl>
              <c:idx val="13"/>
              <c:layout>
                <c:manualLayout>
                  <c:x val="6.8935794178345043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2CD-47E7-8193-F178252C3DCA}"/>
                </c:ext>
              </c:extLst>
            </c:dLbl>
            <c:dLbl>
              <c:idx val="14"/>
              <c:layout>
                <c:manualLayout>
                  <c:x val="1.2063763981210382E-2"/>
                  <c:y val="-4.1524624116758303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2CD-47E7-8193-F178252C3D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from Values'!$F$3:$F$23</c:f>
              <c:strCache>
                <c:ptCount val="20"/>
                <c:pt idx="0">
                  <c:v>Liverpool</c:v>
                </c:pt>
                <c:pt idx="1">
                  <c:v>Man City</c:v>
                </c:pt>
                <c:pt idx="2">
                  <c:v>Chelsea</c:v>
                </c:pt>
                <c:pt idx="3">
                  <c:v>Man United</c:v>
                </c:pt>
                <c:pt idx="4">
                  <c:v>Leicester</c:v>
                </c:pt>
                <c:pt idx="5">
                  <c:v>Tottenham</c:v>
                </c:pt>
                <c:pt idx="6">
                  <c:v>Wolves</c:v>
                </c:pt>
                <c:pt idx="7">
                  <c:v>Arsenal</c:v>
                </c:pt>
                <c:pt idx="8">
                  <c:v>Sheffield United</c:v>
                </c:pt>
                <c:pt idx="9">
                  <c:v>Burnley</c:v>
                </c:pt>
                <c:pt idx="10">
                  <c:v>Southampton</c:v>
                </c:pt>
                <c:pt idx="11">
                  <c:v>Everton</c:v>
                </c:pt>
                <c:pt idx="12">
                  <c:v>Newcastle</c:v>
                </c:pt>
                <c:pt idx="13">
                  <c:v>Crystal Palace</c:v>
                </c:pt>
                <c:pt idx="14">
                  <c:v>Brighton</c:v>
                </c:pt>
                <c:pt idx="15">
                  <c:v>West Ham</c:v>
                </c:pt>
                <c:pt idx="16">
                  <c:v>Aston Villa</c:v>
                </c:pt>
                <c:pt idx="17">
                  <c:v>Watford</c:v>
                </c:pt>
                <c:pt idx="18">
                  <c:v>Bournemouth</c:v>
                </c:pt>
                <c:pt idx="19">
                  <c:v>Norwich</c:v>
                </c:pt>
              </c:strCache>
            </c:strRef>
          </c:cat>
          <c:val>
            <c:numRef>
              <c:f>'Pivot from Values'!$G$3:$G$23</c:f>
              <c:numCache>
                <c:formatCode>General</c:formatCode>
                <c:ptCount val="20"/>
                <c:pt idx="0">
                  <c:v>55</c:v>
                </c:pt>
                <c:pt idx="1">
                  <c:v>47</c:v>
                </c:pt>
                <c:pt idx="2">
                  <c:v>36</c:v>
                </c:pt>
                <c:pt idx="3">
                  <c:v>37</c:v>
                </c:pt>
                <c:pt idx="4">
                  <c:v>37</c:v>
                </c:pt>
                <c:pt idx="5">
                  <c:v>39</c:v>
                </c:pt>
                <c:pt idx="6">
                  <c:v>31</c:v>
                </c:pt>
                <c:pt idx="7">
                  <c:v>36</c:v>
                </c:pt>
                <c:pt idx="8">
                  <c:v>33</c:v>
                </c:pt>
                <c:pt idx="9">
                  <c:v>28</c:v>
                </c:pt>
                <c:pt idx="10">
                  <c:v>21</c:v>
                </c:pt>
                <c:pt idx="11">
                  <c:v>31</c:v>
                </c:pt>
                <c:pt idx="12">
                  <c:v>26</c:v>
                </c:pt>
                <c:pt idx="13">
                  <c:v>23</c:v>
                </c:pt>
                <c:pt idx="14">
                  <c:v>22</c:v>
                </c:pt>
                <c:pt idx="15">
                  <c:v>22</c:v>
                </c:pt>
                <c:pt idx="16">
                  <c:v>24</c:v>
                </c:pt>
                <c:pt idx="17">
                  <c:v>24</c:v>
                </c:pt>
                <c:pt idx="18">
                  <c:v>21</c:v>
                </c:pt>
                <c:pt idx="1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CD-47E7-8193-F178252C3DCA}"/>
            </c:ext>
          </c:extLst>
        </c:ser>
        <c:ser>
          <c:idx val="1"/>
          <c:order val="1"/>
          <c:tx>
            <c:strRef>
              <c:f>'Pivot from Values'!$H$2</c:f>
              <c:strCache>
                <c:ptCount val="1"/>
                <c:pt idx="0">
                  <c:v>Sum of Total Away Points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from Values'!$F$3:$F$23</c:f>
              <c:strCache>
                <c:ptCount val="20"/>
                <c:pt idx="0">
                  <c:v>Liverpool</c:v>
                </c:pt>
                <c:pt idx="1">
                  <c:v>Man City</c:v>
                </c:pt>
                <c:pt idx="2">
                  <c:v>Chelsea</c:v>
                </c:pt>
                <c:pt idx="3">
                  <c:v>Man United</c:v>
                </c:pt>
                <c:pt idx="4">
                  <c:v>Leicester</c:v>
                </c:pt>
                <c:pt idx="5">
                  <c:v>Tottenham</c:v>
                </c:pt>
                <c:pt idx="6">
                  <c:v>Wolves</c:v>
                </c:pt>
                <c:pt idx="7">
                  <c:v>Arsenal</c:v>
                </c:pt>
                <c:pt idx="8">
                  <c:v>Sheffield United</c:v>
                </c:pt>
                <c:pt idx="9">
                  <c:v>Burnley</c:v>
                </c:pt>
                <c:pt idx="10">
                  <c:v>Southampton</c:v>
                </c:pt>
                <c:pt idx="11">
                  <c:v>Everton</c:v>
                </c:pt>
                <c:pt idx="12">
                  <c:v>Newcastle</c:v>
                </c:pt>
                <c:pt idx="13">
                  <c:v>Crystal Palace</c:v>
                </c:pt>
                <c:pt idx="14">
                  <c:v>Brighton</c:v>
                </c:pt>
                <c:pt idx="15">
                  <c:v>West Ham</c:v>
                </c:pt>
                <c:pt idx="16">
                  <c:v>Aston Villa</c:v>
                </c:pt>
                <c:pt idx="17">
                  <c:v>Watford</c:v>
                </c:pt>
                <c:pt idx="18">
                  <c:v>Bournemouth</c:v>
                </c:pt>
                <c:pt idx="19">
                  <c:v>Norwich</c:v>
                </c:pt>
              </c:strCache>
            </c:strRef>
          </c:cat>
          <c:val>
            <c:numRef>
              <c:f>'Pivot from Values'!$H$3:$H$23</c:f>
              <c:numCache>
                <c:formatCode>General</c:formatCode>
                <c:ptCount val="20"/>
                <c:pt idx="0">
                  <c:v>44</c:v>
                </c:pt>
                <c:pt idx="1">
                  <c:v>34</c:v>
                </c:pt>
                <c:pt idx="2">
                  <c:v>30</c:v>
                </c:pt>
                <c:pt idx="3">
                  <c:v>29</c:v>
                </c:pt>
                <c:pt idx="4">
                  <c:v>25</c:v>
                </c:pt>
                <c:pt idx="5">
                  <c:v>20</c:v>
                </c:pt>
                <c:pt idx="6">
                  <c:v>28</c:v>
                </c:pt>
                <c:pt idx="7">
                  <c:v>20</c:v>
                </c:pt>
                <c:pt idx="8">
                  <c:v>21</c:v>
                </c:pt>
                <c:pt idx="9">
                  <c:v>26</c:v>
                </c:pt>
                <c:pt idx="10">
                  <c:v>31</c:v>
                </c:pt>
                <c:pt idx="11">
                  <c:v>18</c:v>
                </c:pt>
                <c:pt idx="12">
                  <c:v>18</c:v>
                </c:pt>
                <c:pt idx="13">
                  <c:v>20</c:v>
                </c:pt>
                <c:pt idx="14">
                  <c:v>19</c:v>
                </c:pt>
                <c:pt idx="15">
                  <c:v>17</c:v>
                </c:pt>
                <c:pt idx="16">
                  <c:v>11</c:v>
                </c:pt>
                <c:pt idx="17">
                  <c:v>10</c:v>
                </c:pt>
                <c:pt idx="18">
                  <c:v>13</c:v>
                </c:pt>
                <c:pt idx="1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CD-47E7-8193-F178252C3DCA}"/>
            </c:ext>
          </c:extLst>
        </c:ser>
        <c:ser>
          <c:idx val="2"/>
          <c:order val="2"/>
          <c:tx>
            <c:strRef>
              <c:f>'Pivot from Values'!$I$2</c:f>
              <c:strCache>
                <c:ptCount val="1"/>
                <c:pt idx="0">
                  <c:v>Total Sum of Points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dLbl>
              <c:idx val="2"/>
              <c:layout>
                <c:manualLayout>
                  <c:x val="2.7574317671338017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2CD-47E7-8193-F178252C3DCA}"/>
                </c:ext>
              </c:extLst>
            </c:dLbl>
            <c:dLbl>
              <c:idx val="3"/>
              <c:layout>
                <c:manualLayout>
                  <c:x val="2.7574317671338017E-2"/>
                  <c:y val="6.795016987542468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2CD-47E7-8193-F178252C3DCA}"/>
                </c:ext>
              </c:extLst>
            </c:dLbl>
            <c:dLbl>
              <c:idx val="6"/>
              <c:layout>
                <c:manualLayout>
                  <c:x val="1.7233948544586261E-3"/>
                  <c:y val="-8.3049248233516607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2CD-47E7-8193-F178252C3DCA}"/>
                </c:ext>
              </c:extLst>
            </c:dLbl>
            <c:dLbl>
              <c:idx val="7"/>
              <c:layout>
                <c:manualLayout>
                  <c:x val="1.20637639812103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2CD-47E7-8193-F178252C3DCA}"/>
                </c:ext>
              </c:extLst>
            </c:dLbl>
            <c:dLbl>
              <c:idx val="8"/>
              <c:layout>
                <c:manualLayout>
                  <c:x val="2.2404133107962139E-2"/>
                  <c:y val="2.265005662514156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2CD-47E7-8193-F178252C3DCA}"/>
                </c:ext>
              </c:extLst>
            </c:dLbl>
            <c:dLbl>
              <c:idx val="9"/>
              <c:layout>
                <c:manualLayout>
                  <c:x val="2.585092281687938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2CD-47E7-8193-F178252C3DCA}"/>
                </c:ext>
              </c:extLst>
            </c:dLbl>
            <c:dLbl>
              <c:idx val="12"/>
              <c:layout>
                <c:manualLayout>
                  <c:x val="-5.170184563375940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2CD-47E7-8193-F178252C3DCA}"/>
                </c:ext>
              </c:extLst>
            </c:dLbl>
            <c:dLbl>
              <c:idx val="15"/>
              <c:layout>
                <c:manualLayout>
                  <c:x val="5.1701845633758785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2CD-47E7-8193-F178252C3DCA}"/>
                </c:ext>
              </c:extLst>
            </c:dLbl>
            <c:dLbl>
              <c:idx val="16"/>
              <c:layout>
                <c:manualLayout>
                  <c:x val="1.637238681773918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4726406317341314E-2"/>
                      <c:h val="3.721404303510758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32CD-47E7-8193-F178252C3DCA}"/>
                </c:ext>
              </c:extLst>
            </c:dLbl>
            <c:dLbl>
              <c:idx val="17"/>
              <c:layout>
                <c:manualLayout>
                  <c:x val="-3.4467897089172522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2CD-47E7-8193-F178252C3DCA}"/>
                </c:ext>
              </c:extLst>
            </c:dLbl>
            <c:dLbl>
              <c:idx val="18"/>
              <c:layout>
                <c:manualLayout>
                  <c:x val="-5.1701845633758785E-3"/>
                  <c:y val="2.265005662514135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2CD-47E7-8193-F178252C3D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'Pivot from Values'!$F$3:$F$23</c:f>
              <c:strCache>
                <c:ptCount val="20"/>
                <c:pt idx="0">
                  <c:v>Liverpool</c:v>
                </c:pt>
                <c:pt idx="1">
                  <c:v>Man City</c:v>
                </c:pt>
                <c:pt idx="2">
                  <c:v>Chelsea</c:v>
                </c:pt>
                <c:pt idx="3">
                  <c:v>Man United</c:v>
                </c:pt>
                <c:pt idx="4">
                  <c:v>Leicester</c:v>
                </c:pt>
                <c:pt idx="5">
                  <c:v>Tottenham</c:v>
                </c:pt>
                <c:pt idx="6">
                  <c:v>Wolves</c:v>
                </c:pt>
                <c:pt idx="7">
                  <c:v>Arsenal</c:v>
                </c:pt>
                <c:pt idx="8">
                  <c:v>Sheffield United</c:v>
                </c:pt>
                <c:pt idx="9">
                  <c:v>Burnley</c:v>
                </c:pt>
                <c:pt idx="10">
                  <c:v>Southampton</c:v>
                </c:pt>
                <c:pt idx="11">
                  <c:v>Everton</c:v>
                </c:pt>
                <c:pt idx="12">
                  <c:v>Newcastle</c:v>
                </c:pt>
                <c:pt idx="13">
                  <c:v>Crystal Palace</c:v>
                </c:pt>
                <c:pt idx="14">
                  <c:v>Brighton</c:v>
                </c:pt>
                <c:pt idx="15">
                  <c:v>West Ham</c:v>
                </c:pt>
                <c:pt idx="16">
                  <c:v>Aston Villa</c:v>
                </c:pt>
                <c:pt idx="17">
                  <c:v>Watford</c:v>
                </c:pt>
                <c:pt idx="18">
                  <c:v>Bournemouth</c:v>
                </c:pt>
                <c:pt idx="19">
                  <c:v>Norwich</c:v>
                </c:pt>
              </c:strCache>
            </c:strRef>
          </c:cat>
          <c:val>
            <c:numRef>
              <c:f>'Pivot from Values'!$I$3:$I$23</c:f>
              <c:numCache>
                <c:formatCode>General</c:formatCode>
                <c:ptCount val="20"/>
                <c:pt idx="0">
                  <c:v>99</c:v>
                </c:pt>
                <c:pt idx="1">
                  <c:v>81</c:v>
                </c:pt>
                <c:pt idx="2">
                  <c:v>66</c:v>
                </c:pt>
                <c:pt idx="3">
                  <c:v>66</c:v>
                </c:pt>
                <c:pt idx="4">
                  <c:v>62</c:v>
                </c:pt>
                <c:pt idx="5">
                  <c:v>59</c:v>
                </c:pt>
                <c:pt idx="6">
                  <c:v>59</c:v>
                </c:pt>
                <c:pt idx="7">
                  <c:v>56</c:v>
                </c:pt>
                <c:pt idx="8">
                  <c:v>54</c:v>
                </c:pt>
                <c:pt idx="9">
                  <c:v>54</c:v>
                </c:pt>
                <c:pt idx="10">
                  <c:v>52</c:v>
                </c:pt>
                <c:pt idx="11">
                  <c:v>49</c:v>
                </c:pt>
                <c:pt idx="12">
                  <c:v>44</c:v>
                </c:pt>
                <c:pt idx="13">
                  <c:v>43</c:v>
                </c:pt>
                <c:pt idx="14">
                  <c:v>41</c:v>
                </c:pt>
                <c:pt idx="15">
                  <c:v>39</c:v>
                </c:pt>
                <c:pt idx="16">
                  <c:v>35</c:v>
                </c:pt>
                <c:pt idx="17">
                  <c:v>34</c:v>
                </c:pt>
                <c:pt idx="18">
                  <c:v>34</c:v>
                </c:pt>
                <c:pt idx="1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2CD-47E7-8193-F178252C3D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overlap val="-100"/>
        <c:axId val="1064680943"/>
        <c:axId val="1064673871"/>
      </c:barChart>
      <c:catAx>
        <c:axId val="10646809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>
                    <a:solidFill>
                      <a:schemeClr val="bg1"/>
                    </a:solidFill>
                  </a:rPr>
                  <a:t>Team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673871"/>
        <c:crosses val="autoZero"/>
        <c:auto val="0"/>
        <c:lblAlgn val="ctr"/>
        <c:lblOffset val="100"/>
        <c:noMultiLvlLbl val="0"/>
      </c:catAx>
      <c:valAx>
        <c:axId val="1064673871"/>
        <c:scaling>
          <c:orientation val="minMax"/>
          <c:max val="110"/>
        </c:scaling>
        <c:delete val="0"/>
        <c:axPos val="b"/>
        <c:majorGridlines>
          <c:spPr>
            <a:ln w="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>
                    <a:solidFill>
                      <a:schemeClr val="bg1"/>
                    </a:solidFill>
                  </a:rPr>
                  <a:t>Axis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680943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7A16D8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1 - EPL Football Data.xlsx]Pivot for Average H&amp;A!PivotTable12</c:name>
    <c:fmtId val="4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GB">
                <a:solidFill>
                  <a:schemeClr val="bg1"/>
                </a:solidFill>
              </a:rPr>
              <a:t>Total</a:t>
            </a:r>
            <a:r>
              <a:rPr lang="en-GB" baseline="0">
                <a:solidFill>
                  <a:schemeClr val="bg1"/>
                </a:solidFill>
              </a:rPr>
              <a:t> Home and Away Points as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'Pivot for Average H&amp;A'!$H$2</c:f>
              <c:strCache>
                <c:ptCount val="1"/>
                <c:pt idx="0">
                  <c:v>Sum of Total Home Points</c:v>
                </c:pt>
              </c:strCache>
            </c:strRef>
          </c:tx>
          <c:spPr>
            <a:solidFill>
              <a:srgbClr val="8D010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for Average H&amp;A'!$G$3:$G$23</c:f>
              <c:strCache>
                <c:ptCount val="20"/>
                <c:pt idx="0">
                  <c:v>Arsenal</c:v>
                </c:pt>
                <c:pt idx="1">
                  <c:v>Aston Villa</c:v>
                </c:pt>
                <c:pt idx="2">
                  <c:v>Bournemouth</c:v>
                </c:pt>
                <c:pt idx="3">
                  <c:v>Brighton</c:v>
                </c:pt>
                <c:pt idx="4">
                  <c:v>Burnley</c:v>
                </c:pt>
                <c:pt idx="5">
                  <c:v>Chelsea</c:v>
                </c:pt>
                <c:pt idx="6">
                  <c:v>Crystal Palace</c:v>
                </c:pt>
                <c:pt idx="7">
                  <c:v>Everton</c:v>
                </c:pt>
                <c:pt idx="8">
                  <c:v>Leicester</c:v>
                </c:pt>
                <c:pt idx="9">
                  <c:v>Liverpool</c:v>
                </c:pt>
                <c:pt idx="10">
                  <c:v>Man City</c:v>
                </c:pt>
                <c:pt idx="11">
                  <c:v>Man United</c:v>
                </c:pt>
                <c:pt idx="12">
                  <c:v>Newcastle</c:v>
                </c:pt>
                <c:pt idx="13">
                  <c:v>Norwich</c:v>
                </c:pt>
                <c:pt idx="14">
                  <c:v>Sheffield United</c:v>
                </c:pt>
                <c:pt idx="15">
                  <c:v>Southampton</c:v>
                </c:pt>
                <c:pt idx="16">
                  <c:v>Tottenham</c:v>
                </c:pt>
                <c:pt idx="17">
                  <c:v>Watford</c:v>
                </c:pt>
                <c:pt idx="18">
                  <c:v>West Ham</c:v>
                </c:pt>
                <c:pt idx="19">
                  <c:v>Wolves</c:v>
                </c:pt>
              </c:strCache>
            </c:strRef>
          </c:cat>
          <c:val>
            <c:numRef>
              <c:f>'Pivot for Average H&amp;A'!$H$3:$H$23</c:f>
              <c:numCache>
                <c:formatCode>General</c:formatCode>
                <c:ptCount val="20"/>
                <c:pt idx="0">
                  <c:v>36</c:v>
                </c:pt>
                <c:pt idx="1">
                  <c:v>24</c:v>
                </c:pt>
                <c:pt idx="2">
                  <c:v>21</c:v>
                </c:pt>
                <c:pt idx="3">
                  <c:v>22</c:v>
                </c:pt>
                <c:pt idx="4">
                  <c:v>28</c:v>
                </c:pt>
                <c:pt idx="5">
                  <c:v>36</c:v>
                </c:pt>
                <c:pt idx="6">
                  <c:v>23</c:v>
                </c:pt>
                <c:pt idx="7">
                  <c:v>31</c:v>
                </c:pt>
                <c:pt idx="8">
                  <c:v>37</c:v>
                </c:pt>
                <c:pt idx="9">
                  <c:v>55</c:v>
                </c:pt>
                <c:pt idx="10">
                  <c:v>47</c:v>
                </c:pt>
                <c:pt idx="11">
                  <c:v>37</c:v>
                </c:pt>
                <c:pt idx="12">
                  <c:v>26</c:v>
                </c:pt>
                <c:pt idx="13">
                  <c:v>15</c:v>
                </c:pt>
                <c:pt idx="14">
                  <c:v>33</c:v>
                </c:pt>
                <c:pt idx="15">
                  <c:v>21</c:v>
                </c:pt>
                <c:pt idx="16">
                  <c:v>39</c:v>
                </c:pt>
                <c:pt idx="17">
                  <c:v>24</c:v>
                </c:pt>
                <c:pt idx="18">
                  <c:v>22</c:v>
                </c:pt>
                <c:pt idx="1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5F-45E6-AF3A-933D5CEE653D}"/>
            </c:ext>
          </c:extLst>
        </c:ser>
        <c:ser>
          <c:idx val="1"/>
          <c:order val="1"/>
          <c:tx>
            <c:strRef>
              <c:f>'Pivot for Average H&amp;A'!$I$2</c:f>
              <c:strCache>
                <c:ptCount val="1"/>
                <c:pt idx="0">
                  <c:v>Sum of Total Away Points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for Average H&amp;A'!$G$3:$G$23</c:f>
              <c:strCache>
                <c:ptCount val="20"/>
                <c:pt idx="0">
                  <c:v>Arsenal</c:v>
                </c:pt>
                <c:pt idx="1">
                  <c:v>Aston Villa</c:v>
                </c:pt>
                <c:pt idx="2">
                  <c:v>Bournemouth</c:v>
                </c:pt>
                <c:pt idx="3">
                  <c:v>Brighton</c:v>
                </c:pt>
                <c:pt idx="4">
                  <c:v>Burnley</c:v>
                </c:pt>
                <c:pt idx="5">
                  <c:v>Chelsea</c:v>
                </c:pt>
                <c:pt idx="6">
                  <c:v>Crystal Palace</c:v>
                </c:pt>
                <c:pt idx="7">
                  <c:v>Everton</c:v>
                </c:pt>
                <c:pt idx="8">
                  <c:v>Leicester</c:v>
                </c:pt>
                <c:pt idx="9">
                  <c:v>Liverpool</c:v>
                </c:pt>
                <c:pt idx="10">
                  <c:v>Man City</c:v>
                </c:pt>
                <c:pt idx="11">
                  <c:v>Man United</c:v>
                </c:pt>
                <c:pt idx="12">
                  <c:v>Newcastle</c:v>
                </c:pt>
                <c:pt idx="13">
                  <c:v>Norwich</c:v>
                </c:pt>
                <c:pt idx="14">
                  <c:v>Sheffield United</c:v>
                </c:pt>
                <c:pt idx="15">
                  <c:v>Southampton</c:v>
                </c:pt>
                <c:pt idx="16">
                  <c:v>Tottenham</c:v>
                </c:pt>
                <c:pt idx="17">
                  <c:v>Watford</c:v>
                </c:pt>
                <c:pt idx="18">
                  <c:v>West Ham</c:v>
                </c:pt>
                <c:pt idx="19">
                  <c:v>Wolves</c:v>
                </c:pt>
              </c:strCache>
            </c:strRef>
          </c:cat>
          <c:val>
            <c:numRef>
              <c:f>'Pivot for Average H&amp;A'!$I$3:$I$23</c:f>
              <c:numCache>
                <c:formatCode>General</c:formatCode>
                <c:ptCount val="20"/>
                <c:pt idx="0">
                  <c:v>20</c:v>
                </c:pt>
                <c:pt idx="1">
                  <c:v>11</c:v>
                </c:pt>
                <c:pt idx="2">
                  <c:v>13</c:v>
                </c:pt>
                <c:pt idx="3">
                  <c:v>19</c:v>
                </c:pt>
                <c:pt idx="4">
                  <c:v>26</c:v>
                </c:pt>
                <c:pt idx="5">
                  <c:v>30</c:v>
                </c:pt>
                <c:pt idx="6">
                  <c:v>20</c:v>
                </c:pt>
                <c:pt idx="7">
                  <c:v>18</c:v>
                </c:pt>
                <c:pt idx="8">
                  <c:v>25</c:v>
                </c:pt>
                <c:pt idx="9">
                  <c:v>44</c:v>
                </c:pt>
                <c:pt idx="10">
                  <c:v>34</c:v>
                </c:pt>
                <c:pt idx="11">
                  <c:v>29</c:v>
                </c:pt>
                <c:pt idx="12">
                  <c:v>18</c:v>
                </c:pt>
                <c:pt idx="13">
                  <c:v>6</c:v>
                </c:pt>
                <c:pt idx="14">
                  <c:v>21</c:v>
                </c:pt>
                <c:pt idx="15">
                  <c:v>31</c:v>
                </c:pt>
                <c:pt idx="16">
                  <c:v>20</c:v>
                </c:pt>
                <c:pt idx="17">
                  <c:v>10</c:v>
                </c:pt>
                <c:pt idx="18">
                  <c:v>17</c:v>
                </c:pt>
                <c:pt idx="1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5F-45E6-AF3A-933D5CEE653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64655983"/>
        <c:axId val="1064646415"/>
      </c:barChart>
      <c:catAx>
        <c:axId val="1064655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bg1"/>
                    </a:solidFill>
                  </a:rPr>
                  <a:t>Team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646415"/>
        <c:crosses val="autoZero"/>
        <c:auto val="1"/>
        <c:lblAlgn val="ctr"/>
        <c:lblOffset val="100"/>
        <c:noMultiLvlLbl val="0"/>
      </c:catAx>
      <c:valAx>
        <c:axId val="1064646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bg1"/>
                    </a:solidFill>
                  </a:rPr>
                  <a:t>Points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655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C77B7B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bg1"/>
                </a:solidFill>
              </a:rPr>
              <a:t>Cumulative </a:t>
            </a:r>
            <a:r>
              <a:rPr lang="en-GB" dirty="0" err="1">
                <a:solidFill>
                  <a:schemeClr val="bg1"/>
                </a:solidFill>
              </a:rPr>
              <a:t>Gameweek</a:t>
            </a:r>
            <a:r>
              <a:rPr lang="en-GB" dirty="0">
                <a:solidFill>
                  <a:schemeClr val="bg1"/>
                </a:solidFill>
              </a:rPr>
              <a:t> Points for the Top 2 Teams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'Cumulative Chart'!$B$2</c:f>
              <c:strCache>
                <c:ptCount val="1"/>
                <c:pt idx="0">
                  <c:v>Liverpool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'Cumulative Chart'!$B$3:$B$40</c:f>
              <c:numCache>
                <c:formatCode>General</c:formatCode>
                <c:ptCount val="38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25</c:v>
                </c:pt>
                <c:pt idx="9">
                  <c:v>28</c:v>
                </c:pt>
                <c:pt idx="10">
                  <c:v>31</c:v>
                </c:pt>
                <c:pt idx="11">
                  <c:v>34</c:v>
                </c:pt>
                <c:pt idx="12">
                  <c:v>37</c:v>
                </c:pt>
                <c:pt idx="13">
                  <c:v>40</c:v>
                </c:pt>
                <c:pt idx="14">
                  <c:v>43</c:v>
                </c:pt>
                <c:pt idx="15">
                  <c:v>46</c:v>
                </c:pt>
                <c:pt idx="16">
                  <c:v>49</c:v>
                </c:pt>
                <c:pt idx="17">
                  <c:v>52</c:v>
                </c:pt>
                <c:pt idx="18">
                  <c:v>55</c:v>
                </c:pt>
                <c:pt idx="19">
                  <c:v>58</c:v>
                </c:pt>
                <c:pt idx="20">
                  <c:v>61</c:v>
                </c:pt>
                <c:pt idx="21">
                  <c:v>64</c:v>
                </c:pt>
                <c:pt idx="22">
                  <c:v>67</c:v>
                </c:pt>
                <c:pt idx="23">
                  <c:v>70</c:v>
                </c:pt>
                <c:pt idx="24">
                  <c:v>73</c:v>
                </c:pt>
                <c:pt idx="25">
                  <c:v>76</c:v>
                </c:pt>
                <c:pt idx="26">
                  <c:v>79</c:v>
                </c:pt>
                <c:pt idx="27">
                  <c:v>79</c:v>
                </c:pt>
                <c:pt idx="28">
                  <c:v>82</c:v>
                </c:pt>
                <c:pt idx="29">
                  <c:v>83</c:v>
                </c:pt>
                <c:pt idx="30">
                  <c:v>86</c:v>
                </c:pt>
                <c:pt idx="31">
                  <c:v>86</c:v>
                </c:pt>
                <c:pt idx="32">
                  <c:v>89</c:v>
                </c:pt>
                <c:pt idx="33">
                  <c:v>92</c:v>
                </c:pt>
                <c:pt idx="34">
                  <c:v>93</c:v>
                </c:pt>
                <c:pt idx="35">
                  <c:v>93</c:v>
                </c:pt>
                <c:pt idx="36">
                  <c:v>96</c:v>
                </c:pt>
                <c:pt idx="37">
                  <c:v>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AB3-4E74-9EBF-886728828463}"/>
            </c:ext>
          </c:extLst>
        </c:ser>
        <c:ser>
          <c:idx val="1"/>
          <c:order val="1"/>
          <c:tx>
            <c:strRef>
              <c:f>'Cumulative Chart'!$C$2</c:f>
              <c:strCache>
                <c:ptCount val="1"/>
                <c:pt idx="0">
                  <c:v>Man City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'Cumulative Chart'!$C$3:$C$40</c:f>
              <c:numCache>
                <c:formatCode>General</c:formatCode>
                <c:ptCount val="38"/>
                <c:pt idx="0">
                  <c:v>3</c:v>
                </c:pt>
                <c:pt idx="1">
                  <c:v>4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16</c:v>
                </c:pt>
                <c:pt idx="9">
                  <c:v>19</c:v>
                </c:pt>
                <c:pt idx="10">
                  <c:v>22</c:v>
                </c:pt>
                <c:pt idx="11">
                  <c:v>22</c:v>
                </c:pt>
                <c:pt idx="12">
                  <c:v>25</c:v>
                </c:pt>
                <c:pt idx="13">
                  <c:v>26</c:v>
                </c:pt>
                <c:pt idx="14">
                  <c:v>29</c:v>
                </c:pt>
                <c:pt idx="15">
                  <c:v>29</c:v>
                </c:pt>
                <c:pt idx="16">
                  <c:v>32</c:v>
                </c:pt>
                <c:pt idx="17">
                  <c:v>35</c:v>
                </c:pt>
                <c:pt idx="18">
                  <c:v>35</c:v>
                </c:pt>
                <c:pt idx="19">
                  <c:v>38</c:v>
                </c:pt>
                <c:pt idx="20">
                  <c:v>41</c:v>
                </c:pt>
                <c:pt idx="21">
                  <c:v>44</c:v>
                </c:pt>
                <c:pt idx="22">
                  <c:v>45</c:v>
                </c:pt>
                <c:pt idx="23">
                  <c:v>48</c:v>
                </c:pt>
                <c:pt idx="24">
                  <c:v>48</c:v>
                </c:pt>
                <c:pt idx="25">
                  <c:v>51</c:v>
                </c:pt>
                <c:pt idx="26">
                  <c:v>54</c:v>
                </c:pt>
                <c:pt idx="27">
                  <c:v>54</c:v>
                </c:pt>
                <c:pt idx="28">
                  <c:v>57</c:v>
                </c:pt>
                <c:pt idx="29">
                  <c:v>60</c:v>
                </c:pt>
                <c:pt idx="30">
                  <c:v>60</c:v>
                </c:pt>
                <c:pt idx="31">
                  <c:v>63</c:v>
                </c:pt>
                <c:pt idx="32">
                  <c:v>63</c:v>
                </c:pt>
                <c:pt idx="33">
                  <c:v>66</c:v>
                </c:pt>
                <c:pt idx="34">
                  <c:v>69</c:v>
                </c:pt>
                <c:pt idx="35">
                  <c:v>72</c:v>
                </c:pt>
                <c:pt idx="36">
                  <c:v>75</c:v>
                </c:pt>
                <c:pt idx="37">
                  <c:v>78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7AB3-4E74-9EBF-8867288284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849007"/>
        <c:axId val="457850991"/>
      </c:lineChart>
      <c:catAx>
        <c:axId val="1738490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bg1"/>
                    </a:solidFill>
                  </a:rPr>
                  <a:t>Gameweek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85099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57850991"/>
        <c:scaling>
          <c:orientation val="minMax"/>
          <c:max val="100"/>
        </c:scaling>
        <c:delete val="0"/>
        <c:axPos val="l"/>
        <c:majorGridlines>
          <c:spPr>
            <a:ln w="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bg1"/>
                    </a:solidFill>
                  </a:rPr>
                  <a:t>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849007"/>
        <c:crosses val="autoZero"/>
        <c:crossBetween val="midCat"/>
        <c:majorUnit val="10"/>
      </c:valAx>
      <c:spPr>
        <a:noFill/>
        <a:ln>
          <a:noFill/>
        </a:ln>
        <a:effectLst>
          <a:outerShdw blurRad="12700" dist="50800" dir="5400000" sx="136000" sy="136000" algn="ctr" rotWithShape="0">
            <a:srgbClr val="000000">
              <a:alpha val="43137"/>
            </a:srgbClr>
          </a:outerShdw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>
                <a:solidFill>
                  <a:schemeClr val="bg1"/>
                </a:solidFill>
              </a:rPr>
              <a:t>Number of Cards Handed</a:t>
            </a:r>
            <a:r>
              <a:rPr lang="en-GB" b="1" baseline="0" dirty="0">
                <a:solidFill>
                  <a:schemeClr val="bg1"/>
                </a:solidFill>
              </a:rPr>
              <a:t> Out Per Referee (2019-2020)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'Referee Card Count'!$C$1</c:f>
              <c:strCache>
                <c:ptCount val="1"/>
                <c:pt idx="0">
                  <c:v>Home Yellows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'Referee Card Count'!$A$2:$A$23</c:f>
              <c:strCache>
                <c:ptCount val="22"/>
                <c:pt idx="0">
                  <c:v>A Madley</c:v>
                </c:pt>
                <c:pt idx="1">
                  <c:v>A Marriner</c:v>
                </c:pt>
                <c:pt idx="2">
                  <c:v>A Taylor</c:v>
                </c:pt>
                <c:pt idx="3">
                  <c:v>C Kavanagh</c:v>
                </c:pt>
                <c:pt idx="4">
                  <c:v>C Pawson</c:v>
                </c:pt>
                <c:pt idx="5">
                  <c:v>D Coote</c:v>
                </c:pt>
                <c:pt idx="6">
                  <c:v>D England</c:v>
                </c:pt>
                <c:pt idx="7">
                  <c:v>G Scott</c:v>
                </c:pt>
                <c:pt idx="8">
                  <c:v>J Moss</c:v>
                </c:pt>
                <c:pt idx="9">
                  <c:v>K Friend</c:v>
                </c:pt>
                <c:pt idx="10">
                  <c:v>L Mason</c:v>
                </c:pt>
                <c:pt idx="11">
                  <c:v>M Atkinson</c:v>
                </c:pt>
                <c:pt idx="12">
                  <c:v>M Dean</c:v>
                </c:pt>
                <c:pt idx="13">
                  <c:v>M Oliver</c:v>
                </c:pt>
                <c:pt idx="14">
                  <c:v>O Langford</c:v>
                </c:pt>
                <c:pt idx="15">
                  <c:v>P Bankes</c:v>
                </c:pt>
                <c:pt idx="16">
                  <c:v>P Tierney</c:v>
                </c:pt>
                <c:pt idx="17">
                  <c:v>R Jones</c:v>
                </c:pt>
                <c:pt idx="18">
                  <c:v>S Attwell</c:v>
                </c:pt>
                <c:pt idx="19">
                  <c:v>S Hooper</c:v>
                </c:pt>
                <c:pt idx="20">
                  <c:v>S Scott</c:v>
                </c:pt>
                <c:pt idx="21">
                  <c:v>T Robinson</c:v>
                </c:pt>
              </c:strCache>
            </c:strRef>
          </c:cat>
          <c:val>
            <c:numRef>
              <c:f>'Referee Card Count'!$C$2:$C$23</c:f>
              <c:numCache>
                <c:formatCode>General</c:formatCode>
                <c:ptCount val="22"/>
                <c:pt idx="0">
                  <c:v>18</c:v>
                </c:pt>
                <c:pt idx="1">
                  <c:v>23</c:v>
                </c:pt>
                <c:pt idx="2">
                  <c:v>60</c:v>
                </c:pt>
                <c:pt idx="3">
                  <c:v>39</c:v>
                </c:pt>
                <c:pt idx="4">
                  <c:v>41</c:v>
                </c:pt>
                <c:pt idx="5">
                  <c:v>23</c:v>
                </c:pt>
                <c:pt idx="6">
                  <c:v>2</c:v>
                </c:pt>
                <c:pt idx="7">
                  <c:v>22</c:v>
                </c:pt>
                <c:pt idx="8">
                  <c:v>50</c:v>
                </c:pt>
                <c:pt idx="9">
                  <c:v>33</c:v>
                </c:pt>
                <c:pt idx="10">
                  <c:v>28</c:v>
                </c:pt>
                <c:pt idx="11">
                  <c:v>40</c:v>
                </c:pt>
                <c:pt idx="12">
                  <c:v>58</c:v>
                </c:pt>
                <c:pt idx="13">
                  <c:v>54</c:v>
                </c:pt>
                <c:pt idx="14">
                  <c:v>1</c:v>
                </c:pt>
                <c:pt idx="15">
                  <c:v>15</c:v>
                </c:pt>
                <c:pt idx="16">
                  <c:v>32</c:v>
                </c:pt>
                <c:pt idx="17">
                  <c:v>1</c:v>
                </c:pt>
                <c:pt idx="18">
                  <c:v>45</c:v>
                </c:pt>
                <c:pt idx="19">
                  <c:v>17</c:v>
                </c:pt>
                <c:pt idx="20">
                  <c:v>1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91-43CF-A44C-2DD435CDE753}"/>
            </c:ext>
          </c:extLst>
        </c:ser>
        <c:ser>
          <c:idx val="1"/>
          <c:order val="1"/>
          <c:tx>
            <c:strRef>
              <c:f>'Referee Card Count'!$D$1</c:f>
              <c:strCache>
                <c:ptCount val="1"/>
                <c:pt idx="0">
                  <c:v>Away Yellows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'Referee Card Count'!$A$2:$A$23</c:f>
              <c:strCache>
                <c:ptCount val="22"/>
                <c:pt idx="0">
                  <c:v>A Madley</c:v>
                </c:pt>
                <c:pt idx="1">
                  <c:v>A Marriner</c:v>
                </c:pt>
                <c:pt idx="2">
                  <c:v>A Taylor</c:v>
                </c:pt>
                <c:pt idx="3">
                  <c:v>C Kavanagh</c:v>
                </c:pt>
                <c:pt idx="4">
                  <c:v>C Pawson</c:v>
                </c:pt>
                <c:pt idx="5">
                  <c:v>D Coote</c:v>
                </c:pt>
                <c:pt idx="6">
                  <c:v>D England</c:v>
                </c:pt>
                <c:pt idx="7">
                  <c:v>G Scott</c:v>
                </c:pt>
                <c:pt idx="8">
                  <c:v>J Moss</c:v>
                </c:pt>
                <c:pt idx="9">
                  <c:v>K Friend</c:v>
                </c:pt>
                <c:pt idx="10">
                  <c:v>L Mason</c:v>
                </c:pt>
                <c:pt idx="11">
                  <c:v>M Atkinson</c:v>
                </c:pt>
                <c:pt idx="12">
                  <c:v>M Dean</c:v>
                </c:pt>
                <c:pt idx="13">
                  <c:v>M Oliver</c:v>
                </c:pt>
                <c:pt idx="14">
                  <c:v>O Langford</c:v>
                </c:pt>
                <c:pt idx="15">
                  <c:v>P Bankes</c:v>
                </c:pt>
                <c:pt idx="16">
                  <c:v>P Tierney</c:v>
                </c:pt>
                <c:pt idx="17">
                  <c:v>R Jones</c:v>
                </c:pt>
                <c:pt idx="18">
                  <c:v>S Attwell</c:v>
                </c:pt>
                <c:pt idx="19">
                  <c:v>S Hooper</c:v>
                </c:pt>
                <c:pt idx="20">
                  <c:v>S Scott</c:v>
                </c:pt>
                <c:pt idx="21">
                  <c:v>T Robinson</c:v>
                </c:pt>
              </c:strCache>
            </c:strRef>
          </c:cat>
          <c:val>
            <c:numRef>
              <c:f>'Referee Card Count'!$D$2:$D$23</c:f>
              <c:numCache>
                <c:formatCode>General</c:formatCode>
                <c:ptCount val="22"/>
                <c:pt idx="0">
                  <c:v>20</c:v>
                </c:pt>
                <c:pt idx="1">
                  <c:v>62</c:v>
                </c:pt>
                <c:pt idx="2">
                  <c:v>62</c:v>
                </c:pt>
                <c:pt idx="3">
                  <c:v>47</c:v>
                </c:pt>
                <c:pt idx="4">
                  <c:v>43</c:v>
                </c:pt>
                <c:pt idx="5">
                  <c:v>26</c:v>
                </c:pt>
                <c:pt idx="6">
                  <c:v>1</c:v>
                </c:pt>
                <c:pt idx="7">
                  <c:v>30</c:v>
                </c:pt>
                <c:pt idx="8">
                  <c:v>42</c:v>
                </c:pt>
                <c:pt idx="9">
                  <c:v>40</c:v>
                </c:pt>
                <c:pt idx="10">
                  <c:v>32</c:v>
                </c:pt>
                <c:pt idx="11">
                  <c:v>52</c:v>
                </c:pt>
                <c:pt idx="12">
                  <c:v>54</c:v>
                </c:pt>
                <c:pt idx="13">
                  <c:v>51</c:v>
                </c:pt>
                <c:pt idx="14">
                  <c:v>0</c:v>
                </c:pt>
                <c:pt idx="15">
                  <c:v>26</c:v>
                </c:pt>
                <c:pt idx="16">
                  <c:v>43</c:v>
                </c:pt>
                <c:pt idx="17">
                  <c:v>3</c:v>
                </c:pt>
                <c:pt idx="18">
                  <c:v>43</c:v>
                </c:pt>
                <c:pt idx="19">
                  <c:v>17</c:v>
                </c:pt>
                <c:pt idx="20">
                  <c:v>2</c:v>
                </c:pt>
                <c:pt idx="2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91-43CF-A44C-2DD435CDE753}"/>
            </c:ext>
          </c:extLst>
        </c:ser>
        <c:ser>
          <c:idx val="2"/>
          <c:order val="2"/>
          <c:tx>
            <c:strRef>
              <c:f>'Referee Card Count'!$E$1</c:f>
              <c:strCache>
                <c:ptCount val="1"/>
                <c:pt idx="0">
                  <c:v>Home Reds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'Referee Card Count'!$A$2:$A$23</c:f>
              <c:strCache>
                <c:ptCount val="22"/>
                <c:pt idx="0">
                  <c:v>A Madley</c:v>
                </c:pt>
                <c:pt idx="1">
                  <c:v>A Marriner</c:v>
                </c:pt>
                <c:pt idx="2">
                  <c:v>A Taylor</c:v>
                </c:pt>
                <c:pt idx="3">
                  <c:v>C Kavanagh</c:v>
                </c:pt>
                <c:pt idx="4">
                  <c:v>C Pawson</c:v>
                </c:pt>
                <c:pt idx="5">
                  <c:v>D Coote</c:v>
                </c:pt>
                <c:pt idx="6">
                  <c:v>D England</c:v>
                </c:pt>
                <c:pt idx="7">
                  <c:v>G Scott</c:v>
                </c:pt>
                <c:pt idx="8">
                  <c:v>J Moss</c:v>
                </c:pt>
                <c:pt idx="9">
                  <c:v>K Friend</c:v>
                </c:pt>
                <c:pt idx="10">
                  <c:v>L Mason</c:v>
                </c:pt>
                <c:pt idx="11">
                  <c:v>M Atkinson</c:v>
                </c:pt>
                <c:pt idx="12">
                  <c:v>M Dean</c:v>
                </c:pt>
                <c:pt idx="13">
                  <c:v>M Oliver</c:v>
                </c:pt>
                <c:pt idx="14">
                  <c:v>O Langford</c:v>
                </c:pt>
                <c:pt idx="15">
                  <c:v>P Bankes</c:v>
                </c:pt>
                <c:pt idx="16">
                  <c:v>P Tierney</c:v>
                </c:pt>
                <c:pt idx="17">
                  <c:v>R Jones</c:v>
                </c:pt>
                <c:pt idx="18">
                  <c:v>S Attwell</c:v>
                </c:pt>
                <c:pt idx="19">
                  <c:v>S Hooper</c:v>
                </c:pt>
                <c:pt idx="20">
                  <c:v>S Scott</c:v>
                </c:pt>
                <c:pt idx="21">
                  <c:v>T Robinson</c:v>
                </c:pt>
              </c:strCache>
            </c:strRef>
          </c:cat>
          <c:val>
            <c:numRef>
              <c:f>'Referee Card Count'!$E$2:$E$23</c:f>
              <c:numCache>
                <c:formatCode>General</c:formatCode>
                <c:ptCount val="22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</c:v>
                </c:pt>
                <c:pt idx="8">
                  <c:v>1</c:v>
                </c:pt>
                <c:pt idx="9">
                  <c:v>4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91-43CF-A44C-2DD435CDE753}"/>
            </c:ext>
          </c:extLst>
        </c:ser>
        <c:ser>
          <c:idx val="3"/>
          <c:order val="3"/>
          <c:tx>
            <c:strRef>
              <c:f>'Referee Card Count'!$F$1</c:f>
              <c:strCache>
                <c:ptCount val="1"/>
                <c:pt idx="0">
                  <c:v>Away Reds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'Referee Card Count'!$A$2:$A$23</c:f>
              <c:strCache>
                <c:ptCount val="22"/>
                <c:pt idx="0">
                  <c:v>A Madley</c:v>
                </c:pt>
                <c:pt idx="1">
                  <c:v>A Marriner</c:v>
                </c:pt>
                <c:pt idx="2">
                  <c:v>A Taylor</c:v>
                </c:pt>
                <c:pt idx="3">
                  <c:v>C Kavanagh</c:v>
                </c:pt>
                <c:pt idx="4">
                  <c:v>C Pawson</c:v>
                </c:pt>
                <c:pt idx="5">
                  <c:v>D Coote</c:v>
                </c:pt>
                <c:pt idx="6">
                  <c:v>D England</c:v>
                </c:pt>
                <c:pt idx="7">
                  <c:v>G Scott</c:v>
                </c:pt>
                <c:pt idx="8">
                  <c:v>J Moss</c:v>
                </c:pt>
                <c:pt idx="9">
                  <c:v>K Friend</c:v>
                </c:pt>
                <c:pt idx="10">
                  <c:v>L Mason</c:v>
                </c:pt>
                <c:pt idx="11">
                  <c:v>M Atkinson</c:v>
                </c:pt>
                <c:pt idx="12">
                  <c:v>M Dean</c:v>
                </c:pt>
                <c:pt idx="13">
                  <c:v>M Oliver</c:v>
                </c:pt>
                <c:pt idx="14">
                  <c:v>O Langford</c:v>
                </c:pt>
                <c:pt idx="15">
                  <c:v>P Bankes</c:v>
                </c:pt>
                <c:pt idx="16">
                  <c:v>P Tierney</c:v>
                </c:pt>
                <c:pt idx="17">
                  <c:v>R Jones</c:v>
                </c:pt>
                <c:pt idx="18">
                  <c:v>S Attwell</c:v>
                </c:pt>
                <c:pt idx="19">
                  <c:v>S Hooper</c:v>
                </c:pt>
                <c:pt idx="20">
                  <c:v>S Scott</c:v>
                </c:pt>
                <c:pt idx="21">
                  <c:v>T Robinson</c:v>
                </c:pt>
              </c:strCache>
            </c:strRef>
          </c:cat>
          <c:val>
            <c:numRef>
              <c:f>'Referee Card Count'!$F$2:$F$23</c:f>
              <c:numCache>
                <c:formatCode>General</c:formatCode>
                <c:ptCount val="22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3</c:v>
                </c:pt>
                <c:pt idx="12">
                  <c:v>3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0</c:v>
                </c:pt>
                <c:pt idx="18">
                  <c:v>4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91-43CF-A44C-2DD435CDE7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65909183"/>
        <c:axId val="1065910431"/>
      </c:barChart>
      <c:catAx>
        <c:axId val="1065909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>
                    <a:solidFill>
                      <a:schemeClr val="bg1"/>
                    </a:solidFill>
                  </a:rPr>
                  <a:t>Referee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910431"/>
        <c:crosses val="autoZero"/>
        <c:auto val="1"/>
        <c:lblAlgn val="ctr"/>
        <c:lblOffset val="100"/>
        <c:noMultiLvlLbl val="0"/>
      </c:catAx>
      <c:valAx>
        <c:axId val="1065910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>
                    <a:solidFill>
                      <a:schemeClr val="bg1"/>
                    </a:solidFill>
                  </a:rPr>
                  <a:t>No.</a:t>
                </a:r>
                <a:r>
                  <a:rPr lang="en-GB" b="1" baseline="0">
                    <a:solidFill>
                      <a:schemeClr val="bg1"/>
                    </a:solidFill>
                  </a:rPr>
                  <a:t> of Cards</a:t>
                </a:r>
                <a:endParaRPr lang="en-GB" b="1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909183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  <a:lumOff val="5000"/>
      </a:schemeClr>
    </a:solidFill>
    <a:ln w="76200">
      <a:noFill/>
      <a:prstDash val="dashDot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097F-F9CE-4F1E-9B89-1A052D728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17123-6C56-4D09-8E8D-C8E57EFCD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26241-9E93-4B14-8013-61A8AB82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8CE6-842C-4E44-A44B-6AEEADF3FD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CD430-1997-4EEA-ADDB-D67F0D5F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E8BC2-1916-48FD-8B23-C51EE40B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5FE-A27D-48A0-BB47-221D4832A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9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A9A9-47F0-4949-95BD-743D24C5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4250A-9601-45B6-A5F4-AB555150E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C329-DECA-44DB-9820-B1A0C7B7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8CE6-842C-4E44-A44B-6AEEADF3FD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992CC-0211-44C0-BCEC-791C8DA8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60ED4-F8B3-44D2-8616-024D0A92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5FE-A27D-48A0-BB47-221D4832A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7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6F216-761A-4B9D-AC38-7F096E402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A50B6-AB9D-456C-A220-C7E5AA529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9E89-F75F-46F6-BB5D-FDE3FD22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8CE6-842C-4E44-A44B-6AEEADF3FD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EB217-26A0-41CC-8BEF-049886DB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4884-DE32-4AD9-B588-9BAF0E0D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5FE-A27D-48A0-BB47-221D4832A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9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FDF6-50EA-49F6-B9DC-3E7DDD4E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74510-85B1-4FB1-9099-3D1F8C8D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1C0E-3B4C-4371-9D3E-DEA5F62E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8CE6-842C-4E44-A44B-6AEEADF3FD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90EA3-F2CF-4463-A3FD-79B055F2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2687D-2647-4449-8132-FF7E6C1F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5FE-A27D-48A0-BB47-221D4832A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19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FB10-C2D9-42EA-9EC8-DBC064D0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70310-F9FA-4203-98CD-5D6E10AE1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473AF-8703-4A28-AF7E-FF6D3C30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8CE6-842C-4E44-A44B-6AEEADF3FD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F7E76-8E17-4BD0-A085-2857916C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56FD1-7CF5-40F3-B1B8-DC25F37D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5FE-A27D-48A0-BB47-221D4832A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83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276D-2020-4289-9FCA-AE556FFE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70B1-1291-4236-ABD3-387D3B4B9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E7540-285C-49FB-A891-C2D9D7A46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D1A05-44DC-4366-BF19-AB166F15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8CE6-842C-4E44-A44B-6AEEADF3FD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246DE-273A-4C3A-8BA6-9FEAD9CF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B52D1-924F-4055-92C4-27D4554D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5FE-A27D-48A0-BB47-221D4832A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9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32E1-C25E-4747-99C7-47CD5099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9BB7C-9E81-49A1-8452-3049FC7D7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61602-80EE-4972-AE0B-251E3F637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AAEE1-3307-4FD6-A6D6-64AF7DD74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4E8B1-09C7-4E2F-8A95-662DE790E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5AEFB-0B5B-4289-BFAD-45A33326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8CE6-842C-4E44-A44B-6AEEADF3FD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26A0C-1986-4219-8BE8-C0AEED9E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462F5-4DD6-4D9E-9D07-85B768FF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5FE-A27D-48A0-BB47-221D4832A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05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4591-F078-4B6B-A059-00A31144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00F40-0EB1-4944-9243-BF15FAD7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8CE6-842C-4E44-A44B-6AEEADF3FD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8491E-83D4-451C-ABEA-5C09CD7F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65692-91ED-4144-93B8-971379F5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5FE-A27D-48A0-BB47-221D4832A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44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2A1E4-3298-45E5-81F9-91E1C5F8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8CE6-842C-4E44-A44B-6AEEADF3FD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B4F71-A164-4A86-A5D1-929DC096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DF56C-B233-4E58-8121-B96E203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5FE-A27D-48A0-BB47-221D4832A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9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5E6A-22FA-4999-B482-4160D5E6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1622-EBF8-419E-88CA-9E3E25D33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5C0D1-6569-419E-B445-C38C9CB1C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4DB10-2A02-492A-899A-CFFE6073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8CE6-842C-4E44-A44B-6AEEADF3FD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8F5AC-CA3B-4255-82D2-529408E7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E69A8-9F0B-498B-8FA2-E8786573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5FE-A27D-48A0-BB47-221D4832A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84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29D2-A1AC-459A-B91C-4B8B1F25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BE332-D463-4C2F-BB48-E04E9320B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D2F08-6DC1-4BA4-98D0-9E4AC113C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3F008-68FD-4E14-BD62-C34EB5BE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8CE6-842C-4E44-A44B-6AEEADF3FD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D8392-7C5C-45E1-95BE-5315B572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A4E9-462C-4AAA-9B3A-8EB5E838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5FE-A27D-48A0-BB47-221D4832A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53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90AD6-0C54-443D-9D35-11F28625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7070B-AE46-4944-9F66-7AFD1445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6CE0B-493A-46CB-9AC2-EF85185A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68CE6-842C-4E44-A44B-6AEEADF3FD3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20A3F-AB74-4284-8FCC-A7598C4F7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1B0D9-548A-46D4-8587-106E51ACF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2A5FE-A27D-48A0-BB47-221D4832A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83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4F65-DBD9-4E54-9A18-310FD9930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198" y="289405"/>
            <a:ext cx="11286067" cy="167269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Premier Sans" panose="02000506000000020004" pitchFamily="2" charset="0"/>
              </a:rPr>
              <a:t>Data Analysis For Football</a:t>
            </a:r>
            <a:br>
              <a:rPr lang="en-GB" dirty="0">
                <a:solidFill>
                  <a:schemeClr val="bg1"/>
                </a:solidFill>
                <a:latin typeface="Premier Sans" panose="02000506000000020004" pitchFamily="2" charset="0"/>
              </a:rPr>
            </a:br>
            <a:r>
              <a:rPr lang="en-GB" dirty="0">
                <a:solidFill>
                  <a:schemeClr val="bg1"/>
                </a:solidFill>
                <a:latin typeface="Premier Sans" panose="02000506000000020004" pitchFamily="2" charset="0"/>
              </a:rPr>
              <a:t>English Premier League Season 2019-2020 Match Data</a:t>
            </a:r>
          </a:p>
        </p:txBody>
      </p:sp>
    </p:spTree>
    <p:extLst>
      <p:ext uri="{BB962C8B-B14F-4D97-AF65-F5344CB8AC3E}">
        <p14:creationId xmlns:p14="http://schemas.microsoft.com/office/powerpoint/2010/main" val="383520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B8E7-01B0-474B-8E67-4E115832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796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Premier Sans" panose="02000506000000020004" pitchFamily="2" charset="0"/>
              </a:rPr>
              <a:t>What I Would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EC44-B317-43EB-912A-55BF13D9C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0" y="1766359"/>
            <a:ext cx="65024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Look at data for multiple seasons to spot more trends and team progress comparisons.</a:t>
            </a:r>
          </a:p>
          <a:p>
            <a:r>
              <a:rPr lang="en-GB" dirty="0">
                <a:solidFill>
                  <a:schemeClr val="bg1"/>
                </a:solidFill>
              </a:rPr>
              <a:t>A full league cumulative points charts would give further form and </a:t>
            </a:r>
            <a:r>
              <a:rPr lang="en-GB" dirty="0" err="1">
                <a:solidFill>
                  <a:schemeClr val="bg1"/>
                </a:solidFill>
              </a:rPr>
              <a:t>Gameweek</a:t>
            </a:r>
            <a:r>
              <a:rPr lang="en-GB" dirty="0">
                <a:solidFill>
                  <a:schemeClr val="bg1"/>
                </a:solidFill>
              </a:rPr>
              <a:t> progress insight.</a:t>
            </a:r>
          </a:p>
          <a:p>
            <a:r>
              <a:rPr lang="en-GB" dirty="0">
                <a:solidFill>
                  <a:schemeClr val="bg1"/>
                </a:solidFill>
              </a:rPr>
              <a:t>Involve player data – gain further insights.</a:t>
            </a:r>
          </a:p>
          <a:p>
            <a:r>
              <a:rPr lang="en-GB" dirty="0">
                <a:solidFill>
                  <a:schemeClr val="bg1"/>
                </a:solidFill>
              </a:rPr>
              <a:t>Include more external factors.</a:t>
            </a:r>
          </a:p>
          <a:p>
            <a:r>
              <a:rPr lang="en-GB" sz="2800" dirty="0">
                <a:solidFill>
                  <a:schemeClr val="bg1"/>
                </a:solidFill>
              </a:rPr>
              <a:t>There was a gap in the season – research into if Covid impacted team results?</a:t>
            </a:r>
          </a:p>
          <a:p>
            <a:r>
              <a:rPr lang="en-GB" dirty="0">
                <a:solidFill>
                  <a:schemeClr val="bg1"/>
                </a:solidFill>
              </a:rPr>
              <a:t>Look at stats for home goals and away goals difference and their impact.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5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2000"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2485-431D-4D63-8942-BA322704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07457"/>
            <a:ext cx="10515600" cy="77787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b="1" dirty="0">
                <a:solidFill>
                  <a:schemeClr val="bg1"/>
                </a:solidFill>
                <a:latin typeface="Premier Sans" panose="02000506000000020004" pitchFamily="2" charset="0"/>
              </a:rPr>
              <a:t>Background Information +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BC14-FE03-4C14-8FFE-485ADCE5B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185332"/>
            <a:ext cx="73152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>
                <a:solidFill>
                  <a:schemeClr val="bg1"/>
                </a:solidFill>
              </a:rPr>
              <a:t>Match Results for the whole 2019-2020 season.</a:t>
            </a:r>
          </a:p>
          <a:p>
            <a:r>
              <a:rPr lang="en-GB" sz="2200" dirty="0">
                <a:solidFill>
                  <a:schemeClr val="bg1"/>
                </a:solidFill>
              </a:rPr>
              <a:t>Would like to find if there are any specific relationships between the data.</a:t>
            </a:r>
          </a:p>
          <a:p>
            <a:r>
              <a:rPr lang="en-GB" sz="2200" dirty="0">
                <a:solidFill>
                  <a:schemeClr val="bg1"/>
                </a:solidFill>
              </a:rPr>
              <a:t>What meaningful insights can we gain from it?</a:t>
            </a:r>
          </a:p>
          <a:p>
            <a:r>
              <a:rPr lang="en-GB" sz="2200" dirty="0">
                <a:solidFill>
                  <a:schemeClr val="bg1"/>
                </a:solidFill>
              </a:rPr>
              <a:t>Which team is worth investing in?</a:t>
            </a:r>
          </a:p>
          <a:p>
            <a:r>
              <a:rPr lang="en-GB" sz="2200" dirty="0">
                <a:solidFill>
                  <a:schemeClr val="bg1"/>
                </a:solidFill>
              </a:rPr>
              <a:t>What footballing factor is worth betting on? i.e. wins, points, cards etc.</a:t>
            </a:r>
          </a:p>
          <a:p>
            <a:r>
              <a:rPr lang="en-GB" sz="2200" dirty="0">
                <a:solidFill>
                  <a:schemeClr val="bg1"/>
                </a:solidFill>
              </a:rPr>
              <a:t>Which team’s results are so successful that selecting players from their team is beneficial to your FPL team?</a:t>
            </a:r>
          </a:p>
          <a:p>
            <a:endParaRPr lang="en-GB" sz="2200" dirty="0">
              <a:solidFill>
                <a:schemeClr val="bg1"/>
              </a:solidFill>
            </a:endParaRPr>
          </a:p>
          <a:p>
            <a:endParaRPr lang="en-GB" sz="2200" dirty="0">
              <a:solidFill>
                <a:schemeClr val="bg1"/>
              </a:solidFill>
            </a:endParaRPr>
          </a:p>
          <a:p>
            <a:endParaRPr lang="en-GB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4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2000"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C367-56D7-44C5-8A4A-20EA158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4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Premier Sans" panose="02000506000000020004" pitchFamily="2" charset="0"/>
              </a:rPr>
              <a:t>Intended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6D30-3F38-49ED-8EA5-89D5C6293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734" y="1690688"/>
            <a:ext cx="7628467" cy="4100512"/>
          </a:xfrm>
          <a:noFill/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Betting Company to help work out odds.</a:t>
            </a:r>
          </a:p>
          <a:p>
            <a:r>
              <a:rPr lang="en-GB" dirty="0">
                <a:solidFill>
                  <a:schemeClr val="bg1"/>
                </a:solidFill>
              </a:rPr>
              <a:t>Fans.</a:t>
            </a:r>
          </a:p>
          <a:p>
            <a:r>
              <a:rPr lang="en-GB" dirty="0">
                <a:solidFill>
                  <a:schemeClr val="bg1"/>
                </a:solidFill>
              </a:rPr>
              <a:t>Punters.</a:t>
            </a:r>
          </a:p>
          <a:p>
            <a:r>
              <a:rPr lang="en-GB" dirty="0">
                <a:solidFill>
                  <a:schemeClr val="bg1"/>
                </a:solidFill>
              </a:rPr>
              <a:t>Team Football Analytics Dept – monitor season. Performance.</a:t>
            </a:r>
          </a:p>
          <a:p>
            <a:r>
              <a:rPr lang="en-GB" dirty="0">
                <a:solidFill>
                  <a:schemeClr val="bg1"/>
                </a:solidFill>
              </a:rPr>
              <a:t>Sports TV Channel/Websites.</a:t>
            </a:r>
          </a:p>
          <a:p>
            <a:r>
              <a:rPr lang="en-GB" dirty="0">
                <a:solidFill>
                  <a:schemeClr val="bg1"/>
                </a:solidFill>
              </a:rPr>
              <a:t>Referee’s Association – Performance.</a:t>
            </a:r>
          </a:p>
          <a:p>
            <a:r>
              <a:rPr lang="en-GB" dirty="0">
                <a:solidFill>
                  <a:schemeClr val="bg1"/>
                </a:solidFill>
              </a:rPr>
              <a:t>Fantasy Premier League Players.</a:t>
            </a:r>
          </a:p>
          <a:p>
            <a:r>
              <a:rPr lang="en-GB" dirty="0">
                <a:solidFill>
                  <a:schemeClr val="bg1"/>
                </a:solidFill>
              </a:rPr>
              <a:t>Potential Investors.</a:t>
            </a:r>
          </a:p>
        </p:txBody>
      </p:sp>
    </p:spTree>
    <p:extLst>
      <p:ext uri="{BB962C8B-B14F-4D97-AF65-F5344CB8AC3E}">
        <p14:creationId xmlns:p14="http://schemas.microsoft.com/office/powerpoint/2010/main" val="96026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8000"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8765-67CF-4877-A9ED-82FE670D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66" y="314588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Premier Sans" panose="02000506000000020004" pitchFamily="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CA1C-1FF9-4A43-93D2-4645F17A6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666" y="1529292"/>
            <a:ext cx="765754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Questions that potential stakeholders would like to know the answer to :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Q1) How many points did each team accumulate at the end of the season?</a:t>
            </a:r>
          </a:p>
          <a:p>
            <a:r>
              <a:rPr lang="en-GB" dirty="0">
                <a:solidFill>
                  <a:schemeClr val="bg1"/>
                </a:solidFill>
              </a:rPr>
              <a:t>Q2) Are you more likely to win points if you play at home?</a:t>
            </a:r>
          </a:p>
          <a:p>
            <a:r>
              <a:rPr lang="en-GB" dirty="0">
                <a:solidFill>
                  <a:schemeClr val="bg1"/>
                </a:solidFill>
              </a:rPr>
              <a:t>Q3) What were the cumulative </a:t>
            </a:r>
            <a:r>
              <a:rPr lang="en-GB" dirty="0" err="1">
                <a:solidFill>
                  <a:schemeClr val="bg1"/>
                </a:solidFill>
              </a:rPr>
              <a:t>Gameweek</a:t>
            </a:r>
            <a:r>
              <a:rPr lang="en-GB" dirty="0">
                <a:solidFill>
                  <a:schemeClr val="bg1"/>
                </a:solidFill>
              </a:rPr>
              <a:t> points of Top 2 teams - Liverpool and Manchester City?</a:t>
            </a:r>
          </a:p>
          <a:p>
            <a:r>
              <a:rPr lang="en-GB" dirty="0">
                <a:solidFill>
                  <a:schemeClr val="bg1"/>
                </a:solidFill>
              </a:rPr>
              <a:t>Q4) Which referee(s) were most prolific in handing out red and yellow cards?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54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t="-9000" r="-11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C84E-E76B-466F-936D-96AE1BE2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351" y="519474"/>
            <a:ext cx="10515600" cy="38905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Premier Sans" panose="02000506000000020004" pitchFamily="2" charset="0"/>
              </a:rPr>
              <a:t>The Data In Question &amp; How I Solved It</a:t>
            </a:r>
            <a:br>
              <a:rPr lang="en-GB" dirty="0">
                <a:solidFill>
                  <a:schemeClr val="bg1"/>
                </a:solidFill>
                <a:latin typeface="Premier Sans" panose="02000506000000020004" pitchFamily="2" charset="0"/>
              </a:rPr>
            </a:br>
            <a:endParaRPr lang="en-GB" dirty="0">
              <a:solidFill>
                <a:schemeClr val="bg1"/>
              </a:solidFill>
              <a:latin typeface="Premier Sans" panose="02000506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E258-2ADB-480F-9702-A31C2AB0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0477" y="807133"/>
            <a:ext cx="7577348" cy="2055125"/>
          </a:xfrm>
        </p:spPr>
        <p:txBody>
          <a:bodyPr>
            <a:normAutofit fontScale="550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Make sense of invaluable data Match Results </a:t>
            </a:r>
            <a:r>
              <a:rPr lang="en-GB">
                <a:solidFill>
                  <a:schemeClr val="bg1"/>
                </a:solidFill>
              </a:rPr>
              <a:t>Data taken </a:t>
            </a:r>
            <a:r>
              <a:rPr lang="en-GB" dirty="0">
                <a:solidFill>
                  <a:schemeClr val="bg1"/>
                </a:solidFill>
              </a:rPr>
              <a:t>from football-data.co.uk.</a:t>
            </a:r>
          </a:p>
          <a:p>
            <a:r>
              <a:rPr lang="en-GB" dirty="0">
                <a:solidFill>
                  <a:schemeClr val="bg1"/>
                </a:solidFill>
              </a:rPr>
              <a:t>Cleaned it accordingly to give a clearer and more organised dataset.</a:t>
            </a:r>
          </a:p>
          <a:p>
            <a:r>
              <a:rPr lang="en-GB" dirty="0">
                <a:solidFill>
                  <a:schemeClr val="bg1"/>
                </a:solidFill>
              </a:rPr>
              <a:t>Filtered it, created more sheets.</a:t>
            </a:r>
          </a:p>
          <a:p>
            <a:r>
              <a:rPr lang="en-GB" dirty="0">
                <a:solidFill>
                  <a:schemeClr val="bg1"/>
                </a:solidFill>
              </a:rPr>
              <a:t>Made a VLOOKUP rule and IFS statements to reference the individual cells and tally up the home and away score.</a:t>
            </a:r>
          </a:p>
          <a:p>
            <a:r>
              <a:rPr lang="en-GB" dirty="0">
                <a:solidFill>
                  <a:schemeClr val="bg1"/>
                </a:solidFill>
              </a:rPr>
              <a:t>Created a rule for 3 points for a win, 1 point for a draw and 0 points for a loss.</a:t>
            </a:r>
          </a:p>
          <a:p>
            <a:r>
              <a:rPr lang="en-GB" dirty="0">
                <a:solidFill>
                  <a:schemeClr val="bg1"/>
                </a:solidFill>
              </a:rPr>
              <a:t>Make a Premier League points chart for that season.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872A24D-947F-410B-B2D3-B58ECE25F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38" y="3073925"/>
            <a:ext cx="10328524" cy="36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4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8522-19EE-404B-A523-EAB5A338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Premier Sans" panose="02000506000000020004" pitchFamily="2" charset="0"/>
              </a:rPr>
              <a:t>1) how many points did each team accumulate? And who Won the League Title?</a:t>
            </a:r>
            <a:br>
              <a:rPr lang="en-GB" dirty="0">
                <a:solidFill>
                  <a:schemeClr val="bg1"/>
                </a:solidFill>
                <a:latin typeface="Premier Sans" panose="02000506000000020004" pitchFamily="2" charset="0"/>
              </a:rPr>
            </a:br>
            <a:endParaRPr lang="en-GB" dirty="0">
              <a:solidFill>
                <a:schemeClr val="bg1"/>
              </a:solidFill>
              <a:latin typeface="Premier Sans" panose="02000506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FAB5-EBF9-44D1-89C9-82A95508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57" y="1536965"/>
            <a:ext cx="3322110" cy="4342726"/>
          </a:xfr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Liverpool won the league title with 99 Points.</a:t>
            </a:r>
          </a:p>
          <a:p>
            <a:r>
              <a:rPr lang="en-GB" dirty="0">
                <a:solidFill>
                  <a:schemeClr val="bg1"/>
                </a:solidFill>
              </a:rPr>
              <a:t>Although Linear dotted line in the charts suggests that the charts Man City were the 2 run away challengers.</a:t>
            </a:r>
          </a:p>
          <a:p>
            <a:r>
              <a:rPr lang="en-GB" dirty="0">
                <a:solidFill>
                  <a:schemeClr val="bg1"/>
                </a:solidFill>
              </a:rPr>
              <a:t>Stakeholders would be wise to bet on both to win or challenge for the league for the next season.</a:t>
            </a:r>
          </a:p>
          <a:p>
            <a:r>
              <a:rPr lang="en-GB">
                <a:solidFill>
                  <a:schemeClr val="bg1"/>
                </a:solidFill>
              </a:rPr>
              <a:t>Rival teams </a:t>
            </a:r>
            <a:r>
              <a:rPr lang="en-GB" dirty="0">
                <a:solidFill>
                  <a:schemeClr val="bg1"/>
                </a:solidFill>
              </a:rPr>
              <a:t>may even want to look into which teams to scout for players.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C7A9FED-3EAE-4856-AA70-B741B85C86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577564"/>
              </p:ext>
            </p:extLst>
          </p:nvPr>
        </p:nvGraphicFramePr>
        <p:xfrm>
          <a:off x="4545013" y="744008"/>
          <a:ext cx="7105120" cy="560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875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8522-19EE-404B-A523-EAB5A338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83" y="-42744"/>
            <a:ext cx="9555432" cy="1325563"/>
          </a:xfrm>
          <a:noFill/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Premier Sans" panose="02000506000000020004" pitchFamily="2" charset="0"/>
              </a:rPr>
              <a:t>2) Are you more likely to win points if you play at home?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FAB5-EBF9-44D1-89C9-82A95508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120" y="1106857"/>
            <a:ext cx="3571336" cy="4534298"/>
          </a:xfrm>
          <a:noFill/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Based on observation the charts there seems to be a slight trend of approx. 60:40 in favour of the no. of home points against no. of away points</a:t>
            </a:r>
          </a:p>
          <a:p>
            <a:r>
              <a:rPr lang="en-GB" sz="2000" dirty="0">
                <a:solidFill>
                  <a:schemeClr val="bg1"/>
                </a:solidFill>
              </a:rPr>
              <a:t>The points tally for home and away matches would suggest that home advantage is more favourable than away matches with higher points overall and on average</a:t>
            </a:r>
          </a:p>
          <a:p>
            <a:r>
              <a:rPr lang="en-GB" sz="2000" dirty="0">
                <a:solidFill>
                  <a:schemeClr val="bg1"/>
                </a:solidFill>
              </a:rPr>
              <a:t>A trend of higher % home points in for smaller teams </a:t>
            </a:r>
            <a:r>
              <a:rPr lang="en-GB" sz="2000" dirty="0" err="1">
                <a:solidFill>
                  <a:schemeClr val="bg1"/>
                </a:solidFill>
              </a:rPr>
              <a:t>ie</a:t>
            </a:r>
            <a:r>
              <a:rPr lang="en-GB" sz="2000" dirty="0">
                <a:solidFill>
                  <a:schemeClr val="bg1"/>
                </a:solidFill>
              </a:rPr>
              <a:t> Watford, Norwich and Aston Villa – worth looking into if you’re placing a bet </a:t>
            </a:r>
          </a:p>
          <a:p>
            <a:endParaRPr lang="en-GB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75B538-0ABB-46DE-91A1-5766A5E73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98834"/>
              </p:ext>
            </p:extLst>
          </p:nvPr>
        </p:nvGraphicFramePr>
        <p:xfrm>
          <a:off x="8775939" y="1606550"/>
          <a:ext cx="3180961" cy="364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1909316082"/>
                    </a:ext>
                  </a:extLst>
                </a:gridCol>
                <a:gridCol w="778192">
                  <a:extLst>
                    <a:ext uri="{9D8B030D-6E8A-4147-A177-3AD203B41FA5}">
                      <a16:colId xmlns:a16="http://schemas.microsoft.com/office/drawing/2014/main" val="2031601403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521395106"/>
                    </a:ext>
                  </a:extLst>
                </a:gridCol>
                <a:gridCol w="679283">
                  <a:extLst>
                    <a:ext uri="{9D8B030D-6E8A-4147-A177-3AD203B41FA5}">
                      <a16:colId xmlns:a16="http://schemas.microsoft.com/office/drawing/2014/main" val="928093097"/>
                    </a:ext>
                  </a:extLst>
                </a:gridCol>
              </a:tblGrid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C77B7B"/>
                          </a:solidFill>
                          <a:effectLst/>
                        </a:rPr>
                        <a:t>Team</a:t>
                      </a:r>
                      <a:endParaRPr lang="en-GB" sz="1000" b="1" i="0" u="none" strike="noStrike" dirty="0">
                        <a:solidFill>
                          <a:srgbClr val="C77B7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C77B7B"/>
                          </a:solidFill>
                          <a:effectLst/>
                        </a:rPr>
                        <a:t>Sum of Total Home Points</a:t>
                      </a:r>
                      <a:endParaRPr lang="en-GB" sz="1000" b="1" i="0" u="none" strike="noStrike" dirty="0">
                        <a:solidFill>
                          <a:srgbClr val="C77B7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C77B7B"/>
                          </a:solidFill>
                          <a:effectLst/>
                        </a:rPr>
                        <a:t>Sum of Total Away Points</a:t>
                      </a:r>
                      <a:endParaRPr lang="en-GB" sz="1000" b="1" i="0" u="none" strike="noStrike" dirty="0">
                        <a:solidFill>
                          <a:srgbClr val="C77B7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C77B7B"/>
                          </a:solidFill>
                          <a:effectLst/>
                        </a:rPr>
                        <a:t>Total Sum of Points</a:t>
                      </a:r>
                      <a:endParaRPr lang="en-GB" sz="1000" b="1" i="0" u="none" strike="noStrike" dirty="0">
                        <a:solidFill>
                          <a:srgbClr val="C77B7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30482"/>
                  </a:ext>
                </a:extLst>
              </a:tr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E4208C"/>
                          </a:solidFill>
                          <a:effectLst/>
                        </a:rPr>
                        <a:t>Liverpool</a:t>
                      </a:r>
                      <a:endParaRPr lang="en-GB" sz="1000" b="1" i="0" u="none" strike="noStrike" dirty="0">
                        <a:solidFill>
                          <a:srgbClr val="E4208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44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99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00515"/>
                  </a:ext>
                </a:extLst>
              </a:tr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E4208C"/>
                          </a:solidFill>
                          <a:effectLst/>
                        </a:rPr>
                        <a:t>Man City</a:t>
                      </a:r>
                      <a:endParaRPr lang="en-GB" sz="1000" b="1" i="0" u="none" strike="noStrike" dirty="0">
                        <a:solidFill>
                          <a:srgbClr val="E4208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47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81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1477"/>
                  </a:ext>
                </a:extLst>
              </a:tr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E4208C"/>
                          </a:solidFill>
                          <a:effectLst/>
                        </a:rPr>
                        <a:t>Chelsea</a:t>
                      </a:r>
                      <a:endParaRPr lang="en-GB" sz="1000" b="1" i="0" u="none" strike="noStrike" dirty="0">
                        <a:solidFill>
                          <a:srgbClr val="E4208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66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65620"/>
                  </a:ext>
                </a:extLst>
              </a:tr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E4208C"/>
                          </a:solidFill>
                          <a:effectLst/>
                        </a:rPr>
                        <a:t>Man United</a:t>
                      </a:r>
                      <a:endParaRPr lang="en-GB" sz="1000" b="1" i="0" u="none" strike="noStrike" dirty="0">
                        <a:solidFill>
                          <a:srgbClr val="E4208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66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86264"/>
                  </a:ext>
                </a:extLst>
              </a:tr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E4208C"/>
                          </a:solidFill>
                          <a:effectLst/>
                        </a:rPr>
                        <a:t>Leicester</a:t>
                      </a:r>
                      <a:endParaRPr lang="en-GB" sz="1000" b="1" i="0" u="none" strike="noStrike" dirty="0">
                        <a:solidFill>
                          <a:srgbClr val="E4208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62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903362"/>
                  </a:ext>
                </a:extLst>
              </a:tr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solidFill>
                            <a:srgbClr val="E4208C"/>
                          </a:solidFill>
                          <a:effectLst/>
                        </a:rPr>
                        <a:t>Tottenham</a:t>
                      </a:r>
                      <a:endParaRPr lang="en-GB" sz="1000" b="1" i="0" u="none" strike="noStrike">
                        <a:solidFill>
                          <a:srgbClr val="E4208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59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24028"/>
                  </a:ext>
                </a:extLst>
              </a:tr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E4208C"/>
                          </a:solidFill>
                          <a:effectLst/>
                        </a:rPr>
                        <a:t>Wolves</a:t>
                      </a:r>
                      <a:endParaRPr lang="en-GB" sz="1000" b="1" i="0" u="none" strike="noStrike" dirty="0">
                        <a:solidFill>
                          <a:srgbClr val="E4208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59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32619"/>
                  </a:ext>
                </a:extLst>
              </a:tr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solidFill>
                            <a:srgbClr val="E4208C"/>
                          </a:solidFill>
                          <a:effectLst/>
                        </a:rPr>
                        <a:t>Arsenal</a:t>
                      </a:r>
                      <a:endParaRPr lang="en-GB" sz="1000" b="1" i="0" u="none" strike="noStrike">
                        <a:solidFill>
                          <a:srgbClr val="E4208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56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115470"/>
                  </a:ext>
                </a:extLst>
              </a:tr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solidFill>
                            <a:srgbClr val="E4208C"/>
                          </a:solidFill>
                          <a:effectLst/>
                        </a:rPr>
                        <a:t>Sheffield United</a:t>
                      </a:r>
                      <a:endParaRPr lang="en-GB" sz="1000" b="1" i="0" u="none" strike="noStrike">
                        <a:solidFill>
                          <a:srgbClr val="E4208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54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63094"/>
                  </a:ext>
                </a:extLst>
              </a:tr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E4208C"/>
                          </a:solidFill>
                          <a:effectLst/>
                        </a:rPr>
                        <a:t>Burnley</a:t>
                      </a:r>
                      <a:endParaRPr lang="en-GB" sz="1000" b="1" i="0" u="none" strike="noStrike" dirty="0">
                        <a:solidFill>
                          <a:srgbClr val="E4208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54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92511"/>
                  </a:ext>
                </a:extLst>
              </a:tr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solidFill>
                            <a:srgbClr val="E4208C"/>
                          </a:solidFill>
                          <a:effectLst/>
                        </a:rPr>
                        <a:t>Southampton</a:t>
                      </a:r>
                      <a:endParaRPr lang="en-GB" sz="1000" b="1" i="0" u="none" strike="noStrike">
                        <a:solidFill>
                          <a:srgbClr val="E4208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52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846107"/>
                  </a:ext>
                </a:extLst>
              </a:tr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E4208C"/>
                          </a:solidFill>
                          <a:effectLst/>
                        </a:rPr>
                        <a:t>Everton</a:t>
                      </a:r>
                      <a:endParaRPr lang="en-GB" sz="1000" b="1" i="0" u="none" strike="noStrike" dirty="0">
                        <a:solidFill>
                          <a:srgbClr val="E4208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690776"/>
                  </a:ext>
                </a:extLst>
              </a:tr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solidFill>
                            <a:srgbClr val="E4208C"/>
                          </a:solidFill>
                          <a:effectLst/>
                        </a:rPr>
                        <a:t>Newcastle</a:t>
                      </a:r>
                      <a:endParaRPr lang="en-GB" sz="1000" b="1" i="0" u="none" strike="noStrike">
                        <a:solidFill>
                          <a:srgbClr val="E4208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44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58294"/>
                  </a:ext>
                </a:extLst>
              </a:tr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E4208C"/>
                          </a:solidFill>
                          <a:effectLst/>
                        </a:rPr>
                        <a:t>Crystal Palace</a:t>
                      </a:r>
                      <a:endParaRPr lang="en-GB" sz="1000" b="1" i="0" u="none" strike="noStrike" dirty="0">
                        <a:solidFill>
                          <a:srgbClr val="E4208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43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20152"/>
                  </a:ext>
                </a:extLst>
              </a:tr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E4208C"/>
                          </a:solidFill>
                          <a:effectLst/>
                        </a:rPr>
                        <a:t>Brighton</a:t>
                      </a:r>
                      <a:endParaRPr lang="en-GB" sz="1000" b="1" i="0" u="none" strike="noStrike" dirty="0">
                        <a:solidFill>
                          <a:srgbClr val="E4208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41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081112"/>
                  </a:ext>
                </a:extLst>
              </a:tr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solidFill>
                            <a:srgbClr val="E4208C"/>
                          </a:solidFill>
                          <a:effectLst/>
                        </a:rPr>
                        <a:t>West Ham</a:t>
                      </a:r>
                      <a:endParaRPr lang="en-GB" sz="1000" b="1" i="0" u="none" strike="noStrike">
                        <a:solidFill>
                          <a:srgbClr val="E4208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590161"/>
                  </a:ext>
                </a:extLst>
              </a:tr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solidFill>
                            <a:srgbClr val="E4208C"/>
                          </a:solidFill>
                          <a:effectLst/>
                        </a:rPr>
                        <a:t>Aston Villa</a:t>
                      </a:r>
                      <a:endParaRPr lang="en-GB" sz="1000" b="1" i="0" u="none" strike="noStrike">
                        <a:solidFill>
                          <a:srgbClr val="E4208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187988"/>
                  </a:ext>
                </a:extLst>
              </a:tr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E4208C"/>
                          </a:solidFill>
                          <a:effectLst/>
                        </a:rPr>
                        <a:t>Watford</a:t>
                      </a:r>
                      <a:endParaRPr lang="en-GB" sz="1000" b="1" i="0" u="none" strike="noStrike" dirty="0">
                        <a:solidFill>
                          <a:srgbClr val="E4208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581553"/>
                  </a:ext>
                </a:extLst>
              </a:tr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E4208C"/>
                          </a:solidFill>
                          <a:effectLst/>
                        </a:rPr>
                        <a:t>Bournemouth</a:t>
                      </a:r>
                      <a:endParaRPr lang="en-GB" sz="1000" b="1" i="0" u="none" strike="noStrike" dirty="0">
                        <a:solidFill>
                          <a:srgbClr val="E4208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102412"/>
                  </a:ext>
                </a:extLst>
              </a:tr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E4208C"/>
                          </a:solidFill>
                          <a:effectLst/>
                        </a:rPr>
                        <a:t>Norwich</a:t>
                      </a:r>
                      <a:endParaRPr lang="en-GB" sz="1000" b="1" i="0" u="none" strike="noStrike" dirty="0">
                        <a:solidFill>
                          <a:srgbClr val="E4208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974600"/>
                  </a:ext>
                </a:extLst>
              </a:tr>
              <a:tr h="151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C77B7B"/>
                          </a:solidFill>
                          <a:effectLst/>
                        </a:rPr>
                        <a:t>Grand Total</a:t>
                      </a:r>
                      <a:endParaRPr lang="en-GB" sz="1000" b="1" i="0" u="none" strike="noStrike" dirty="0">
                        <a:solidFill>
                          <a:srgbClr val="C77B7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608</a:t>
                      </a:r>
                      <a:endParaRPr lang="en-GB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440</a:t>
                      </a:r>
                      <a:endParaRPr lang="en-GB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1048</a:t>
                      </a:r>
                      <a:endParaRPr lang="en-GB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28495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DEA7F4A-A046-4B7C-925E-7C786E0EBE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583893"/>
              </p:ext>
            </p:extLst>
          </p:nvPr>
        </p:nvGraphicFramePr>
        <p:xfrm>
          <a:off x="190965" y="1106857"/>
          <a:ext cx="4822673" cy="4796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61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3000"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8522-19EE-404B-A523-EAB5A338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99" y="339725"/>
            <a:ext cx="10955868" cy="1325563"/>
          </a:xfrm>
        </p:spPr>
        <p:txBody>
          <a:bodyPr/>
          <a:lstStyle/>
          <a:p>
            <a:r>
              <a:rPr lang="en-GB" sz="4400" b="1" dirty="0">
                <a:solidFill>
                  <a:schemeClr val="bg1"/>
                </a:solidFill>
                <a:latin typeface="Premier Sans" panose="02000506000000020004" pitchFamily="2" charset="0"/>
              </a:rPr>
              <a:t>3) Cumulative </a:t>
            </a:r>
            <a:r>
              <a:rPr lang="en-GB" sz="4400" b="1" dirty="0" err="1">
                <a:solidFill>
                  <a:schemeClr val="bg1"/>
                </a:solidFill>
                <a:latin typeface="Premier Sans" panose="02000506000000020004" pitchFamily="2" charset="0"/>
              </a:rPr>
              <a:t>Gameweek</a:t>
            </a:r>
            <a:r>
              <a:rPr lang="en-GB" sz="4400" b="1" dirty="0">
                <a:solidFill>
                  <a:schemeClr val="bg1"/>
                </a:solidFill>
                <a:latin typeface="Premier Sans" panose="02000506000000020004" pitchFamily="2" charset="0"/>
              </a:rPr>
              <a:t> Points of Top 2 – Liverpool VS Man City</a:t>
            </a:r>
            <a:endParaRPr lang="en-GB" dirty="0">
              <a:solidFill>
                <a:schemeClr val="bg1"/>
              </a:solidFill>
              <a:latin typeface="Premier Sans" panose="02000506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FAB5-EBF9-44D1-89C9-82A95508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8" y="1665288"/>
            <a:ext cx="3914955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Liverpool were number 1 from start to finish through out the whole season.</a:t>
            </a:r>
          </a:p>
          <a:p>
            <a:r>
              <a:rPr lang="en-GB" sz="2400" dirty="0">
                <a:solidFill>
                  <a:schemeClr val="bg1"/>
                </a:solidFill>
              </a:rPr>
              <a:t>They would likely be favourites to win it the next season.</a:t>
            </a:r>
          </a:p>
          <a:p>
            <a:r>
              <a:rPr lang="en-GB" sz="2400" dirty="0">
                <a:solidFill>
                  <a:schemeClr val="bg1"/>
                </a:solidFill>
              </a:rPr>
              <a:t>Man City struggled to keep up with Liverpool’s momentum for the whole season.</a:t>
            </a:r>
          </a:p>
          <a:p>
            <a:r>
              <a:rPr lang="en-GB" sz="2400" dirty="0">
                <a:solidFill>
                  <a:schemeClr val="bg1"/>
                </a:solidFill>
              </a:rPr>
              <a:t>A big gap of 25 points between both at </a:t>
            </a:r>
            <a:r>
              <a:rPr lang="en-GB" sz="2400" dirty="0" err="1">
                <a:solidFill>
                  <a:schemeClr val="bg1"/>
                </a:solidFill>
              </a:rPr>
              <a:t>Gameweek</a:t>
            </a:r>
            <a:r>
              <a:rPr lang="en-GB" sz="2400" dirty="0">
                <a:solidFill>
                  <a:schemeClr val="bg1"/>
                </a:solidFill>
              </a:rPr>
              <a:t> 27 – were players affected by the pandemic, other external factors. Performance Analysts and Football Managers will what to investigate why the gap was so big.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92DE89-1941-4D4C-BEF1-8C0D4E505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271476"/>
              </p:ext>
            </p:extLst>
          </p:nvPr>
        </p:nvGraphicFramePr>
        <p:xfrm>
          <a:off x="4701395" y="1302588"/>
          <a:ext cx="7181183" cy="3878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854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8522-19EE-404B-A523-EAB5A338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390525"/>
            <a:ext cx="10752667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Premier Sans" panose="02000506000000020004" pitchFamily="2" charset="0"/>
              </a:rPr>
              <a:t>4) Which Referee(s) Handed Out The Most Cards - Reds + Yellows?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FAB5-EBF9-44D1-89C9-82A95508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5" y="1903110"/>
            <a:ext cx="5037668" cy="3601508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Anthony Taylor, Mike Dean and Michael Oliver are all seemingly strict referees higher the likelihood of him handing out cards – punters could make a bet on yellow cards from this info</a:t>
            </a:r>
          </a:p>
          <a:p>
            <a:r>
              <a:rPr lang="en-GB" dirty="0">
                <a:solidFill>
                  <a:schemeClr val="bg1"/>
                </a:solidFill>
              </a:rPr>
              <a:t>Teams may want to use a less aggressive tactical approach when these referees officiate</a:t>
            </a:r>
          </a:p>
          <a:p>
            <a:r>
              <a:rPr lang="en-GB" dirty="0">
                <a:solidFill>
                  <a:schemeClr val="bg1"/>
                </a:solidFill>
              </a:rPr>
              <a:t>Referee’s association will look at performance -&gt; chase up as to why so many yellows were given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65EBD26-B9E8-4A84-8A59-432DBD5E45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060375"/>
              </p:ext>
            </p:extLst>
          </p:nvPr>
        </p:nvGraphicFramePr>
        <p:xfrm>
          <a:off x="5842000" y="1825625"/>
          <a:ext cx="6237941" cy="3678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39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915</Words>
  <Application>Microsoft Office PowerPoint</Application>
  <PresentationFormat>Widescreen</PresentationFormat>
  <Paragraphs>176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Premier Sans</vt:lpstr>
      <vt:lpstr>Office Theme</vt:lpstr>
      <vt:lpstr>Data Analysis For Football English Premier League Season 2019-2020 Match Data</vt:lpstr>
      <vt:lpstr>Background Information + Goals</vt:lpstr>
      <vt:lpstr>Intended Audience</vt:lpstr>
      <vt:lpstr>Problem Statement</vt:lpstr>
      <vt:lpstr>The Data In Question &amp; How I Solved It </vt:lpstr>
      <vt:lpstr>1) how many points did each team accumulate? And who Won the League Title? </vt:lpstr>
      <vt:lpstr>2) Are you more likely to win points if you play at home?</vt:lpstr>
      <vt:lpstr>3) Cumulative Gameweek Points of Top 2 – Liverpool VS Man City</vt:lpstr>
      <vt:lpstr>4) Which Referee(s) Handed Out The Most Cards - Reds + Yellows?</vt:lpstr>
      <vt:lpstr>What I Would Improve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Premier League Season 2019-2020 Match Results Football Dataset</dc:title>
  <dc:creator>alpeshparmar3@yahoo.co.uk</dc:creator>
  <cp:lastModifiedBy>alpeshparmar3@yahoo.co.uk</cp:lastModifiedBy>
  <cp:revision>111</cp:revision>
  <dcterms:created xsi:type="dcterms:W3CDTF">2021-12-06T23:08:11Z</dcterms:created>
  <dcterms:modified xsi:type="dcterms:W3CDTF">2021-12-10T04:25:23Z</dcterms:modified>
</cp:coreProperties>
</file>