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2" r:id="rId3"/>
    <p:sldId id="271" r:id="rId4"/>
    <p:sldId id="262" r:id="rId5"/>
    <p:sldId id="263" r:id="rId6"/>
    <p:sldId id="265" r:id="rId7"/>
    <p:sldId id="261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838"/>
    <a:srgbClr val="FB730D"/>
    <a:srgbClr val="FB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0" autoAdjust="0"/>
    <p:restoredTop sz="74645" autoAdjust="0"/>
  </p:normalViewPr>
  <p:slideViewPr>
    <p:cSldViewPr snapToGrid="0">
      <p:cViewPr varScale="1">
        <p:scale>
          <a:sx n="84" d="100"/>
          <a:sy n="84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OP1%20-%20Top%20Perfoming%20Product%20Categories%20(Total%20Count%20of%20Order%20Request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PP14%20-%20Profit%20Vs%20Subcategory%20for%20Technology%20in%20Novemb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SEG12%20-%20Product%20Category%20&amp;%20Customer%20Segment%20-%20Sales%20Comparis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wnloads\SQL%20Query%20Charts%20-%20Return%20Reason%20Order%20Item%20Requests%20-%20CORR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OP2%20-%20Top%20Perfoming%20Product%20Subcategories%20(Total%20Count%20of%20Order%20Request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%20-%20SP11%20-%20Total%20Sales%20Figure%20for%20Product%20Catego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%20-%20PP11%20-%20Total%20Profit%20Figure%20for%20Product%20Categor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SP10%20-%20Sum%20of%20quarterly%20sales%20each%20product%20catergory%20-%20Overall%20-%20CONF%2010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s%20-%20PP10%20-%20Sum%20of%20quarterly%20profit%20each%20product%20catergory%20-%20Overall%20-%20CONF%2010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wnloads\Discount%20MIN%20MAX%20AV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%20-%20SP12%20-%20Total%20Sales%20per%20Subcatego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pesh%20Parmar\Documents\General%20Assembly%20-%20Data%20Analysis%20Course%20Files\Project%202\Draft\Queries%20Charts%20-%20TO%20USE\Workbook%20NOT%20CSV\SQL%20Query%20Chart%20-%20PP12%20-%20Total%20Profit%20per%20Subcatego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Top Performing Product Categories in terms of Orders (Total</a:t>
            </a:r>
            <a:r>
              <a:rPr lang="en-US" b="1" u="sng" baseline="0"/>
              <a:t> </a:t>
            </a:r>
            <a:r>
              <a:rPr lang="en-US" b="1" u="sng"/>
              <a:t>Count of Order Requests)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Charts - OP1 - Top Pe'!$S$2:$S$3</c:f>
              <c:strCache>
                <c:ptCount val="2"/>
                <c:pt idx="0">
                  <c:v>Top Performing Product Categories (Count of Order Requests)</c:v>
                </c:pt>
                <c:pt idx="1">
                  <c:v>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7-462E-A2E1-12982D6B0C2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7-462E-A2E1-12982D6B0C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Query Charts - OP1 - Top Pe'!$R$4:$R$6</c:f>
              <c:strCache>
                <c:ptCount val="3"/>
                <c:pt idx="0">
                  <c:v>Office Supplies</c:v>
                </c:pt>
                <c:pt idx="1">
                  <c:v>Technology</c:v>
                </c:pt>
                <c:pt idx="2">
                  <c:v>Furniture</c:v>
                </c:pt>
              </c:strCache>
            </c:strRef>
          </c:cat>
          <c:val>
            <c:numRef>
              <c:f>'SQL Query Charts - OP1 - Top Pe'!$S$4:$S$6</c:f>
              <c:numCache>
                <c:formatCode>#,##0</c:formatCode>
                <c:ptCount val="3"/>
                <c:pt idx="0">
                  <c:v>610097</c:v>
                </c:pt>
                <c:pt idx="1">
                  <c:v>196951</c:v>
                </c:pt>
                <c:pt idx="2">
                  <c:v>192943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D7-462E-A2E1-12982D6B0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545008"/>
        <c:axId val="1585545840"/>
      </c:barChart>
      <c:catAx>
        <c:axId val="158554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Product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545840"/>
        <c:crosses val="autoZero"/>
        <c:auto val="1"/>
        <c:lblAlgn val="ctr"/>
        <c:lblOffset val="100"/>
        <c:noMultiLvlLbl val="0"/>
      </c:catAx>
      <c:valAx>
        <c:axId val="158554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54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Profit Vs Technology Subcategory - November 2019</a:t>
            </a:r>
            <a:r>
              <a:rPr lang="en-US" b="1" u="sng" baseline="0"/>
              <a:t> ($)</a:t>
            </a:r>
            <a:endParaRPr lang="en-US" b="1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'SQL Query Charts - PP14 - Profi'!$S$3:$S$4</c:f>
              <c:strCache>
                <c:ptCount val="2"/>
                <c:pt idx="0">
                  <c:v>Profit Vs Technology Subcategory - November 2019</c:v>
                </c:pt>
                <c:pt idx="1">
                  <c:v>Profit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D-4DB1-BCFC-84A80E5D2CDD}"/>
              </c:ext>
            </c:extLst>
          </c:dPt>
          <c:dPt>
            <c:idx val="1"/>
            <c:invertIfNegative val="0"/>
            <c:bubble3D val="0"/>
            <c:spPr>
              <a:solidFill>
                <a:srgbClr val="D038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6D-4DB1-BCFC-84A80E5D2CD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D-4DB1-BCFC-84A80E5D2CD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F72-4A97-942E-E130C95961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Query Charts - PP14 - Profi'!$R$5:$R$8</c:f>
              <c:strCache>
                <c:ptCount val="4"/>
                <c:pt idx="0">
                  <c:v>Copiers</c:v>
                </c:pt>
                <c:pt idx="1">
                  <c:v>Phones</c:v>
                </c:pt>
                <c:pt idx="2">
                  <c:v>Accessories</c:v>
                </c:pt>
                <c:pt idx="3">
                  <c:v>Machines</c:v>
                </c:pt>
              </c:strCache>
            </c:strRef>
          </c:cat>
          <c:val>
            <c:numRef>
              <c:f>'SQL Query Charts - PP14 - Profi'!$S$5:$S$8</c:f>
              <c:numCache>
                <c:formatCode>#,##0</c:formatCode>
                <c:ptCount val="4"/>
                <c:pt idx="0">
                  <c:v>17770.849999999999</c:v>
                </c:pt>
                <c:pt idx="1">
                  <c:v>10411.31</c:v>
                </c:pt>
                <c:pt idx="2">
                  <c:v>7049.6</c:v>
                </c:pt>
                <c:pt idx="3">
                  <c:v>-772.28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6D-4DB1-BCFC-84A80E5D2C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78330528"/>
        <c:axId val="1478330944"/>
      </c:barChart>
      <c:catAx>
        <c:axId val="14783305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Subcategory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78330944"/>
        <c:crosses val="autoZero"/>
        <c:auto val="1"/>
        <c:lblAlgn val="ctr"/>
        <c:lblOffset val="100"/>
        <c:noMultiLvlLbl val="0"/>
      </c:catAx>
      <c:valAx>
        <c:axId val="147833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Profit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3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/>
              <a:t>Comparison of Different Customer Segment Sales ($) by Product Categories Purchased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Charts - SEG12 - Prod'!$U$4:$U$5</c:f>
              <c:strCache>
                <c:ptCount val="2"/>
                <c:pt idx="0">
                  <c:v>Comparision of Different Customer Segment Sales ($) by Product Categories Purchased</c:v>
                </c:pt>
                <c:pt idx="1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20-4089-945D-20C64BE8C10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20-4089-945D-20C64BE8C105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20-4089-945D-20C64BE8C1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20-4089-945D-20C64BE8C105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F20-4089-945D-20C64BE8C105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F20-4089-945D-20C64BE8C10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F20-4089-945D-20C64BE8C105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F20-4089-945D-20C64BE8C105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F20-4089-945D-20C64BE8C105}"/>
              </c:ext>
            </c:extLst>
          </c:dPt>
          <c:cat>
            <c:multiLvlStrRef>
              <c:f>'SQL Query Charts - SEG12 - Prod'!$S$6:$T$14</c:f>
              <c:multiLvlStrCache>
                <c:ptCount val="9"/>
                <c:lvl>
                  <c:pt idx="0">
                    <c:v>Consumer</c:v>
                  </c:pt>
                  <c:pt idx="1">
                    <c:v>Corporate</c:v>
                  </c:pt>
                  <c:pt idx="2">
                    <c:v>Home Office</c:v>
                  </c:pt>
                  <c:pt idx="3">
                    <c:v>Consumer</c:v>
                  </c:pt>
                  <c:pt idx="4">
                    <c:v>Corporate</c:v>
                  </c:pt>
                  <c:pt idx="5">
                    <c:v>Home Office</c:v>
                  </c:pt>
                  <c:pt idx="6">
                    <c:v>Consumer</c:v>
                  </c:pt>
                  <c:pt idx="7">
                    <c:v>Corporate</c:v>
                  </c:pt>
                  <c:pt idx="8">
                    <c:v>Home Office</c:v>
                  </c:pt>
                </c:lvl>
                <c:lvl>
                  <c:pt idx="0">
                    <c:v>Furniture</c:v>
                  </c:pt>
                  <c:pt idx="3">
                    <c:v>Office Supplies</c:v>
                  </c:pt>
                  <c:pt idx="6">
                    <c:v>Technology</c:v>
                  </c:pt>
                </c:lvl>
              </c:multiLvlStrCache>
            </c:multiLvlStrRef>
          </c:cat>
          <c:val>
            <c:numRef>
              <c:f>'SQL Query Charts - SEG12 - Prod'!$U$6:$U$14</c:f>
              <c:numCache>
                <c:formatCode>#,##0</c:formatCode>
                <c:ptCount val="9"/>
                <c:pt idx="0">
                  <c:v>41353114.530000001</c:v>
                </c:pt>
                <c:pt idx="1">
                  <c:v>24207770.98</c:v>
                </c:pt>
                <c:pt idx="2">
                  <c:v>14038162.76</c:v>
                </c:pt>
                <c:pt idx="3">
                  <c:v>37517636.829999998</c:v>
                </c:pt>
                <c:pt idx="4">
                  <c:v>22390020.57</c:v>
                </c:pt>
                <c:pt idx="5">
                  <c:v>13979957.16</c:v>
                </c:pt>
                <c:pt idx="6">
                  <c:v>46319169.770000003</c:v>
                </c:pt>
                <c:pt idx="7">
                  <c:v>28008165.949999999</c:v>
                </c:pt>
                <c:pt idx="8">
                  <c:v>18069676.210000001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F20-4089-945D-20C64BE8C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47840"/>
        <c:axId val="1576450752"/>
      </c:barChart>
      <c:catAx>
        <c:axId val="157644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Product</a:t>
                </a:r>
                <a:r>
                  <a:rPr lang="en-GB" b="1" baseline="0"/>
                  <a:t> Category &amp; Segment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50752"/>
        <c:crosses val="autoZero"/>
        <c:auto val="1"/>
        <c:lblAlgn val="ctr"/>
        <c:lblOffset val="100"/>
        <c:noMultiLvlLbl val="0"/>
      </c:catAx>
      <c:valAx>
        <c:axId val="157645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Sales</a:t>
                </a:r>
                <a:r>
                  <a:rPr lang="en-GB" b="1" baseline="0" dirty="0"/>
                  <a:t> ($)</a:t>
                </a:r>
                <a:endParaRPr lang="en-GB" b="1" dirty="0"/>
              </a:p>
            </c:rich>
          </c:tx>
          <c:layout>
            <c:manualLayout>
              <c:xMode val="edge"/>
              <c:yMode val="edge"/>
              <c:x val="4.9230778772773598E-2"/>
              <c:y val="0.36834540335143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4784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Count of Returns Reasons for Order Item Return Requests By Customer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Charts - Return Reaso'!$X$6:$X$7</c:f>
              <c:strCache>
                <c:ptCount val="2"/>
                <c:pt idx="0">
                  <c:v>Count of Returns Reasons for Order Item Return Requests By Customer Segments</c:v>
                </c:pt>
                <c:pt idx="1">
                  <c:v>Return Reason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0E-4D62-A53C-8621FFFE9DF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0E-4D62-A53C-8621FFFE9DFB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0E-4D62-A53C-8621FFFE9DF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0E-4D62-A53C-8621FFFE9DF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0E-4D62-A53C-8621FFFE9DF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0E-4D62-A53C-8621FFFE9DF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0E-4D62-A53C-8621FFFE9DFB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0E-4D62-A53C-8621FFFE9DFB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0E-4D62-A53C-8621FFFE9DF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0E-4D62-A53C-8621FFFE9DFB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F0E-4D62-A53C-8621FFFE9DFB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F0E-4D62-A53C-8621FFFE9D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'SQL Query Charts - Return Reaso'!$V$8:$W$19</c:f>
              <c:multiLvlStrCache>
                <c:ptCount val="12"/>
                <c:lvl>
                  <c:pt idx="0">
                    <c:v>Consumer</c:v>
                  </c:pt>
                  <c:pt idx="1">
                    <c:v>Corporate</c:v>
                  </c:pt>
                  <c:pt idx="2">
                    <c:v>Home Office</c:v>
                  </c:pt>
                  <c:pt idx="3">
                    <c:v>Consumer</c:v>
                  </c:pt>
                  <c:pt idx="4">
                    <c:v>Corporate</c:v>
                  </c:pt>
                  <c:pt idx="5">
                    <c:v>Home Office</c:v>
                  </c:pt>
                  <c:pt idx="6">
                    <c:v>Consumer</c:v>
                  </c:pt>
                  <c:pt idx="7">
                    <c:v>Corporate</c:v>
                  </c:pt>
                  <c:pt idx="8">
                    <c:v>Home Office</c:v>
                  </c:pt>
                  <c:pt idx="9">
                    <c:v>Consumer</c:v>
                  </c:pt>
                  <c:pt idx="10">
                    <c:v>Corporate</c:v>
                  </c:pt>
                  <c:pt idx="11">
                    <c:v>Home Office</c:v>
                  </c:pt>
                </c:lvl>
                <c:lvl>
                  <c:pt idx="0">
                    <c:v>Not Given</c:v>
                  </c:pt>
                  <c:pt idx="3">
                    <c:v>Not Needed</c:v>
                  </c:pt>
                  <c:pt idx="6">
                    <c:v>Wrong Color</c:v>
                  </c:pt>
                  <c:pt idx="9">
                    <c:v>Wrong Item</c:v>
                  </c:pt>
                </c:lvl>
              </c:multiLvlStrCache>
            </c:multiLvlStrRef>
          </c:cat>
          <c:val>
            <c:numRef>
              <c:f>'SQL Query Charts - Return Reaso'!$X$8:$X$19</c:f>
              <c:numCache>
                <c:formatCode>#,##0</c:formatCode>
                <c:ptCount val="12"/>
                <c:pt idx="0">
                  <c:v>10312</c:v>
                </c:pt>
                <c:pt idx="1">
                  <c:v>5293</c:v>
                </c:pt>
                <c:pt idx="2">
                  <c:v>3998</c:v>
                </c:pt>
                <c:pt idx="3">
                  <c:v>3619</c:v>
                </c:pt>
                <c:pt idx="4">
                  <c:v>1768</c:v>
                </c:pt>
                <c:pt idx="5">
                  <c:v>1537</c:v>
                </c:pt>
                <c:pt idx="6">
                  <c:v>4089</c:v>
                </c:pt>
                <c:pt idx="7">
                  <c:v>2672</c:v>
                </c:pt>
                <c:pt idx="8">
                  <c:v>1464</c:v>
                </c:pt>
                <c:pt idx="9">
                  <c:v>9031</c:v>
                </c:pt>
                <c:pt idx="10">
                  <c:v>4526</c:v>
                </c:pt>
                <c:pt idx="11">
                  <c:v>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F0E-4D62-A53C-8621FFFE9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768896"/>
        <c:axId val="1377773056"/>
      </c:barChart>
      <c:catAx>
        <c:axId val="137776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Reason Return</a:t>
                </a:r>
                <a:r>
                  <a:rPr lang="en-GB" b="1" baseline="0"/>
                  <a:t> by Customer Segment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73056"/>
        <c:crosses val="autoZero"/>
        <c:auto val="1"/>
        <c:lblAlgn val="ctr"/>
        <c:lblOffset val="100"/>
        <c:noMultiLvlLbl val="0"/>
      </c:catAx>
      <c:valAx>
        <c:axId val="137777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Count of</a:t>
                </a:r>
                <a:r>
                  <a:rPr lang="en-GB" b="1" baseline="0"/>
                  <a:t> Item Return Requests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76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u="sng"/>
              <a:t>Top Perfoming Product Subcategories </a:t>
            </a:r>
          </a:p>
          <a:p>
            <a:pPr>
              <a:defRPr/>
            </a:pPr>
            <a:r>
              <a:rPr lang="en-GB" b="1" u="sng"/>
              <a:t>(Total Count of Order Requests)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Furniture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35-4FC8-8BA8-867ED90E53D1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35-4FC8-8BA8-867ED90E53D1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35-4FC8-8BA8-867ED90E53D1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35-4FC8-8BA8-867ED90E53D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935-4FC8-8BA8-867ED90E53D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935-4FC8-8BA8-867ED90E53D1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935-4FC8-8BA8-867ED90E53D1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935-4FC8-8BA8-867ED90E53D1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935-4FC8-8BA8-867ED90E53D1}"/>
              </c:ext>
            </c:extLst>
          </c:dPt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935-4FC8-8BA8-867ED90E53D1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935-4FC8-8BA8-867ED90E53D1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935-4FC8-8BA8-867ED90E53D1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935-4FC8-8BA8-867ED90E53D1}"/>
              </c:ext>
            </c:extLst>
          </c:dPt>
          <c:cat>
            <c:strRef>
              <c:f>'SQL Query Charts - OP2 - Top Pe'!$U$4:$U$20</c:f>
              <c:strCache>
                <c:ptCount val="17"/>
                <c:pt idx="0">
                  <c:v>Binders</c:v>
                </c:pt>
                <c:pt idx="1">
                  <c:v>Storage</c:v>
                </c:pt>
                <c:pt idx="2">
                  <c:v>Art</c:v>
                </c:pt>
                <c:pt idx="3">
                  <c:v>Paper</c:v>
                </c:pt>
                <c:pt idx="4">
                  <c:v>Chairs</c:v>
                </c:pt>
                <c:pt idx="5">
                  <c:v>Phones</c:v>
                </c:pt>
                <c:pt idx="6">
                  <c:v>Furnishings</c:v>
                </c:pt>
                <c:pt idx="7">
                  <c:v>Accessories</c:v>
                </c:pt>
                <c:pt idx="8">
                  <c:v>Labels</c:v>
                </c:pt>
                <c:pt idx="9">
                  <c:v>Supplies</c:v>
                </c:pt>
                <c:pt idx="10">
                  <c:v>Bookcases</c:v>
                </c:pt>
                <c:pt idx="11">
                  <c:v>Envelopes</c:v>
                </c:pt>
                <c:pt idx="12">
                  <c:v>Fasteners</c:v>
                </c:pt>
                <c:pt idx="13">
                  <c:v>Copiers</c:v>
                </c:pt>
                <c:pt idx="14">
                  <c:v>Appliances</c:v>
                </c:pt>
                <c:pt idx="15">
                  <c:v>Machines</c:v>
                </c:pt>
                <c:pt idx="16">
                  <c:v>Tables</c:v>
                </c:pt>
              </c:strCache>
            </c:strRef>
          </c:cat>
          <c:val>
            <c:numRef>
              <c:f>'SQL Query Charts - OP2 - Top Pe'!$V$4:$V$20</c:f>
              <c:numCache>
                <c:formatCode>#,##0</c:formatCode>
                <c:ptCount val="17"/>
                <c:pt idx="0">
                  <c:v>120953</c:v>
                </c:pt>
                <c:pt idx="1">
                  <c:v>98072</c:v>
                </c:pt>
                <c:pt idx="2">
                  <c:v>95110</c:v>
                </c:pt>
                <c:pt idx="3">
                  <c:v>68616</c:v>
                </c:pt>
                <c:pt idx="4">
                  <c:v>66854</c:v>
                </c:pt>
                <c:pt idx="5">
                  <c:v>64580</c:v>
                </c:pt>
                <c:pt idx="6">
                  <c:v>61885</c:v>
                </c:pt>
                <c:pt idx="7">
                  <c:v>59594</c:v>
                </c:pt>
                <c:pt idx="8">
                  <c:v>50296</c:v>
                </c:pt>
                <c:pt idx="9">
                  <c:v>48020</c:v>
                </c:pt>
                <c:pt idx="10">
                  <c:v>47619</c:v>
                </c:pt>
                <c:pt idx="11">
                  <c:v>47585</c:v>
                </c:pt>
                <c:pt idx="12">
                  <c:v>47470</c:v>
                </c:pt>
                <c:pt idx="13">
                  <c:v>44042</c:v>
                </c:pt>
                <c:pt idx="14">
                  <c:v>33975</c:v>
                </c:pt>
                <c:pt idx="15">
                  <c:v>28735</c:v>
                </c:pt>
                <c:pt idx="16">
                  <c:v>16585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935-4FC8-8BA8-867ED90E53D1}"/>
            </c:ext>
          </c:extLst>
        </c:ser>
        <c:ser>
          <c:idx val="1"/>
          <c:order val="1"/>
          <c:tx>
            <c:v>Technology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B-4935-4FC8-8BA8-867ED90E53D1}"/>
            </c:ext>
          </c:extLst>
        </c:ser>
        <c:ser>
          <c:idx val="2"/>
          <c:order val="2"/>
          <c:tx>
            <c:v>Office Supplies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C-4935-4FC8-8BA8-867ED90E5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478345088"/>
        <c:axId val="1478351328"/>
      </c:barChart>
      <c:catAx>
        <c:axId val="147834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Subcategories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51328"/>
        <c:crosses val="autoZero"/>
        <c:auto val="1"/>
        <c:lblAlgn val="ctr"/>
        <c:lblOffset val="100"/>
        <c:noMultiLvlLbl val="0"/>
      </c:catAx>
      <c:valAx>
        <c:axId val="147835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34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sng" baseline="0" dirty="0">
                <a:effectLst/>
                <a:latin typeface="+mn-lt"/>
              </a:rPr>
              <a:t>Total Sales Value of Each Product Category ($)</a:t>
            </a:r>
            <a:endParaRPr lang="en-GB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 - SP11 - Total '!$T$2:$T$3</c:f>
              <c:strCache>
                <c:ptCount val="2"/>
                <c:pt idx="0">
                  <c:v>Total Sales per Sales Category</c:v>
                </c:pt>
                <c:pt idx="1">
                  <c:v>Sales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9-495D-8388-9A0F1CEBE43E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9-495D-8388-9A0F1CEBE4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Query Chart - SP11 - Total '!$S$4:$S$6</c:f>
              <c:strCache>
                <c:ptCount val="3"/>
                <c:pt idx="0">
                  <c:v>Technology</c:v>
                </c:pt>
                <c:pt idx="1">
                  <c:v>Furniture</c:v>
                </c:pt>
                <c:pt idx="2">
                  <c:v>Office Supplies</c:v>
                </c:pt>
              </c:strCache>
            </c:strRef>
          </c:cat>
          <c:val>
            <c:numRef>
              <c:f>'SQL Query Chart - SP11 - Total '!$T$4:$T$6</c:f>
              <c:numCache>
                <c:formatCode>#,##0</c:formatCode>
                <c:ptCount val="3"/>
                <c:pt idx="0">
                  <c:v>92397011.930000007</c:v>
                </c:pt>
                <c:pt idx="1">
                  <c:v>79599048.269999996</c:v>
                </c:pt>
                <c:pt idx="2">
                  <c:v>73887614.560000002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39-495D-8388-9A0F1CEBE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645488"/>
        <c:axId val="1262646736"/>
      </c:barChart>
      <c:catAx>
        <c:axId val="126264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646736"/>
        <c:crosses val="autoZero"/>
        <c:auto val="1"/>
        <c:lblAlgn val="ctr"/>
        <c:lblOffset val="100"/>
        <c:noMultiLvlLbl val="0"/>
      </c:catAx>
      <c:valAx>
        <c:axId val="12626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Sales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64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sng" baseline="0" dirty="0">
                <a:effectLst/>
              </a:rPr>
              <a:t>Total Profit Value of Each Product Category ($)</a:t>
            </a:r>
            <a:endParaRPr lang="en-GB" sz="1400" dirty="0">
              <a:effectLst/>
            </a:endParaRPr>
          </a:p>
        </c:rich>
      </c:tx>
      <c:layout>
        <c:manualLayout>
          <c:xMode val="edge"/>
          <c:yMode val="edge"/>
          <c:x val="0.14796721013210962"/>
          <c:y val="1.8497109826589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 - PP11 - Total '!$R$2:$R$3</c:f>
              <c:strCache>
                <c:ptCount val="2"/>
                <c:pt idx="0">
                  <c:v>Total Profit Figures for Product Categories</c:v>
                </c:pt>
                <c:pt idx="1">
                  <c:v>Profit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9-4C7D-924E-3F629E6A096C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9-4C7D-924E-3F629E6A09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'SQL Query Chart - PP11 - Total '!$Q$4:$Q$6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'SQL Query Chart - PP11 - Total '!$R$4:$R$6</c:f>
              <c:numCache>
                <c:formatCode>#,##0</c:formatCode>
                <c:ptCount val="3"/>
                <c:pt idx="0">
                  <c:v>706209.15</c:v>
                </c:pt>
                <c:pt idx="1">
                  <c:v>621998.31000000006</c:v>
                </c:pt>
                <c:pt idx="2">
                  <c:v>330401.63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89-4C7D-924E-3F629E6A0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3418096"/>
        <c:axId val="1263418512"/>
      </c:barChart>
      <c:catAx>
        <c:axId val="1263418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18512"/>
        <c:crosses val="autoZero"/>
        <c:auto val="1"/>
        <c:lblAlgn val="ctr"/>
        <c:lblOffset val="100"/>
        <c:noMultiLvlLbl val="0"/>
      </c:catAx>
      <c:valAx>
        <c:axId val="126341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Profit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41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i="0" u="sng" baseline="0" dirty="0">
                <a:solidFill>
                  <a:schemeClr val="tx1"/>
                </a:solidFill>
                <a:effectLst/>
              </a:rPr>
              <a:t>Quarterly Sales for Each Product Category ($)</a:t>
            </a:r>
            <a:endParaRPr lang="en-GB" sz="1400" b="1" u="sng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D-41BF-9F06-73168BC8C0B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BD-41BF-9F06-73168BC8C0B0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BD-41BF-9F06-73168BC8C0B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BD-41BF-9F06-73168BC8C0B0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BD-41BF-9F06-73168BC8C0B0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BD-41BF-9F06-73168BC8C0B0}"/>
              </c:ext>
            </c:extLst>
          </c:dPt>
          <c:dPt>
            <c:idx val="1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BD-41BF-9F06-73168BC8C0B0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6BD-41BF-9F06-73168BC8C0B0}"/>
              </c:ext>
            </c:extLst>
          </c:dPt>
          <c:dPt>
            <c:idx val="1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6BD-41BF-9F06-73168BC8C0B0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6BD-41BF-9F06-73168BC8C0B0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6BD-41BF-9F06-73168BC8C0B0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6BD-41BF-9F06-73168BC8C0B0}"/>
              </c:ext>
            </c:extLst>
          </c:dPt>
          <c:dPt>
            <c:idx val="2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6BD-41BF-9F06-73168BC8C0B0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6BD-41BF-9F06-73168BC8C0B0}"/>
              </c:ext>
            </c:extLst>
          </c:dPt>
          <c:dPt>
            <c:idx val="2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6BD-41BF-9F06-73168BC8C0B0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6BD-41BF-9F06-73168BC8C0B0}"/>
              </c:ext>
            </c:extLst>
          </c:dPt>
          <c:dPt>
            <c:idx val="2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6BD-41BF-9F06-73168BC8C0B0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6BD-41BF-9F06-73168BC8C0B0}"/>
              </c:ext>
            </c:extLst>
          </c:dPt>
          <c:dPt>
            <c:idx val="3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6BD-41BF-9F06-73168BC8C0B0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6BD-41BF-9F06-73168BC8C0B0}"/>
              </c:ext>
            </c:extLst>
          </c:dPt>
          <c:dPt>
            <c:idx val="3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6BD-41BF-9F06-73168BC8C0B0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6BD-41BF-9F06-73168BC8C0B0}"/>
              </c:ext>
            </c:extLst>
          </c:dPt>
          <c:dPt>
            <c:idx val="3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6BD-41BF-9F06-73168BC8C0B0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26BD-41BF-9F06-73168BC8C0B0}"/>
              </c:ext>
            </c:extLst>
          </c:dPt>
          <c:dPt>
            <c:idx val="4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26BD-41BF-9F06-73168BC8C0B0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26BD-41BF-9F06-73168BC8C0B0}"/>
              </c:ext>
            </c:extLst>
          </c:dPt>
          <c:dPt>
            <c:idx val="4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26BD-41BF-9F06-73168BC8C0B0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26BD-41BF-9F06-73168BC8C0B0}"/>
              </c:ext>
            </c:extLst>
          </c:dPt>
          <c:dPt>
            <c:idx val="4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26BD-41BF-9F06-73168BC8C0B0}"/>
              </c:ext>
            </c:extLst>
          </c:dPt>
          <c:dPt>
            <c:idx val="4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26BD-41BF-9F06-73168BC8C0B0}"/>
              </c:ext>
            </c:extLst>
          </c:dPt>
          <c:dPt>
            <c:idx val="4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26BD-41BF-9F06-73168BC8C0B0}"/>
              </c:ext>
            </c:extLst>
          </c:dPt>
          <c:dPt>
            <c:idx val="5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26BD-41BF-9F06-73168BC8C0B0}"/>
              </c:ext>
            </c:extLst>
          </c:dPt>
          <c:dPt>
            <c:idx val="5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26BD-41BF-9F06-73168BC8C0B0}"/>
              </c:ext>
            </c:extLst>
          </c:dPt>
          <c:dPt>
            <c:idx val="5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26BD-41BF-9F06-73168BC8C0B0}"/>
              </c:ext>
            </c:extLst>
          </c:dPt>
          <c:cat>
            <c:multiLvlStrRef>
              <c:f>'Sum of quarterly sales each pro'!$U$2:$V$55</c:f>
              <c:multiLvlStrCache>
                <c:ptCount val="54"/>
                <c:lvl>
                  <c:pt idx="0">
                    <c:v>Furniture</c:v>
                  </c:pt>
                  <c:pt idx="1">
                    <c:v>Office Supplies</c:v>
                  </c:pt>
                  <c:pt idx="2">
                    <c:v>Technology</c:v>
                  </c:pt>
                  <c:pt idx="3">
                    <c:v>Furniture</c:v>
                  </c:pt>
                  <c:pt idx="4">
                    <c:v>Office Supplies</c:v>
                  </c:pt>
                  <c:pt idx="5">
                    <c:v>Technology</c:v>
                  </c:pt>
                  <c:pt idx="6">
                    <c:v>Furniture</c:v>
                  </c:pt>
                  <c:pt idx="7">
                    <c:v>Office Supplies</c:v>
                  </c:pt>
                  <c:pt idx="8">
                    <c:v>Technology</c:v>
                  </c:pt>
                  <c:pt idx="9">
                    <c:v>Furniture</c:v>
                  </c:pt>
                  <c:pt idx="10">
                    <c:v>Office Supplies</c:v>
                  </c:pt>
                  <c:pt idx="11">
                    <c:v>Technology</c:v>
                  </c:pt>
                  <c:pt idx="12">
                    <c:v>Furniture</c:v>
                  </c:pt>
                  <c:pt idx="13">
                    <c:v>Office Supplies</c:v>
                  </c:pt>
                  <c:pt idx="14">
                    <c:v>Technology</c:v>
                  </c:pt>
                  <c:pt idx="15">
                    <c:v>Furniture</c:v>
                  </c:pt>
                  <c:pt idx="16">
                    <c:v>Office Supplies</c:v>
                  </c:pt>
                  <c:pt idx="17">
                    <c:v>Technology</c:v>
                  </c:pt>
                  <c:pt idx="18">
                    <c:v>Furniture</c:v>
                  </c:pt>
                  <c:pt idx="19">
                    <c:v>Office Supplies</c:v>
                  </c:pt>
                  <c:pt idx="20">
                    <c:v>Technology</c:v>
                  </c:pt>
                  <c:pt idx="21">
                    <c:v>Furniture</c:v>
                  </c:pt>
                  <c:pt idx="22">
                    <c:v>Office Supplies</c:v>
                  </c:pt>
                  <c:pt idx="23">
                    <c:v>Technology</c:v>
                  </c:pt>
                  <c:pt idx="24">
                    <c:v>Furniture</c:v>
                  </c:pt>
                  <c:pt idx="25">
                    <c:v>Office Supplies</c:v>
                  </c:pt>
                  <c:pt idx="26">
                    <c:v>Technology</c:v>
                  </c:pt>
                  <c:pt idx="27">
                    <c:v>Furniture</c:v>
                  </c:pt>
                  <c:pt idx="28">
                    <c:v>Office Supplies</c:v>
                  </c:pt>
                  <c:pt idx="29">
                    <c:v>Technology</c:v>
                  </c:pt>
                  <c:pt idx="30">
                    <c:v>Furniture</c:v>
                  </c:pt>
                  <c:pt idx="31">
                    <c:v>Office Supplies</c:v>
                  </c:pt>
                  <c:pt idx="32">
                    <c:v>Technology</c:v>
                  </c:pt>
                  <c:pt idx="33">
                    <c:v>Furniture</c:v>
                  </c:pt>
                  <c:pt idx="34">
                    <c:v>Office Supplies</c:v>
                  </c:pt>
                  <c:pt idx="35">
                    <c:v>Technology</c:v>
                  </c:pt>
                  <c:pt idx="36">
                    <c:v>Furniture</c:v>
                  </c:pt>
                  <c:pt idx="37">
                    <c:v>Office Supplies</c:v>
                  </c:pt>
                  <c:pt idx="38">
                    <c:v>Technology</c:v>
                  </c:pt>
                  <c:pt idx="39">
                    <c:v>Furniture</c:v>
                  </c:pt>
                  <c:pt idx="40">
                    <c:v>Office Supplies</c:v>
                  </c:pt>
                  <c:pt idx="41">
                    <c:v>Technology</c:v>
                  </c:pt>
                  <c:pt idx="42">
                    <c:v>Furniture</c:v>
                  </c:pt>
                  <c:pt idx="43">
                    <c:v>Office Supplies</c:v>
                  </c:pt>
                  <c:pt idx="44">
                    <c:v>Technology</c:v>
                  </c:pt>
                  <c:pt idx="45">
                    <c:v>Furniture</c:v>
                  </c:pt>
                  <c:pt idx="46">
                    <c:v>Office Supplies</c:v>
                  </c:pt>
                  <c:pt idx="47">
                    <c:v>Technology</c:v>
                  </c:pt>
                  <c:pt idx="48">
                    <c:v>Furniture</c:v>
                  </c:pt>
                  <c:pt idx="49">
                    <c:v>Office Supplies</c:v>
                  </c:pt>
                  <c:pt idx="50">
                    <c:v>Technology</c:v>
                  </c:pt>
                  <c:pt idx="51">
                    <c:v>Furniture</c:v>
                  </c:pt>
                  <c:pt idx="52">
                    <c:v>Office Supplies</c:v>
                  </c:pt>
                  <c:pt idx="53">
                    <c:v>Technology</c:v>
                  </c:pt>
                </c:lvl>
                <c:lvl>
                  <c:pt idx="0">
                    <c:v>2015 Q4</c:v>
                  </c:pt>
                  <c:pt idx="3">
                    <c:v>2016 Q1</c:v>
                  </c:pt>
                  <c:pt idx="6">
                    <c:v>2016 Q2</c:v>
                  </c:pt>
                  <c:pt idx="9">
                    <c:v>2016 Q3</c:v>
                  </c:pt>
                  <c:pt idx="12">
                    <c:v>2016 Q4</c:v>
                  </c:pt>
                  <c:pt idx="15">
                    <c:v>2017 Q1</c:v>
                  </c:pt>
                  <c:pt idx="18">
                    <c:v>2017 Q2</c:v>
                  </c:pt>
                  <c:pt idx="21">
                    <c:v>2017 Q3</c:v>
                  </c:pt>
                  <c:pt idx="24">
                    <c:v>2017 Q4</c:v>
                  </c:pt>
                  <c:pt idx="27">
                    <c:v>2018 Q1</c:v>
                  </c:pt>
                  <c:pt idx="30">
                    <c:v>2018 Q2</c:v>
                  </c:pt>
                  <c:pt idx="33">
                    <c:v>2018 Q3</c:v>
                  </c:pt>
                  <c:pt idx="36">
                    <c:v>2018 Q4</c:v>
                  </c:pt>
                  <c:pt idx="39">
                    <c:v>2019 Q1</c:v>
                  </c:pt>
                  <c:pt idx="42">
                    <c:v>2019 Q2</c:v>
                  </c:pt>
                  <c:pt idx="45">
                    <c:v>2019 Q3</c:v>
                  </c:pt>
                  <c:pt idx="48">
                    <c:v>2019 Q4</c:v>
                  </c:pt>
                  <c:pt idx="51">
                    <c:v>2020 Q1</c:v>
                  </c:pt>
                </c:lvl>
              </c:multiLvlStrCache>
            </c:multiLvlStrRef>
          </c:cat>
          <c:val>
            <c:numRef>
              <c:f>'Sum of quarterly sales each pro'!$W$2:$W$55</c:f>
              <c:numCache>
                <c:formatCode>#,##0</c:formatCode>
                <c:ptCount val="54"/>
                <c:pt idx="0">
                  <c:v>964.11</c:v>
                </c:pt>
                <c:pt idx="1">
                  <c:v>920.12</c:v>
                </c:pt>
                <c:pt idx="2">
                  <c:v>229.83</c:v>
                </c:pt>
                <c:pt idx="3">
                  <c:v>155745.31</c:v>
                </c:pt>
                <c:pt idx="4">
                  <c:v>144423.26</c:v>
                </c:pt>
                <c:pt idx="5">
                  <c:v>199047.32</c:v>
                </c:pt>
                <c:pt idx="6">
                  <c:v>425293.65</c:v>
                </c:pt>
                <c:pt idx="7">
                  <c:v>391393.26</c:v>
                </c:pt>
                <c:pt idx="8">
                  <c:v>428978.41</c:v>
                </c:pt>
                <c:pt idx="9">
                  <c:v>887216.79</c:v>
                </c:pt>
                <c:pt idx="10">
                  <c:v>820373.87</c:v>
                </c:pt>
                <c:pt idx="11">
                  <c:v>956268.44</c:v>
                </c:pt>
                <c:pt idx="12">
                  <c:v>1773996.46</c:v>
                </c:pt>
                <c:pt idx="13">
                  <c:v>1475444.04</c:v>
                </c:pt>
                <c:pt idx="14">
                  <c:v>1901480.68</c:v>
                </c:pt>
                <c:pt idx="15">
                  <c:v>1219772.73</c:v>
                </c:pt>
                <c:pt idx="16">
                  <c:v>1117358.1100000001</c:v>
                </c:pt>
                <c:pt idx="17">
                  <c:v>1319330.98</c:v>
                </c:pt>
                <c:pt idx="18">
                  <c:v>1849254.51</c:v>
                </c:pt>
                <c:pt idx="19">
                  <c:v>1747196.8</c:v>
                </c:pt>
                <c:pt idx="20">
                  <c:v>2182879.35</c:v>
                </c:pt>
                <c:pt idx="21">
                  <c:v>2651117.7000000002</c:v>
                </c:pt>
                <c:pt idx="22">
                  <c:v>2501287.4300000002</c:v>
                </c:pt>
                <c:pt idx="23">
                  <c:v>3511010.76</c:v>
                </c:pt>
                <c:pt idx="24">
                  <c:v>4180070.44</c:v>
                </c:pt>
                <c:pt idx="25">
                  <c:v>3674852.64</c:v>
                </c:pt>
                <c:pt idx="26">
                  <c:v>4669515.0599999996</c:v>
                </c:pt>
                <c:pt idx="27">
                  <c:v>3243138.81</c:v>
                </c:pt>
                <c:pt idx="28">
                  <c:v>3105036.36</c:v>
                </c:pt>
                <c:pt idx="29">
                  <c:v>3394325.72</c:v>
                </c:pt>
                <c:pt idx="30">
                  <c:v>4346510.97</c:v>
                </c:pt>
                <c:pt idx="31">
                  <c:v>4289323.12</c:v>
                </c:pt>
                <c:pt idx="32">
                  <c:v>5946847.0700000003</c:v>
                </c:pt>
                <c:pt idx="33">
                  <c:v>6456598.29</c:v>
                </c:pt>
                <c:pt idx="34">
                  <c:v>5789099.0199999996</c:v>
                </c:pt>
                <c:pt idx="35">
                  <c:v>7514601.1900000004</c:v>
                </c:pt>
                <c:pt idx="36">
                  <c:v>8034660.1699999999</c:v>
                </c:pt>
                <c:pt idx="37">
                  <c:v>7348641.2999999998</c:v>
                </c:pt>
                <c:pt idx="38">
                  <c:v>9344516.0899999999</c:v>
                </c:pt>
                <c:pt idx="39">
                  <c:v>6142145.29</c:v>
                </c:pt>
                <c:pt idx="40">
                  <c:v>5688940.6799999997</c:v>
                </c:pt>
                <c:pt idx="41">
                  <c:v>7209632.75</c:v>
                </c:pt>
                <c:pt idx="42">
                  <c:v>8672108.7200000007</c:v>
                </c:pt>
                <c:pt idx="43">
                  <c:v>8223722.7999999998</c:v>
                </c:pt>
                <c:pt idx="44">
                  <c:v>8973443.3300000001</c:v>
                </c:pt>
                <c:pt idx="45">
                  <c:v>12290198.439999999</c:v>
                </c:pt>
                <c:pt idx="46">
                  <c:v>11967368.630000001</c:v>
                </c:pt>
                <c:pt idx="47">
                  <c:v>14538522.869999999</c:v>
                </c:pt>
                <c:pt idx="48">
                  <c:v>15721688.619999999</c:v>
                </c:pt>
                <c:pt idx="49">
                  <c:v>14296873.83</c:v>
                </c:pt>
                <c:pt idx="50">
                  <c:v>18711730.199999999</c:v>
                </c:pt>
                <c:pt idx="51">
                  <c:v>1548567.26</c:v>
                </c:pt>
                <c:pt idx="52">
                  <c:v>1305359.29</c:v>
                </c:pt>
                <c:pt idx="53">
                  <c:v>1594651.88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26BD-41BF-9F06-73168BC8C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993824"/>
        <c:axId val="977996736"/>
      </c:barChart>
      <c:catAx>
        <c:axId val="97799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Quarter</a:t>
                </a:r>
                <a:r>
                  <a:rPr lang="en-GB" b="1" baseline="0"/>
                  <a:t> of Year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996736"/>
        <c:crosses val="autoZero"/>
        <c:auto val="1"/>
        <c:lblAlgn val="ctr"/>
        <c:lblOffset val="100"/>
        <c:noMultiLvlLbl val="0"/>
      </c:catAx>
      <c:valAx>
        <c:axId val="97799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Sales ($)</a:t>
                </a:r>
              </a:p>
            </c:rich>
          </c:tx>
          <c:layout>
            <c:manualLayout>
              <c:xMode val="edge"/>
              <c:yMode val="edge"/>
              <c:x val="4.3036156805885982E-2"/>
              <c:y val="0.378581903383025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9938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/>
              <a:t>Quarterly</a:t>
            </a:r>
            <a:r>
              <a:rPr lang="en-US" b="1" u="sng" baseline="0" dirty="0"/>
              <a:t> Profit for Each Product Category ($)</a:t>
            </a:r>
            <a:endParaRPr lang="en-US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Query Charts - PP10 - Sum o'!$V$1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D0-490B-BD6E-FAD5ED68E77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D0-490B-BD6E-FAD5ED68E775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D0-490B-BD6E-FAD5ED68E77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D0-490B-BD6E-FAD5ED68E775}"/>
              </c:ext>
            </c:extLst>
          </c:dPt>
          <c:dPt>
            <c:idx val="1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D0-490B-BD6E-FAD5ED68E775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D0-490B-BD6E-FAD5ED68E775}"/>
              </c:ext>
            </c:extLst>
          </c:dPt>
          <c:dPt>
            <c:idx val="1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D0-490B-BD6E-FAD5ED68E775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D0-490B-BD6E-FAD5ED68E775}"/>
              </c:ext>
            </c:extLst>
          </c:dPt>
          <c:dPt>
            <c:idx val="1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D0-490B-BD6E-FAD5ED68E775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CD0-490B-BD6E-FAD5ED68E775}"/>
              </c:ext>
            </c:extLst>
          </c:dPt>
          <c:dPt>
            <c:idx val="1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CD0-490B-BD6E-FAD5ED68E775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CD0-490B-BD6E-FAD5ED68E775}"/>
              </c:ext>
            </c:extLst>
          </c:dPt>
          <c:dPt>
            <c:idx val="2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CD0-490B-BD6E-FAD5ED68E775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CD0-490B-BD6E-FAD5ED68E775}"/>
              </c:ext>
            </c:extLst>
          </c:dPt>
          <c:dPt>
            <c:idx val="2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CD0-490B-BD6E-FAD5ED68E775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CD0-490B-BD6E-FAD5ED68E775}"/>
              </c:ext>
            </c:extLst>
          </c:dPt>
          <c:dPt>
            <c:idx val="2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CD0-490B-BD6E-FAD5ED68E775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CD0-490B-BD6E-FAD5ED68E775}"/>
              </c:ext>
            </c:extLst>
          </c:dPt>
          <c:dPt>
            <c:idx val="3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CD0-490B-BD6E-FAD5ED68E775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CD0-490B-BD6E-FAD5ED68E775}"/>
              </c:ext>
            </c:extLst>
          </c:dPt>
          <c:dPt>
            <c:idx val="3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CD0-490B-BD6E-FAD5ED68E775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CD0-490B-BD6E-FAD5ED68E775}"/>
              </c:ext>
            </c:extLst>
          </c:dPt>
          <c:dPt>
            <c:idx val="3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CD0-490B-BD6E-FAD5ED68E775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CD0-490B-BD6E-FAD5ED68E775}"/>
              </c:ext>
            </c:extLst>
          </c:dPt>
          <c:dPt>
            <c:idx val="4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FCD0-490B-BD6E-FAD5ED68E775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FCD0-490B-BD6E-FAD5ED68E775}"/>
              </c:ext>
            </c:extLst>
          </c:dPt>
          <c:dPt>
            <c:idx val="4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FCD0-490B-BD6E-FAD5ED68E775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FCD0-490B-BD6E-FAD5ED68E775}"/>
              </c:ext>
            </c:extLst>
          </c:dPt>
          <c:dPt>
            <c:idx val="4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FCD0-490B-BD6E-FAD5ED68E775}"/>
              </c:ext>
            </c:extLst>
          </c:dPt>
          <c:dPt>
            <c:idx val="4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FCD0-490B-BD6E-FAD5ED68E775}"/>
              </c:ext>
            </c:extLst>
          </c:dPt>
          <c:dPt>
            <c:idx val="4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FCD0-490B-BD6E-FAD5ED68E775}"/>
              </c:ext>
            </c:extLst>
          </c:dPt>
          <c:dPt>
            <c:idx val="5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FCD0-490B-BD6E-FAD5ED68E775}"/>
              </c:ext>
            </c:extLst>
          </c:dPt>
          <c:dPt>
            <c:idx val="5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FCD0-490B-BD6E-FAD5ED68E775}"/>
              </c:ext>
            </c:extLst>
          </c:dPt>
          <c:dPt>
            <c:idx val="5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FCD0-490B-BD6E-FAD5ED68E775}"/>
              </c:ext>
            </c:extLst>
          </c:dPt>
          <c:cat>
            <c:multiLvlStrRef>
              <c:f>'SQL Query Charts - PP10 - Sum o'!$T$2:$U$55</c:f>
              <c:multiLvlStrCache>
                <c:ptCount val="54"/>
                <c:lvl>
                  <c:pt idx="0">
                    <c:v>Furniture</c:v>
                  </c:pt>
                  <c:pt idx="1">
                    <c:v>Office Supplies</c:v>
                  </c:pt>
                  <c:pt idx="2">
                    <c:v>Technology</c:v>
                  </c:pt>
                  <c:pt idx="3">
                    <c:v>Furniture</c:v>
                  </c:pt>
                  <c:pt idx="4">
                    <c:v>Office Supplies</c:v>
                  </c:pt>
                  <c:pt idx="5">
                    <c:v>Technology</c:v>
                  </c:pt>
                  <c:pt idx="6">
                    <c:v>Furniture</c:v>
                  </c:pt>
                  <c:pt idx="7">
                    <c:v>Office Supplies</c:v>
                  </c:pt>
                  <c:pt idx="8">
                    <c:v>Technology</c:v>
                  </c:pt>
                  <c:pt idx="9">
                    <c:v>Furniture</c:v>
                  </c:pt>
                  <c:pt idx="10">
                    <c:v>Office Supplies</c:v>
                  </c:pt>
                  <c:pt idx="11">
                    <c:v>Technology</c:v>
                  </c:pt>
                  <c:pt idx="12">
                    <c:v>Furniture</c:v>
                  </c:pt>
                  <c:pt idx="13">
                    <c:v>Office Supplies</c:v>
                  </c:pt>
                  <c:pt idx="14">
                    <c:v>Technology</c:v>
                  </c:pt>
                  <c:pt idx="15">
                    <c:v>Furniture</c:v>
                  </c:pt>
                  <c:pt idx="16">
                    <c:v>Office Supplies</c:v>
                  </c:pt>
                  <c:pt idx="17">
                    <c:v>Technology</c:v>
                  </c:pt>
                  <c:pt idx="18">
                    <c:v>Furniture</c:v>
                  </c:pt>
                  <c:pt idx="19">
                    <c:v>Office Supplies</c:v>
                  </c:pt>
                  <c:pt idx="20">
                    <c:v>Technology</c:v>
                  </c:pt>
                  <c:pt idx="21">
                    <c:v>Furniture</c:v>
                  </c:pt>
                  <c:pt idx="22">
                    <c:v>Office Supplies</c:v>
                  </c:pt>
                  <c:pt idx="23">
                    <c:v>Technology</c:v>
                  </c:pt>
                  <c:pt idx="24">
                    <c:v>Furniture</c:v>
                  </c:pt>
                  <c:pt idx="25">
                    <c:v>Office Supplies</c:v>
                  </c:pt>
                  <c:pt idx="26">
                    <c:v>Technology</c:v>
                  </c:pt>
                  <c:pt idx="27">
                    <c:v>Furniture</c:v>
                  </c:pt>
                  <c:pt idx="28">
                    <c:v>Office Supplies</c:v>
                  </c:pt>
                  <c:pt idx="29">
                    <c:v>Technology</c:v>
                  </c:pt>
                  <c:pt idx="30">
                    <c:v>Furniture</c:v>
                  </c:pt>
                  <c:pt idx="31">
                    <c:v>Office Supplies</c:v>
                  </c:pt>
                  <c:pt idx="32">
                    <c:v>Technology</c:v>
                  </c:pt>
                  <c:pt idx="33">
                    <c:v>Furniture</c:v>
                  </c:pt>
                  <c:pt idx="34">
                    <c:v>Office Supplies</c:v>
                  </c:pt>
                  <c:pt idx="35">
                    <c:v>Technology</c:v>
                  </c:pt>
                  <c:pt idx="36">
                    <c:v>Furniture</c:v>
                  </c:pt>
                  <c:pt idx="37">
                    <c:v>Office Supplies</c:v>
                  </c:pt>
                  <c:pt idx="38">
                    <c:v>Technology</c:v>
                  </c:pt>
                  <c:pt idx="39">
                    <c:v>Furniture</c:v>
                  </c:pt>
                  <c:pt idx="40">
                    <c:v>Office Supplies</c:v>
                  </c:pt>
                  <c:pt idx="41">
                    <c:v>Technology</c:v>
                  </c:pt>
                  <c:pt idx="42">
                    <c:v>Furniture</c:v>
                  </c:pt>
                  <c:pt idx="43">
                    <c:v>Office Supplies</c:v>
                  </c:pt>
                  <c:pt idx="44">
                    <c:v>Technology</c:v>
                  </c:pt>
                  <c:pt idx="45">
                    <c:v>Furniture</c:v>
                  </c:pt>
                  <c:pt idx="46">
                    <c:v>Office Supplies</c:v>
                  </c:pt>
                  <c:pt idx="47">
                    <c:v>Technology</c:v>
                  </c:pt>
                  <c:pt idx="48">
                    <c:v>Furniture</c:v>
                  </c:pt>
                  <c:pt idx="49">
                    <c:v>Office Supplies</c:v>
                  </c:pt>
                  <c:pt idx="50">
                    <c:v>Technology</c:v>
                  </c:pt>
                  <c:pt idx="51">
                    <c:v>Furniture</c:v>
                  </c:pt>
                  <c:pt idx="52">
                    <c:v>Office Supplies</c:v>
                  </c:pt>
                  <c:pt idx="53">
                    <c:v>Technology</c:v>
                  </c:pt>
                </c:lvl>
                <c:lvl>
                  <c:pt idx="0">
                    <c:v>2015 Q4</c:v>
                  </c:pt>
                  <c:pt idx="3">
                    <c:v>2016 Q1</c:v>
                  </c:pt>
                  <c:pt idx="6">
                    <c:v>2016 Q2</c:v>
                  </c:pt>
                  <c:pt idx="9">
                    <c:v>2016 Q3</c:v>
                  </c:pt>
                  <c:pt idx="12">
                    <c:v>2016 Q4</c:v>
                  </c:pt>
                  <c:pt idx="15">
                    <c:v>2017 Q1</c:v>
                  </c:pt>
                  <c:pt idx="18">
                    <c:v>2017 Q2</c:v>
                  </c:pt>
                  <c:pt idx="21">
                    <c:v>2017 Q3</c:v>
                  </c:pt>
                  <c:pt idx="24">
                    <c:v>2017 Q4</c:v>
                  </c:pt>
                  <c:pt idx="27">
                    <c:v>2018 Q1</c:v>
                  </c:pt>
                  <c:pt idx="30">
                    <c:v>2018 Q2</c:v>
                  </c:pt>
                  <c:pt idx="33">
                    <c:v>2018 Q3</c:v>
                  </c:pt>
                  <c:pt idx="36">
                    <c:v>2018 Q4</c:v>
                  </c:pt>
                  <c:pt idx="39">
                    <c:v>2019 Q1</c:v>
                  </c:pt>
                  <c:pt idx="42">
                    <c:v>2019 Q2</c:v>
                  </c:pt>
                  <c:pt idx="45">
                    <c:v>2019 Q3</c:v>
                  </c:pt>
                  <c:pt idx="48">
                    <c:v>2019 Q4</c:v>
                  </c:pt>
                  <c:pt idx="51">
                    <c:v>2020 Q1</c:v>
                  </c:pt>
                </c:lvl>
              </c:multiLvlStrCache>
            </c:multiLvlStrRef>
          </c:cat>
          <c:val>
            <c:numRef>
              <c:f>'SQL Query Charts - PP10 - Sum o'!$V$2:$V$55</c:f>
              <c:numCache>
                <c:formatCode>#,##0</c:formatCode>
                <c:ptCount val="54"/>
                <c:pt idx="0">
                  <c:v>0.25</c:v>
                </c:pt>
                <c:pt idx="1">
                  <c:v>0.75</c:v>
                </c:pt>
                <c:pt idx="2">
                  <c:v>0.2</c:v>
                </c:pt>
                <c:pt idx="3">
                  <c:v>8489.92</c:v>
                </c:pt>
                <c:pt idx="4">
                  <c:v>13407.62</c:v>
                </c:pt>
                <c:pt idx="5">
                  <c:v>14300.21</c:v>
                </c:pt>
                <c:pt idx="6">
                  <c:v>6705.01</c:v>
                </c:pt>
                <c:pt idx="7">
                  <c:v>19619.04</c:v>
                </c:pt>
                <c:pt idx="8">
                  <c:v>22868.59</c:v>
                </c:pt>
                <c:pt idx="9">
                  <c:v>12422.72</c:v>
                </c:pt>
                <c:pt idx="10">
                  <c:v>29349.040000000001</c:v>
                </c:pt>
                <c:pt idx="11">
                  <c:v>25041.41</c:v>
                </c:pt>
                <c:pt idx="12">
                  <c:v>27575.5</c:v>
                </c:pt>
                <c:pt idx="13">
                  <c:v>26841.35</c:v>
                </c:pt>
                <c:pt idx="14">
                  <c:v>48376.03</c:v>
                </c:pt>
                <c:pt idx="15">
                  <c:v>4915.8999999999996</c:v>
                </c:pt>
                <c:pt idx="16">
                  <c:v>21606.19</c:v>
                </c:pt>
                <c:pt idx="17">
                  <c:v>19504.580000000002</c:v>
                </c:pt>
                <c:pt idx="18">
                  <c:v>18806.240000000002</c:v>
                </c:pt>
                <c:pt idx="19">
                  <c:v>25610.02</c:v>
                </c:pt>
                <c:pt idx="20">
                  <c:v>41673.49</c:v>
                </c:pt>
                <c:pt idx="21">
                  <c:v>19492.990000000002</c:v>
                </c:pt>
                <c:pt idx="22">
                  <c:v>32902.559999999998</c:v>
                </c:pt>
                <c:pt idx="23">
                  <c:v>41184.589999999997</c:v>
                </c:pt>
                <c:pt idx="24">
                  <c:v>20213.09</c:v>
                </c:pt>
                <c:pt idx="25">
                  <c:v>35805.5</c:v>
                </c:pt>
                <c:pt idx="26">
                  <c:v>48910.77</c:v>
                </c:pt>
                <c:pt idx="27">
                  <c:v>21514.45</c:v>
                </c:pt>
                <c:pt idx="28">
                  <c:v>30912.560000000001</c:v>
                </c:pt>
                <c:pt idx="29">
                  <c:v>28228.15</c:v>
                </c:pt>
                <c:pt idx="30">
                  <c:v>15139.21</c:v>
                </c:pt>
                <c:pt idx="31">
                  <c:v>35745.24</c:v>
                </c:pt>
                <c:pt idx="32">
                  <c:v>53592.25</c:v>
                </c:pt>
                <c:pt idx="33">
                  <c:v>26669.72</c:v>
                </c:pt>
                <c:pt idx="34">
                  <c:v>46998.62</c:v>
                </c:pt>
                <c:pt idx="35">
                  <c:v>41103.550000000003</c:v>
                </c:pt>
                <c:pt idx="36">
                  <c:v>33621.230000000003</c:v>
                </c:pt>
                <c:pt idx="37">
                  <c:v>64132.25</c:v>
                </c:pt>
                <c:pt idx="38">
                  <c:v>62321.47</c:v>
                </c:pt>
                <c:pt idx="39">
                  <c:v>21353.79</c:v>
                </c:pt>
                <c:pt idx="40">
                  <c:v>35664.910000000003</c:v>
                </c:pt>
                <c:pt idx="41">
                  <c:v>43307.69</c:v>
                </c:pt>
                <c:pt idx="42">
                  <c:v>20439.09</c:v>
                </c:pt>
                <c:pt idx="43">
                  <c:v>52570.49</c:v>
                </c:pt>
                <c:pt idx="44">
                  <c:v>49742.23</c:v>
                </c:pt>
                <c:pt idx="45">
                  <c:v>37421.65</c:v>
                </c:pt>
                <c:pt idx="46">
                  <c:v>74131.820000000007</c:v>
                </c:pt>
                <c:pt idx="47">
                  <c:v>68337.69</c:v>
                </c:pt>
                <c:pt idx="48">
                  <c:v>34685.97</c:v>
                </c:pt>
                <c:pt idx="49">
                  <c:v>74661.58</c:v>
                </c:pt>
                <c:pt idx="50">
                  <c:v>96863.08</c:v>
                </c:pt>
                <c:pt idx="51">
                  <c:v>934.9</c:v>
                </c:pt>
                <c:pt idx="52">
                  <c:v>2038.77</c:v>
                </c:pt>
                <c:pt idx="53">
                  <c:v>853.17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FCD0-490B-BD6E-FAD5ED68E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153088"/>
        <c:axId val="877138528"/>
      </c:barChart>
      <c:catAx>
        <c:axId val="877153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Quarter</a:t>
                </a:r>
                <a:r>
                  <a:rPr lang="en-GB" b="1" baseline="0"/>
                  <a:t> of Year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138528"/>
        <c:crosses val="autoZero"/>
        <c:auto val="1"/>
        <c:lblAlgn val="ctr"/>
        <c:lblOffset val="100"/>
        <c:noMultiLvlLbl val="0"/>
      </c:catAx>
      <c:valAx>
        <c:axId val="87713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Profit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153088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000" b="1" u="sng"/>
              <a:t>Percentage (%) Range of</a:t>
            </a:r>
            <a:r>
              <a:rPr lang="en-GB" sz="1000" b="1" u="sng" baseline="0"/>
              <a:t> Discount Rates Offered </a:t>
            </a:r>
          </a:p>
          <a:p>
            <a:pPr>
              <a:defRPr sz="1000" b="1" u="sng"/>
            </a:pPr>
            <a:r>
              <a:rPr lang="en-GB" sz="1000" b="1" u="sng" baseline="0"/>
              <a:t>(Minimum, Maximum &amp; Average)</a:t>
            </a:r>
            <a:endParaRPr lang="en-GB" sz="1000" b="1" u="sng"/>
          </a:p>
        </c:rich>
      </c:tx>
      <c:layout>
        <c:manualLayout>
          <c:xMode val="edge"/>
          <c:yMode val="edge"/>
          <c:x val="0.17692285445914538"/>
          <c:y val="2.7304952014615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'Discount MIN MAX AVG'!$V$11</c:f>
              <c:strCache>
                <c:ptCount val="1"/>
                <c:pt idx="0">
                  <c:v>Min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'Discount MIN MAX AVG'!$U$12:$U$14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'Discount MIN MAX AVG'!$V$12:$V$14</c:f>
              <c:numCache>
                <c:formatCode>General</c:formatCode>
                <c:ptCount val="3"/>
                <c:pt idx="0">
                  <c:v>0.05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0B-4E67-98DA-661028CF29E2}"/>
            </c:ext>
          </c:extLst>
        </c:ser>
        <c:ser>
          <c:idx val="1"/>
          <c:order val="1"/>
          <c:tx>
            <c:strRef>
              <c:f>'Discount MIN MAX AVG'!$W$11</c:f>
              <c:strCache>
                <c:ptCount val="1"/>
                <c:pt idx="0">
                  <c:v>Max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'Discount MIN MAX AVG'!$U$12:$U$14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'Discount MIN MAX AVG'!$W$12:$W$14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0.67</c:v>
                </c:pt>
                <c:pt idx="2">
                  <c:v>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0B-4E67-98DA-661028CF29E2}"/>
            </c:ext>
          </c:extLst>
        </c:ser>
        <c:ser>
          <c:idx val="2"/>
          <c:order val="2"/>
          <c:tx>
            <c:strRef>
              <c:f>'Discount MIN MAX AVG'!$X$11</c:f>
              <c:strCache>
                <c:ptCount val="1"/>
                <c:pt idx="0">
                  <c:v>Avg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ot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'Discount MIN MAX AVG'!$U$12:$U$14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'Discount MIN MAX AVG'!$X$12:$X$14</c:f>
              <c:numCache>
                <c:formatCode>General</c:formatCode>
                <c:ptCount val="3"/>
                <c:pt idx="0">
                  <c:v>0.29528270007204199</c:v>
                </c:pt>
                <c:pt idx="1">
                  <c:v>0.22352298077190999</c:v>
                </c:pt>
                <c:pt idx="2">
                  <c:v>0.273560733380383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0B-4E67-98DA-661028CF29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hiLowLines>
          <c:spPr>
            <a:ln w="50800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hiLowLines>
        <c:axId val="1167711024"/>
        <c:axId val="1167707696"/>
      </c:stockChart>
      <c:catAx>
        <c:axId val="116771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Product Category</a:t>
                </a:r>
              </a:p>
            </c:rich>
          </c:tx>
          <c:layout>
            <c:manualLayout>
              <c:xMode val="edge"/>
              <c:yMode val="edge"/>
              <c:x val="0.45617215377056125"/>
              <c:y val="0.908079011330908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07696"/>
        <c:crossesAt val="1"/>
        <c:auto val="0"/>
        <c:lblAlgn val="ctr"/>
        <c:lblOffset val="100"/>
        <c:noMultiLvlLbl val="0"/>
      </c:catAx>
      <c:valAx>
        <c:axId val="11677076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Discount</a:t>
                </a:r>
                <a:r>
                  <a:rPr lang="en-GB" b="1" baseline="0"/>
                  <a:t> Offered (%)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7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u="sng"/>
              <a:t>Total Sales per Subcategory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Furniture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A5-4832-961E-A8F7CFA273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A5-4832-961E-A8F7CFA27346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A5-4832-961E-A8F7CFA27346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3A5-4832-961E-A8F7CFA273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3A5-4832-961E-A8F7CFA2734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3A5-4832-961E-A8F7CFA27346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3A5-4832-961E-A8F7CFA27346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3A5-4832-961E-A8F7CFA27346}"/>
              </c:ext>
            </c:extLst>
          </c:dPt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3A5-4832-961E-A8F7CFA27346}"/>
              </c:ext>
            </c:extLst>
          </c:dPt>
          <c:dPt>
            <c:idx val="1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3A5-4832-961E-A8F7CFA27346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3A5-4832-961E-A8F7CFA27346}"/>
              </c:ext>
            </c:extLst>
          </c:dPt>
          <c:dPt>
            <c:idx val="1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3A5-4832-961E-A8F7CFA27346}"/>
              </c:ext>
            </c:extLst>
          </c:dPt>
          <c:dPt>
            <c:idx val="1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3A5-4832-961E-A8F7CFA27346}"/>
              </c:ext>
            </c:extLst>
          </c:dPt>
          <c:dLbls>
            <c:delete val="1"/>
          </c:dLbls>
          <c:cat>
            <c:strRef>
              <c:f>'SQL Query Chart - SP12 - Total '!$U$4:$U$20</c:f>
              <c:strCache>
                <c:ptCount val="17"/>
                <c:pt idx="0">
                  <c:v>Phones</c:v>
                </c:pt>
                <c:pt idx="1">
                  <c:v>Copiers</c:v>
                </c:pt>
                <c:pt idx="2">
                  <c:v>Chairs</c:v>
                </c:pt>
                <c:pt idx="3">
                  <c:v>Bookcases</c:v>
                </c:pt>
                <c:pt idx="4">
                  <c:v>Storage</c:v>
                </c:pt>
                <c:pt idx="5">
                  <c:v>Appliances</c:v>
                </c:pt>
                <c:pt idx="6">
                  <c:v>Accessories</c:v>
                </c:pt>
                <c:pt idx="7">
                  <c:v>Machines</c:v>
                </c:pt>
                <c:pt idx="8">
                  <c:v>Tables</c:v>
                </c:pt>
                <c:pt idx="9">
                  <c:v>Binders</c:v>
                </c:pt>
                <c:pt idx="10">
                  <c:v>Furnishings</c:v>
                </c:pt>
                <c:pt idx="11">
                  <c:v>Art</c:v>
                </c:pt>
                <c:pt idx="12">
                  <c:v>Supplies</c:v>
                </c:pt>
                <c:pt idx="13">
                  <c:v>Paper</c:v>
                </c:pt>
                <c:pt idx="14">
                  <c:v>Envelopes</c:v>
                </c:pt>
                <c:pt idx="15">
                  <c:v>Fasteners</c:v>
                </c:pt>
                <c:pt idx="16">
                  <c:v>Labels</c:v>
                </c:pt>
              </c:strCache>
            </c:strRef>
          </c:cat>
          <c:val>
            <c:numRef>
              <c:f>'SQL Query Chart - SP12 - Total '!$V$4:$V$20</c:f>
              <c:numCache>
                <c:formatCode>#,##0</c:formatCode>
                <c:ptCount val="17"/>
                <c:pt idx="0">
                  <c:v>32418458.32</c:v>
                </c:pt>
                <c:pt idx="1">
                  <c:v>30479816.699999999</c:v>
                </c:pt>
                <c:pt idx="2">
                  <c:v>28821491.460000001</c:v>
                </c:pt>
                <c:pt idx="3">
                  <c:v>28740890.789999999</c:v>
                </c:pt>
                <c:pt idx="4">
                  <c:v>21742545.260000002</c:v>
                </c:pt>
                <c:pt idx="5">
                  <c:v>20076327.93</c:v>
                </c:pt>
                <c:pt idx="6">
                  <c:v>14858708.060000001</c:v>
                </c:pt>
                <c:pt idx="7">
                  <c:v>14640028.85</c:v>
                </c:pt>
                <c:pt idx="8">
                  <c:v>14443181.460000001</c:v>
                </c:pt>
                <c:pt idx="9">
                  <c:v>8929129.7200000007</c:v>
                </c:pt>
                <c:pt idx="10">
                  <c:v>7593484.5599999996</c:v>
                </c:pt>
                <c:pt idx="11">
                  <c:v>7215882.2999999998</c:v>
                </c:pt>
                <c:pt idx="12">
                  <c:v>4860478.09</c:v>
                </c:pt>
                <c:pt idx="13">
                  <c:v>4736759.67</c:v>
                </c:pt>
                <c:pt idx="14">
                  <c:v>3283334.95</c:v>
                </c:pt>
                <c:pt idx="15">
                  <c:v>1629012.21</c:v>
                </c:pt>
                <c:pt idx="16">
                  <c:v>1414144.43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3A5-4832-961E-A8F7CFA27346}"/>
            </c:ext>
          </c:extLst>
        </c:ser>
        <c:ser>
          <c:idx val="1"/>
          <c:order val="1"/>
          <c:tx>
            <c:v>Technology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B-E3A5-4832-961E-A8F7CFA27346}"/>
            </c:ext>
          </c:extLst>
        </c:ser>
        <c:ser>
          <c:idx val="2"/>
          <c:order val="2"/>
          <c:tx>
            <c:v>Office Supplies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C-E3A5-4832-961E-A8F7CFA273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63339776"/>
        <c:axId val="1263341024"/>
      </c:barChart>
      <c:catAx>
        <c:axId val="1263339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Subcategory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41024"/>
        <c:crosses val="autoZero"/>
        <c:auto val="1"/>
        <c:lblAlgn val="ctr"/>
        <c:lblOffset val="100"/>
        <c:noMultiLvlLbl val="0"/>
      </c:catAx>
      <c:valAx>
        <c:axId val="126334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Sales </a:t>
                </a:r>
                <a:r>
                  <a:rPr lang="en-GB" b="1" baseline="0"/>
                  <a:t>($)</a:t>
                </a:r>
                <a:endParaRPr lang="en-GB" b="1"/>
              </a:p>
            </c:rich>
          </c:tx>
          <c:layout>
            <c:manualLayout>
              <c:xMode val="edge"/>
              <c:yMode val="edge"/>
              <c:x val="0.42132622045550316"/>
              <c:y val="0.85701523123212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3397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625276239262494"/>
          <c:y val="0.40069501816506559"/>
          <c:w val="0.20585213111225789"/>
          <c:h val="0.180627629092808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u="sng"/>
              <a:t>Profit Per Subcategory ($)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Furniture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19-4468-AABA-106367A97C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19-4468-AABA-106367A97CEA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19-4468-AABA-106367A97CE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19-4468-AABA-106367A97CEA}"/>
              </c:ext>
            </c:extLst>
          </c:dPt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19-4468-AABA-106367A97CE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019-4468-AABA-106367A97CE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019-4468-AABA-106367A97CE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019-4468-AABA-106367A97CEA}"/>
              </c:ext>
            </c:extLst>
          </c:dPt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019-4468-AABA-106367A97CEA}"/>
              </c:ext>
            </c:extLst>
          </c:dPt>
          <c:dPt>
            <c:idx val="1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019-4468-AABA-106367A97CEA}"/>
              </c:ext>
            </c:extLst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019-4468-AABA-106367A97CEA}"/>
              </c:ext>
            </c:extLst>
          </c:dPt>
          <c:dPt>
            <c:idx val="1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019-4468-AABA-106367A97C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'SQL Query Chart - PP12 - Total '!$Q$4:$Q$20</c:f>
              <c:strCache>
                <c:ptCount val="17"/>
                <c:pt idx="0">
                  <c:v>Copiers</c:v>
                </c:pt>
                <c:pt idx="1">
                  <c:v>Phones</c:v>
                </c:pt>
                <c:pt idx="2">
                  <c:v>Bookcases</c:v>
                </c:pt>
                <c:pt idx="3">
                  <c:v>Chairs</c:v>
                </c:pt>
                <c:pt idx="4">
                  <c:v>Appliances</c:v>
                </c:pt>
                <c:pt idx="5">
                  <c:v>Accessories</c:v>
                </c:pt>
                <c:pt idx="6">
                  <c:v>Storage</c:v>
                </c:pt>
                <c:pt idx="7">
                  <c:v>Binders</c:v>
                </c:pt>
                <c:pt idx="8">
                  <c:v>Art</c:v>
                </c:pt>
                <c:pt idx="9">
                  <c:v>Machines</c:v>
                </c:pt>
                <c:pt idx="10">
                  <c:v>Paper</c:v>
                </c:pt>
                <c:pt idx="11">
                  <c:v>Furnishings</c:v>
                </c:pt>
                <c:pt idx="12">
                  <c:v>Envelopes</c:v>
                </c:pt>
                <c:pt idx="13">
                  <c:v>Supplies</c:v>
                </c:pt>
                <c:pt idx="14">
                  <c:v>Labels</c:v>
                </c:pt>
                <c:pt idx="15">
                  <c:v>Fasteners</c:v>
                </c:pt>
                <c:pt idx="16">
                  <c:v>Tables</c:v>
                </c:pt>
              </c:strCache>
            </c:strRef>
          </c:cat>
          <c:val>
            <c:numRef>
              <c:f>'SQL Query Chart - PP12 - Total '!$R$4:$R$20</c:f>
              <c:numCache>
                <c:formatCode>#,##0</c:formatCode>
                <c:ptCount val="17"/>
                <c:pt idx="0">
                  <c:v>271111.17</c:v>
                </c:pt>
                <c:pt idx="1">
                  <c:v>229983.17</c:v>
                </c:pt>
                <c:pt idx="2">
                  <c:v>175794.38</c:v>
                </c:pt>
                <c:pt idx="3">
                  <c:v>156888.76999999999</c:v>
                </c:pt>
                <c:pt idx="4">
                  <c:v>154671.07</c:v>
                </c:pt>
                <c:pt idx="5">
                  <c:v>136385.49</c:v>
                </c:pt>
                <c:pt idx="6">
                  <c:v>123912.31</c:v>
                </c:pt>
                <c:pt idx="7">
                  <c:v>97496.61</c:v>
                </c:pt>
                <c:pt idx="8">
                  <c:v>77406.31</c:v>
                </c:pt>
                <c:pt idx="9">
                  <c:v>68729.320000000007</c:v>
                </c:pt>
                <c:pt idx="10">
                  <c:v>66996.55</c:v>
                </c:pt>
                <c:pt idx="11">
                  <c:v>56919.34</c:v>
                </c:pt>
                <c:pt idx="12">
                  <c:v>34565.599999999999</c:v>
                </c:pt>
                <c:pt idx="13">
                  <c:v>29892.15</c:v>
                </c:pt>
                <c:pt idx="14">
                  <c:v>20429.2</c:v>
                </c:pt>
                <c:pt idx="15">
                  <c:v>16628.509999999998</c:v>
                </c:pt>
                <c:pt idx="16">
                  <c:v>-59200.86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019-4468-AABA-106367A97CEA}"/>
            </c:ext>
          </c:extLst>
        </c:ser>
        <c:ser>
          <c:idx val="1"/>
          <c:order val="1"/>
          <c:tx>
            <c:v>Technology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9-4019-4468-AABA-106367A97CEA}"/>
            </c:ext>
          </c:extLst>
        </c:ser>
        <c:ser>
          <c:idx val="2"/>
          <c:order val="2"/>
          <c:tx>
            <c:v>Office Supplies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019-4468-AABA-106367A97CEA}"/>
              </c:ext>
            </c:extLst>
          </c:dPt>
          <c:dLbls>
            <c:delete val="1"/>
          </c:dLbls>
          <c:val>
            <c:numLit>
              <c:formatCode>General</c:formatCode>
              <c:ptCount val="1"/>
              <c:pt idx="0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1C-4019-4468-AABA-106367A97C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9740352"/>
        <c:axId val="1509727456"/>
      </c:barChart>
      <c:catAx>
        <c:axId val="15097403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Subcategory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09727456"/>
        <c:crosses val="autoZero"/>
        <c:auto val="1"/>
        <c:lblAlgn val="ctr"/>
        <c:lblOffset val="100"/>
        <c:noMultiLvlLbl val="0"/>
      </c:catAx>
      <c:valAx>
        <c:axId val="150972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Profit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974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019049264180185"/>
          <c:y val="0.44440538698566612"/>
          <c:w val="0.17105874562754611"/>
          <c:h val="0.18434349588659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47BA1-F51E-452C-BBB4-53E5CABD00A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065576-A51B-49C6-9C58-FF13A4A24853}">
      <dgm:prSet custT="1"/>
      <dgm:spPr/>
      <dgm:t>
        <a:bodyPr/>
        <a:lstStyle/>
        <a:p>
          <a:pPr>
            <a:defRPr cap="all"/>
          </a:pPr>
          <a:r>
            <a:rPr lang="en-GB" sz="3000" b="1" u="sng" cap="none" dirty="0">
              <a:solidFill>
                <a:schemeClr val="tx1"/>
              </a:solidFill>
              <a:latin typeface="+mj-lt"/>
            </a:rPr>
            <a:t>Problem Statement</a:t>
          </a:r>
          <a:endParaRPr lang="en-US" sz="3000" b="1" u="sng" cap="none" dirty="0">
            <a:solidFill>
              <a:schemeClr val="tx1"/>
            </a:solidFill>
            <a:latin typeface="+mj-lt"/>
          </a:endParaRPr>
        </a:p>
      </dgm:t>
    </dgm:pt>
    <dgm:pt modelId="{C629D442-9368-46F6-B948-DFEC4F9773E7}" type="parTrans" cxnId="{FCE1CD7F-8471-407B-9BF3-8AE55DF61192}">
      <dgm:prSet/>
      <dgm:spPr/>
      <dgm:t>
        <a:bodyPr/>
        <a:lstStyle/>
        <a:p>
          <a:endParaRPr lang="en-US" sz="3000"/>
        </a:p>
      </dgm:t>
    </dgm:pt>
    <dgm:pt modelId="{3E4EF17C-7EFB-418B-AD04-5E1B9AE66AA9}" type="sibTrans" cxnId="{FCE1CD7F-8471-407B-9BF3-8AE55DF61192}">
      <dgm:prSet/>
      <dgm:spPr/>
      <dgm:t>
        <a:bodyPr/>
        <a:lstStyle/>
        <a:p>
          <a:endParaRPr lang="en-US" sz="3000"/>
        </a:p>
      </dgm:t>
    </dgm:pt>
    <dgm:pt modelId="{29E2D1F9-6F0C-4F1A-870B-5FA70BF15F5A}">
      <dgm:prSet custT="1"/>
      <dgm:spPr/>
      <dgm:t>
        <a:bodyPr/>
        <a:lstStyle/>
        <a:p>
          <a:pPr>
            <a:defRPr cap="all"/>
          </a:pPr>
          <a:r>
            <a:rPr lang="en-GB" sz="3000" cap="none" dirty="0"/>
            <a:t>Regional sales director wants to know:</a:t>
          </a:r>
          <a:endParaRPr lang="en-US" sz="3000" cap="none" dirty="0"/>
        </a:p>
      </dgm:t>
    </dgm:pt>
    <dgm:pt modelId="{D17FE569-A85F-4FD8-914B-1A928DC94338}" type="parTrans" cxnId="{4EDC4A6F-5797-4FE0-829E-EBA746AA4980}">
      <dgm:prSet/>
      <dgm:spPr/>
      <dgm:t>
        <a:bodyPr/>
        <a:lstStyle/>
        <a:p>
          <a:endParaRPr lang="en-US" sz="3000"/>
        </a:p>
      </dgm:t>
    </dgm:pt>
    <dgm:pt modelId="{CFD1669A-1520-4F42-A487-A6EF22A9CE6A}" type="sibTrans" cxnId="{4EDC4A6F-5797-4FE0-829E-EBA746AA4980}">
      <dgm:prSet/>
      <dgm:spPr/>
      <dgm:t>
        <a:bodyPr/>
        <a:lstStyle/>
        <a:p>
          <a:endParaRPr lang="en-US" sz="3000"/>
        </a:p>
      </dgm:t>
    </dgm:pt>
    <dgm:pt modelId="{64D58347-C6F9-400E-A1BD-858C1EFE1D42}">
      <dgm:prSet custT="1"/>
      <dgm:spPr/>
      <dgm:t>
        <a:bodyPr/>
        <a:lstStyle/>
        <a:p>
          <a:pPr>
            <a:defRPr cap="all"/>
          </a:pPr>
          <a:r>
            <a:rPr lang="en-GB" sz="3000" cap="none" dirty="0"/>
            <a:t>What the best product category is and why?</a:t>
          </a:r>
          <a:endParaRPr lang="en-US" sz="3000" cap="none" dirty="0"/>
        </a:p>
      </dgm:t>
    </dgm:pt>
    <dgm:pt modelId="{4A4FA905-0728-48B8-8768-EBB56688A261}" type="parTrans" cxnId="{3F4F7217-2490-4A29-99C3-A1665601FC2B}">
      <dgm:prSet/>
      <dgm:spPr/>
      <dgm:t>
        <a:bodyPr/>
        <a:lstStyle/>
        <a:p>
          <a:endParaRPr lang="en-US" sz="3000"/>
        </a:p>
      </dgm:t>
    </dgm:pt>
    <dgm:pt modelId="{32C08B5F-90CD-4A35-B099-2088A9C23304}" type="sibTrans" cxnId="{3F4F7217-2490-4A29-99C3-A1665601FC2B}">
      <dgm:prSet/>
      <dgm:spPr/>
      <dgm:t>
        <a:bodyPr/>
        <a:lstStyle/>
        <a:p>
          <a:endParaRPr lang="en-US" sz="3000"/>
        </a:p>
      </dgm:t>
    </dgm:pt>
    <dgm:pt modelId="{E8B3C6CE-5475-4939-A725-776230A5167D}">
      <dgm:prSet custT="1"/>
      <dgm:spPr/>
      <dgm:t>
        <a:bodyPr/>
        <a:lstStyle/>
        <a:p>
          <a:pPr>
            <a:defRPr cap="all"/>
          </a:pPr>
          <a:r>
            <a:rPr lang="en-GB" sz="3000" cap="none" dirty="0"/>
            <a:t>What the best customer segment is and why?</a:t>
          </a:r>
          <a:endParaRPr lang="en-US" sz="3000" cap="none" dirty="0"/>
        </a:p>
      </dgm:t>
    </dgm:pt>
    <dgm:pt modelId="{50C45F7C-9661-4817-A0F4-F6D50F4DAD6F}" type="parTrans" cxnId="{32F057F9-60AC-491D-9929-2E3064B29F0C}">
      <dgm:prSet/>
      <dgm:spPr/>
      <dgm:t>
        <a:bodyPr/>
        <a:lstStyle/>
        <a:p>
          <a:endParaRPr lang="en-US" sz="3000"/>
        </a:p>
      </dgm:t>
    </dgm:pt>
    <dgm:pt modelId="{DABAAC89-FA40-43A5-ABBE-0C17418B5876}" type="sibTrans" cxnId="{32F057F9-60AC-491D-9929-2E3064B29F0C}">
      <dgm:prSet/>
      <dgm:spPr/>
      <dgm:t>
        <a:bodyPr/>
        <a:lstStyle/>
        <a:p>
          <a:endParaRPr lang="en-US" sz="3000"/>
        </a:p>
      </dgm:t>
    </dgm:pt>
    <dgm:pt modelId="{99458027-D768-4D60-9E66-5AEACF472032}" type="pres">
      <dgm:prSet presAssocID="{0A747BA1-F51E-452C-BBB4-53E5CABD00AA}" presName="vert0" presStyleCnt="0">
        <dgm:presLayoutVars>
          <dgm:dir/>
          <dgm:animOne val="branch"/>
          <dgm:animLvl val="lvl"/>
        </dgm:presLayoutVars>
      </dgm:prSet>
      <dgm:spPr/>
    </dgm:pt>
    <dgm:pt modelId="{CA1ACF56-C876-4B5C-95A0-DCC2D2979696}" type="pres">
      <dgm:prSet presAssocID="{19065576-A51B-49C6-9C58-FF13A4A24853}" presName="thickLine" presStyleLbl="alignNode1" presStyleIdx="0" presStyleCnt="4"/>
      <dgm:spPr/>
    </dgm:pt>
    <dgm:pt modelId="{4F51564D-6A51-4D07-8E19-F5DEAE46CEAF}" type="pres">
      <dgm:prSet presAssocID="{19065576-A51B-49C6-9C58-FF13A4A24853}" presName="horz1" presStyleCnt="0"/>
      <dgm:spPr/>
    </dgm:pt>
    <dgm:pt modelId="{EC14B2F7-0C7A-4E47-83D3-82DDB3643B94}" type="pres">
      <dgm:prSet presAssocID="{19065576-A51B-49C6-9C58-FF13A4A24853}" presName="tx1" presStyleLbl="revTx" presStyleIdx="0" presStyleCnt="4"/>
      <dgm:spPr/>
    </dgm:pt>
    <dgm:pt modelId="{400ABC82-E5AE-4DA4-91C5-A058736E9931}" type="pres">
      <dgm:prSet presAssocID="{19065576-A51B-49C6-9C58-FF13A4A24853}" presName="vert1" presStyleCnt="0"/>
      <dgm:spPr/>
    </dgm:pt>
    <dgm:pt modelId="{1750FFF3-C3BB-4DB9-B073-2B8D224DCC82}" type="pres">
      <dgm:prSet presAssocID="{29E2D1F9-6F0C-4F1A-870B-5FA70BF15F5A}" presName="thickLine" presStyleLbl="alignNode1" presStyleIdx="1" presStyleCnt="4"/>
      <dgm:spPr/>
    </dgm:pt>
    <dgm:pt modelId="{1DC758FF-3925-42EE-B16A-DF57372A8EF4}" type="pres">
      <dgm:prSet presAssocID="{29E2D1F9-6F0C-4F1A-870B-5FA70BF15F5A}" presName="horz1" presStyleCnt="0"/>
      <dgm:spPr/>
    </dgm:pt>
    <dgm:pt modelId="{5E1541CD-6C8C-44AA-84D8-3B355926701E}" type="pres">
      <dgm:prSet presAssocID="{29E2D1F9-6F0C-4F1A-870B-5FA70BF15F5A}" presName="tx1" presStyleLbl="revTx" presStyleIdx="1" presStyleCnt="4"/>
      <dgm:spPr/>
    </dgm:pt>
    <dgm:pt modelId="{E9ED96BB-4EBC-468D-8F68-1039C2D87119}" type="pres">
      <dgm:prSet presAssocID="{29E2D1F9-6F0C-4F1A-870B-5FA70BF15F5A}" presName="vert1" presStyleCnt="0"/>
      <dgm:spPr/>
    </dgm:pt>
    <dgm:pt modelId="{942E4B1F-DF13-4B3F-9B2D-35754EEEEDF3}" type="pres">
      <dgm:prSet presAssocID="{64D58347-C6F9-400E-A1BD-858C1EFE1D42}" presName="thickLine" presStyleLbl="alignNode1" presStyleIdx="2" presStyleCnt="4"/>
      <dgm:spPr/>
    </dgm:pt>
    <dgm:pt modelId="{0990E895-80BF-4563-AB13-B104CBE4BAE6}" type="pres">
      <dgm:prSet presAssocID="{64D58347-C6F9-400E-A1BD-858C1EFE1D42}" presName="horz1" presStyleCnt="0"/>
      <dgm:spPr/>
    </dgm:pt>
    <dgm:pt modelId="{F3C9DD94-F46B-4C70-AD4A-550656602A80}" type="pres">
      <dgm:prSet presAssocID="{64D58347-C6F9-400E-A1BD-858C1EFE1D42}" presName="tx1" presStyleLbl="revTx" presStyleIdx="2" presStyleCnt="4"/>
      <dgm:spPr/>
    </dgm:pt>
    <dgm:pt modelId="{04D4E34B-6E5E-4A5C-852A-B644FFFFA251}" type="pres">
      <dgm:prSet presAssocID="{64D58347-C6F9-400E-A1BD-858C1EFE1D42}" presName="vert1" presStyleCnt="0"/>
      <dgm:spPr/>
    </dgm:pt>
    <dgm:pt modelId="{D5E88453-8CC5-4E02-A7D3-C73F64D104E9}" type="pres">
      <dgm:prSet presAssocID="{E8B3C6CE-5475-4939-A725-776230A5167D}" presName="thickLine" presStyleLbl="alignNode1" presStyleIdx="3" presStyleCnt="4"/>
      <dgm:spPr/>
    </dgm:pt>
    <dgm:pt modelId="{C0332159-305D-4852-8D0E-BD3B117084AB}" type="pres">
      <dgm:prSet presAssocID="{E8B3C6CE-5475-4939-A725-776230A5167D}" presName="horz1" presStyleCnt="0"/>
      <dgm:spPr/>
    </dgm:pt>
    <dgm:pt modelId="{8886D48F-D9A9-4BF5-9D3B-3E6832D99D45}" type="pres">
      <dgm:prSet presAssocID="{E8B3C6CE-5475-4939-A725-776230A5167D}" presName="tx1" presStyleLbl="revTx" presStyleIdx="3" presStyleCnt="4"/>
      <dgm:spPr/>
    </dgm:pt>
    <dgm:pt modelId="{228F08F9-1CC7-4717-B024-7D86D98C38BF}" type="pres">
      <dgm:prSet presAssocID="{E8B3C6CE-5475-4939-A725-776230A5167D}" presName="vert1" presStyleCnt="0"/>
      <dgm:spPr/>
    </dgm:pt>
  </dgm:ptLst>
  <dgm:cxnLst>
    <dgm:cxn modelId="{D4AE5A13-49A6-4A5F-B743-2BA81E14F1BB}" type="presOf" srcId="{19065576-A51B-49C6-9C58-FF13A4A24853}" destId="{EC14B2F7-0C7A-4E47-83D3-82DDB3643B94}" srcOrd="0" destOrd="0" presId="urn:microsoft.com/office/officeart/2008/layout/LinedList"/>
    <dgm:cxn modelId="{3F4F7217-2490-4A29-99C3-A1665601FC2B}" srcId="{0A747BA1-F51E-452C-BBB4-53E5CABD00AA}" destId="{64D58347-C6F9-400E-A1BD-858C1EFE1D42}" srcOrd="2" destOrd="0" parTransId="{4A4FA905-0728-48B8-8768-EBB56688A261}" sibTransId="{32C08B5F-90CD-4A35-B099-2088A9C23304}"/>
    <dgm:cxn modelId="{A478652F-C5E8-4375-B744-36C39A3C4C7C}" type="presOf" srcId="{E8B3C6CE-5475-4939-A725-776230A5167D}" destId="{8886D48F-D9A9-4BF5-9D3B-3E6832D99D45}" srcOrd="0" destOrd="0" presId="urn:microsoft.com/office/officeart/2008/layout/LinedList"/>
    <dgm:cxn modelId="{4EDC4A6F-5797-4FE0-829E-EBA746AA4980}" srcId="{0A747BA1-F51E-452C-BBB4-53E5CABD00AA}" destId="{29E2D1F9-6F0C-4F1A-870B-5FA70BF15F5A}" srcOrd="1" destOrd="0" parTransId="{D17FE569-A85F-4FD8-914B-1A928DC94338}" sibTransId="{CFD1669A-1520-4F42-A487-A6EF22A9CE6A}"/>
    <dgm:cxn modelId="{60D2D479-F21F-4681-82F0-44D8E7EE496B}" type="presOf" srcId="{64D58347-C6F9-400E-A1BD-858C1EFE1D42}" destId="{F3C9DD94-F46B-4C70-AD4A-550656602A80}" srcOrd="0" destOrd="0" presId="urn:microsoft.com/office/officeart/2008/layout/LinedList"/>
    <dgm:cxn modelId="{FCE1CD7F-8471-407B-9BF3-8AE55DF61192}" srcId="{0A747BA1-F51E-452C-BBB4-53E5CABD00AA}" destId="{19065576-A51B-49C6-9C58-FF13A4A24853}" srcOrd="0" destOrd="0" parTransId="{C629D442-9368-46F6-B948-DFEC4F9773E7}" sibTransId="{3E4EF17C-7EFB-418B-AD04-5E1B9AE66AA9}"/>
    <dgm:cxn modelId="{FD188DAA-18DA-401C-AEF7-23F2FB0238F6}" type="presOf" srcId="{29E2D1F9-6F0C-4F1A-870B-5FA70BF15F5A}" destId="{5E1541CD-6C8C-44AA-84D8-3B355926701E}" srcOrd="0" destOrd="0" presId="urn:microsoft.com/office/officeart/2008/layout/LinedList"/>
    <dgm:cxn modelId="{5BB919EF-2860-4CF6-B2EB-1BF0CA803D61}" type="presOf" srcId="{0A747BA1-F51E-452C-BBB4-53E5CABD00AA}" destId="{99458027-D768-4D60-9E66-5AEACF472032}" srcOrd="0" destOrd="0" presId="urn:microsoft.com/office/officeart/2008/layout/LinedList"/>
    <dgm:cxn modelId="{32F057F9-60AC-491D-9929-2E3064B29F0C}" srcId="{0A747BA1-F51E-452C-BBB4-53E5CABD00AA}" destId="{E8B3C6CE-5475-4939-A725-776230A5167D}" srcOrd="3" destOrd="0" parTransId="{50C45F7C-9661-4817-A0F4-F6D50F4DAD6F}" sibTransId="{DABAAC89-FA40-43A5-ABBE-0C17418B5876}"/>
    <dgm:cxn modelId="{899A36EC-55C6-4FEF-8ABF-C26D6D2F5455}" type="presParOf" srcId="{99458027-D768-4D60-9E66-5AEACF472032}" destId="{CA1ACF56-C876-4B5C-95A0-DCC2D2979696}" srcOrd="0" destOrd="0" presId="urn:microsoft.com/office/officeart/2008/layout/LinedList"/>
    <dgm:cxn modelId="{53487F65-0210-4230-8CAB-2E09FAF6B51A}" type="presParOf" srcId="{99458027-D768-4D60-9E66-5AEACF472032}" destId="{4F51564D-6A51-4D07-8E19-F5DEAE46CEAF}" srcOrd="1" destOrd="0" presId="urn:microsoft.com/office/officeart/2008/layout/LinedList"/>
    <dgm:cxn modelId="{CDECDFFE-D1AB-4438-B433-C11EC22AEA95}" type="presParOf" srcId="{4F51564D-6A51-4D07-8E19-F5DEAE46CEAF}" destId="{EC14B2F7-0C7A-4E47-83D3-82DDB3643B94}" srcOrd="0" destOrd="0" presId="urn:microsoft.com/office/officeart/2008/layout/LinedList"/>
    <dgm:cxn modelId="{E52CA913-9B30-46E3-BDB7-CD8D8861426B}" type="presParOf" srcId="{4F51564D-6A51-4D07-8E19-F5DEAE46CEAF}" destId="{400ABC82-E5AE-4DA4-91C5-A058736E9931}" srcOrd="1" destOrd="0" presId="urn:microsoft.com/office/officeart/2008/layout/LinedList"/>
    <dgm:cxn modelId="{1C79A19C-14E6-4F81-BDA5-E2904D788771}" type="presParOf" srcId="{99458027-D768-4D60-9E66-5AEACF472032}" destId="{1750FFF3-C3BB-4DB9-B073-2B8D224DCC82}" srcOrd="2" destOrd="0" presId="urn:microsoft.com/office/officeart/2008/layout/LinedList"/>
    <dgm:cxn modelId="{24B6FC66-DF46-490E-9904-19A3C9B35509}" type="presParOf" srcId="{99458027-D768-4D60-9E66-5AEACF472032}" destId="{1DC758FF-3925-42EE-B16A-DF57372A8EF4}" srcOrd="3" destOrd="0" presId="urn:microsoft.com/office/officeart/2008/layout/LinedList"/>
    <dgm:cxn modelId="{0CE62BB3-4670-425C-AC2C-06410BAD73ED}" type="presParOf" srcId="{1DC758FF-3925-42EE-B16A-DF57372A8EF4}" destId="{5E1541CD-6C8C-44AA-84D8-3B355926701E}" srcOrd="0" destOrd="0" presId="urn:microsoft.com/office/officeart/2008/layout/LinedList"/>
    <dgm:cxn modelId="{85763BD1-C6C2-48C7-B5B1-4EEF332F82EF}" type="presParOf" srcId="{1DC758FF-3925-42EE-B16A-DF57372A8EF4}" destId="{E9ED96BB-4EBC-468D-8F68-1039C2D87119}" srcOrd="1" destOrd="0" presId="urn:microsoft.com/office/officeart/2008/layout/LinedList"/>
    <dgm:cxn modelId="{FC9BB55D-00CF-4B2B-AE64-8F1E3688A74F}" type="presParOf" srcId="{99458027-D768-4D60-9E66-5AEACF472032}" destId="{942E4B1F-DF13-4B3F-9B2D-35754EEEEDF3}" srcOrd="4" destOrd="0" presId="urn:microsoft.com/office/officeart/2008/layout/LinedList"/>
    <dgm:cxn modelId="{FADFA15D-4915-41BF-B0E1-AB4C5DC70B84}" type="presParOf" srcId="{99458027-D768-4D60-9E66-5AEACF472032}" destId="{0990E895-80BF-4563-AB13-B104CBE4BAE6}" srcOrd="5" destOrd="0" presId="urn:microsoft.com/office/officeart/2008/layout/LinedList"/>
    <dgm:cxn modelId="{E444623C-D07F-40AE-9C05-2300C4996439}" type="presParOf" srcId="{0990E895-80BF-4563-AB13-B104CBE4BAE6}" destId="{F3C9DD94-F46B-4C70-AD4A-550656602A80}" srcOrd="0" destOrd="0" presId="urn:microsoft.com/office/officeart/2008/layout/LinedList"/>
    <dgm:cxn modelId="{C6FE19F5-91EA-4C15-89CB-0386D3171361}" type="presParOf" srcId="{0990E895-80BF-4563-AB13-B104CBE4BAE6}" destId="{04D4E34B-6E5E-4A5C-852A-B644FFFFA251}" srcOrd="1" destOrd="0" presId="urn:microsoft.com/office/officeart/2008/layout/LinedList"/>
    <dgm:cxn modelId="{D69DC92F-1596-4392-81F8-E763CC6A9548}" type="presParOf" srcId="{99458027-D768-4D60-9E66-5AEACF472032}" destId="{D5E88453-8CC5-4E02-A7D3-C73F64D104E9}" srcOrd="6" destOrd="0" presId="urn:microsoft.com/office/officeart/2008/layout/LinedList"/>
    <dgm:cxn modelId="{64A21CB0-75AB-4AFD-9942-619873B59555}" type="presParOf" srcId="{99458027-D768-4D60-9E66-5AEACF472032}" destId="{C0332159-305D-4852-8D0E-BD3B117084AB}" srcOrd="7" destOrd="0" presId="urn:microsoft.com/office/officeart/2008/layout/LinedList"/>
    <dgm:cxn modelId="{18AE7BF8-81B6-4F3D-9704-D5DB762A4450}" type="presParOf" srcId="{C0332159-305D-4852-8D0E-BD3B117084AB}" destId="{8886D48F-D9A9-4BF5-9D3B-3E6832D99D45}" srcOrd="0" destOrd="0" presId="urn:microsoft.com/office/officeart/2008/layout/LinedList"/>
    <dgm:cxn modelId="{595CE7FA-94E2-477E-96C0-B568B96A35B6}" type="presParOf" srcId="{C0332159-305D-4852-8D0E-BD3B117084AB}" destId="{228F08F9-1CC7-4717-B024-7D86D98C3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ACF56-C876-4B5C-95A0-DCC2D2979696}">
      <dsp:nvSpPr>
        <dsp:cNvPr id="0" name=""/>
        <dsp:cNvSpPr/>
      </dsp:nvSpPr>
      <dsp:spPr>
        <a:xfrm>
          <a:off x="0" y="0"/>
          <a:ext cx="73609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4B2F7-0C7A-4E47-83D3-82DDB3643B94}">
      <dsp:nvSpPr>
        <dsp:cNvPr id="0" name=""/>
        <dsp:cNvSpPr/>
      </dsp:nvSpPr>
      <dsp:spPr>
        <a:xfrm>
          <a:off x="0" y="0"/>
          <a:ext cx="7360920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b="1" u="sng" kern="1200" cap="none" dirty="0">
              <a:solidFill>
                <a:schemeClr val="tx1"/>
              </a:solidFill>
              <a:latin typeface="+mj-lt"/>
            </a:rPr>
            <a:t>Problem Statement</a:t>
          </a:r>
          <a:endParaRPr lang="en-US" sz="3000" b="1" u="sng" kern="1200" cap="none" dirty="0">
            <a:solidFill>
              <a:schemeClr val="tx1"/>
            </a:solidFill>
            <a:latin typeface="+mj-lt"/>
          </a:endParaRPr>
        </a:p>
      </dsp:txBody>
      <dsp:txXfrm>
        <a:off x="0" y="0"/>
        <a:ext cx="7360920" cy="1384035"/>
      </dsp:txXfrm>
    </dsp:sp>
    <dsp:sp modelId="{1750FFF3-C3BB-4DB9-B073-2B8D224DCC82}">
      <dsp:nvSpPr>
        <dsp:cNvPr id="0" name=""/>
        <dsp:cNvSpPr/>
      </dsp:nvSpPr>
      <dsp:spPr>
        <a:xfrm>
          <a:off x="0" y="1384035"/>
          <a:ext cx="736092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541CD-6C8C-44AA-84D8-3B355926701E}">
      <dsp:nvSpPr>
        <dsp:cNvPr id="0" name=""/>
        <dsp:cNvSpPr/>
      </dsp:nvSpPr>
      <dsp:spPr>
        <a:xfrm>
          <a:off x="0" y="1384035"/>
          <a:ext cx="7360920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kern="1200" cap="none" dirty="0"/>
            <a:t>Regional sales director wants to know:</a:t>
          </a:r>
          <a:endParaRPr lang="en-US" sz="3000" kern="1200" cap="none" dirty="0"/>
        </a:p>
      </dsp:txBody>
      <dsp:txXfrm>
        <a:off x="0" y="1384035"/>
        <a:ext cx="7360920" cy="1384035"/>
      </dsp:txXfrm>
    </dsp:sp>
    <dsp:sp modelId="{942E4B1F-DF13-4B3F-9B2D-35754EEEEDF3}">
      <dsp:nvSpPr>
        <dsp:cNvPr id="0" name=""/>
        <dsp:cNvSpPr/>
      </dsp:nvSpPr>
      <dsp:spPr>
        <a:xfrm>
          <a:off x="0" y="2768070"/>
          <a:ext cx="736092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9DD94-F46B-4C70-AD4A-550656602A80}">
      <dsp:nvSpPr>
        <dsp:cNvPr id="0" name=""/>
        <dsp:cNvSpPr/>
      </dsp:nvSpPr>
      <dsp:spPr>
        <a:xfrm>
          <a:off x="0" y="2768070"/>
          <a:ext cx="7360920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kern="1200" cap="none" dirty="0"/>
            <a:t>What the best product category is and why?</a:t>
          </a:r>
          <a:endParaRPr lang="en-US" sz="3000" kern="1200" cap="none" dirty="0"/>
        </a:p>
      </dsp:txBody>
      <dsp:txXfrm>
        <a:off x="0" y="2768070"/>
        <a:ext cx="7360920" cy="1384035"/>
      </dsp:txXfrm>
    </dsp:sp>
    <dsp:sp modelId="{D5E88453-8CC5-4E02-A7D3-C73F64D104E9}">
      <dsp:nvSpPr>
        <dsp:cNvPr id="0" name=""/>
        <dsp:cNvSpPr/>
      </dsp:nvSpPr>
      <dsp:spPr>
        <a:xfrm>
          <a:off x="0" y="4152105"/>
          <a:ext cx="736092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6D48F-D9A9-4BF5-9D3B-3E6832D99D45}">
      <dsp:nvSpPr>
        <dsp:cNvPr id="0" name=""/>
        <dsp:cNvSpPr/>
      </dsp:nvSpPr>
      <dsp:spPr>
        <a:xfrm>
          <a:off x="0" y="4152105"/>
          <a:ext cx="7360920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000" kern="1200" cap="none" dirty="0"/>
            <a:t>What the best customer segment is and why?</a:t>
          </a:r>
          <a:endParaRPr lang="en-US" sz="3000" kern="1200" cap="none" dirty="0"/>
        </a:p>
      </dsp:txBody>
      <dsp:txXfrm>
        <a:off x="0" y="4152105"/>
        <a:ext cx="7360920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17FC-BF78-479A-8096-924FA6E882C3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390F-2F01-4FAA-8A9E-360C708C5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3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3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 looked at a range of data to answer this.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In terms of Product Category: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looked at Order Requests - Office Supplies is the Product category with most order requests – by a significant amount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Binders, Storage and Art subcategories have the most order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Yet total Sales and Profit figures show Technology is more of a fruitful Product Category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trike="sngStrike" dirty="0"/>
          </a:p>
          <a:p>
            <a:pPr marL="0" indent="0">
              <a:buFont typeface="Arial" panose="020B0604020202020204" pitchFamily="34" charset="0"/>
              <a:buNone/>
            </a:pPr>
            <a:endParaRPr lang="en-GB" strike="sngStrik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6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none" dirty="0"/>
              <a:t>I looked at Quarterly Product Category charts for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u="none" dirty="0"/>
              <a:t>Technology is often a high performer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2019 Q4 did well for both profit and sales – especially in November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Were there Black Friday sales offers on and demand for phones in this period?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Office Supplies </a:t>
            </a:r>
            <a:r>
              <a:rPr lang="en-GB"/>
              <a:t>was top </a:t>
            </a:r>
            <a:r>
              <a:rPr lang="en-GB" dirty="0"/>
              <a:t>for profit in 2019 Q3 </a:t>
            </a:r>
            <a:r>
              <a:rPr lang="en-GB"/>
              <a:t>and 2018 Q3 </a:t>
            </a:r>
            <a:r>
              <a:rPr lang="en-GB" dirty="0"/>
              <a:t>– was there a Back to School or Office trend then?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Furniture sales tend to be higher than Office Supplies sales per quarter but has rarely made more profit than Technology or Office Supplies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sales and profits increasing over the years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Q4 outperforms the rest of the year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Discount</a:t>
            </a:r>
            <a:r>
              <a:rPr lang="en-GB" b="1" dirty="0"/>
              <a:t> </a:t>
            </a:r>
            <a:r>
              <a:rPr lang="en-GB" b="0" dirty="0"/>
              <a:t>Ranges - </a:t>
            </a:r>
            <a:r>
              <a:rPr lang="en-GB" b="0"/>
              <a:t>is on A</a:t>
            </a:r>
            <a:r>
              <a:rPr lang="en-GB"/>
              <a:t>verage </a:t>
            </a:r>
            <a:r>
              <a:rPr lang="en-GB" dirty="0"/>
              <a:t>higher for Furniture </a:t>
            </a:r>
            <a:r>
              <a:rPr lang="en-GB"/>
              <a:t>– hence the </a:t>
            </a:r>
            <a:r>
              <a:rPr lang="en-GB" dirty="0"/>
              <a:t>low profit overall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9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I looked closer at subcategories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Copiers and phones still the most profitable overall – worth investing in as key products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Top 10 items are mainly in Technology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Phones give high sales - Apple Phone brings in the most.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But Canon Copier is the most profitable overall.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dirty="0"/>
              <a:t>Apple Phone is not even in the top 10 most profitable. Why? Are we selling Apple Smart phones at a significant loss? We need to investigate further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No point selling Tables as they’re bringing negative profit, its an outlier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dirty="0"/>
              <a:t>I probed into November Technology Profit figures - shows high Copier sales was the main reason for November spike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6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Decided to compare Sales figures by Customer Segment.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Technology is the Consumer Segment that’s a major sales driver.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I found that the  Consumer + Corporate Furniture sales are slightly higher than the Consumer + Corporate Office Supplies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Also Looked at Top 25 performing Countries for sales and segments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United States makes 24m in Consumer sales and 46m in sales in total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keep United States as main customer segment target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Total sales is 245m out of 146 countries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2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 looked at Order Item Return Requests by Segment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consumer segment has the highest return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Total Return Request only makes up approx. 5% of all Order Item Requests and in all Customer Segments too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Still relatively low in comparison to approx. 999k total item order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/>
              <a:t>Return Requests have a low impact on Order Item Requests overall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0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/>
              <a:t>What I’d  Look Further Into: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Look into the quarterly performance for each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Look into if the salesperson involved makes a difference to sales?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And find out why are some products selling at a loss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B390F-2F01-4FAA-8A9E-360C708C559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78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1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0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0043-74C1-491E-9B99-336C51765AFD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D1C2-CEF9-48CF-AA39-4484FD259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9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E8030-0CC8-46C7-9072-0A5002C8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Superstore</a:t>
            </a:r>
          </a:p>
        </p:txBody>
      </p:sp>
      <p:sp>
        <p:nvSpPr>
          <p:cNvPr id="94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9A639B1-49BB-4DF5-B41D-F4907EB56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98254"/>
              </p:ext>
            </p:extLst>
          </p:nvPr>
        </p:nvGraphicFramePr>
        <p:xfrm>
          <a:off x="4457700" y="640822"/>
          <a:ext cx="7360920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2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145B-372F-4508-9927-87699F16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950"/>
            <a:ext cx="10515600" cy="907280"/>
          </a:xfrm>
        </p:spPr>
        <p:txBody>
          <a:bodyPr>
            <a:normAutofit/>
          </a:bodyPr>
          <a:lstStyle/>
          <a:p>
            <a:pPr algn="ctr"/>
            <a:r>
              <a:rPr lang="en-GB" sz="1800" b="1" u="sng" dirty="0"/>
              <a:t>Overall Product Category Order Requests, Sales &amp; Profit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02E13A3-0089-4FF8-980A-2001EE0B2C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956657"/>
              </p:ext>
            </p:extLst>
          </p:nvPr>
        </p:nvGraphicFramePr>
        <p:xfrm>
          <a:off x="377651" y="781215"/>
          <a:ext cx="5102400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9677C93-6F91-466C-9F67-78D390321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21663"/>
              </p:ext>
            </p:extLst>
          </p:nvPr>
        </p:nvGraphicFramePr>
        <p:xfrm>
          <a:off x="6711950" y="781215"/>
          <a:ext cx="4946650" cy="285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B182658-86A9-4BC4-9732-29A552A13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948851"/>
              </p:ext>
            </p:extLst>
          </p:nvPr>
        </p:nvGraphicFramePr>
        <p:xfrm>
          <a:off x="642851" y="3591316"/>
          <a:ext cx="4572000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72A7448-96AA-4158-BB9C-F5C6F09F2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657065"/>
              </p:ext>
            </p:extLst>
          </p:nvPr>
        </p:nvGraphicFramePr>
        <p:xfrm>
          <a:off x="6711948" y="3591315"/>
          <a:ext cx="4641852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1438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8E0DB0-CB98-4477-8996-4481C8DC2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291821"/>
              </p:ext>
            </p:extLst>
          </p:nvPr>
        </p:nvGraphicFramePr>
        <p:xfrm>
          <a:off x="0" y="827069"/>
          <a:ext cx="8560546" cy="305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B801FC-DEBB-476D-99B7-7428C3F21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875"/>
              </p:ext>
            </p:extLst>
          </p:nvPr>
        </p:nvGraphicFramePr>
        <p:xfrm>
          <a:off x="0" y="3878494"/>
          <a:ext cx="8560546" cy="297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71EE1E-26DE-48FA-90DC-B4DBEFFB563F}"/>
              </a:ext>
            </a:extLst>
          </p:cNvPr>
          <p:cNvSpPr txBox="1"/>
          <p:nvPr/>
        </p:nvSpPr>
        <p:spPr>
          <a:xfrm>
            <a:off x="2570877" y="247834"/>
            <a:ext cx="7050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u="sng" dirty="0">
                <a:latin typeface="+mj-lt"/>
              </a:rPr>
              <a:t>What are the Quarterly Product Category Trends for Sales &amp; Profit?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22284-27E3-42FA-B708-8D15B8702A78}"/>
              </a:ext>
            </a:extLst>
          </p:cNvPr>
          <p:cNvSpPr/>
          <p:nvPr/>
        </p:nvSpPr>
        <p:spPr>
          <a:xfrm>
            <a:off x="9089502" y="3668591"/>
            <a:ext cx="2797174" cy="3189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Technology in 2019 Q4 performed well for both profit and sales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Were there Black Friday sales offers on in this period? Demand for phones in this period?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Office Supplies was Top in 2019 Q3 and 2018 Q3 in terms of Profit – Back to School/Office Supplies trend?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Q4 outperforms the rest of the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Discount Ranges on average higher for Furniture – hence low profit overall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F35CA48-6147-4F21-88E5-D63A6A480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535228"/>
              </p:ext>
            </p:extLst>
          </p:nvPr>
        </p:nvGraphicFramePr>
        <p:xfrm>
          <a:off x="8560546" y="827069"/>
          <a:ext cx="3326130" cy="2841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760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264A-9B9E-47F8-A21C-9B0DD15A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625" y="-95902"/>
            <a:ext cx="6538645" cy="1325563"/>
          </a:xfrm>
        </p:spPr>
        <p:txBody>
          <a:bodyPr>
            <a:normAutofit/>
          </a:bodyPr>
          <a:lstStyle/>
          <a:p>
            <a:pPr algn="ctr"/>
            <a:r>
              <a:rPr lang="en-GB" sz="1800" b="1" u="sng" dirty="0"/>
              <a:t>Subcategories &amp; Items - Sales &amp; Profit Trends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398B33E-5D12-4BDB-B608-2E60A5D8B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076469"/>
              </p:ext>
            </p:extLst>
          </p:nvPr>
        </p:nvGraphicFramePr>
        <p:xfrm>
          <a:off x="295338" y="662751"/>
          <a:ext cx="5083003" cy="374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7F3B32C-57B4-482B-8B14-B3655A624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454588"/>
              </p:ext>
            </p:extLst>
          </p:nvPr>
        </p:nvGraphicFramePr>
        <p:xfrm>
          <a:off x="6981825" y="662751"/>
          <a:ext cx="5210175" cy="3487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6767DB1-17CF-49FA-B99C-86C56F4CA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26438"/>
              </p:ext>
            </p:extLst>
          </p:nvPr>
        </p:nvGraphicFramePr>
        <p:xfrm>
          <a:off x="4181086" y="3748362"/>
          <a:ext cx="3828427" cy="284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CD65CD4-1CF6-4F0F-AF7A-B179C07A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" y="4353749"/>
            <a:ext cx="3181350" cy="18415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EB1356C-F6C0-45A4-9AFB-0B06A67B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94" y="4353749"/>
            <a:ext cx="3175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25BA-C50C-4FDE-8FE9-5B5ECEE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1800" b="1" u="sng" dirty="0"/>
              <a:t>Customer Segment Comparison Sales Figures &amp; What Countries Are These Sales Coming From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957CA4-3743-439A-AEF6-A2FE7F8AC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943673"/>
              </p:ext>
            </p:extLst>
          </p:nvPr>
        </p:nvGraphicFramePr>
        <p:xfrm>
          <a:off x="449107" y="2282344"/>
          <a:ext cx="4650059" cy="315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2CF6B9-1DFB-4B95-A3B9-42E606975288}"/>
              </a:ext>
            </a:extLst>
          </p:cNvPr>
          <p:cNvSpPr txBox="1"/>
          <p:nvPr/>
        </p:nvSpPr>
        <p:spPr>
          <a:xfrm>
            <a:off x="5320800" y="1149555"/>
            <a:ext cx="35247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dirty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Consumer and Corporate Furniture sales slightly higher than Consumer and Corporate Office Supplies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Consumer technology figures still the strongest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Total of all business sales = 245m.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Top 25 makes up 131m (approx.) in sales – more than half of sales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United States represents 46m approx.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107EDC16-BBE1-40C0-9350-C45091E62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47" y="1413128"/>
            <a:ext cx="2778922" cy="47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5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26AA-324E-4D1F-91DD-5A5AF4FC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000" b="1" u="sng" dirty="0"/>
              <a:t>Number of Order Item Returns Requests by Customer Segment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65954A-2A8F-413E-9728-12097563C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337195"/>
              </p:ext>
            </p:extLst>
          </p:nvPr>
        </p:nvGraphicFramePr>
        <p:xfrm>
          <a:off x="3479598" y="872172"/>
          <a:ext cx="8442960" cy="343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FE69BB-E22D-4416-B414-45589D559A53}"/>
              </a:ext>
            </a:extLst>
          </p:cNvPr>
          <p:cNvSpPr txBox="1"/>
          <p:nvPr/>
        </p:nvSpPr>
        <p:spPr>
          <a:xfrm>
            <a:off x="215035" y="1865561"/>
            <a:ext cx="335112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Consumer segment has the highest return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Total Return Request only makes up approx. 5% of all Item Order Requests and  in all Customer Segment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Still relatively low in comparison to approx. 999k total item order requests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A80CD986-D80F-48C8-B628-6A8D9467A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11" y="4309110"/>
            <a:ext cx="6470734" cy="2237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889E15-A494-42C5-9BB7-F64760258DF3}"/>
              </a:ext>
            </a:extLst>
          </p:cNvPr>
          <p:cNvSpPr/>
          <p:nvPr/>
        </p:nvSpPr>
        <p:spPr>
          <a:xfrm>
            <a:off x="11248383" y="5046405"/>
            <a:ext cx="943617" cy="5829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u="sng" dirty="0"/>
              <a:t>Total % of Respective Customer Segment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F8F08-6E2F-41E6-9C23-36F88A7FEE3B}"/>
              </a:ext>
            </a:extLst>
          </p:cNvPr>
          <p:cNvCxnSpPr/>
          <p:nvPr/>
        </p:nvCxnSpPr>
        <p:spPr>
          <a:xfrm flipH="1">
            <a:off x="11031155" y="5158860"/>
            <a:ext cx="3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ED945-9949-4ABA-A718-D9A887FEC227}"/>
              </a:ext>
            </a:extLst>
          </p:cNvPr>
          <p:cNvCxnSpPr/>
          <p:nvPr/>
        </p:nvCxnSpPr>
        <p:spPr>
          <a:xfrm flipH="1">
            <a:off x="11034724" y="5337870"/>
            <a:ext cx="3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050850-A1D4-4C99-BA5B-46137644A909}"/>
              </a:ext>
            </a:extLst>
          </p:cNvPr>
          <p:cNvCxnSpPr/>
          <p:nvPr/>
        </p:nvCxnSpPr>
        <p:spPr>
          <a:xfrm flipH="1">
            <a:off x="11034724" y="5513130"/>
            <a:ext cx="3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9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72710-3A83-4906-9D8F-DE2BC4BE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What I Would Look Further Into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B3BB32-5089-4067-8DC6-DED078F2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7" y="548640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Look into the quarterly performance of each item</a:t>
            </a:r>
          </a:p>
          <a:p>
            <a:endParaRPr lang="en-GB" sz="2200" dirty="0"/>
          </a:p>
          <a:p>
            <a:r>
              <a:rPr lang="en-GB" sz="2200" dirty="0"/>
              <a:t>Does the salesperson involved make difference to sales/profit per order?</a:t>
            </a:r>
          </a:p>
          <a:p>
            <a:endParaRPr lang="en-GB" sz="2200" dirty="0"/>
          </a:p>
          <a:p>
            <a:r>
              <a:rPr lang="en-GB" sz="2200" dirty="0"/>
              <a:t>Why are some products selling at a loss in certain categories and orders? </a:t>
            </a:r>
          </a:p>
        </p:txBody>
      </p:sp>
    </p:spTree>
    <p:extLst>
      <p:ext uri="{BB962C8B-B14F-4D97-AF65-F5344CB8AC3E}">
        <p14:creationId xmlns:p14="http://schemas.microsoft.com/office/powerpoint/2010/main" val="3014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5121</TotalTime>
  <Words>939</Words>
  <Application>Microsoft Office PowerPoint</Application>
  <PresentationFormat>Widescreen</PresentationFormat>
  <Paragraphs>152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Superstore</vt:lpstr>
      <vt:lpstr>PowerPoint Presentation</vt:lpstr>
      <vt:lpstr>Overall Product Category Order Requests, Sales &amp; Profit</vt:lpstr>
      <vt:lpstr>PowerPoint Presentation</vt:lpstr>
      <vt:lpstr>Subcategories &amp; Items - Sales &amp; Profit Trends</vt:lpstr>
      <vt:lpstr>Customer Segment Comparison Sales Figures &amp; What Countries Are These Sales Coming From</vt:lpstr>
      <vt:lpstr>Number of Order Item Returns Requests by Customer Segment</vt:lpstr>
      <vt:lpstr>What I Would Look Further Into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alpeshparmar3@yahoo.co.uk</dc:creator>
  <cp:lastModifiedBy>alpeshparmar3@yahoo.co.uk</cp:lastModifiedBy>
  <cp:revision>304</cp:revision>
  <dcterms:created xsi:type="dcterms:W3CDTF">2022-01-22T11:53:15Z</dcterms:created>
  <dcterms:modified xsi:type="dcterms:W3CDTF">2022-01-26T04:14:35Z</dcterms:modified>
</cp:coreProperties>
</file>